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4" r:id="rId22"/>
    <p:sldId id="285" r:id="rId23"/>
    <p:sldId id="287" r:id="rId24"/>
    <p:sldId id="289" r:id="rId25"/>
    <p:sldId id="290" r:id="rId26"/>
    <p:sldId id="288" r:id="rId27"/>
    <p:sldId id="291" r:id="rId28"/>
    <p:sldId id="293" r:id="rId29"/>
    <p:sldId id="294" r:id="rId30"/>
    <p:sldId id="296" r:id="rId31"/>
    <p:sldId id="295" r:id="rId32"/>
    <p:sldId id="292" r:id="rId33"/>
    <p:sldId id="298" r:id="rId34"/>
    <p:sldId id="297" r:id="rId35"/>
    <p:sldId id="303" r:id="rId36"/>
    <p:sldId id="302" r:id="rId37"/>
    <p:sldId id="301" r:id="rId38"/>
    <p:sldId id="300" r:id="rId39"/>
    <p:sldId id="299" r:id="rId40"/>
    <p:sldId id="305" r:id="rId41"/>
    <p:sldId id="304" r:id="rId42"/>
    <p:sldId id="257" r:id="rId43"/>
    <p:sldId id="262" r:id="rId44"/>
    <p:sldId id="264" r:id="rId45"/>
    <p:sldId id="306" r:id="rId46"/>
    <p:sldId id="307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3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1965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 </a:t>
            </a:r>
            <a:r>
              <a:rPr lang="el-GR" sz="2600" dirty="0"/>
              <a:t>Εργαστηριακή διερεύνηση  </a:t>
            </a:r>
            <a:r>
              <a:rPr lang="el-GR" sz="2600" dirty="0" err="1"/>
              <a:t>θρομβοφιλίας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566078" y="40050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46478" y="393305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Παύλου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Ευθυμία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κληρονομικής αντίστασης στην  </a:t>
            </a:r>
            <a:r>
              <a:rPr lang="el-GR" dirty="0" smtClean="0"/>
              <a:t>APC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l-GR" dirty="0"/>
              <a:t>Κληρονομικός </a:t>
            </a:r>
            <a:r>
              <a:rPr lang="el-GR" dirty="0" smtClean="0"/>
              <a:t>χαρακτήρας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Αυτοσωματικό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κυρίαρχο.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Τιμές σε </a:t>
            </a:r>
            <a:r>
              <a:rPr lang="el-GR" dirty="0" smtClean="0"/>
              <a:t>φορείς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 smtClean="0">
                <a:solidFill>
                  <a:srgbClr val="004A82"/>
                </a:solidFill>
              </a:rPr>
              <a:t>Ετεροζυγώτες</a:t>
            </a:r>
            <a:r>
              <a:rPr lang="el-GR" altLang="el-GR" b="1" dirty="0" smtClean="0">
                <a:solidFill>
                  <a:srgbClr val="004A82"/>
                </a:solidFill>
              </a:rPr>
              <a:t>:</a:t>
            </a:r>
            <a:r>
              <a:rPr lang="en-US" altLang="el-GR" b="1" dirty="0" smtClean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χαμηλό</a:t>
            </a:r>
            <a:r>
              <a:rPr lang="en-GB" altLang="el-GR" b="1" dirty="0" smtClean="0">
                <a:solidFill>
                  <a:srgbClr val="004A82"/>
                </a:solidFill>
              </a:rPr>
              <a:t> ratio</a:t>
            </a:r>
            <a:endParaRPr lang="el-GR" altLang="el-GR" b="1" dirty="0" smtClean="0">
              <a:solidFill>
                <a:srgbClr val="004A82"/>
              </a:solidFill>
            </a:endParaRPr>
          </a:p>
          <a:p>
            <a:pPr marL="2513013" indent="0">
              <a:buNone/>
            </a:pPr>
            <a:r>
              <a:rPr lang="el-GR" altLang="el-GR" b="1" dirty="0" err="1" smtClean="0">
                <a:solidFill>
                  <a:srgbClr val="004A82"/>
                </a:solidFill>
              </a:rPr>
              <a:t>Ομοζυγώτες</a:t>
            </a:r>
            <a:r>
              <a:rPr lang="el-GR" altLang="el-GR" b="1" dirty="0">
                <a:solidFill>
                  <a:srgbClr val="004A82"/>
                </a:solidFill>
              </a:rPr>
              <a:t>:</a:t>
            </a:r>
            <a:r>
              <a:rPr lang="en-GB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>
                <a:solidFill>
                  <a:srgbClr val="004A82"/>
                </a:solidFill>
              </a:rPr>
              <a:t>πολύ χαμηλό </a:t>
            </a:r>
            <a:r>
              <a:rPr lang="en-GB" altLang="el-GR" b="1" dirty="0" smtClean="0">
                <a:solidFill>
                  <a:srgbClr val="004A82"/>
                </a:solidFill>
              </a:rPr>
              <a:t>ratio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err="1" smtClean="0"/>
              <a:t>Θρομβωτικά</a:t>
            </a:r>
            <a:r>
              <a:rPr lang="el-GR" dirty="0" smtClean="0"/>
              <a:t> συμπτώματα </a:t>
            </a:r>
            <a:r>
              <a:rPr lang="el-GR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Εν τω </a:t>
            </a:r>
            <a:r>
              <a:rPr lang="el-GR" altLang="el-GR" b="1" dirty="0" err="1">
                <a:solidFill>
                  <a:srgbClr val="004A82"/>
                </a:solidFill>
              </a:rPr>
              <a:t>βάθει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θρόμβωση.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Πιθανοί </a:t>
            </a:r>
            <a:r>
              <a:rPr lang="el-GR" dirty="0" err="1"/>
              <a:t>προδιαθεσιακοί</a:t>
            </a:r>
            <a:r>
              <a:rPr lang="el-GR" dirty="0"/>
              <a:t> </a:t>
            </a:r>
            <a:r>
              <a:rPr lang="el-GR" dirty="0" smtClean="0"/>
              <a:t>παράγοντες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Κύηση, </a:t>
            </a:r>
            <a:r>
              <a:rPr lang="el-GR" altLang="el-GR" b="1" dirty="0" smtClean="0">
                <a:solidFill>
                  <a:srgbClr val="004A82"/>
                </a:solidFill>
              </a:rPr>
              <a:t>χειρουργείο, αντισυλληπτικά </a:t>
            </a:r>
            <a:r>
              <a:rPr lang="el-GR" altLang="el-GR" b="1" dirty="0">
                <a:solidFill>
                  <a:srgbClr val="004A82"/>
                </a:solidFill>
              </a:rPr>
              <a:t>κ.α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στους ασθενείς με </a:t>
            </a:r>
            <a:r>
              <a:rPr lang="el-GR" dirty="0" smtClean="0"/>
              <a:t>θρόμβωση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it-IT" altLang="el-GR" b="1" dirty="0">
                <a:solidFill>
                  <a:srgbClr val="004A82"/>
                </a:solidFill>
              </a:rPr>
              <a:t>20-60</a:t>
            </a:r>
            <a:r>
              <a:rPr lang="it-IT" altLang="el-GR" b="1" dirty="0" smtClean="0">
                <a:solidFill>
                  <a:srgbClr val="004A82"/>
                </a:solidFill>
              </a:rPr>
              <a:t>%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 γενικότερο </a:t>
            </a:r>
            <a:r>
              <a:rPr lang="el-GR" dirty="0" smtClean="0"/>
              <a:t>πληθυσμό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n-GB" altLang="el-GR" b="1" dirty="0">
                <a:solidFill>
                  <a:srgbClr val="004A82"/>
                </a:solidFill>
              </a:rPr>
              <a:t>3-15% </a:t>
            </a:r>
            <a:r>
              <a:rPr lang="el-GR" altLang="el-GR" b="1" dirty="0" smtClean="0">
                <a:solidFill>
                  <a:srgbClr val="004A82"/>
                </a:solidFill>
              </a:rPr>
              <a:t>καυκάσιοι.</a:t>
            </a:r>
            <a:endParaRPr lang="it-IT" alt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9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Κύριες αιτίες αντίστασης στην APC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Κληρονομικά αίτια </a:t>
            </a:r>
            <a:r>
              <a:rPr lang="el-GR" dirty="0"/>
              <a:t>(85% όλων των περιπτώσεων)</a:t>
            </a:r>
          </a:p>
          <a:p>
            <a:pPr lvl="1"/>
            <a:r>
              <a:rPr lang="el-GR" dirty="0" smtClean="0"/>
              <a:t>Μετάλλαξη </a:t>
            </a:r>
            <a:r>
              <a:rPr lang="el-GR" dirty="0" err="1"/>
              <a:t>Factor</a:t>
            </a:r>
            <a:r>
              <a:rPr lang="el-GR" dirty="0"/>
              <a:t> V </a:t>
            </a:r>
            <a:r>
              <a:rPr lang="el-GR" dirty="0" err="1"/>
              <a:t>Leiden</a:t>
            </a:r>
            <a:r>
              <a:rPr lang="el-GR" dirty="0"/>
              <a:t>  (η πλειοψηφία των περιπτώσεων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Μετάλλαξη </a:t>
            </a:r>
            <a:r>
              <a:rPr lang="el-GR" dirty="0" err="1"/>
              <a:t>Factor</a:t>
            </a:r>
            <a:r>
              <a:rPr lang="el-GR" dirty="0"/>
              <a:t> V </a:t>
            </a:r>
            <a:r>
              <a:rPr lang="el-GR" dirty="0" err="1"/>
              <a:t>Cambridge</a:t>
            </a:r>
            <a:r>
              <a:rPr lang="el-GR" dirty="0"/>
              <a:t> (πολύ σπάνια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Επίκτητα </a:t>
            </a:r>
            <a:r>
              <a:rPr lang="el-GR" b="1" dirty="0"/>
              <a:t>αίτια</a:t>
            </a:r>
          </a:p>
          <a:p>
            <a:pPr lvl="1"/>
            <a:r>
              <a:rPr lang="el-GR" dirty="0"/>
              <a:t>Αυξημένα επίπεδα </a:t>
            </a:r>
            <a:r>
              <a:rPr lang="el-GR" dirty="0" smtClean="0"/>
              <a:t>παραγόντων.</a:t>
            </a:r>
            <a:endParaRPr lang="el-GR" dirty="0"/>
          </a:p>
          <a:p>
            <a:pPr lvl="1"/>
            <a:r>
              <a:rPr lang="el-GR" dirty="0" smtClean="0"/>
              <a:t>Κύηση.</a:t>
            </a:r>
            <a:endParaRPr lang="el-GR" dirty="0"/>
          </a:p>
          <a:p>
            <a:pPr lvl="1"/>
            <a:r>
              <a:rPr lang="el-GR" dirty="0"/>
              <a:t>Χρήση αντισυλληπτικών από το </a:t>
            </a:r>
            <a:r>
              <a:rPr lang="el-GR" dirty="0" smtClean="0"/>
              <a:t>στόμα.</a:t>
            </a:r>
            <a:endParaRPr lang="el-GR" dirty="0"/>
          </a:p>
          <a:p>
            <a:pPr lvl="1"/>
            <a:r>
              <a:rPr lang="el-GR" dirty="0"/>
              <a:t>Αντιπηκτικά </a:t>
            </a:r>
            <a:r>
              <a:rPr lang="el-GR" dirty="0" smtClean="0"/>
              <a:t>λύκου.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2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Μετάλλαξη προθρομβίνης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Γενετική υποκατάσταση</a:t>
            </a:r>
          </a:p>
          <a:p>
            <a:pPr lvl="1"/>
            <a:r>
              <a:rPr lang="el-GR" dirty="0"/>
              <a:t>Υποκατάσταση G-σε-A στη θέση 20210 στο γονίδιο της προθρομβίνης (μη μεταφρασμένη περιοχή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err="1"/>
              <a:t>Φαινοτυπική</a:t>
            </a:r>
            <a:r>
              <a:rPr lang="el-GR" b="1" dirty="0"/>
              <a:t> έκφραση</a:t>
            </a:r>
          </a:p>
          <a:p>
            <a:pPr lvl="1"/>
            <a:r>
              <a:rPr lang="el-GR" dirty="0"/>
              <a:t>Υψηλά επίπεδα προθρομβίνης στο </a:t>
            </a:r>
            <a:r>
              <a:rPr lang="el-GR" dirty="0" smtClean="0"/>
              <a:t>πλάσμα.</a:t>
            </a:r>
            <a:endParaRPr lang="el-GR" dirty="0"/>
          </a:p>
          <a:p>
            <a:r>
              <a:rPr lang="el-GR" b="1" dirty="0"/>
              <a:t>Κλινική έκφραση</a:t>
            </a:r>
          </a:p>
          <a:p>
            <a:pPr lvl="1"/>
            <a:r>
              <a:rPr lang="el-GR" dirty="0"/>
              <a:t>Α</a:t>
            </a:r>
            <a:r>
              <a:rPr lang="el-GR" dirty="0" smtClean="0"/>
              <a:t>υξημένος </a:t>
            </a:r>
            <a:r>
              <a:rPr lang="el-GR" dirty="0"/>
              <a:t>κίνδυνος θρόμβωσης </a:t>
            </a:r>
            <a:r>
              <a:rPr lang="el-GR" dirty="0" smtClean="0"/>
              <a:t>(Χ </a:t>
            </a:r>
            <a:r>
              <a:rPr lang="el-GR" dirty="0"/>
              <a:t>2-4 φορές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1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κληρονομικής </a:t>
            </a:r>
            <a:r>
              <a:rPr lang="el-GR" dirty="0" err="1"/>
              <a:t>υπερπροθρομβιναιμίας</a:t>
            </a:r>
            <a:r>
              <a:rPr lang="el-GR" dirty="0"/>
              <a:t> (μετάλλαξη 20210)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dirty="0"/>
              <a:t>Κληρονομικός </a:t>
            </a:r>
            <a:r>
              <a:rPr lang="el-GR" dirty="0" smtClean="0"/>
              <a:t>χαρακτήρας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Αυτοσωματικό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κυρίαρχο.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Τιμές σε </a:t>
            </a:r>
            <a:r>
              <a:rPr lang="el-GR" dirty="0" smtClean="0"/>
              <a:t>φορείς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Ετεροζυγώτες</a:t>
            </a:r>
            <a:r>
              <a:rPr lang="el-GR" altLang="el-GR" b="1" dirty="0">
                <a:solidFill>
                  <a:srgbClr val="004A82"/>
                </a:solidFill>
              </a:rPr>
              <a:t>: 110-130%</a:t>
            </a:r>
            <a:r>
              <a:rPr lang="it-IT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err="1">
                <a:solidFill>
                  <a:srgbClr val="004A82"/>
                </a:solidFill>
              </a:rPr>
              <a:t>ομοζυγώτες</a:t>
            </a:r>
            <a:r>
              <a:rPr lang="el-GR" altLang="el-GR" b="1" dirty="0">
                <a:solidFill>
                  <a:srgbClr val="004A82"/>
                </a:solidFill>
              </a:rPr>
              <a:t>: &gt;130</a:t>
            </a:r>
            <a:r>
              <a:rPr lang="el-GR" altLang="el-GR" b="1" dirty="0" smtClean="0">
                <a:solidFill>
                  <a:srgbClr val="004A82"/>
                </a:solidFill>
              </a:rPr>
              <a:t>%.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err="1"/>
              <a:t>Θρομβωτικά</a:t>
            </a:r>
            <a:r>
              <a:rPr lang="el-GR" dirty="0"/>
              <a:t> </a:t>
            </a:r>
            <a:r>
              <a:rPr lang="el-GR" dirty="0" smtClean="0"/>
              <a:t>συμπτώματα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Εν τω </a:t>
            </a:r>
            <a:r>
              <a:rPr lang="el-GR" altLang="el-GR" b="1" dirty="0" err="1">
                <a:solidFill>
                  <a:srgbClr val="004A82"/>
                </a:solidFill>
              </a:rPr>
              <a:t>βάθει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θρόμβωση.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Πιθανοί </a:t>
            </a:r>
            <a:r>
              <a:rPr lang="el-GR" dirty="0" err="1"/>
              <a:t>προδιαθεσιακοί</a:t>
            </a:r>
            <a:r>
              <a:rPr lang="el-GR" dirty="0"/>
              <a:t> </a:t>
            </a:r>
            <a:r>
              <a:rPr lang="el-GR" dirty="0" smtClean="0"/>
              <a:t>παράγοντες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Κύηση, χειρουργείο, </a:t>
            </a:r>
            <a:r>
              <a:rPr lang="el-GR" altLang="el-GR" b="1" dirty="0" smtClean="0">
                <a:solidFill>
                  <a:srgbClr val="004A82"/>
                </a:solidFill>
              </a:rPr>
              <a:t>αντισυλληπτικά </a:t>
            </a:r>
            <a:r>
              <a:rPr lang="el-GR" altLang="el-GR" b="1" dirty="0">
                <a:solidFill>
                  <a:srgbClr val="004A82"/>
                </a:solidFill>
              </a:rPr>
              <a:t>κ.α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Εμφάνιση στους ασθενείς με </a:t>
            </a:r>
            <a:r>
              <a:rPr lang="el-GR" dirty="0" smtClean="0"/>
              <a:t>θρόμβωση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6</a:t>
            </a:r>
            <a:r>
              <a:rPr lang="it-IT" altLang="el-GR" b="1" dirty="0">
                <a:solidFill>
                  <a:srgbClr val="004A82"/>
                </a:solidFill>
              </a:rPr>
              <a:t>-</a:t>
            </a:r>
            <a:r>
              <a:rPr lang="el-GR" altLang="el-GR" b="1" dirty="0">
                <a:solidFill>
                  <a:srgbClr val="004A82"/>
                </a:solidFill>
              </a:rPr>
              <a:t>18</a:t>
            </a:r>
            <a:r>
              <a:rPr lang="it-IT" altLang="el-GR" b="1" dirty="0" smtClean="0">
                <a:solidFill>
                  <a:srgbClr val="004A82"/>
                </a:solidFill>
              </a:rPr>
              <a:t>%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 γενικότερο </a:t>
            </a:r>
            <a:r>
              <a:rPr lang="el-GR" dirty="0" smtClean="0"/>
              <a:t>πληθυσμό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2-3% </a:t>
            </a:r>
            <a:r>
              <a:rPr lang="el-GR" altLang="el-GR" b="1" dirty="0" smtClean="0">
                <a:solidFill>
                  <a:srgbClr val="004A82"/>
                </a:solidFill>
              </a:rPr>
              <a:t>καυκάσιους.</a:t>
            </a:r>
            <a:endParaRPr lang="it-IT" alt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9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κληρονομικής </a:t>
            </a:r>
            <a:r>
              <a:rPr lang="el-GR" dirty="0" err="1"/>
              <a:t>δυσινωδογοναιμίας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dirty="0"/>
              <a:t>Κληρονομικός </a:t>
            </a:r>
            <a:r>
              <a:rPr lang="el-GR" dirty="0" smtClean="0"/>
              <a:t>χαρακτήρας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Αυτοσωματικό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υπολειπόμενο.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Εργαστηριακά ευρήματα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Διαφορά μεταξύ αντιγόνου και λειτουργικότητας </a:t>
            </a:r>
            <a:r>
              <a:rPr lang="el-GR" altLang="el-GR" b="1" dirty="0" err="1">
                <a:solidFill>
                  <a:srgbClr val="004A82"/>
                </a:solidFill>
              </a:rPr>
              <a:t>ινωδογόνου</a:t>
            </a:r>
            <a:r>
              <a:rPr lang="el-GR" altLang="el-GR" b="1" dirty="0">
                <a:solidFill>
                  <a:srgbClr val="004A82"/>
                </a:solidFill>
              </a:rPr>
              <a:t>. Παρατεταμένος χρόνος θρομβίνης.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err="1" smtClean="0"/>
              <a:t>Θρομβωτικά</a:t>
            </a:r>
            <a:r>
              <a:rPr lang="el-GR" dirty="0" smtClean="0"/>
              <a:t> συμπτώματα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αιμορραγία,  </a:t>
            </a:r>
            <a:r>
              <a:rPr lang="el-GR" altLang="el-GR" b="1" dirty="0" smtClean="0">
                <a:solidFill>
                  <a:srgbClr val="004A82"/>
                </a:solidFill>
              </a:rPr>
              <a:t>θρόμβωση.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στους ασθενείς με </a:t>
            </a:r>
            <a:r>
              <a:rPr lang="el-GR" dirty="0" smtClean="0"/>
              <a:t>θρόμβωση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smtClean="0">
                <a:solidFill>
                  <a:srgbClr val="004A82"/>
                </a:solidFill>
              </a:rPr>
              <a:t>σπάνια.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 γενικότερο </a:t>
            </a:r>
            <a:r>
              <a:rPr lang="el-GR" dirty="0" smtClean="0"/>
              <a:t>πληθυσμό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Πολύ </a:t>
            </a:r>
            <a:r>
              <a:rPr lang="el-GR" altLang="el-GR" b="1" dirty="0" smtClean="0">
                <a:solidFill>
                  <a:srgbClr val="004A82"/>
                </a:solidFill>
              </a:rPr>
              <a:t>σπάνια.</a:t>
            </a:r>
            <a:endParaRPr lang="it-IT" alt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</a:t>
            </a:r>
            <a:r>
              <a:rPr lang="el-GR" dirty="0" err="1"/>
              <a:t>υπερομοκυστεϊναιμίας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Κληρονομική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μετάλλαξη </a:t>
            </a:r>
            <a:r>
              <a:rPr lang="en-GB" altLang="el-GR" b="1" dirty="0">
                <a:solidFill>
                  <a:srgbClr val="004A82"/>
                </a:solidFill>
              </a:rPr>
              <a:t>MTHFR C</a:t>
            </a:r>
            <a:r>
              <a:rPr lang="el-GR" altLang="el-GR" b="1" dirty="0">
                <a:solidFill>
                  <a:srgbClr val="004A82"/>
                </a:solidFill>
              </a:rPr>
              <a:t>677</a:t>
            </a:r>
            <a:r>
              <a:rPr lang="en-GB" altLang="el-GR" b="1" dirty="0">
                <a:solidFill>
                  <a:srgbClr val="004A82"/>
                </a:solidFill>
              </a:rPr>
              <a:t>T </a:t>
            </a:r>
            <a:r>
              <a:rPr lang="el-GR" altLang="el-GR" b="1" dirty="0">
                <a:solidFill>
                  <a:srgbClr val="004A82"/>
                </a:solidFill>
              </a:rPr>
              <a:t>ή Α1298</a:t>
            </a:r>
            <a:r>
              <a:rPr lang="en-GB" altLang="el-GR" b="1" dirty="0" smtClean="0">
                <a:solidFill>
                  <a:srgbClr val="004A82"/>
                </a:solidFill>
              </a:rPr>
              <a:t>C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Επίκτητη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Ανεπάρκεια βιταμινών (Β12, </a:t>
            </a:r>
            <a:r>
              <a:rPr lang="el-GR" altLang="el-GR" b="1" dirty="0" err="1">
                <a:solidFill>
                  <a:srgbClr val="004A82"/>
                </a:solidFill>
              </a:rPr>
              <a:t>φυλλικό</a:t>
            </a:r>
            <a:r>
              <a:rPr lang="el-GR" altLang="el-GR" b="1" dirty="0">
                <a:solidFill>
                  <a:srgbClr val="004A82"/>
                </a:solidFill>
              </a:rPr>
              <a:t>), ηλικία, φύλο, χρόνια νεφρική νόσος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Τιμές </a:t>
            </a:r>
            <a:r>
              <a:rPr lang="el-GR" dirty="0"/>
              <a:t>σε </a:t>
            </a:r>
            <a:r>
              <a:rPr lang="el-GR" dirty="0" smtClean="0"/>
              <a:t>ασθενείς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Ήπια: 15-30μ</a:t>
            </a:r>
            <a:r>
              <a:rPr lang="en-GB" altLang="el-GR" b="1" dirty="0" err="1" smtClean="0">
                <a:solidFill>
                  <a:srgbClr val="004A82"/>
                </a:solidFill>
              </a:rPr>
              <a:t>mol</a:t>
            </a:r>
            <a:r>
              <a:rPr lang="en-GB" altLang="el-GR" b="1" dirty="0" smtClean="0">
                <a:solidFill>
                  <a:srgbClr val="004A82"/>
                </a:solidFill>
              </a:rPr>
              <a:t>/L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n-GB" altLang="el-GR" b="1" dirty="0">
              <a:solidFill>
                <a:srgbClr val="004A82"/>
              </a:solidFill>
            </a:endParaRPr>
          </a:p>
          <a:p>
            <a:pPr marL="2778125" indent="0">
              <a:buNone/>
            </a:pPr>
            <a:r>
              <a:rPr lang="el-GR" altLang="el-GR" b="1" dirty="0">
                <a:solidFill>
                  <a:srgbClr val="004A82"/>
                </a:solidFill>
              </a:rPr>
              <a:t>Μέτρια:30-100μ</a:t>
            </a:r>
            <a:r>
              <a:rPr lang="en-GB" altLang="el-GR" b="1" dirty="0" err="1" smtClean="0">
                <a:solidFill>
                  <a:srgbClr val="004A82"/>
                </a:solidFill>
              </a:rPr>
              <a:t>mol</a:t>
            </a:r>
            <a:r>
              <a:rPr lang="en-GB" altLang="el-GR" b="1" dirty="0" smtClean="0">
                <a:solidFill>
                  <a:srgbClr val="004A82"/>
                </a:solidFill>
              </a:rPr>
              <a:t>/L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altLang="el-GR" b="1" dirty="0">
              <a:solidFill>
                <a:srgbClr val="004A82"/>
              </a:solidFill>
            </a:endParaRPr>
          </a:p>
          <a:p>
            <a:pPr marL="2778125" indent="0">
              <a:buNone/>
            </a:pPr>
            <a:r>
              <a:rPr lang="el-GR" altLang="el-GR" b="1" dirty="0">
                <a:solidFill>
                  <a:srgbClr val="004A82"/>
                </a:solidFill>
              </a:rPr>
              <a:t>Σοβαρή:&gt;100 μ</a:t>
            </a:r>
            <a:r>
              <a:rPr lang="en-GB" altLang="el-GR" b="1" dirty="0" err="1" smtClean="0">
                <a:solidFill>
                  <a:srgbClr val="004A82"/>
                </a:solidFill>
              </a:rPr>
              <a:t>mol</a:t>
            </a:r>
            <a:r>
              <a:rPr lang="en-GB" altLang="el-GR" b="1" dirty="0" smtClean="0">
                <a:solidFill>
                  <a:srgbClr val="004A82"/>
                </a:solidFill>
              </a:rPr>
              <a:t>/L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 smtClean="0">
              <a:solidFill>
                <a:srgbClr val="004A82"/>
              </a:solidFill>
            </a:endParaRPr>
          </a:p>
          <a:p>
            <a:r>
              <a:rPr lang="el-GR" dirty="0" err="1" smtClean="0"/>
              <a:t>Θρομβωτικά</a:t>
            </a:r>
            <a:r>
              <a:rPr lang="el-GR" dirty="0" smtClean="0"/>
              <a:t> συμπτώματα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004A82"/>
                </a:solidFill>
                <a:sym typeface="Wingdings" panose="05000000000000000000" pitchFamily="2" charset="2"/>
              </a:rPr>
              <a:t>Ήπια: φλεβική και αρτηριακή Σοβαρή: σύνδρομο </a:t>
            </a:r>
            <a:r>
              <a:rPr lang="el-GR" b="1" dirty="0" err="1" smtClean="0">
                <a:solidFill>
                  <a:srgbClr val="004A82"/>
                </a:solidFill>
                <a:sym typeface="Wingdings" panose="05000000000000000000" pitchFamily="2" charset="2"/>
              </a:rPr>
              <a:t>υπερομοκυστεϊνουρίας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στους ασθενείς με </a:t>
            </a:r>
            <a:r>
              <a:rPr lang="el-GR" dirty="0" smtClean="0"/>
              <a:t>θρόμβωση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10-20</a:t>
            </a:r>
            <a:r>
              <a:rPr lang="el-GR" altLang="el-GR" b="1" dirty="0" smtClean="0">
                <a:solidFill>
                  <a:srgbClr val="004A82"/>
                </a:solidFill>
              </a:rPr>
              <a:t>%</a:t>
            </a:r>
            <a:r>
              <a:rPr lang="el-GR" altLang="el-GR" dirty="0" smtClean="0">
                <a:solidFill>
                  <a:srgbClr val="002060"/>
                </a:solidFill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8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</a:t>
            </a:r>
            <a:r>
              <a:rPr lang="el-GR" dirty="0" err="1"/>
              <a:t>αντιφωσφολιπιδικού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 </a:t>
            </a:r>
            <a:r>
              <a:rPr lang="el-GR" dirty="0" smtClean="0"/>
              <a:t>συνδρόμου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Κλινικές εκδηλώσεις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004A82"/>
                </a:solidFill>
                <a:sym typeface="Wingdings" panose="05000000000000000000" pitchFamily="2" charset="2"/>
              </a:rPr>
              <a:t>Αρτηριακή και/ή φλεβική θρόμβωση</a:t>
            </a:r>
            <a:r>
              <a:rPr lang="el-GR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, </a:t>
            </a:r>
            <a:r>
              <a:rPr lang="el-GR" b="1" dirty="0">
                <a:solidFill>
                  <a:srgbClr val="004A82"/>
                </a:solidFill>
                <a:sym typeface="Wingdings" panose="05000000000000000000" pitchFamily="2" charset="2"/>
              </a:rPr>
              <a:t>αυτόματη διακοπή </a:t>
            </a:r>
            <a:r>
              <a:rPr lang="el-GR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κύησης.</a:t>
            </a:r>
            <a:endParaRPr lang="el-GR" b="1" dirty="0">
              <a:solidFill>
                <a:srgbClr val="004A82"/>
              </a:solidFill>
              <a:sym typeface="Wingdings" panose="05000000000000000000" pitchFamily="2" charset="2"/>
            </a:endParaRPr>
          </a:p>
          <a:p>
            <a:pPr>
              <a:spcBef>
                <a:spcPts val="2400"/>
              </a:spcBef>
            </a:pPr>
            <a:r>
              <a:rPr lang="el-GR" dirty="0" smtClean="0"/>
              <a:t>Εργαστηριακά ευρήματα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Επαναλαμβανόμενα θετικά </a:t>
            </a:r>
            <a:r>
              <a:rPr lang="en-GB" altLang="el-GR" b="1" dirty="0">
                <a:solidFill>
                  <a:srgbClr val="004A82"/>
                </a:solidFill>
              </a:rPr>
              <a:t>APA (ACA, </a:t>
            </a:r>
            <a:r>
              <a:rPr lang="el-GR" altLang="el-GR" b="1" dirty="0" err="1">
                <a:solidFill>
                  <a:srgbClr val="004A82"/>
                </a:solidFill>
              </a:rPr>
              <a:t>αντι</a:t>
            </a:r>
            <a:r>
              <a:rPr lang="it-IT" altLang="el-GR" b="1" dirty="0">
                <a:solidFill>
                  <a:srgbClr val="004A82"/>
                </a:solidFill>
              </a:rPr>
              <a:t>-b</a:t>
            </a:r>
            <a:r>
              <a:rPr lang="it-IT" altLang="el-GR" b="1" baseline="-25000" dirty="0">
                <a:solidFill>
                  <a:srgbClr val="004A82"/>
                </a:solidFill>
              </a:rPr>
              <a:t>2</a:t>
            </a:r>
            <a:r>
              <a:rPr lang="it-IT" altLang="el-GR" b="1" dirty="0">
                <a:solidFill>
                  <a:srgbClr val="004A82"/>
                </a:solidFill>
              </a:rPr>
              <a:t>GPI) </a:t>
            </a:r>
            <a:r>
              <a:rPr lang="el-GR" altLang="el-GR" b="1" dirty="0">
                <a:solidFill>
                  <a:srgbClr val="004A82"/>
                </a:solidFill>
              </a:rPr>
              <a:t>και/ή αντιπηκτικά </a:t>
            </a:r>
            <a:r>
              <a:rPr lang="el-GR" altLang="el-GR" b="1" dirty="0" smtClean="0">
                <a:solidFill>
                  <a:srgbClr val="004A82"/>
                </a:solidFill>
              </a:rPr>
              <a:t>λύκου.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</a:pPr>
            <a:r>
              <a:rPr lang="el-GR" dirty="0" smtClean="0"/>
              <a:t>Εμφάνιση </a:t>
            </a:r>
            <a:r>
              <a:rPr lang="el-GR" dirty="0"/>
              <a:t>στους ασθενείς με </a:t>
            </a:r>
            <a:r>
              <a:rPr lang="el-GR" dirty="0" smtClean="0"/>
              <a:t>θρόμβωση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Άγνωστη.</a:t>
            </a:r>
            <a:endParaRPr lang="el-GR" b="1" dirty="0">
              <a:solidFill>
                <a:srgbClr val="004A82"/>
              </a:solidFill>
              <a:sym typeface="Wingdings" panose="05000000000000000000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5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rmAutofit/>
          </a:bodyPr>
          <a:lstStyle/>
          <a:p>
            <a:r>
              <a:rPr lang="el-GR" dirty="0" err="1"/>
              <a:t>Θρομβοφιλία</a:t>
            </a:r>
            <a:r>
              <a:rPr lang="el-GR" dirty="0"/>
              <a:t> και ο κίνδυνος για εμφάνιση </a:t>
            </a:r>
            <a:r>
              <a:rPr lang="el-GR" dirty="0" err="1"/>
              <a:t>θρομβοεμβολικού</a:t>
            </a:r>
            <a:r>
              <a:rPr lang="el-GR" dirty="0"/>
              <a:t> </a:t>
            </a:r>
            <a:r>
              <a:rPr lang="el-GR" dirty="0" smtClean="0"/>
              <a:t>επεισοδίου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004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sz="2800" dirty="0"/>
              <a:t>Ο συνδυασμός διαταραχών αυξάνει τον κίνδυνο</a:t>
            </a:r>
            <a:r>
              <a:rPr lang="el-GR" sz="2800" dirty="0" smtClean="0"/>
              <a:t>;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Γενετικό προφίλ σε σχέση με εμφάνιση </a:t>
            </a:r>
            <a:r>
              <a:rPr lang="el-GR" dirty="0" smtClean="0"/>
              <a:t>θρόμβωσης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517314"/>
              </p:ext>
            </p:extLst>
          </p:nvPr>
        </p:nvGraphicFramePr>
        <p:xfrm>
          <a:off x="457200" y="2212072"/>
          <a:ext cx="8229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Θρόμβωση</a:t>
                      </a:r>
                      <a:r>
                        <a:rPr lang="el-GR" sz="2200" b="1" baseline="0" dirty="0" smtClean="0"/>
                        <a:t> 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Γενετική διαταραχή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Ναι </a:t>
                      </a:r>
                      <a:endParaRPr lang="el-GR" sz="2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Όχι </a:t>
                      </a:r>
                      <a:endParaRPr lang="el-GR" sz="2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PC and FV Leiden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73%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27%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PC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36%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64%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FV Leiden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10%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90%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Καμία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7%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93%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444208" y="5229200"/>
            <a:ext cx="2298065" cy="2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l-GR" sz="1800" dirty="0" err="1">
                <a:latin typeface="+mn-lt"/>
              </a:rPr>
              <a:t>Koeleman</a:t>
            </a:r>
            <a:r>
              <a:rPr lang="en-US" altLang="el-GR" sz="1800" dirty="0">
                <a:latin typeface="+mn-lt"/>
              </a:rPr>
              <a:t>, Blood 1994</a:t>
            </a:r>
          </a:p>
        </p:txBody>
      </p:sp>
    </p:spTree>
    <p:extLst>
      <p:ext uri="{BB962C8B-B14F-4D97-AF65-F5344CB8AC3E}">
        <p14:creationId xmlns:p14="http://schemas.microsoft.com/office/powerpoint/2010/main" val="41581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Γενετικό προφίλ σε σχέση με εμφάνιση </a:t>
            </a:r>
            <a:r>
              <a:rPr lang="el-GR" dirty="0" smtClean="0"/>
              <a:t>θρόμβωσης</a:t>
            </a:r>
            <a:r>
              <a:rPr lang="en-US" dirty="0" smtClean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83429"/>
              </p:ext>
            </p:extLst>
          </p:nvPr>
        </p:nvGraphicFramePr>
        <p:xfrm>
          <a:off x="457200" y="2212072"/>
          <a:ext cx="8229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Θρόμβωση</a:t>
                      </a:r>
                      <a:r>
                        <a:rPr lang="el-GR" sz="2200" b="1" baseline="0" dirty="0" smtClean="0"/>
                        <a:t> 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Γενετική διαταραχή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Ναι </a:t>
                      </a:r>
                      <a:endParaRPr lang="el-GR" sz="2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Όχι </a:t>
                      </a:r>
                      <a:endParaRPr lang="el-GR" sz="2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PS and FV Leiden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7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2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%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2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8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%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PS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r>
                        <a:rPr lang="el-GR" sz="2200" dirty="0" smtClean="0"/>
                        <a:t>6%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r>
                        <a:rPr lang="el-GR" sz="2200" dirty="0" smtClean="0"/>
                        <a:t>4%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FV Leiden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1</a:t>
                      </a:r>
                      <a:r>
                        <a:rPr lang="en-US" sz="2200" dirty="0" smtClean="0"/>
                        <a:t>8</a:t>
                      </a:r>
                      <a:r>
                        <a:rPr lang="el-GR" sz="2200" dirty="0" smtClean="0"/>
                        <a:t>%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82</a:t>
                      </a:r>
                      <a:r>
                        <a:rPr lang="el-GR" sz="2200" dirty="0" smtClean="0"/>
                        <a:t>%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Καμία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</a:t>
                      </a:r>
                      <a:r>
                        <a:rPr lang="el-GR" sz="2200" dirty="0" smtClean="0"/>
                        <a:t>%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9</a:t>
                      </a:r>
                      <a:r>
                        <a:rPr lang="en-US" sz="2200" dirty="0" smtClean="0"/>
                        <a:t>4</a:t>
                      </a:r>
                      <a:r>
                        <a:rPr lang="el-GR" sz="2200" dirty="0" smtClean="0"/>
                        <a:t>%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804248" y="5229199"/>
            <a:ext cx="1867178" cy="2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l-GR" sz="1800" dirty="0" err="1">
                <a:latin typeface="+mn-lt"/>
              </a:rPr>
              <a:t>Zoller</a:t>
            </a:r>
            <a:r>
              <a:rPr lang="en-US" altLang="el-GR" sz="1800" dirty="0">
                <a:latin typeface="+mn-lt"/>
              </a:rPr>
              <a:t>, Blood 1995</a:t>
            </a:r>
          </a:p>
        </p:txBody>
      </p:sp>
    </p:spTree>
    <p:extLst>
      <p:ext uri="{BB962C8B-B14F-4D97-AF65-F5344CB8AC3E}">
        <p14:creationId xmlns:p14="http://schemas.microsoft.com/office/powerpoint/2010/main" val="25286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Θρομβοφιλία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Με </a:t>
            </a:r>
            <a:r>
              <a:rPr lang="el-GR" sz="2400" dirty="0"/>
              <a:t>τον όρο </a:t>
            </a:r>
            <a:r>
              <a:rPr lang="el-GR" sz="2400" b="1" dirty="0" err="1"/>
              <a:t>θρομβοφιλία</a:t>
            </a:r>
            <a:r>
              <a:rPr lang="el-GR" sz="2400" dirty="0"/>
              <a:t> εννοούμε την κατάσταση που χαρακτηρίζεται από αυξημένο κίνδυνο εμφάνισης φλεβικού </a:t>
            </a:r>
            <a:r>
              <a:rPr lang="el-GR" sz="2400" dirty="0" err="1"/>
              <a:t>θρομβοεμβολικού</a:t>
            </a:r>
            <a:r>
              <a:rPr lang="el-GR" sz="2400" dirty="0"/>
              <a:t> επεισοδίου (VTE) και </a:t>
            </a:r>
            <a:r>
              <a:rPr lang="el-GR" sz="2400" dirty="0" err="1"/>
              <a:t>αρτηριάκης</a:t>
            </a:r>
            <a:r>
              <a:rPr lang="el-GR" sz="2400" dirty="0"/>
              <a:t> θρόμβωσης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Μπορεί να οφείλεται σε κληρονομικά, επίκτητα αίτια ή σε συνδυασμό αυτών. Κάποια από αυτά τα αίτια μπορούν να διερευνηθούν εργαστηριακά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8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Ηλικία εμφάνισης </a:t>
            </a:r>
            <a:r>
              <a:rPr lang="el-GR" dirty="0" smtClean="0"/>
              <a:t>θρόμβωσης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4300" y="1049338"/>
            <a:ext cx="8921751" cy="5518150"/>
            <a:chOff x="72" y="661"/>
            <a:chExt cx="5620" cy="34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079" y="992"/>
              <a:ext cx="2592" cy="2872"/>
            </a:xfrm>
            <a:custGeom>
              <a:avLst/>
              <a:gdLst>
                <a:gd name="T0" fmla="*/ 0 w 2304"/>
                <a:gd name="T1" fmla="*/ 0 h 2872"/>
                <a:gd name="T2" fmla="*/ 0 w 2304"/>
                <a:gd name="T3" fmla="*/ 2872 h 2872"/>
                <a:gd name="T4" fmla="*/ 4670 w 2304"/>
                <a:gd name="T5" fmla="*/ 2872 h 2872"/>
                <a:gd name="T6" fmla="*/ 0 60000 65536"/>
                <a:gd name="T7" fmla="*/ 0 60000 65536"/>
                <a:gd name="T8" fmla="*/ 0 60000 65536"/>
                <a:gd name="T9" fmla="*/ 0 w 2304"/>
                <a:gd name="T10" fmla="*/ 0 h 2872"/>
                <a:gd name="T11" fmla="*/ 2304 w 2304"/>
                <a:gd name="T12" fmla="*/ 2872 h 2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2872">
                  <a:moveTo>
                    <a:pt x="0" y="0"/>
                  </a:moveTo>
                  <a:lnTo>
                    <a:pt x="0" y="2872"/>
                  </a:lnTo>
                  <a:lnTo>
                    <a:pt x="2304" y="287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990" y="1192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990" y="1728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90" y="2272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990" y="2800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990" y="3336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990" y="3864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730" y="1063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50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30" y="1599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40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730" y="2143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30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30" y="2671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20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30" y="3207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10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805" y="373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287" y="3875"/>
              <a:ext cx="5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AT def.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54" y="3885"/>
              <a:ext cx="11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FVQ</a:t>
              </a:r>
              <a:r>
                <a:rPr kumimoji="0" lang="it-IT" altLang="el-GR" sz="2000" b="1" i="0" u="none" strike="noStrike" kern="0" cap="none" spc="0" normalizeH="0" baseline="3000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506</a:t>
              </a: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 + AT def.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551" y="1204"/>
              <a:ext cx="67" cy="5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551" y="1252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551" y="1774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551" y="1886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551" y="1976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516" y="2282"/>
              <a:ext cx="66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587" y="2282"/>
              <a:ext cx="64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516" y="2630"/>
              <a:ext cx="66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587" y="2630"/>
              <a:ext cx="64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509" y="2580"/>
              <a:ext cx="65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551" y="2580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94" y="2580"/>
              <a:ext cx="65" cy="5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51" y="2734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51" y="2774"/>
              <a:ext cx="67" cy="58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51" y="2470"/>
              <a:ext cx="67" cy="5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453" y="2528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700" y="2355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26 </a:t>
              </a:r>
              <a:r>
                <a:rPr kumimoji="0" lang="el-GR" altLang="el-G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έτη</a:t>
              </a:r>
              <a:r>
                <a:rPr kumimoji="0" lang="it-IT" altLang="el-G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.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4021" y="2840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021" y="3058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021" y="3132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021" y="3166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021" y="3314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021" y="3496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021" y="3544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86" y="2924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055" y="2924"/>
              <a:ext cx="66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986" y="2978"/>
              <a:ext cx="65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055" y="2978"/>
              <a:ext cx="66" cy="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924" y="3046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4169" y="2873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16 </a:t>
              </a:r>
              <a:r>
                <a:rPr kumimoji="0" lang="el-GR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έτη</a:t>
              </a:r>
              <a:r>
                <a:rPr kumimoji="0" lang="it-IT" altLang="el-GR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.</a:t>
              </a:r>
            </a:p>
          </p:txBody>
        </p:sp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3530" y="661"/>
              <a:ext cx="2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l-G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</a:rPr>
                <a:t>van Boven, Thromb Haemost 1996</a:t>
              </a: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72" y="896"/>
              <a:ext cx="56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9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Υπερομοκυστεϊναιμία</a:t>
            </a:r>
            <a:r>
              <a:rPr lang="el-GR" dirty="0"/>
              <a:t> (</a:t>
            </a:r>
            <a:r>
              <a:rPr lang="en-US" dirty="0" err="1"/>
              <a:t>Hcy</a:t>
            </a:r>
            <a:r>
              <a:rPr lang="en-US" dirty="0"/>
              <a:t>) and FV </a:t>
            </a:r>
            <a:r>
              <a:rPr lang="en-US" dirty="0" smtClean="0"/>
              <a:t>Leiden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7794" y="1196752"/>
            <a:ext cx="8851900" cy="5100638"/>
            <a:chOff x="96" y="796"/>
            <a:chExt cx="5576" cy="3213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96" y="1024"/>
              <a:ext cx="55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63" y="796"/>
              <a:ext cx="15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sz="1800" dirty="0">
                  <a:latin typeface="+mn-lt"/>
                </a:rPr>
                <a:t>Ridker, Circulation 1997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16" y="3336"/>
              <a:ext cx="892" cy="416"/>
            </a:xfrm>
            <a:prstGeom prst="rect">
              <a:avLst/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37" y="1928"/>
              <a:ext cx="892" cy="1824"/>
            </a:xfrm>
            <a:prstGeom prst="rect">
              <a:avLst/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273" y="1291"/>
              <a:ext cx="18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el-GR" altLang="el-GR" b="1" dirty="0">
                  <a:latin typeface="+mn-lt"/>
                </a:rPr>
                <a:t>Σχετικός κίνδυνος για </a:t>
              </a:r>
              <a:r>
                <a:rPr lang="en-GB" altLang="el-GR" b="1" dirty="0">
                  <a:latin typeface="+mn-lt"/>
                </a:rPr>
                <a:t>VTE</a:t>
              </a:r>
              <a:endParaRPr lang="it-IT" altLang="el-GR" b="1" dirty="0"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049" y="283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4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049" y="322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049" y="362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51" y="1544"/>
              <a:ext cx="4077" cy="22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35" y="3757"/>
              <a:ext cx="12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Hcy - FV Leiden +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049" y="24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6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049" y="210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8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974" y="1759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 dirty="0">
                  <a:latin typeface="+mn-lt"/>
                </a:rPr>
                <a:t>10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74" y="1415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12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742" y="3757"/>
              <a:ext cx="12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Hcy + FV Leiden +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139" y="3005"/>
              <a:ext cx="64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p = 0.04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020" y="1661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p = 0.009</a:t>
              </a: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1252" y="1544"/>
              <a:ext cx="89" cy="2208"/>
              <a:chOff x="1512" y="1544"/>
              <a:chExt cx="79" cy="2208"/>
            </a:xfrm>
          </p:grpSpPr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1512" y="2968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512" y="1888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1512" y="2232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512" y="2592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1512" y="3352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1512" y="3752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1512" y="1544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Μοντέλο </a:t>
            </a:r>
            <a:r>
              <a:rPr lang="el-GR" dirty="0" err="1" smtClean="0"/>
              <a:t>θρομβογένεσης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3707595" y="914400"/>
            <a:ext cx="4824846" cy="1752600"/>
            <a:chOff x="2531" y="960"/>
            <a:chExt cx="3949" cy="1104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207" y="1186"/>
              <a:ext cx="2860" cy="5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Επίκτητο </a:t>
              </a:r>
              <a:r>
                <a:rPr kumimoji="0" lang="el-GR" altLang="el-GR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προθρομβωτικό</a:t>
              </a: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ερέθισμα</a:t>
              </a:r>
              <a:endParaRPr kumimoji="0" lang="en-US" alt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2754" y="960"/>
              <a:ext cx="3726" cy="960"/>
            </a:xfrm>
            <a:prstGeom prst="ellipse">
              <a:avLst/>
            </a:prstGeom>
            <a:noFill/>
            <a:ln w="190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531" y="1637"/>
              <a:ext cx="385" cy="427"/>
            </a:xfrm>
            <a:prstGeom prst="line">
              <a:avLst/>
            </a:prstGeom>
            <a:noFill/>
            <a:ln w="190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247775" y="4937125"/>
            <a:ext cx="26404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Προθρομβωτική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μετάλλαξη</a:t>
            </a:r>
            <a:endParaRPr kumimoji="0" lang="en-US" altLang="el-GR" sz="28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333375" y="2514600"/>
            <a:ext cx="4200525" cy="3581400"/>
            <a:chOff x="216" y="1968"/>
            <a:chExt cx="2646" cy="2256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226" y="1968"/>
              <a:ext cx="2538" cy="1344"/>
              <a:chOff x="432" y="1968"/>
              <a:chExt cx="2538" cy="1344"/>
            </a:xfrm>
          </p:grpSpPr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1728" y="2784"/>
                <a:ext cx="0" cy="528"/>
              </a:xfrm>
              <a:prstGeom prst="line">
                <a:avLst/>
              </a:prstGeom>
              <a:noFill/>
              <a:ln w="19050">
                <a:solidFill>
                  <a:srgbClr val="004A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981" y="2057"/>
                <a:ext cx="144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</a:rPr>
                  <a:t>Προθρομβωτική</a:t>
                </a:r>
                <a:endParaRPr kumimoji="0" lang="el-GR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</a:rPr>
                  <a:t> μετάλλαξη</a:t>
                </a:r>
                <a:endParaRPr kumimoji="0" lang="en-US" alt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9" name="Oval 1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2538" cy="816"/>
              </a:xfrm>
              <a:prstGeom prst="ellipse">
                <a:avLst/>
              </a:prstGeom>
              <a:noFill/>
              <a:ln w="19050">
                <a:solidFill>
                  <a:srgbClr val="004A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16" y="3312"/>
              <a:ext cx="2646" cy="912"/>
            </a:xfrm>
            <a:prstGeom prst="ellipse">
              <a:avLst/>
            </a:prstGeom>
            <a:noFill/>
            <a:ln w="190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4524375" y="3352800"/>
            <a:ext cx="4512121" cy="1676399"/>
            <a:chOff x="4524375" y="3352800"/>
            <a:chExt cx="4512121" cy="1676399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384682" y="3533001"/>
              <a:ext cx="197682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Θρόμβωση</a:t>
              </a:r>
              <a:endParaRPr kumimoji="0" lang="en-US" altLang="el-GR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5553075" y="3352800"/>
              <a:ext cx="3483421" cy="990600"/>
            </a:xfrm>
            <a:prstGeom prst="ellipse">
              <a:avLst/>
            </a:prstGeom>
            <a:noFill/>
            <a:ln w="190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 b="1" smtClea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V="1">
              <a:off x="4524375" y="4229099"/>
              <a:ext cx="1127746" cy="8001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7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Εργαστηριακή διερεύνηση </a:t>
            </a:r>
            <a:r>
              <a:rPr lang="el-GR" dirty="0" err="1"/>
              <a:t>θρομβοφιλίας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 ποιος πρέπει να εξετάζεται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Ασθενείς με ιστορικό </a:t>
            </a:r>
            <a:r>
              <a:rPr lang="el-GR" dirty="0" smtClean="0"/>
              <a:t>θρόμβωσης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Γυναίκες με επιπλοκές </a:t>
            </a:r>
            <a:r>
              <a:rPr lang="el-GR" dirty="0" smtClean="0"/>
              <a:t>κύησης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Συγγενείς </a:t>
            </a:r>
            <a:r>
              <a:rPr lang="el-GR" dirty="0" smtClean="0"/>
              <a:t>ασθενών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συνίσταται </a:t>
            </a:r>
            <a:r>
              <a:rPr lang="el-GR" dirty="0" err="1"/>
              <a:t>screening</a:t>
            </a:r>
            <a:r>
              <a:rPr lang="el-GR" dirty="0"/>
              <a:t> του γενικού πληθυσμού για αντίσταση στην APC.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Εργαστηριακή διερεύνηση </a:t>
            </a:r>
            <a:r>
              <a:rPr lang="el-GR" dirty="0" err="1"/>
              <a:t>θρομβοφιλίας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 πότε πρέπει να γίνεται η μέτρηση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400" dirty="0"/>
              <a:t>Μετά από το </a:t>
            </a:r>
            <a:r>
              <a:rPr lang="el-GR" sz="2400" dirty="0" err="1"/>
              <a:t>θρομβωτικό</a:t>
            </a:r>
            <a:r>
              <a:rPr lang="el-GR" sz="2400" dirty="0"/>
              <a:t> επεισόδιο και σε απόσταση από αυτό. </a:t>
            </a:r>
          </a:p>
          <a:p>
            <a:r>
              <a:rPr lang="el-GR" sz="2400" dirty="0"/>
              <a:t>Μετά τη διακοπή της αντιπηκτικής </a:t>
            </a:r>
            <a:r>
              <a:rPr lang="el-GR" sz="2400" dirty="0" smtClean="0"/>
              <a:t>αγωγής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Μετά τον τοκετό και τη λοχεία.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5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84176"/>
          </a:xfrm>
        </p:spPr>
        <p:txBody>
          <a:bodyPr/>
          <a:lstStyle/>
          <a:p>
            <a:r>
              <a:rPr lang="el-GR" dirty="0"/>
              <a:t>Εργαστηριακή διερεύνηση </a:t>
            </a:r>
            <a:r>
              <a:rPr lang="el-GR" dirty="0" err="1"/>
              <a:t>θρομβοφιλίας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45638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sz="3000" dirty="0"/>
              <a:t>Ποιο είδος </a:t>
            </a:r>
            <a:r>
              <a:rPr lang="el-GR" sz="3000" dirty="0" smtClean="0"/>
              <a:t>εξέτασης;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Πρωτεΐνη </a:t>
            </a:r>
            <a:r>
              <a:rPr lang="en-US" dirty="0"/>
              <a:t>C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Διαθέσιμες δοκιμασίες: </a:t>
            </a:r>
            <a:r>
              <a:rPr lang="el-GR" sz="2400" dirty="0" smtClean="0"/>
              <a:t>λειτουργική </a:t>
            </a:r>
            <a:r>
              <a:rPr lang="el-GR" sz="2400" dirty="0"/>
              <a:t>(</a:t>
            </a:r>
            <a:r>
              <a:rPr lang="el-GR" sz="2400" dirty="0" err="1"/>
              <a:t>πηξιολογική</a:t>
            </a:r>
            <a:r>
              <a:rPr lang="el-GR" sz="2400" dirty="0"/>
              <a:t> και </a:t>
            </a:r>
            <a:r>
              <a:rPr lang="el-GR" sz="2400" dirty="0" err="1" smtClean="0"/>
              <a:t>χρωμογονική</a:t>
            </a:r>
            <a:r>
              <a:rPr lang="el-GR" sz="2400" dirty="0" smtClean="0"/>
              <a:t>) και </a:t>
            </a:r>
            <a:r>
              <a:rPr lang="el-GR" sz="2400" dirty="0" err="1"/>
              <a:t>αντιγονική</a:t>
            </a:r>
            <a:r>
              <a:rPr lang="el-GR" sz="2400" dirty="0"/>
              <a:t> (ELISA) δοκιμασία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λειτουργική </a:t>
            </a:r>
            <a:r>
              <a:rPr lang="el-GR" sz="2400" dirty="0" err="1" smtClean="0"/>
              <a:t>χρωμογονική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70-140 %.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Ψευδώς </a:t>
            </a:r>
            <a:r>
              <a:rPr lang="el-GR" sz="2400" b="1" dirty="0">
                <a:solidFill>
                  <a:srgbClr val="004A82"/>
                </a:solidFill>
              </a:rPr>
              <a:t>χαμηλές </a:t>
            </a:r>
            <a:r>
              <a:rPr lang="el-GR" sz="2400" b="1" dirty="0" smtClean="0">
                <a:solidFill>
                  <a:srgbClr val="004A82"/>
                </a:solidFill>
              </a:rPr>
              <a:t>τιμές: </a:t>
            </a:r>
            <a:r>
              <a:rPr lang="el-GR" sz="2400" dirty="0" smtClean="0"/>
              <a:t>λήψη </a:t>
            </a:r>
            <a:r>
              <a:rPr lang="el-GR" sz="2400" dirty="0" err="1"/>
              <a:t>κουμαρινικών</a:t>
            </a:r>
            <a:r>
              <a:rPr lang="el-GR" sz="2400" dirty="0"/>
              <a:t>, </a:t>
            </a:r>
            <a:r>
              <a:rPr lang="el-GR" sz="2400" dirty="0" err="1" smtClean="0"/>
              <a:t>χημειοθεραπευτικών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8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Πρωτεΐνη </a:t>
            </a:r>
            <a:r>
              <a:rPr lang="en-US" dirty="0"/>
              <a:t>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Διαθέσιμες </a:t>
            </a:r>
            <a:r>
              <a:rPr lang="el-GR" sz="2400" b="1" dirty="0">
                <a:solidFill>
                  <a:srgbClr val="004A82"/>
                </a:solidFill>
              </a:rPr>
              <a:t>δοκιμασίες: </a:t>
            </a:r>
            <a:r>
              <a:rPr lang="el-GR" sz="2400" dirty="0" smtClean="0"/>
              <a:t>Λειτουργικότητα </a:t>
            </a:r>
            <a:r>
              <a:rPr lang="el-GR" sz="2400" dirty="0"/>
              <a:t>και </a:t>
            </a:r>
            <a:r>
              <a:rPr lang="el-GR" sz="2400" dirty="0" err="1"/>
              <a:t>αντιγονικότητα</a:t>
            </a:r>
            <a:r>
              <a:rPr lang="el-GR" sz="2400" dirty="0"/>
              <a:t> </a:t>
            </a:r>
            <a:r>
              <a:rPr lang="el-GR" sz="2400" dirty="0" smtClean="0"/>
              <a:t>ελεύθερης </a:t>
            </a:r>
            <a:r>
              <a:rPr lang="el-GR" sz="2400" dirty="0"/>
              <a:t>πρωτεΐνης S, </a:t>
            </a:r>
            <a:r>
              <a:rPr lang="el-GR" sz="2400" dirty="0" err="1"/>
              <a:t>αντιγονικότητα</a:t>
            </a:r>
            <a:r>
              <a:rPr lang="el-GR" sz="2400" dirty="0"/>
              <a:t> </a:t>
            </a:r>
            <a:r>
              <a:rPr lang="el-GR" sz="2400" dirty="0" smtClean="0"/>
              <a:t>ολικής </a:t>
            </a:r>
            <a:r>
              <a:rPr lang="el-GR" sz="2400" dirty="0"/>
              <a:t>πρωτεΐνης </a:t>
            </a:r>
            <a:r>
              <a:rPr lang="el-GR" sz="2400" dirty="0" smtClean="0"/>
              <a:t>S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λειτουργικότητα </a:t>
            </a:r>
            <a:r>
              <a:rPr lang="el-GR" sz="2400" dirty="0"/>
              <a:t>της FPS (</a:t>
            </a:r>
            <a:r>
              <a:rPr lang="el-GR" sz="2400" dirty="0" err="1"/>
              <a:t>latex</a:t>
            </a:r>
            <a:r>
              <a:rPr lang="el-GR" sz="2400" dirty="0"/>
              <a:t>, </a:t>
            </a:r>
            <a:r>
              <a:rPr lang="el-GR" sz="2400" dirty="0" err="1" smtClean="0"/>
              <a:t>ανοσοθολωσιμετρία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άντρες</a:t>
            </a:r>
            <a:r>
              <a:rPr lang="el-GR" sz="2400" dirty="0"/>
              <a:t>: 60-140 %,γυναίκες: 54-140</a:t>
            </a:r>
            <a:r>
              <a:rPr lang="el-GR" sz="2400" dirty="0" smtClean="0"/>
              <a:t>%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Ψευδώς </a:t>
            </a:r>
            <a:r>
              <a:rPr lang="el-GR" sz="2400" b="1" dirty="0">
                <a:solidFill>
                  <a:srgbClr val="004A82"/>
                </a:solidFill>
              </a:rPr>
              <a:t>χαμηλές </a:t>
            </a:r>
            <a:r>
              <a:rPr lang="el-GR" sz="2400" b="1" dirty="0" smtClean="0">
                <a:solidFill>
                  <a:srgbClr val="004A82"/>
                </a:solidFill>
              </a:rPr>
              <a:t>τιμές: </a:t>
            </a:r>
            <a:r>
              <a:rPr lang="el-GR" sz="2400" dirty="0" smtClean="0"/>
              <a:t>μετεγχειρητικά</a:t>
            </a:r>
            <a:r>
              <a:rPr lang="el-GR" sz="2400" dirty="0"/>
              <a:t>, κύηση, λήψη </a:t>
            </a:r>
            <a:r>
              <a:rPr lang="el-GR" sz="2400" dirty="0" err="1"/>
              <a:t>κουμαρινικών</a:t>
            </a:r>
            <a:r>
              <a:rPr lang="el-GR" sz="2400" dirty="0"/>
              <a:t>, </a:t>
            </a:r>
            <a:r>
              <a:rPr lang="el-GR" sz="2400" dirty="0" err="1" smtClean="0"/>
              <a:t>χημειοθεραπευτικών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8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Ανεπάρκεια PS (γονότυπος </a:t>
            </a:r>
            <a:r>
              <a:rPr lang="el-GR" dirty="0" err="1"/>
              <a:t>vs</a:t>
            </a:r>
            <a:r>
              <a:rPr lang="el-GR" dirty="0"/>
              <a:t>. φαινότυπος)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grpSp>
        <p:nvGrpSpPr>
          <p:cNvPr id="487" name="Ομάδα 486"/>
          <p:cNvGrpSpPr/>
          <p:nvPr/>
        </p:nvGrpSpPr>
        <p:grpSpPr>
          <a:xfrm>
            <a:off x="4704021" y="1500188"/>
            <a:ext cx="4451016" cy="4262437"/>
            <a:chOff x="4846885" y="1500188"/>
            <a:chExt cx="4451016" cy="4262437"/>
          </a:xfrm>
        </p:grpSpPr>
        <p:sp>
          <p:nvSpPr>
            <p:cNvPr id="243" name="Freeform 10"/>
            <p:cNvSpPr>
              <a:spLocks/>
            </p:cNvSpPr>
            <p:nvPr/>
          </p:nvSpPr>
          <p:spPr bwMode="auto">
            <a:xfrm>
              <a:off x="5957029" y="1757363"/>
              <a:ext cx="3277934" cy="3378200"/>
            </a:xfrm>
            <a:custGeom>
              <a:avLst/>
              <a:gdLst>
                <a:gd name="T0" fmla="*/ 0 w 2072"/>
                <a:gd name="T1" fmla="*/ 0 h 1896"/>
                <a:gd name="T2" fmla="*/ 0 w 2072"/>
                <a:gd name="T3" fmla="*/ 3789 h 1896"/>
                <a:gd name="T4" fmla="*/ 2072 w 2072"/>
                <a:gd name="T5" fmla="*/ 3789 h 1896"/>
                <a:gd name="T6" fmla="*/ 0 60000 65536"/>
                <a:gd name="T7" fmla="*/ 0 60000 65536"/>
                <a:gd name="T8" fmla="*/ 0 60000 65536"/>
                <a:gd name="T9" fmla="*/ 0 w 2072"/>
                <a:gd name="T10" fmla="*/ 0 h 1896"/>
                <a:gd name="T11" fmla="*/ 2072 w 2072"/>
                <a:gd name="T12" fmla="*/ 1896 h 18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2" h="1896">
                  <a:moveTo>
                    <a:pt x="0" y="0"/>
                  </a:moveTo>
                  <a:lnTo>
                    <a:pt x="0" y="1896"/>
                  </a:lnTo>
                  <a:lnTo>
                    <a:pt x="2072" y="18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44" name="Text Box 11"/>
            <p:cNvSpPr txBox="1">
              <a:spLocks noChangeArrowheads="1"/>
            </p:cNvSpPr>
            <p:nvPr/>
          </p:nvSpPr>
          <p:spPr bwMode="auto">
            <a:xfrm rot="16200000">
              <a:off x="3723917" y="3242747"/>
              <a:ext cx="26152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sz="1800" b="1">
                  <a:latin typeface="+mn-lt"/>
                </a:rPr>
                <a:t>Total PS Antigen (nmol/L)</a:t>
              </a:r>
            </a:p>
          </p:txBody>
        </p:sp>
        <p:sp>
          <p:nvSpPr>
            <p:cNvPr id="245" name="Text Box 12"/>
            <p:cNvSpPr txBox="1">
              <a:spLocks noChangeArrowheads="1"/>
            </p:cNvSpPr>
            <p:nvPr/>
          </p:nvSpPr>
          <p:spPr bwMode="auto">
            <a:xfrm>
              <a:off x="5310565" y="20589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500</a:t>
              </a:r>
            </a:p>
          </p:txBody>
        </p:sp>
        <p:sp>
          <p:nvSpPr>
            <p:cNvPr id="246" name="Text Box 13"/>
            <p:cNvSpPr txBox="1">
              <a:spLocks noChangeArrowheads="1"/>
            </p:cNvSpPr>
            <p:nvPr/>
          </p:nvSpPr>
          <p:spPr bwMode="auto">
            <a:xfrm>
              <a:off x="5310565" y="26177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400</a:t>
              </a:r>
            </a:p>
          </p:txBody>
        </p:sp>
        <p:sp>
          <p:nvSpPr>
            <p:cNvPr id="247" name="Text Box 14"/>
            <p:cNvSpPr txBox="1">
              <a:spLocks noChangeArrowheads="1"/>
            </p:cNvSpPr>
            <p:nvPr/>
          </p:nvSpPr>
          <p:spPr bwMode="auto">
            <a:xfrm>
              <a:off x="5310565" y="31765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300</a:t>
              </a:r>
            </a:p>
          </p:txBody>
        </p:sp>
        <p:sp>
          <p:nvSpPr>
            <p:cNvPr id="248" name="Text Box 15"/>
            <p:cNvSpPr txBox="1">
              <a:spLocks noChangeArrowheads="1"/>
            </p:cNvSpPr>
            <p:nvPr/>
          </p:nvSpPr>
          <p:spPr bwMode="auto">
            <a:xfrm>
              <a:off x="5310565" y="37607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200</a:t>
              </a:r>
            </a:p>
          </p:txBody>
        </p:sp>
        <p:sp>
          <p:nvSpPr>
            <p:cNvPr id="249" name="Text Box 16"/>
            <p:cNvSpPr txBox="1">
              <a:spLocks noChangeArrowheads="1"/>
            </p:cNvSpPr>
            <p:nvPr/>
          </p:nvSpPr>
          <p:spPr bwMode="auto">
            <a:xfrm>
              <a:off x="5310565" y="43068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100</a:t>
              </a:r>
            </a:p>
          </p:txBody>
        </p:sp>
        <p:sp>
          <p:nvSpPr>
            <p:cNvPr id="250" name="Text Box 17"/>
            <p:cNvSpPr txBox="1">
              <a:spLocks noChangeArrowheads="1"/>
            </p:cNvSpPr>
            <p:nvPr/>
          </p:nvSpPr>
          <p:spPr bwMode="auto">
            <a:xfrm>
              <a:off x="5536213" y="4878388"/>
              <a:ext cx="3100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0</a:t>
              </a:r>
            </a:p>
          </p:txBody>
        </p:sp>
        <p:sp>
          <p:nvSpPr>
            <p:cNvPr id="251" name="Text Box 18"/>
            <p:cNvSpPr txBox="1">
              <a:spLocks noChangeArrowheads="1"/>
            </p:cNvSpPr>
            <p:nvPr/>
          </p:nvSpPr>
          <p:spPr bwMode="auto">
            <a:xfrm>
              <a:off x="5904823" y="5183188"/>
              <a:ext cx="85745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l-GR" altLang="el-GR" sz="1800">
                  <a:latin typeface="+mn-lt"/>
                </a:rPr>
                <a:t>Μη </a:t>
              </a:r>
            </a:p>
            <a:p>
              <a:pPr algn="ctr">
                <a:lnSpc>
                  <a:spcPts val="1900"/>
                </a:lnSpc>
              </a:pPr>
              <a:r>
                <a:rPr lang="el-GR" altLang="el-GR" sz="1800">
                  <a:latin typeface="+mn-lt"/>
                </a:rPr>
                <a:t>φορείς</a:t>
              </a:r>
              <a:endParaRPr lang="it-IT" altLang="el-GR" sz="1800">
                <a:latin typeface="+mn-lt"/>
              </a:endParaRPr>
            </a:p>
          </p:txBody>
        </p:sp>
        <p:sp>
          <p:nvSpPr>
            <p:cNvPr id="252" name="Text Box 19"/>
            <p:cNvSpPr txBox="1">
              <a:spLocks noChangeArrowheads="1"/>
            </p:cNvSpPr>
            <p:nvPr/>
          </p:nvSpPr>
          <p:spPr bwMode="auto">
            <a:xfrm>
              <a:off x="7083423" y="5424488"/>
              <a:ext cx="85745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l-GR" altLang="el-GR" sz="1800">
                  <a:latin typeface="+mn-lt"/>
                </a:rPr>
                <a:t>φορείς</a:t>
              </a:r>
              <a:endParaRPr lang="it-IT" altLang="el-GR" sz="1800">
                <a:latin typeface="+mn-lt"/>
              </a:endParaRPr>
            </a:p>
          </p:txBody>
        </p:sp>
        <p:sp>
          <p:nvSpPr>
            <p:cNvPr id="253" name="Text Box 20"/>
            <p:cNvSpPr txBox="1">
              <a:spLocks noChangeArrowheads="1"/>
            </p:cNvSpPr>
            <p:nvPr/>
          </p:nvSpPr>
          <p:spPr bwMode="auto">
            <a:xfrm>
              <a:off x="8330392" y="5424488"/>
              <a:ext cx="967509" cy="33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it-IT" altLang="el-GR" sz="1800">
                  <a:latin typeface="+mn-lt"/>
                </a:rPr>
                <a:t>Controls</a:t>
              </a:r>
            </a:p>
          </p:txBody>
        </p:sp>
        <p:grpSp>
          <p:nvGrpSpPr>
            <p:cNvPr id="254" name="Group 21"/>
            <p:cNvGrpSpPr>
              <a:grpSpLocks/>
            </p:cNvGrpSpPr>
            <p:nvPr/>
          </p:nvGrpSpPr>
          <p:grpSpPr bwMode="auto">
            <a:xfrm>
              <a:off x="5817812" y="1757363"/>
              <a:ext cx="124979" cy="3378200"/>
              <a:chOff x="3848" y="1288"/>
              <a:chExt cx="79" cy="2128"/>
            </a:xfrm>
          </p:grpSpPr>
          <p:sp>
            <p:nvSpPr>
              <p:cNvPr id="479" name="Line 22"/>
              <p:cNvSpPr>
                <a:spLocks noChangeShapeType="1"/>
              </p:cNvSpPr>
              <p:nvPr/>
            </p:nvSpPr>
            <p:spPr bwMode="auto">
              <a:xfrm>
                <a:off x="3848" y="1640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480" name="Line 23"/>
              <p:cNvSpPr>
                <a:spLocks noChangeShapeType="1"/>
              </p:cNvSpPr>
              <p:nvPr/>
            </p:nvSpPr>
            <p:spPr bwMode="auto">
              <a:xfrm>
                <a:off x="3848" y="1992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481" name="Line 24"/>
              <p:cNvSpPr>
                <a:spLocks noChangeShapeType="1"/>
              </p:cNvSpPr>
              <p:nvPr/>
            </p:nvSpPr>
            <p:spPr bwMode="auto">
              <a:xfrm>
                <a:off x="3848" y="2344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482" name="Line 25"/>
              <p:cNvSpPr>
                <a:spLocks noChangeShapeType="1"/>
              </p:cNvSpPr>
              <p:nvPr/>
            </p:nvSpPr>
            <p:spPr bwMode="auto">
              <a:xfrm>
                <a:off x="3848" y="2704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483" name="Line 26"/>
              <p:cNvSpPr>
                <a:spLocks noChangeShapeType="1"/>
              </p:cNvSpPr>
              <p:nvPr/>
            </p:nvSpPr>
            <p:spPr bwMode="auto">
              <a:xfrm>
                <a:off x="3848" y="3056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484" name="Line 27"/>
              <p:cNvSpPr>
                <a:spLocks noChangeShapeType="1"/>
              </p:cNvSpPr>
              <p:nvPr/>
            </p:nvSpPr>
            <p:spPr bwMode="auto">
              <a:xfrm>
                <a:off x="3848" y="3416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485" name="Line 28"/>
              <p:cNvSpPr>
                <a:spLocks noChangeShapeType="1"/>
              </p:cNvSpPr>
              <p:nvPr/>
            </p:nvSpPr>
            <p:spPr bwMode="auto">
              <a:xfrm>
                <a:off x="3848" y="1288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</p:grpSp>
        <p:sp>
          <p:nvSpPr>
            <p:cNvPr id="255" name="Text Box 29"/>
            <p:cNvSpPr txBox="1">
              <a:spLocks noChangeArrowheads="1"/>
            </p:cNvSpPr>
            <p:nvPr/>
          </p:nvSpPr>
          <p:spPr bwMode="auto">
            <a:xfrm>
              <a:off x="5310565" y="15001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600</a:t>
              </a:r>
            </a:p>
          </p:txBody>
        </p:sp>
        <p:sp>
          <p:nvSpPr>
            <p:cNvPr id="256" name="Line 30"/>
            <p:cNvSpPr>
              <a:spLocks noChangeShapeType="1"/>
            </p:cNvSpPr>
            <p:nvPr/>
          </p:nvSpPr>
          <p:spPr bwMode="auto">
            <a:xfrm>
              <a:off x="5957029" y="3789363"/>
              <a:ext cx="32779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grpSp>
          <p:nvGrpSpPr>
            <p:cNvPr id="257" name="Group 31"/>
            <p:cNvGrpSpPr>
              <a:grpSpLocks/>
            </p:cNvGrpSpPr>
            <p:nvPr/>
          </p:nvGrpSpPr>
          <p:grpSpPr bwMode="auto">
            <a:xfrm>
              <a:off x="6127887" y="2116138"/>
              <a:ext cx="550541" cy="1666875"/>
              <a:chOff x="4100" y="1514"/>
              <a:chExt cx="348" cy="1050"/>
            </a:xfrm>
          </p:grpSpPr>
          <p:grpSp>
            <p:nvGrpSpPr>
              <p:cNvPr id="376" name="Group 32"/>
              <p:cNvGrpSpPr>
                <a:grpSpLocks/>
              </p:cNvGrpSpPr>
              <p:nvPr/>
            </p:nvGrpSpPr>
            <p:grpSpPr bwMode="auto">
              <a:xfrm>
                <a:off x="4222" y="1514"/>
                <a:ext cx="104" cy="58"/>
                <a:chOff x="4225" y="1514"/>
                <a:chExt cx="104" cy="58"/>
              </a:xfrm>
            </p:grpSpPr>
            <p:sp>
              <p:nvSpPr>
                <p:cNvPr id="477" name="Oval 33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78" name="Oval 34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377" name="Oval 35"/>
              <p:cNvSpPr>
                <a:spLocks noChangeArrowheads="1"/>
              </p:cNvSpPr>
              <p:nvPr/>
            </p:nvSpPr>
            <p:spPr bwMode="auto">
              <a:xfrm>
                <a:off x="4245" y="250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378" name="Oval 36"/>
              <p:cNvSpPr>
                <a:spLocks noChangeArrowheads="1"/>
              </p:cNvSpPr>
              <p:nvPr/>
            </p:nvSpPr>
            <p:spPr bwMode="auto">
              <a:xfrm>
                <a:off x="4245" y="243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379" name="Group 37"/>
              <p:cNvGrpSpPr>
                <a:grpSpLocks/>
              </p:cNvGrpSpPr>
              <p:nvPr/>
            </p:nvGrpSpPr>
            <p:grpSpPr bwMode="auto">
              <a:xfrm>
                <a:off x="4222" y="1654"/>
                <a:ext cx="104" cy="58"/>
                <a:chOff x="4225" y="1514"/>
                <a:chExt cx="104" cy="58"/>
              </a:xfrm>
            </p:grpSpPr>
            <p:sp>
              <p:nvSpPr>
                <p:cNvPr id="475" name="Oval 38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76" name="Oval 39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380" name="Oval 40"/>
              <p:cNvSpPr>
                <a:spLocks noChangeArrowheads="1"/>
              </p:cNvSpPr>
              <p:nvPr/>
            </p:nvSpPr>
            <p:spPr bwMode="auto">
              <a:xfrm>
                <a:off x="4245" y="162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381" name="Group 41"/>
              <p:cNvGrpSpPr>
                <a:grpSpLocks/>
              </p:cNvGrpSpPr>
              <p:nvPr/>
            </p:nvGrpSpPr>
            <p:grpSpPr bwMode="auto">
              <a:xfrm>
                <a:off x="4180" y="2398"/>
                <a:ext cx="188" cy="58"/>
                <a:chOff x="4176" y="2398"/>
                <a:chExt cx="188" cy="58"/>
              </a:xfrm>
            </p:grpSpPr>
            <p:sp>
              <p:nvSpPr>
                <p:cNvPr id="471" name="Oval 42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72" name="Oval 43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73" name="Oval 44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74" name="Oval 45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2" name="Group 46"/>
              <p:cNvGrpSpPr>
                <a:grpSpLocks/>
              </p:cNvGrpSpPr>
              <p:nvPr/>
            </p:nvGrpSpPr>
            <p:grpSpPr bwMode="auto">
              <a:xfrm>
                <a:off x="4222" y="2366"/>
                <a:ext cx="104" cy="58"/>
                <a:chOff x="4225" y="1514"/>
                <a:chExt cx="104" cy="58"/>
              </a:xfrm>
            </p:grpSpPr>
            <p:sp>
              <p:nvSpPr>
                <p:cNvPr id="469" name="Oval 47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70" name="Oval 48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3" name="Group 49"/>
              <p:cNvGrpSpPr>
                <a:grpSpLocks/>
              </p:cNvGrpSpPr>
              <p:nvPr/>
            </p:nvGrpSpPr>
            <p:grpSpPr bwMode="auto">
              <a:xfrm>
                <a:off x="4139" y="2326"/>
                <a:ext cx="270" cy="58"/>
                <a:chOff x="4136" y="2326"/>
                <a:chExt cx="270" cy="58"/>
              </a:xfrm>
            </p:grpSpPr>
            <p:sp>
              <p:nvSpPr>
                <p:cNvPr id="463" name="Oval 50"/>
                <p:cNvSpPr>
                  <a:spLocks noChangeArrowheads="1"/>
                </p:cNvSpPr>
                <p:nvPr/>
              </p:nvSpPr>
              <p:spPr bwMode="auto">
                <a:xfrm>
                  <a:off x="4136" y="232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4" name="Oval 51"/>
                <p:cNvSpPr>
                  <a:spLocks noChangeArrowheads="1"/>
                </p:cNvSpPr>
                <p:nvPr/>
              </p:nvSpPr>
              <p:spPr bwMode="auto">
                <a:xfrm>
                  <a:off x="4178" y="232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5" name="Oval 52"/>
                <p:cNvSpPr>
                  <a:spLocks noChangeArrowheads="1"/>
                </p:cNvSpPr>
                <p:nvPr/>
              </p:nvSpPr>
              <p:spPr bwMode="auto">
                <a:xfrm>
                  <a:off x="4218" y="232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6" name="Oval 53"/>
                <p:cNvSpPr>
                  <a:spLocks noChangeArrowheads="1"/>
                </p:cNvSpPr>
                <p:nvPr/>
              </p:nvSpPr>
              <p:spPr bwMode="auto">
                <a:xfrm>
                  <a:off x="4262" y="232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7" name="Oval 54"/>
                <p:cNvSpPr>
                  <a:spLocks noChangeArrowheads="1"/>
                </p:cNvSpPr>
                <p:nvPr/>
              </p:nvSpPr>
              <p:spPr bwMode="auto">
                <a:xfrm>
                  <a:off x="4306" y="232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8" name="Oval 55"/>
                <p:cNvSpPr>
                  <a:spLocks noChangeArrowheads="1"/>
                </p:cNvSpPr>
                <p:nvPr/>
              </p:nvSpPr>
              <p:spPr bwMode="auto">
                <a:xfrm>
                  <a:off x="4348" y="232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4" name="Group 56"/>
              <p:cNvGrpSpPr>
                <a:grpSpLocks/>
              </p:cNvGrpSpPr>
              <p:nvPr/>
            </p:nvGrpSpPr>
            <p:grpSpPr bwMode="auto">
              <a:xfrm>
                <a:off x="4222" y="2292"/>
                <a:ext cx="104" cy="58"/>
                <a:chOff x="4225" y="1514"/>
                <a:chExt cx="104" cy="58"/>
              </a:xfrm>
            </p:grpSpPr>
            <p:sp>
              <p:nvSpPr>
                <p:cNvPr id="461" name="Oval 57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2" name="Oval 58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5" name="Group 59"/>
              <p:cNvGrpSpPr>
                <a:grpSpLocks/>
              </p:cNvGrpSpPr>
              <p:nvPr/>
            </p:nvGrpSpPr>
            <p:grpSpPr bwMode="auto">
              <a:xfrm>
                <a:off x="4202" y="2256"/>
                <a:ext cx="144" cy="58"/>
                <a:chOff x="4200" y="2256"/>
                <a:chExt cx="144" cy="58"/>
              </a:xfrm>
            </p:grpSpPr>
            <p:sp>
              <p:nvSpPr>
                <p:cNvPr id="458" name="Oval 60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9" name="Oval 61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60" name="Oval 62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6" name="Group 63"/>
              <p:cNvGrpSpPr>
                <a:grpSpLocks/>
              </p:cNvGrpSpPr>
              <p:nvPr/>
            </p:nvGrpSpPr>
            <p:grpSpPr bwMode="auto">
              <a:xfrm>
                <a:off x="4222" y="2220"/>
                <a:ext cx="104" cy="58"/>
                <a:chOff x="4225" y="1514"/>
                <a:chExt cx="104" cy="58"/>
              </a:xfrm>
            </p:grpSpPr>
            <p:sp>
              <p:nvSpPr>
                <p:cNvPr id="456" name="Oval 64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7" name="Oval 65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7" name="Group 66"/>
              <p:cNvGrpSpPr>
                <a:grpSpLocks/>
              </p:cNvGrpSpPr>
              <p:nvPr/>
            </p:nvGrpSpPr>
            <p:grpSpPr bwMode="auto">
              <a:xfrm>
                <a:off x="4180" y="2182"/>
                <a:ext cx="188" cy="58"/>
                <a:chOff x="4176" y="2398"/>
                <a:chExt cx="188" cy="58"/>
              </a:xfrm>
            </p:grpSpPr>
            <p:sp>
              <p:nvSpPr>
                <p:cNvPr id="452" name="Oval 67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3" name="Oval 68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4" name="Oval 69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5" name="Oval 70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8" name="Group 71"/>
              <p:cNvGrpSpPr>
                <a:grpSpLocks/>
              </p:cNvGrpSpPr>
              <p:nvPr/>
            </p:nvGrpSpPr>
            <p:grpSpPr bwMode="auto">
              <a:xfrm>
                <a:off x="4103" y="2148"/>
                <a:ext cx="342" cy="58"/>
                <a:chOff x="4100" y="2148"/>
                <a:chExt cx="342" cy="58"/>
              </a:xfrm>
            </p:grpSpPr>
            <p:sp>
              <p:nvSpPr>
                <p:cNvPr id="444" name="Oval 72"/>
                <p:cNvSpPr>
                  <a:spLocks noChangeArrowheads="1"/>
                </p:cNvSpPr>
                <p:nvPr/>
              </p:nvSpPr>
              <p:spPr bwMode="auto">
                <a:xfrm>
                  <a:off x="4100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5" name="Oval 73"/>
                <p:cNvSpPr>
                  <a:spLocks noChangeArrowheads="1"/>
                </p:cNvSpPr>
                <p:nvPr/>
              </p:nvSpPr>
              <p:spPr bwMode="auto">
                <a:xfrm>
                  <a:off x="4136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6" name="Oval 74"/>
                <p:cNvSpPr>
                  <a:spLocks noChangeArrowheads="1"/>
                </p:cNvSpPr>
                <p:nvPr/>
              </p:nvSpPr>
              <p:spPr bwMode="auto">
                <a:xfrm>
                  <a:off x="4178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7" name="Oval 75"/>
                <p:cNvSpPr>
                  <a:spLocks noChangeArrowheads="1"/>
                </p:cNvSpPr>
                <p:nvPr/>
              </p:nvSpPr>
              <p:spPr bwMode="auto">
                <a:xfrm>
                  <a:off x="4220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8" name="Oval 76"/>
                <p:cNvSpPr>
                  <a:spLocks noChangeArrowheads="1"/>
                </p:cNvSpPr>
                <p:nvPr/>
              </p:nvSpPr>
              <p:spPr bwMode="auto">
                <a:xfrm>
                  <a:off x="4262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9" name="Oval 77"/>
                <p:cNvSpPr>
                  <a:spLocks noChangeArrowheads="1"/>
                </p:cNvSpPr>
                <p:nvPr/>
              </p:nvSpPr>
              <p:spPr bwMode="auto">
                <a:xfrm>
                  <a:off x="4306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0" name="Oval 78"/>
                <p:cNvSpPr>
                  <a:spLocks noChangeArrowheads="1"/>
                </p:cNvSpPr>
                <p:nvPr/>
              </p:nvSpPr>
              <p:spPr bwMode="auto">
                <a:xfrm>
                  <a:off x="4348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51" name="Oval 79"/>
                <p:cNvSpPr>
                  <a:spLocks noChangeArrowheads="1"/>
                </p:cNvSpPr>
                <p:nvPr/>
              </p:nvSpPr>
              <p:spPr bwMode="auto">
                <a:xfrm>
                  <a:off x="4384" y="21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89" name="Group 80"/>
              <p:cNvGrpSpPr>
                <a:grpSpLocks/>
              </p:cNvGrpSpPr>
              <p:nvPr/>
            </p:nvGrpSpPr>
            <p:grpSpPr bwMode="auto">
              <a:xfrm>
                <a:off x="4180" y="2112"/>
                <a:ext cx="188" cy="58"/>
                <a:chOff x="4176" y="2398"/>
                <a:chExt cx="188" cy="58"/>
              </a:xfrm>
            </p:grpSpPr>
            <p:sp>
              <p:nvSpPr>
                <p:cNvPr id="440" name="Oval 81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1" name="Oval 82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2" name="Oval 83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43" name="Oval 84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0" name="Group 85"/>
              <p:cNvGrpSpPr>
                <a:grpSpLocks/>
              </p:cNvGrpSpPr>
              <p:nvPr/>
            </p:nvGrpSpPr>
            <p:grpSpPr bwMode="auto">
              <a:xfrm>
                <a:off x="4180" y="2078"/>
                <a:ext cx="188" cy="58"/>
                <a:chOff x="4176" y="2398"/>
                <a:chExt cx="188" cy="58"/>
              </a:xfrm>
            </p:grpSpPr>
            <p:sp>
              <p:nvSpPr>
                <p:cNvPr id="436" name="Oval 86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7" name="Oval 87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8" name="Oval 88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9" name="Oval 89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1" name="Group 90"/>
              <p:cNvGrpSpPr>
                <a:grpSpLocks/>
              </p:cNvGrpSpPr>
              <p:nvPr/>
            </p:nvGrpSpPr>
            <p:grpSpPr bwMode="auto">
              <a:xfrm>
                <a:off x="4163" y="2042"/>
                <a:ext cx="222" cy="58"/>
                <a:chOff x="4160" y="2042"/>
                <a:chExt cx="222" cy="58"/>
              </a:xfrm>
            </p:grpSpPr>
            <p:sp>
              <p:nvSpPr>
                <p:cNvPr id="431" name="Oval 91"/>
                <p:cNvSpPr>
                  <a:spLocks noChangeArrowheads="1"/>
                </p:cNvSpPr>
                <p:nvPr/>
              </p:nvSpPr>
              <p:spPr bwMode="auto">
                <a:xfrm>
                  <a:off x="416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2" name="Oval 92"/>
                <p:cNvSpPr>
                  <a:spLocks noChangeArrowheads="1"/>
                </p:cNvSpPr>
                <p:nvPr/>
              </p:nvSpPr>
              <p:spPr bwMode="auto">
                <a:xfrm>
                  <a:off x="4198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3" name="Oval 93"/>
                <p:cNvSpPr>
                  <a:spLocks noChangeArrowheads="1"/>
                </p:cNvSpPr>
                <p:nvPr/>
              </p:nvSpPr>
              <p:spPr bwMode="auto">
                <a:xfrm>
                  <a:off x="424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4" name="Oval 94"/>
                <p:cNvSpPr>
                  <a:spLocks noChangeArrowheads="1"/>
                </p:cNvSpPr>
                <p:nvPr/>
              </p:nvSpPr>
              <p:spPr bwMode="auto">
                <a:xfrm>
                  <a:off x="428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5" name="Oval 95"/>
                <p:cNvSpPr>
                  <a:spLocks noChangeArrowheads="1"/>
                </p:cNvSpPr>
                <p:nvPr/>
              </p:nvSpPr>
              <p:spPr bwMode="auto">
                <a:xfrm>
                  <a:off x="4324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2" name="Group 96"/>
              <p:cNvGrpSpPr>
                <a:grpSpLocks/>
              </p:cNvGrpSpPr>
              <p:nvPr/>
            </p:nvGrpSpPr>
            <p:grpSpPr bwMode="auto">
              <a:xfrm>
                <a:off x="4100" y="2008"/>
                <a:ext cx="348" cy="58"/>
                <a:chOff x="4100" y="2008"/>
                <a:chExt cx="348" cy="58"/>
              </a:xfrm>
            </p:grpSpPr>
            <p:sp>
              <p:nvSpPr>
                <p:cNvPr id="423" name="Oval 97"/>
                <p:cNvSpPr>
                  <a:spLocks noChangeArrowheads="1"/>
                </p:cNvSpPr>
                <p:nvPr/>
              </p:nvSpPr>
              <p:spPr bwMode="auto">
                <a:xfrm>
                  <a:off x="4100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4" name="Oval 98"/>
                <p:cNvSpPr>
                  <a:spLocks noChangeArrowheads="1"/>
                </p:cNvSpPr>
                <p:nvPr/>
              </p:nvSpPr>
              <p:spPr bwMode="auto">
                <a:xfrm>
                  <a:off x="4138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5" name="Oval 99"/>
                <p:cNvSpPr>
                  <a:spLocks noChangeArrowheads="1"/>
                </p:cNvSpPr>
                <p:nvPr/>
              </p:nvSpPr>
              <p:spPr bwMode="auto">
                <a:xfrm>
                  <a:off x="4178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6" name="Oval 100"/>
                <p:cNvSpPr>
                  <a:spLocks noChangeArrowheads="1"/>
                </p:cNvSpPr>
                <p:nvPr/>
              </p:nvSpPr>
              <p:spPr bwMode="auto">
                <a:xfrm>
                  <a:off x="4220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7" name="Oval 101"/>
                <p:cNvSpPr>
                  <a:spLocks noChangeArrowheads="1"/>
                </p:cNvSpPr>
                <p:nvPr/>
              </p:nvSpPr>
              <p:spPr bwMode="auto">
                <a:xfrm>
                  <a:off x="4262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8" name="Oval 102"/>
                <p:cNvSpPr>
                  <a:spLocks noChangeArrowheads="1"/>
                </p:cNvSpPr>
                <p:nvPr/>
              </p:nvSpPr>
              <p:spPr bwMode="auto">
                <a:xfrm>
                  <a:off x="4302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9" name="Oval 103"/>
                <p:cNvSpPr>
                  <a:spLocks noChangeArrowheads="1"/>
                </p:cNvSpPr>
                <p:nvPr/>
              </p:nvSpPr>
              <p:spPr bwMode="auto">
                <a:xfrm>
                  <a:off x="4346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30" name="Oval 104"/>
                <p:cNvSpPr>
                  <a:spLocks noChangeArrowheads="1"/>
                </p:cNvSpPr>
                <p:nvPr/>
              </p:nvSpPr>
              <p:spPr bwMode="auto">
                <a:xfrm>
                  <a:off x="4390" y="200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3" name="Group 105"/>
              <p:cNvGrpSpPr>
                <a:grpSpLocks/>
              </p:cNvGrpSpPr>
              <p:nvPr/>
            </p:nvGrpSpPr>
            <p:grpSpPr bwMode="auto">
              <a:xfrm>
                <a:off x="4140" y="1966"/>
                <a:ext cx="268" cy="58"/>
                <a:chOff x="4138" y="1966"/>
                <a:chExt cx="268" cy="58"/>
              </a:xfrm>
            </p:grpSpPr>
            <p:sp>
              <p:nvSpPr>
                <p:cNvPr id="417" name="Oval 106"/>
                <p:cNvSpPr>
                  <a:spLocks noChangeArrowheads="1"/>
                </p:cNvSpPr>
                <p:nvPr/>
              </p:nvSpPr>
              <p:spPr bwMode="auto">
                <a:xfrm>
                  <a:off x="4138" y="196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8" name="Oval 107"/>
                <p:cNvSpPr>
                  <a:spLocks noChangeArrowheads="1"/>
                </p:cNvSpPr>
                <p:nvPr/>
              </p:nvSpPr>
              <p:spPr bwMode="auto">
                <a:xfrm>
                  <a:off x="4174" y="196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9" name="Oval 108"/>
                <p:cNvSpPr>
                  <a:spLocks noChangeArrowheads="1"/>
                </p:cNvSpPr>
                <p:nvPr/>
              </p:nvSpPr>
              <p:spPr bwMode="auto">
                <a:xfrm>
                  <a:off x="4222" y="196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0" name="Oval 109"/>
                <p:cNvSpPr>
                  <a:spLocks noChangeArrowheads="1"/>
                </p:cNvSpPr>
                <p:nvPr/>
              </p:nvSpPr>
              <p:spPr bwMode="auto">
                <a:xfrm>
                  <a:off x="4262" y="196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1" name="Oval 110"/>
                <p:cNvSpPr>
                  <a:spLocks noChangeArrowheads="1"/>
                </p:cNvSpPr>
                <p:nvPr/>
              </p:nvSpPr>
              <p:spPr bwMode="auto">
                <a:xfrm>
                  <a:off x="4304" y="196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22" name="Oval 111"/>
                <p:cNvSpPr>
                  <a:spLocks noChangeArrowheads="1"/>
                </p:cNvSpPr>
                <p:nvPr/>
              </p:nvSpPr>
              <p:spPr bwMode="auto">
                <a:xfrm>
                  <a:off x="4348" y="196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4" name="Group 112"/>
              <p:cNvGrpSpPr>
                <a:grpSpLocks/>
              </p:cNvGrpSpPr>
              <p:nvPr/>
            </p:nvGrpSpPr>
            <p:grpSpPr bwMode="auto">
              <a:xfrm>
                <a:off x="4222" y="1936"/>
                <a:ext cx="104" cy="58"/>
                <a:chOff x="4225" y="1514"/>
                <a:chExt cx="104" cy="58"/>
              </a:xfrm>
            </p:grpSpPr>
            <p:sp>
              <p:nvSpPr>
                <p:cNvPr id="415" name="Oval 113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6" name="Oval 114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5" name="Group 115"/>
              <p:cNvGrpSpPr>
                <a:grpSpLocks/>
              </p:cNvGrpSpPr>
              <p:nvPr/>
            </p:nvGrpSpPr>
            <p:grpSpPr bwMode="auto">
              <a:xfrm>
                <a:off x="4222" y="1904"/>
                <a:ext cx="104" cy="58"/>
                <a:chOff x="4225" y="1514"/>
                <a:chExt cx="104" cy="58"/>
              </a:xfrm>
            </p:grpSpPr>
            <p:sp>
              <p:nvSpPr>
                <p:cNvPr id="413" name="Oval 116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4" name="Oval 117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6" name="Group 118"/>
              <p:cNvGrpSpPr>
                <a:grpSpLocks/>
              </p:cNvGrpSpPr>
              <p:nvPr/>
            </p:nvGrpSpPr>
            <p:grpSpPr bwMode="auto">
              <a:xfrm>
                <a:off x="4180" y="1876"/>
                <a:ext cx="188" cy="58"/>
                <a:chOff x="4176" y="2398"/>
                <a:chExt cx="188" cy="58"/>
              </a:xfrm>
            </p:grpSpPr>
            <p:sp>
              <p:nvSpPr>
                <p:cNvPr id="409" name="Oval 119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0" name="Oval 120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1" name="Oval 121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12" name="Oval 122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7" name="Group 123"/>
              <p:cNvGrpSpPr>
                <a:grpSpLocks/>
              </p:cNvGrpSpPr>
              <p:nvPr/>
            </p:nvGrpSpPr>
            <p:grpSpPr bwMode="auto">
              <a:xfrm>
                <a:off x="4180" y="1830"/>
                <a:ext cx="188" cy="58"/>
                <a:chOff x="4176" y="2398"/>
                <a:chExt cx="188" cy="58"/>
              </a:xfrm>
            </p:grpSpPr>
            <p:sp>
              <p:nvSpPr>
                <p:cNvPr id="405" name="Oval 124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06" name="Oval 125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07" name="Oval 126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08" name="Oval 127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8" name="Group 128"/>
              <p:cNvGrpSpPr>
                <a:grpSpLocks/>
              </p:cNvGrpSpPr>
              <p:nvPr/>
            </p:nvGrpSpPr>
            <p:grpSpPr bwMode="auto">
              <a:xfrm>
                <a:off x="4222" y="1794"/>
                <a:ext cx="104" cy="58"/>
                <a:chOff x="4225" y="1514"/>
                <a:chExt cx="104" cy="58"/>
              </a:xfrm>
            </p:grpSpPr>
            <p:sp>
              <p:nvSpPr>
                <p:cNvPr id="403" name="Oval 129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04" name="Oval 130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9" name="Group 131"/>
              <p:cNvGrpSpPr>
                <a:grpSpLocks/>
              </p:cNvGrpSpPr>
              <p:nvPr/>
            </p:nvGrpSpPr>
            <p:grpSpPr bwMode="auto">
              <a:xfrm>
                <a:off x="4202" y="1760"/>
                <a:ext cx="144" cy="58"/>
                <a:chOff x="4200" y="2256"/>
                <a:chExt cx="144" cy="58"/>
              </a:xfrm>
            </p:grpSpPr>
            <p:sp>
              <p:nvSpPr>
                <p:cNvPr id="400" name="Oval 132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01" name="Oval 133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402" name="Oval 134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</p:grpSp>
        <p:grpSp>
          <p:nvGrpSpPr>
            <p:cNvPr id="258" name="Group 135"/>
            <p:cNvGrpSpPr>
              <a:grpSpLocks/>
            </p:cNvGrpSpPr>
            <p:nvPr/>
          </p:nvGrpSpPr>
          <p:grpSpPr bwMode="auto">
            <a:xfrm>
              <a:off x="7404572" y="3240088"/>
              <a:ext cx="351207" cy="1216025"/>
              <a:chOff x="4901" y="2222"/>
              <a:chExt cx="222" cy="766"/>
            </a:xfrm>
          </p:grpSpPr>
          <p:sp>
            <p:nvSpPr>
              <p:cNvPr id="336" name="Oval 136"/>
              <p:cNvSpPr>
                <a:spLocks noChangeArrowheads="1"/>
              </p:cNvSpPr>
              <p:nvPr/>
            </p:nvSpPr>
            <p:spPr bwMode="auto">
              <a:xfrm>
                <a:off x="4983" y="222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337" name="Oval 137"/>
              <p:cNvSpPr>
                <a:spLocks noChangeArrowheads="1"/>
              </p:cNvSpPr>
              <p:nvPr/>
            </p:nvSpPr>
            <p:spPr bwMode="auto">
              <a:xfrm>
                <a:off x="4983" y="293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338" name="Group 138"/>
              <p:cNvGrpSpPr>
                <a:grpSpLocks/>
              </p:cNvGrpSpPr>
              <p:nvPr/>
            </p:nvGrpSpPr>
            <p:grpSpPr bwMode="auto">
              <a:xfrm>
                <a:off x="4940" y="2864"/>
                <a:ext cx="144" cy="58"/>
                <a:chOff x="4200" y="2256"/>
                <a:chExt cx="144" cy="58"/>
              </a:xfrm>
            </p:grpSpPr>
            <p:sp>
              <p:nvSpPr>
                <p:cNvPr id="373" name="Oval 139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74" name="Oval 140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75" name="Oval 141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39" name="Group 142"/>
              <p:cNvGrpSpPr>
                <a:grpSpLocks/>
              </p:cNvGrpSpPr>
              <p:nvPr/>
            </p:nvGrpSpPr>
            <p:grpSpPr bwMode="auto">
              <a:xfrm>
                <a:off x="4960" y="2796"/>
                <a:ext cx="104" cy="58"/>
                <a:chOff x="4225" y="1514"/>
                <a:chExt cx="104" cy="58"/>
              </a:xfrm>
            </p:grpSpPr>
            <p:sp>
              <p:nvSpPr>
                <p:cNvPr id="371" name="Oval 143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72" name="Oval 144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0" name="Group 145"/>
              <p:cNvGrpSpPr>
                <a:grpSpLocks/>
              </p:cNvGrpSpPr>
              <p:nvPr/>
            </p:nvGrpSpPr>
            <p:grpSpPr bwMode="auto">
              <a:xfrm>
                <a:off x="4918" y="2762"/>
                <a:ext cx="188" cy="58"/>
                <a:chOff x="4176" y="2398"/>
                <a:chExt cx="188" cy="58"/>
              </a:xfrm>
            </p:grpSpPr>
            <p:sp>
              <p:nvSpPr>
                <p:cNvPr id="367" name="Oval 146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8" name="Oval 147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9" name="Oval 148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70" name="Oval 149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1" name="Group 150"/>
              <p:cNvGrpSpPr>
                <a:grpSpLocks/>
              </p:cNvGrpSpPr>
              <p:nvPr/>
            </p:nvGrpSpPr>
            <p:grpSpPr bwMode="auto">
              <a:xfrm>
                <a:off x="4901" y="2722"/>
                <a:ext cx="222" cy="58"/>
                <a:chOff x="4160" y="2042"/>
                <a:chExt cx="222" cy="58"/>
              </a:xfrm>
            </p:grpSpPr>
            <p:sp>
              <p:nvSpPr>
                <p:cNvPr id="362" name="Oval 151"/>
                <p:cNvSpPr>
                  <a:spLocks noChangeArrowheads="1"/>
                </p:cNvSpPr>
                <p:nvPr/>
              </p:nvSpPr>
              <p:spPr bwMode="auto">
                <a:xfrm>
                  <a:off x="416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3" name="Oval 152"/>
                <p:cNvSpPr>
                  <a:spLocks noChangeArrowheads="1"/>
                </p:cNvSpPr>
                <p:nvPr/>
              </p:nvSpPr>
              <p:spPr bwMode="auto">
                <a:xfrm>
                  <a:off x="4198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4" name="Oval 153"/>
                <p:cNvSpPr>
                  <a:spLocks noChangeArrowheads="1"/>
                </p:cNvSpPr>
                <p:nvPr/>
              </p:nvSpPr>
              <p:spPr bwMode="auto">
                <a:xfrm>
                  <a:off x="424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5" name="Oval 154"/>
                <p:cNvSpPr>
                  <a:spLocks noChangeArrowheads="1"/>
                </p:cNvSpPr>
                <p:nvPr/>
              </p:nvSpPr>
              <p:spPr bwMode="auto">
                <a:xfrm>
                  <a:off x="428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6" name="Oval 155"/>
                <p:cNvSpPr>
                  <a:spLocks noChangeArrowheads="1"/>
                </p:cNvSpPr>
                <p:nvPr/>
              </p:nvSpPr>
              <p:spPr bwMode="auto">
                <a:xfrm>
                  <a:off x="4324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2" name="Group 156"/>
              <p:cNvGrpSpPr>
                <a:grpSpLocks/>
              </p:cNvGrpSpPr>
              <p:nvPr/>
            </p:nvGrpSpPr>
            <p:grpSpPr bwMode="auto">
              <a:xfrm>
                <a:off x="4901" y="2684"/>
                <a:ext cx="222" cy="58"/>
                <a:chOff x="4160" y="2042"/>
                <a:chExt cx="222" cy="58"/>
              </a:xfrm>
            </p:grpSpPr>
            <p:sp>
              <p:nvSpPr>
                <p:cNvPr id="357" name="Oval 157"/>
                <p:cNvSpPr>
                  <a:spLocks noChangeArrowheads="1"/>
                </p:cNvSpPr>
                <p:nvPr/>
              </p:nvSpPr>
              <p:spPr bwMode="auto">
                <a:xfrm>
                  <a:off x="416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58" name="Oval 158"/>
                <p:cNvSpPr>
                  <a:spLocks noChangeArrowheads="1"/>
                </p:cNvSpPr>
                <p:nvPr/>
              </p:nvSpPr>
              <p:spPr bwMode="auto">
                <a:xfrm>
                  <a:off x="4198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59" name="Oval 159"/>
                <p:cNvSpPr>
                  <a:spLocks noChangeArrowheads="1"/>
                </p:cNvSpPr>
                <p:nvPr/>
              </p:nvSpPr>
              <p:spPr bwMode="auto">
                <a:xfrm>
                  <a:off x="424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0" name="Oval 160"/>
                <p:cNvSpPr>
                  <a:spLocks noChangeArrowheads="1"/>
                </p:cNvSpPr>
                <p:nvPr/>
              </p:nvSpPr>
              <p:spPr bwMode="auto">
                <a:xfrm>
                  <a:off x="428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61" name="Oval 161"/>
                <p:cNvSpPr>
                  <a:spLocks noChangeArrowheads="1"/>
                </p:cNvSpPr>
                <p:nvPr/>
              </p:nvSpPr>
              <p:spPr bwMode="auto">
                <a:xfrm>
                  <a:off x="4324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3" name="Group 162"/>
              <p:cNvGrpSpPr>
                <a:grpSpLocks/>
              </p:cNvGrpSpPr>
              <p:nvPr/>
            </p:nvGrpSpPr>
            <p:grpSpPr bwMode="auto">
              <a:xfrm>
                <a:off x="4960" y="2646"/>
                <a:ext cx="104" cy="58"/>
                <a:chOff x="4225" y="1514"/>
                <a:chExt cx="104" cy="58"/>
              </a:xfrm>
            </p:grpSpPr>
            <p:sp>
              <p:nvSpPr>
                <p:cNvPr id="355" name="Oval 163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56" name="Oval 164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4" name="Group 165"/>
              <p:cNvGrpSpPr>
                <a:grpSpLocks/>
              </p:cNvGrpSpPr>
              <p:nvPr/>
            </p:nvGrpSpPr>
            <p:grpSpPr bwMode="auto">
              <a:xfrm>
                <a:off x="4960" y="2612"/>
                <a:ext cx="104" cy="58"/>
                <a:chOff x="4225" y="1514"/>
                <a:chExt cx="104" cy="58"/>
              </a:xfrm>
            </p:grpSpPr>
            <p:sp>
              <p:nvSpPr>
                <p:cNvPr id="353" name="Oval 166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54" name="Oval 167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5" name="Group 168"/>
              <p:cNvGrpSpPr>
                <a:grpSpLocks/>
              </p:cNvGrpSpPr>
              <p:nvPr/>
            </p:nvGrpSpPr>
            <p:grpSpPr bwMode="auto">
              <a:xfrm>
                <a:off x="4960" y="2546"/>
                <a:ext cx="104" cy="58"/>
                <a:chOff x="4225" y="1514"/>
                <a:chExt cx="104" cy="58"/>
              </a:xfrm>
            </p:grpSpPr>
            <p:sp>
              <p:nvSpPr>
                <p:cNvPr id="351" name="Oval 169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52" name="Oval 170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46" name="Group 171"/>
              <p:cNvGrpSpPr>
                <a:grpSpLocks/>
              </p:cNvGrpSpPr>
              <p:nvPr/>
            </p:nvGrpSpPr>
            <p:grpSpPr bwMode="auto">
              <a:xfrm>
                <a:off x="4940" y="2506"/>
                <a:ext cx="144" cy="58"/>
                <a:chOff x="4200" y="2256"/>
                <a:chExt cx="144" cy="58"/>
              </a:xfrm>
            </p:grpSpPr>
            <p:sp>
              <p:nvSpPr>
                <p:cNvPr id="348" name="Oval 172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49" name="Oval 173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50" name="Oval 174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347" name="Oval 175"/>
              <p:cNvSpPr>
                <a:spLocks noChangeArrowheads="1"/>
              </p:cNvSpPr>
              <p:nvPr/>
            </p:nvSpPr>
            <p:spPr bwMode="auto">
              <a:xfrm>
                <a:off x="4983" y="246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</p:grpSp>
        <p:grpSp>
          <p:nvGrpSpPr>
            <p:cNvPr id="259" name="Group 176"/>
            <p:cNvGrpSpPr>
              <a:grpSpLocks/>
            </p:cNvGrpSpPr>
            <p:nvPr/>
          </p:nvGrpSpPr>
          <p:grpSpPr bwMode="auto">
            <a:xfrm>
              <a:off x="8632216" y="2119313"/>
              <a:ext cx="351207" cy="1844675"/>
              <a:chOff x="5683" y="1516"/>
              <a:chExt cx="222" cy="1162"/>
            </a:xfrm>
          </p:grpSpPr>
          <p:sp>
            <p:nvSpPr>
              <p:cNvPr id="260" name="Oval 177"/>
              <p:cNvSpPr>
                <a:spLocks noChangeArrowheads="1"/>
              </p:cNvSpPr>
              <p:nvPr/>
            </p:nvSpPr>
            <p:spPr bwMode="auto">
              <a:xfrm>
                <a:off x="5765" y="262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261" name="Oval 178"/>
              <p:cNvSpPr>
                <a:spLocks noChangeArrowheads="1"/>
              </p:cNvSpPr>
              <p:nvPr/>
            </p:nvSpPr>
            <p:spPr bwMode="auto">
              <a:xfrm>
                <a:off x="5765" y="254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262" name="Oval 179"/>
              <p:cNvSpPr>
                <a:spLocks noChangeArrowheads="1"/>
              </p:cNvSpPr>
              <p:nvPr/>
            </p:nvSpPr>
            <p:spPr bwMode="auto">
              <a:xfrm>
                <a:off x="5765" y="247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263" name="Group 180"/>
              <p:cNvGrpSpPr>
                <a:grpSpLocks/>
              </p:cNvGrpSpPr>
              <p:nvPr/>
            </p:nvGrpSpPr>
            <p:grpSpPr bwMode="auto">
              <a:xfrm>
                <a:off x="5742" y="2444"/>
                <a:ext cx="104" cy="58"/>
                <a:chOff x="4225" y="1514"/>
                <a:chExt cx="104" cy="58"/>
              </a:xfrm>
            </p:grpSpPr>
            <p:sp>
              <p:nvSpPr>
                <p:cNvPr id="334" name="Oval 181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35" name="Oval 182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64" name="Group 183"/>
              <p:cNvGrpSpPr>
                <a:grpSpLocks/>
              </p:cNvGrpSpPr>
              <p:nvPr/>
            </p:nvGrpSpPr>
            <p:grpSpPr bwMode="auto">
              <a:xfrm>
                <a:off x="5742" y="2410"/>
                <a:ext cx="104" cy="58"/>
                <a:chOff x="4225" y="1514"/>
                <a:chExt cx="104" cy="58"/>
              </a:xfrm>
            </p:grpSpPr>
            <p:sp>
              <p:nvSpPr>
                <p:cNvPr id="332" name="Oval 184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33" name="Oval 185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65" name="Group 186"/>
              <p:cNvGrpSpPr>
                <a:grpSpLocks/>
              </p:cNvGrpSpPr>
              <p:nvPr/>
            </p:nvGrpSpPr>
            <p:grpSpPr bwMode="auto">
              <a:xfrm>
                <a:off x="5722" y="2372"/>
                <a:ext cx="144" cy="58"/>
                <a:chOff x="4200" y="2256"/>
                <a:chExt cx="144" cy="58"/>
              </a:xfrm>
            </p:grpSpPr>
            <p:sp>
              <p:nvSpPr>
                <p:cNvPr id="329" name="Oval 187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30" name="Oval 188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31" name="Oval 189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66" name="Group 190"/>
              <p:cNvGrpSpPr>
                <a:grpSpLocks/>
              </p:cNvGrpSpPr>
              <p:nvPr/>
            </p:nvGrpSpPr>
            <p:grpSpPr bwMode="auto">
              <a:xfrm>
                <a:off x="5700" y="2334"/>
                <a:ext cx="188" cy="58"/>
                <a:chOff x="4176" y="2398"/>
                <a:chExt cx="188" cy="58"/>
              </a:xfrm>
            </p:grpSpPr>
            <p:sp>
              <p:nvSpPr>
                <p:cNvPr id="325" name="Oval 191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6" name="Oval 192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7" name="Oval 193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8" name="Oval 194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67" name="Group 195"/>
              <p:cNvGrpSpPr>
                <a:grpSpLocks/>
              </p:cNvGrpSpPr>
              <p:nvPr/>
            </p:nvGrpSpPr>
            <p:grpSpPr bwMode="auto">
              <a:xfrm>
                <a:off x="5700" y="2298"/>
                <a:ext cx="188" cy="58"/>
                <a:chOff x="4176" y="2398"/>
                <a:chExt cx="188" cy="58"/>
              </a:xfrm>
            </p:grpSpPr>
            <p:sp>
              <p:nvSpPr>
                <p:cNvPr id="321" name="Oval 196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2" name="Oval 197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3" name="Oval 198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4" name="Oval 199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68" name="Group 200"/>
              <p:cNvGrpSpPr>
                <a:grpSpLocks/>
              </p:cNvGrpSpPr>
              <p:nvPr/>
            </p:nvGrpSpPr>
            <p:grpSpPr bwMode="auto">
              <a:xfrm>
                <a:off x="5742" y="2272"/>
                <a:ext cx="104" cy="58"/>
                <a:chOff x="4225" y="1514"/>
                <a:chExt cx="104" cy="58"/>
              </a:xfrm>
            </p:grpSpPr>
            <p:sp>
              <p:nvSpPr>
                <p:cNvPr id="319" name="Oval 201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20" name="Oval 202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69" name="Group 203"/>
              <p:cNvGrpSpPr>
                <a:grpSpLocks/>
              </p:cNvGrpSpPr>
              <p:nvPr/>
            </p:nvGrpSpPr>
            <p:grpSpPr bwMode="auto">
              <a:xfrm>
                <a:off x="5700" y="2232"/>
                <a:ext cx="188" cy="58"/>
                <a:chOff x="4176" y="2398"/>
                <a:chExt cx="188" cy="58"/>
              </a:xfrm>
            </p:grpSpPr>
            <p:sp>
              <p:nvSpPr>
                <p:cNvPr id="315" name="Oval 204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6" name="Oval 205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7" name="Oval 206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8" name="Oval 207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70" name="Group 208"/>
              <p:cNvGrpSpPr>
                <a:grpSpLocks/>
              </p:cNvGrpSpPr>
              <p:nvPr/>
            </p:nvGrpSpPr>
            <p:grpSpPr bwMode="auto">
              <a:xfrm>
                <a:off x="5683" y="2188"/>
                <a:ext cx="222" cy="58"/>
                <a:chOff x="4160" y="2042"/>
                <a:chExt cx="222" cy="58"/>
              </a:xfrm>
            </p:grpSpPr>
            <p:sp>
              <p:nvSpPr>
                <p:cNvPr id="310" name="Oval 209"/>
                <p:cNvSpPr>
                  <a:spLocks noChangeArrowheads="1"/>
                </p:cNvSpPr>
                <p:nvPr/>
              </p:nvSpPr>
              <p:spPr bwMode="auto">
                <a:xfrm>
                  <a:off x="416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1" name="Oval 210"/>
                <p:cNvSpPr>
                  <a:spLocks noChangeArrowheads="1"/>
                </p:cNvSpPr>
                <p:nvPr/>
              </p:nvSpPr>
              <p:spPr bwMode="auto">
                <a:xfrm>
                  <a:off x="4198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2" name="Oval 211"/>
                <p:cNvSpPr>
                  <a:spLocks noChangeArrowheads="1"/>
                </p:cNvSpPr>
                <p:nvPr/>
              </p:nvSpPr>
              <p:spPr bwMode="auto">
                <a:xfrm>
                  <a:off x="424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3" name="Oval 212"/>
                <p:cNvSpPr>
                  <a:spLocks noChangeArrowheads="1"/>
                </p:cNvSpPr>
                <p:nvPr/>
              </p:nvSpPr>
              <p:spPr bwMode="auto">
                <a:xfrm>
                  <a:off x="4280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14" name="Oval 213"/>
                <p:cNvSpPr>
                  <a:spLocks noChangeArrowheads="1"/>
                </p:cNvSpPr>
                <p:nvPr/>
              </p:nvSpPr>
              <p:spPr bwMode="auto">
                <a:xfrm>
                  <a:off x="4324" y="204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71" name="Group 214"/>
              <p:cNvGrpSpPr>
                <a:grpSpLocks/>
              </p:cNvGrpSpPr>
              <p:nvPr/>
            </p:nvGrpSpPr>
            <p:grpSpPr bwMode="auto">
              <a:xfrm>
                <a:off x="5700" y="2152"/>
                <a:ext cx="188" cy="58"/>
                <a:chOff x="4176" y="2398"/>
                <a:chExt cx="188" cy="58"/>
              </a:xfrm>
            </p:grpSpPr>
            <p:sp>
              <p:nvSpPr>
                <p:cNvPr id="306" name="Oval 215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7" name="Oval 216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8" name="Oval 217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9" name="Oval 218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72" name="Group 219"/>
              <p:cNvGrpSpPr>
                <a:grpSpLocks/>
              </p:cNvGrpSpPr>
              <p:nvPr/>
            </p:nvGrpSpPr>
            <p:grpSpPr bwMode="auto">
              <a:xfrm>
                <a:off x="5742" y="2116"/>
                <a:ext cx="104" cy="58"/>
                <a:chOff x="4225" y="1514"/>
                <a:chExt cx="104" cy="58"/>
              </a:xfrm>
            </p:grpSpPr>
            <p:sp>
              <p:nvSpPr>
                <p:cNvPr id="304" name="Oval 220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5" name="Oval 221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73" name="Group 222"/>
              <p:cNvGrpSpPr>
                <a:grpSpLocks/>
              </p:cNvGrpSpPr>
              <p:nvPr/>
            </p:nvGrpSpPr>
            <p:grpSpPr bwMode="auto">
              <a:xfrm>
                <a:off x="5742" y="2080"/>
                <a:ext cx="104" cy="58"/>
                <a:chOff x="4225" y="1514"/>
                <a:chExt cx="104" cy="58"/>
              </a:xfrm>
            </p:grpSpPr>
            <p:sp>
              <p:nvSpPr>
                <p:cNvPr id="302" name="Oval 223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3" name="Oval 224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274" name="Oval 225"/>
              <p:cNvSpPr>
                <a:spLocks noChangeArrowheads="1"/>
              </p:cNvSpPr>
              <p:nvPr/>
            </p:nvSpPr>
            <p:spPr bwMode="auto">
              <a:xfrm>
                <a:off x="5765" y="204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275" name="Group 226"/>
              <p:cNvGrpSpPr>
                <a:grpSpLocks/>
              </p:cNvGrpSpPr>
              <p:nvPr/>
            </p:nvGrpSpPr>
            <p:grpSpPr bwMode="auto">
              <a:xfrm>
                <a:off x="5722" y="2008"/>
                <a:ext cx="144" cy="58"/>
                <a:chOff x="4200" y="2256"/>
                <a:chExt cx="144" cy="58"/>
              </a:xfrm>
            </p:grpSpPr>
            <p:sp>
              <p:nvSpPr>
                <p:cNvPr id="299" name="Oval 227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0" name="Oval 228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301" name="Oval 229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276" name="Oval 230"/>
              <p:cNvSpPr>
                <a:spLocks noChangeArrowheads="1"/>
              </p:cNvSpPr>
              <p:nvPr/>
            </p:nvSpPr>
            <p:spPr bwMode="auto">
              <a:xfrm>
                <a:off x="5765" y="197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277" name="Oval 231"/>
              <p:cNvSpPr>
                <a:spLocks noChangeArrowheads="1"/>
              </p:cNvSpPr>
              <p:nvPr/>
            </p:nvSpPr>
            <p:spPr bwMode="auto">
              <a:xfrm>
                <a:off x="5765" y="194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278" name="Oval 232"/>
              <p:cNvSpPr>
                <a:spLocks noChangeArrowheads="1"/>
              </p:cNvSpPr>
              <p:nvPr/>
            </p:nvSpPr>
            <p:spPr bwMode="auto">
              <a:xfrm>
                <a:off x="5765" y="191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279" name="Group 233"/>
              <p:cNvGrpSpPr>
                <a:grpSpLocks/>
              </p:cNvGrpSpPr>
              <p:nvPr/>
            </p:nvGrpSpPr>
            <p:grpSpPr bwMode="auto">
              <a:xfrm>
                <a:off x="5722" y="1878"/>
                <a:ext cx="144" cy="58"/>
                <a:chOff x="4200" y="2256"/>
                <a:chExt cx="144" cy="58"/>
              </a:xfrm>
            </p:grpSpPr>
            <p:sp>
              <p:nvSpPr>
                <p:cNvPr id="296" name="Oval 234"/>
                <p:cNvSpPr>
                  <a:spLocks noChangeArrowheads="1"/>
                </p:cNvSpPr>
                <p:nvPr/>
              </p:nvSpPr>
              <p:spPr bwMode="auto">
                <a:xfrm>
                  <a:off x="4200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7" name="Oval 235"/>
                <p:cNvSpPr>
                  <a:spLocks noChangeArrowheads="1"/>
                </p:cNvSpPr>
                <p:nvPr/>
              </p:nvSpPr>
              <p:spPr bwMode="auto">
                <a:xfrm>
                  <a:off x="4242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8" name="Oval 236"/>
                <p:cNvSpPr>
                  <a:spLocks noChangeArrowheads="1"/>
                </p:cNvSpPr>
                <p:nvPr/>
              </p:nvSpPr>
              <p:spPr bwMode="auto">
                <a:xfrm>
                  <a:off x="4286" y="22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80" name="Group 237"/>
              <p:cNvGrpSpPr>
                <a:grpSpLocks/>
              </p:cNvGrpSpPr>
              <p:nvPr/>
            </p:nvGrpSpPr>
            <p:grpSpPr bwMode="auto">
              <a:xfrm>
                <a:off x="5700" y="1836"/>
                <a:ext cx="188" cy="58"/>
                <a:chOff x="4176" y="2398"/>
                <a:chExt cx="188" cy="58"/>
              </a:xfrm>
            </p:grpSpPr>
            <p:sp>
              <p:nvSpPr>
                <p:cNvPr id="292" name="Oval 238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3" name="Oval 239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4" name="Oval 240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5" name="Oval 241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281" name="Group 242"/>
              <p:cNvGrpSpPr>
                <a:grpSpLocks/>
              </p:cNvGrpSpPr>
              <p:nvPr/>
            </p:nvGrpSpPr>
            <p:grpSpPr bwMode="auto">
              <a:xfrm>
                <a:off x="5700" y="1792"/>
                <a:ext cx="188" cy="58"/>
                <a:chOff x="4176" y="2398"/>
                <a:chExt cx="188" cy="58"/>
              </a:xfrm>
            </p:grpSpPr>
            <p:sp>
              <p:nvSpPr>
                <p:cNvPr id="288" name="Oval 243"/>
                <p:cNvSpPr>
                  <a:spLocks noChangeArrowheads="1"/>
                </p:cNvSpPr>
                <p:nvPr/>
              </p:nvSpPr>
              <p:spPr bwMode="auto">
                <a:xfrm>
                  <a:off x="417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89" name="Oval 244"/>
                <p:cNvSpPr>
                  <a:spLocks noChangeArrowheads="1"/>
                </p:cNvSpPr>
                <p:nvPr/>
              </p:nvSpPr>
              <p:spPr bwMode="auto">
                <a:xfrm>
                  <a:off x="421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0" name="Oval 245"/>
                <p:cNvSpPr>
                  <a:spLocks noChangeArrowheads="1"/>
                </p:cNvSpPr>
                <p:nvPr/>
              </p:nvSpPr>
              <p:spPr bwMode="auto">
                <a:xfrm>
                  <a:off x="4260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91" name="Oval 246"/>
                <p:cNvSpPr>
                  <a:spLocks noChangeArrowheads="1"/>
                </p:cNvSpPr>
                <p:nvPr/>
              </p:nvSpPr>
              <p:spPr bwMode="auto">
                <a:xfrm>
                  <a:off x="4306" y="239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282" name="Oval 247"/>
              <p:cNvSpPr>
                <a:spLocks noChangeArrowheads="1"/>
              </p:cNvSpPr>
              <p:nvPr/>
            </p:nvSpPr>
            <p:spPr bwMode="auto">
              <a:xfrm>
                <a:off x="5765" y="172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283" name="Group 248"/>
              <p:cNvGrpSpPr>
                <a:grpSpLocks/>
              </p:cNvGrpSpPr>
              <p:nvPr/>
            </p:nvGrpSpPr>
            <p:grpSpPr bwMode="auto">
              <a:xfrm>
                <a:off x="5742" y="1660"/>
                <a:ext cx="104" cy="58"/>
                <a:chOff x="4225" y="1514"/>
                <a:chExt cx="104" cy="58"/>
              </a:xfrm>
            </p:grpSpPr>
            <p:sp>
              <p:nvSpPr>
                <p:cNvPr id="286" name="Oval 249"/>
                <p:cNvSpPr>
                  <a:spLocks noChangeArrowheads="1"/>
                </p:cNvSpPr>
                <p:nvPr/>
              </p:nvSpPr>
              <p:spPr bwMode="auto">
                <a:xfrm>
                  <a:off x="4225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87" name="Oval 250"/>
                <p:cNvSpPr>
                  <a:spLocks noChangeArrowheads="1"/>
                </p:cNvSpPr>
                <p:nvPr/>
              </p:nvSpPr>
              <p:spPr bwMode="auto">
                <a:xfrm>
                  <a:off x="4271" y="1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284" name="Oval 251"/>
              <p:cNvSpPr>
                <a:spLocks noChangeArrowheads="1"/>
              </p:cNvSpPr>
              <p:nvPr/>
            </p:nvSpPr>
            <p:spPr bwMode="auto">
              <a:xfrm>
                <a:off x="5765" y="161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285" name="Oval 252"/>
              <p:cNvSpPr>
                <a:spLocks noChangeArrowheads="1"/>
              </p:cNvSpPr>
              <p:nvPr/>
            </p:nvSpPr>
            <p:spPr bwMode="auto">
              <a:xfrm>
                <a:off x="5765" y="151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</p:grpSp>
      </p:grpSp>
      <p:grpSp>
        <p:nvGrpSpPr>
          <p:cNvPr id="486" name="Ομάδα 485"/>
          <p:cNvGrpSpPr/>
          <p:nvPr/>
        </p:nvGrpSpPr>
        <p:grpSpPr>
          <a:xfrm>
            <a:off x="35496" y="1639888"/>
            <a:ext cx="4360842" cy="4122737"/>
            <a:chOff x="178360" y="1639888"/>
            <a:chExt cx="4360842" cy="4122737"/>
          </a:xfrm>
        </p:grpSpPr>
        <p:sp>
          <p:nvSpPr>
            <p:cNvPr id="8" name="Line 254"/>
            <p:cNvSpPr>
              <a:spLocks noChangeShapeType="1"/>
            </p:cNvSpPr>
            <p:nvPr/>
          </p:nvSpPr>
          <p:spPr bwMode="auto">
            <a:xfrm>
              <a:off x="1198329" y="4551363"/>
              <a:ext cx="32779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9" name="Line 255"/>
            <p:cNvSpPr>
              <a:spLocks noChangeShapeType="1"/>
            </p:cNvSpPr>
            <p:nvPr/>
          </p:nvSpPr>
          <p:spPr bwMode="auto">
            <a:xfrm>
              <a:off x="1059112" y="24304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0" name="Line 256"/>
            <p:cNvSpPr>
              <a:spLocks noChangeShapeType="1"/>
            </p:cNvSpPr>
            <p:nvPr/>
          </p:nvSpPr>
          <p:spPr bwMode="auto">
            <a:xfrm>
              <a:off x="1059112" y="29638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1" name="Line 257"/>
            <p:cNvSpPr>
              <a:spLocks noChangeShapeType="1"/>
            </p:cNvSpPr>
            <p:nvPr/>
          </p:nvSpPr>
          <p:spPr bwMode="auto">
            <a:xfrm>
              <a:off x="1059112" y="35226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2" name="Line 258"/>
            <p:cNvSpPr>
              <a:spLocks noChangeShapeType="1"/>
            </p:cNvSpPr>
            <p:nvPr/>
          </p:nvSpPr>
          <p:spPr bwMode="auto">
            <a:xfrm>
              <a:off x="1059112" y="40687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3" name="Line 259"/>
            <p:cNvSpPr>
              <a:spLocks noChangeShapeType="1"/>
            </p:cNvSpPr>
            <p:nvPr/>
          </p:nvSpPr>
          <p:spPr bwMode="auto">
            <a:xfrm>
              <a:off x="1059112" y="45894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" name="Line 260"/>
            <p:cNvSpPr>
              <a:spLocks noChangeShapeType="1"/>
            </p:cNvSpPr>
            <p:nvPr/>
          </p:nvSpPr>
          <p:spPr bwMode="auto">
            <a:xfrm>
              <a:off x="1059112" y="51355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5" name="Freeform 261"/>
            <p:cNvSpPr>
              <a:spLocks/>
            </p:cNvSpPr>
            <p:nvPr/>
          </p:nvSpPr>
          <p:spPr bwMode="auto">
            <a:xfrm>
              <a:off x="1198329" y="1897063"/>
              <a:ext cx="3277934" cy="3238500"/>
            </a:xfrm>
            <a:custGeom>
              <a:avLst/>
              <a:gdLst>
                <a:gd name="T0" fmla="*/ 0 w 2072"/>
                <a:gd name="T1" fmla="*/ 0 h 1896"/>
                <a:gd name="T2" fmla="*/ 0 w 2072"/>
                <a:gd name="T3" fmla="*/ 2942 h 1896"/>
                <a:gd name="T4" fmla="*/ 2072 w 2072"/>
                <a:gd name="T5" fmla="*/ 2942 h 1896"/>
                <a:gd name="T6" fmla="*/ 0 60000 65536"/>
                <a:gd name="T7" fmla="*/ 0 60000 65536"/>
                <a:gd name="T8" fmla="*/ 0 60000 65536"/>
                <a:gd name="T9" fmla="*/ 0 w 2072"/>
                <a:gd name="T10" fmla="*/ 0 h 1896"/>
                <a:gd name="T11" fmla="*/ 2072 w 2072"/>
                <a:gd name="T12" fmla="*/ 1896 h 18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2" h="1896">
                  <a:moveTo>
                    <a:pt x="0" y="0"/>
                  </a:moveTo>
                  <a:lnTo>
                    <a:pt x="0" y="1896"/>
                  </a:lnTo>
                  <a:lnTo>
                    <a:pt x="2072" y="18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6" name="Text Box 262"/>
            <p:cNvSpPr txBox="1">
              <a:spLocks noChangeArrowheads="1"/>
            </p:cNvSpPr>
            <p:nvPr/>
          </p:nvSpPr>
          <p:spPr bwMode="auto">
            <a:xfrm rot="16200000">
              <a:off x="-919954" y="3282435"/>
              <a:ext cx="25659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sz="1800" b="1">
                  <a:latin typeface="+mn-lt"/>
                </a:rPr>
                <a:t>Free PS Antigen (nmol/L)</a:t>
              </a:r>
            </a:p>
          </p:txBody>
        </p:sp>
        <p:sp>
          <p:nvSpPr>
            <p:cNvPr id="17" name="Text Box 263"/>
            <p:cNvSpPr txBox="1">
              <a:spLocks noChangeArrowheads="1"/>
            </p:cNvSpPr>
            <p:nvPr/>
          </p:nvSpPr>
          <p:spPr bwMode="auto">
            <a:xfrm>
              <a:off x="551865" y="21859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250</a:t>
              </a:r>
            </a:p>
          </p:txBody>
        </p:sp>
        <p:sp>
          <p:nvSpPr>
            <p:cNvPr id="18" name="Text Box 264"/>
            <p:cNvSpPr txBox="1">
              <a:spLocks noChangeArrowheads="1"/>
            </p:cNvSpPr>
            <p:nvPr/>
          </p:nvSpPr>
          <p:spPr bwMode="auto">
            <a:xfrm>
              <a:off x="551865" y="27193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200</a:t>
              </a:r>
            </a:p>
          </p:txBody>
        </p:sp>
        <p:sp>
          <p:nvSpPr>
            <p:cNvPr id="19" name="Text Box 265"/>
            <p:cNvSpPr txBox="1">
              <a:spLocks noChangeArrowheads="1"/>
            </p:cNvSpPr>
            <p:nvPr/>
          </p:nvSpPr>
          <p:spPr bwMode="auto">
            <a:xfrm>
              <a:off x="551865" y="32781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150</a:t>
              </a:r>
            </a:p>
          </p:txBody>
        </p:sp>
        <p:sp>
          <p:nvSpPr>
            <p:cNvPr id="20" name="Text Box 266"/>
            <p:cNvSpPr txBox="1">
              <a:spLocks noChangeArrowheads="1"/>
            </p:cNvSpPr>
            <p:nvPr/>
          </p:nvSpPr>
          <p:spPr bwMode="auto">
            <a:xfrm>
              <a:off x="551865" y="38115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100</a:t>
              </a:r>
            </a:p>
          </p:txBody>
        </p:sp>
        <p:sp>
          <p:nvSpPr>
            <p:cNvPr id="21" name="Text Box 267"/>
            <p:cNvSpPr txBox="1">
              <a:spLocks noChangeArrowheads="1"/>
            </p:cNvSpPr>
            <p:nvPr/>
          </p:nvSpPr>
          <p:spPr bwMode="auto">
            <a:xfrm>
              <a:off x="668884" y="4332288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50</a:t>
              </a:r>
            </a:p>
          </p:txBody>
        </p:sp>
        <p:sp>
          <p:nvSpPr>
            <p:cNvPr id="22" name="Text Box 268"/>
            <p:cNvSpPr txBox="1">
              <a:spLocks noChangeArrowheads="1"/>
            </p:cNvSpPr>
            <p:nvPr/>
          </p:nvSpPr>
          <p:spPr bwMode="auto">
            <a:xfrm>
              <a:off x="777513" y="4878388"/>
              <a:ext cx="3100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>
                  <a:latin typeface="+mn-lt"/>
                </a:rPr>
                <a:t>0</a:t>
              </a:r>
            </a:p>
          </p:txBody>
        </p:sp>
        <p:sp>
          <p:nvSpPr>
            <p:cNvPr id="23" name="Text Box 269"/>
            <p:cNvSpPr txBox="1">
              <a:spLocks noChangeArrowheads="1"/>
            </p:cNvSpPr>
            <p:nvPr/>
          </p:nvSpPr>
          <p:spPr bwMode="auto">
            <a:xfrm>
              <a:off x="1147705" y="5183188"/>
              <a:ext cx="922314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l-GR" altLang="el-GR" sz="1800">
                  <a:latin typeface="+mn-lt"/>
                </a:rPr>
                <a:t>Μη</a:t>
              </a:r>
            </a:p>
            <a:p>
              <a:pPr algn="ctr">
                <a:lnSpc>
                  <a:spcPts val="1900"/>
                </a:lnSpc>
              </a:pPr>
              <a:r>
                <a:rPr lang="el-GR" altLang="el-GR" sz="1800">
                  <a:latin typeface="+mn-lt"/>
                </a:rPr>
                <a:t> φορείς</a:t>
              </a:r>
              <a:endParaRPr lang="it-IT" altLang="el-GR" sz="1800">
                <a:latin typeface="+mn-lt"/>
              </a:endParaRPr>
            </a:p>
          </p:txBody>
        </p:sp>
        <p:sp>
          <p:nvSpPr>
            <p:cNvPr id="24" name="Text Box 270"/>
            <p:cNvSpPr txBox="1">
              <a:spLocks noChangeArrowheads="1"/>
            </p:cNvSpPr>
            <p:nvPr/>
          </p:nvSpPr>
          <p:spPr bwMode="auto">
            <a:xfrm>
              <a:off x="2324724" y="5424488"/>
              <a:ext cx="85745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l-GR" altLang="el-GR" sz="1800">
                  <a:latin typeface="+mn-lt"/>
                </a:rPr>
                <a:t>φορείς</a:t>
              </a:r>
              <a:endParaRPr lang="it-IT" altLang="el-GR" sz="1800">
                <a:latin typeface="+mn-lt"/>
              </a:endParaRPr>
            </a:p>
          </p:txBody>
        </p:sp>
        <p:sp>
          <p:nvSpPr>
            <p:cNvPr id="25" name="Text Box 271"/>
            <p:cNvSpPr txBox="1">
              <a:spLocks noChangeArrowheads="1"/>
            </p:cNvSpPr>
            <p:nvPr/>
          </p:nvSpPr>
          <p:spPr bwMode="auto">
            <a:xfrm>
              <a:off x="3571693" y="5424488"/>
              <a:ext cx="967509" cy="33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it-IT" altLang="el-GR" sz="1800">
                  <a:latin typeface="+mn-lt"/>
                </a:rPr>
                <a:t>Controls</a:t>
              </a:r>
            </a:p>
          </p:txBody>
        </p:sp>
        <p:grpSp>
          <p:nvGrpSpPr>
            <p:cNvPr id="26" name="Group 272"/>
            <p:cNvGrpSpPr>
              <a:grpSpLocks/>
            </p:cNvGrpSpPr>
            <p:nvPr/>
          </p:nvGrpSpPr>
          <p:grpSpPr bwMode="auto">
            <a:xfrm>
              <a:off x="1332800" y="3271838"/>
              <a:ext cx="623314" cy="1285875"/>
              <a:chOff x="1212" y="2242"/>
              <a:chExt cx="394" cy="810"/>
            </a:xfrm>
          </p:grpSpPr>
          <p:sp>
            <p:nvSpPr>
              <p:cNvPr id="139" name="Oval 273"/>
              <p:cNvSpPr>
                <a:spLocks noChangeArrowheads="1"/>
              </p:cNvSpPr>
              <p:nvPr/>
            </p:nvSpPr>
            <p:spPr bwMode="auto">
              <a:xfrm>
                <a:off x="1380" y="224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140" name="Group 274"/>
              <p:cNvGrpSpPr>
                <a:grpSpLocks/>
              </p:cNvGrpSpPr>
              <p:nvPr/>
            </p:nvGrpSpPr>
            <p:grpSpPr bwMode="auto">
              <a:xfrm>
                <a:off x="1332" y="2882"/>
                <a:ext cx="154" cy="58"/>
                <a:chOff x="1348" y="2478"/>
                <a:chExt cx="154" cy="58"/>
              </a:xfrm>
            </p:grpSpPr>
            <p:sp>
              <p:nvSpPr>
                <p:cNvPr id="240" name="Oval 275"/>
                <p:cNvSpPr>
                  <a:spLocks noChangeArrowheads="1"/>
                </p:cNvSpPr>
                <p:nvPr/>
              </p:nvSpPr>
              <p:spPr bwMode="auto">
                <a:xfrm>
                  <a:off x="139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41" name="Oval 276"/>
                <p:cNvSpPr>
                  <a:spLocks noChangeArrowheads="1"/>
                </p:cNvSpPr>
                <p:nvPr/>
              </p:nvSpPr>
              <p:spPr bwMode="auto">
                <a:xfrm>
                  <a:off x="134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42" name="Oval 277"/>
                <p:cNvSpPr>
                  <a:spLocks noChangeArrowheads="1"/>
                </p:cNvSpPr>
                <p:nvPr/>
              </p:nvSpPr>
              <p:spPr bwMode="auto">
                <a:xfrm>
                  <a:off x="1444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141" name="Oval 278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2" name="Oval 279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3" name="Oval 280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4" name="Oval 281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5" name="Oval 282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6" name="Oval 283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7" name="Oval 284"/>
              <p:cNvSpPr>
                <a:spLocks noChangeArrowheads="1"/>
              </p:cNvSpPr>
              <p:nvPr/>
            </p:nvSpPr>
            <p:spPr bwMode="auto">
              <a:xfrm>
                <a:off x="1380" y="2682"/>
                <a:ext cx="58" cy="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148" name="Oval 285"/>
              <p:cNvSpPr>
                <a:spLocks noChangeArrowheads="1"/>
              </p:cNvSpPr>
              <p:nvPr/>
            </p:nvSpPr>
            <p:spPr bwMode="auto">
              <a:xfrm>
                <a:off x="1380" y="299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149" name="Group 286"/>
              <p:cNvGrpSpPr>
                <a:grpSpLocks/>
              </p:cNvGrpSpPr>
              <p:nvPr/>
            </p:nvGrpSpPr>
            <p:grpSpPr bwMode="auto">
              <a:xfrm>
                <a:off x="1271" y="2956"/>
                <a:ext cx="276" cy="58"/>
                <a:chOff x="1284" y="2956"/>
                <a:chExt cx="276" cy="58"/>
              </a:xfrm>
            </p:grpSpPr>
            <p:sp>
              <p:nvSpPr>
                <p:cNvPr id="234" name="Oval 287"/>
                <p:cNvSpPr>
                  <a:spLocks noChangeArrowheads="1"/>
                </p:cNvSpPr>
                <p:nvPr/>
              </p:nvSpPr>
              <p:spPr bwMode="auto">
                <a:xfrm>
                  <a:off x="1284" y="29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5" name="Oval 288"/>
                <p:cNvSpPr>
                  <a:spLocks noChangeArrowheads="1"/>
                </p:cNvSpPr>
                <p:nvPr/>
              </p:nvSpPr>
              <p:spPr bwMode="auto">
                <a:xfrm>
                  <a:off x="1328" y="29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6" name="Oval 289"/>
                <p:cNvSpPr>
                  <a:spLocks noChangeArrowheads="1"/>
                </p:cNvSpPr>
                <p:nvPr/>
              </p:nvSpPr>
              <p:spPr bwMode="auto">
                <a:xfrm>
                  <a:off x="1370" y="29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7" name="Oval 290"/>
                <p:cNvSpPr>
                  <a:spLocks noChangeArrowheads="1"/>
                </p:cNvSpPr>
                <p:nvPr/>
              </p:nvSpPr>
              <p:spPr bwMode="auto">
                <a:xfrm>
                  <a:off x="1414" y="29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8" name="Oval 291"/>
                <p:cNvSpPr>
                  <a:spLocks noChangeArrowheads="1"/>
                </p:cNvSpPr>
                <p:nvPr/>
              </p:nvSpPr>
              <p:spPr bwMode="auto">
                <a:xfrm>
                  <a:off x="1456" y="29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9" name="Oval 292"/>
                <p:cNvSpPr>
                  <a:spLocks noChangeArrowheads="1"/>
                </p:cNvSpPr>
                <p:nvPr/>
              </p:nvSpPr>
              <p:spPr bwMode="auto">
                <a:xfrm>
                  <a:off x="1502" y="295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0" name="Group 293"/>
              <p:cNvGrpSpPr>
                <a:grpSpLocks/>
              </p:cNvGrpSpPr>
              <p:nvPr/>
            </p:nvGrpSpPr>
            <p:grpSpPr bwMode="auto">
              <a:xfrm>
                <a:off x="1212" y="2914"/>
                <a:ext cx="394" cy="58"/>
                <a:chOff x="1628" y="2914"/>
                <a:chExt cx="394" cy="58"/>
              </a:xfrm>
            </p:grpSpPr>
            <p:sp>
              <p:nvSpPr>
                <p:cNvPr id="225" name="Oval 294"/>
                <p:cNvSpPr>
                  <a:spLocks noChangeArrowheads="1"/>
                </p:cNvSpPr>
                <p:nvPr/>
              </p:nvSpPr>
              <p:spPr bwMode="auto">
                <a:xfrm>
                  <a:off x="1628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6" name="Oval 295"/>
                <p:cNvSpPr>
                  <a:spLocks noChangeArrowheads="1"/>
                </p:cNvSpPr>
                <p:nvPr/>
              </p:nvSpPr>
              <p:spPr bwMode="auto">
                <a:xfrm>
                  <a:off x="1664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7" name="Oval 296"/>
                <p:cNvSpPr>
                  <a:spLocks noChangeArrowheads="1"/>
                </p:cNvSpPr>
                <p:nvPr/>
              </p:nvSpPr>
              <p:spPr bwMode="auto">
                <a:xfrm>
                  <a:off x="1712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8" name="Oval 297"/>
                <p:cNvSpPr>
                  <a:spLocks noChangeArrowheads="1"/>
                </p:cNvSpPr>
                <p:nvPr/>
              </p:nvSpPr>
              <p:spPr bwMode="auto">
                <a:xfrm>
                  <a:off x="1754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9" name="Oval 298"/>
                <p:cNvSpPr>
                  <a:spLocks noChangeArrowheads="1"/>
                </p:cNvSpPr>
                <p:nvPr/>
              </p:nvSpPr>
              <p:spPr bwMode="auto">
                <a:xfrm>
                  <a:off x="1790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0" name="Oval 299"/>
                <p:cNvSpPr>
                  <a:spLocks noChangeArrowheads="1"/>
                </p:cNvSpPr>
                <p:nvPr/>
              </p:nvSpPr>
              <p:spPr bwMode="auto">
                <a:xfrm>
                  <a:off x="1838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1" name="Oval 300"/>
                <p:cNvSpPr>
                  <a:spLocks noChangeArrowheads="1"/>
                </p:cNvSpPr>
                <p:nvPr/>
              </p:nvSpPr>
              <p:spPr bwMode="auto">
                <a:xfrm>
                  <a:off x="1882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2" name="Oval 301"/>
                <p:cNvSpPr>
                  <a:spLocks noChangeArrowheads="1"/>
                </p:cNvSpPr>
                <p:nvPr/>
              </p:nvSpPr>
              <p:spPr bwMode="auto">
                <a:xfrm>
                  <a:off x="1918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33" name="Oval 302"/>
                <p:cNvSpPr>
                  <a:spLocks noChangeArrowheads="1"/>
                </p:cNvSpPr>
                <p:nvPr/>
              </p:nvSpPr>
              <p:spPr bwMode="auto">
                <a:xfrm>
                  <a:off x="1964" y="29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1" name="Group 303"/>
              <p:cNvGrpSpPr>
                <a:grpSpLocks/>
              </p:cNvGrpSpPr>
              <p:nvPr/>
            </p:nvGrpSpPr>
            <p:grpSpPr bwMode="auto">
              <a:xfrm>
                <a:off x="1332" y="2884"/>
                <a:ext cx="154" cy="58"/>
                <a:chOff x="1348" y="2478"/>
                <a:chExt cx="154" cy="58"/>
              </a:xfrm>
            </p:grpSpPr>
            <p:sp>
              <p:nvSpPr>
                <p:cNvPr id="222" name="Oval 304"/>
                <p:cNvSpPr>
                  <a:spLocks noChangeArrowheads="1"/>
                </p:cNvSpPr>
                <p:nvPr/>
              </p:nvSpPr>
              <p:spPr bwMode="auto">
                <a:xfrm>
                  <a:off x="139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3" name="Oval 305"/>
                <p:cNvSpPr>
                  <a:spLocks noChangeArrowheads="1"/>
                </p:cNvSpPr>
                <p:nvPr/>
              </p:nvSpPr>
              <p:spPr bwMode="auto">
                <a:xfrm>
                  <a:off x="134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4" name="Oval 306"/>
                <p:cNvSpPr>
                  <a:spLocks noChangeArrowheads="1"/>
                </p:cNvSpPr>
                <p:nvPr/>
              </p:nvSpPr>
              <p:spPr bwMode="auto">
                <a:xfrm>
                  <a:off x="1444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2" name="Group 307"/>
              <p:cNvGrpSpPr>
                <a:grpSpLocks/>
              </p:cNvGrpSpPr>
              <p:nvPr/>
            </p:nvGrpSpPr>
            <p:grpSpPr bwMode="auto">
              <a:xfrm>
                <a:off x="1317" y="2854"/>
                <a:ext cx="184" cy="58"/>
                <a:chOff x="1332" y="2854"/>
                <a:chExt cx="184" cy="58"/>
              </a:xfrm>
            </p:grpSpPr>
            <p:sp>
              <p:nvSpPr>
                <p:cNvPr id="218" name="Oval 308"/>
                <p:cNvSpPr>
                  <a:spLocks noChangeArrowheads="1"/>
                </p:cNvSpPr>
                <p:nvPr/>
              </p:nvSpPr>
              <p:spPr bwMode="auto">
                <a:xfrm>
                  <a:off x="1332" y="285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9" name="Oval 309"/>
                <p:cNvSpPr>
                  <a:spLocks noChangeArrowheads="1"/>
                </p:cNvSpPr>
                <p:nvPr/>
              </p:nvSpPr>
              <p:spPr bwMode="auto">
                <a:xfrm>
                  <a:off x="1372" y="285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0" name="Oval 310"/>
                <p:cNvSpPr>
                  <a:spLocks noChangeArrowheads="1"/>
                </p:cNvSpPr>
                <p:nvPr/>
              </p:nvSpPr>
              <p:spPr bwMode="auto">
                <a:xfrm>
                  <a:off x="1414" y="285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21" name="Oval 311"/>
                <p:cNvSpPr>
                  <a:spLocks noChangeArrowheads="1"/>
                </p:cNvSpPr>
                <p:nvPr/>
              </p:nvSpPr>
              <p:spPr bwMode="auto">
                <a:xfrm>
                  <a:off x="1458" y="285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3" name="Group 312"/>
              <p:cNvGrpSpPr>
                <a:grpSpLocks/>
              </p:cNvGrpSpPr>
              <p:nvPr/>
            </p:nvGrpSpPr>
            <p:grpSpPr bwMode="auto">
              <a:xfrm>
                <a:off x="1355" y="2818"/>
                <a:ext cx="108" cy="58"/>
                <a:chOff x="1364" y="2712"/>
                <a:chExt cx="108" cy="58"/>
              </a:xfrm>
            </p:grpSpPr>
            <p:sp>
              <p:nvSpPr>
                <p:cNvPr id="216" name="Oval 313"/>
                <p:cNvSpPr>
                  <a:spLocks noChangeArrowheads="1"/>
                </p:cNvSpPr>
                <p:nvPr/>
              </p:nvSpPr>
              <p:spPr bwMode="auto">
                <a:xfrm>
                  <a:off x="1414" y="271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7" name="Oval 314"/>
                <p:cNvSpPr>
                  <a:spLocks noChangeArrowheads="1"/>
                </p:cNvSpPr>
                <p:nvPr/>
              </p:nvSpPr>
              <p:spPr bwMode="auto">
                <a:xfrm>
                  <a:off x="1364" y="271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4" name="Group 315"/>
              <p:cNvGrpSpPr>
                <a:grpSpLocks/>
              </p:cNvGrpSpPr>
              <p:nvPr/>
            </p:nvGrpSpPr>
            <p:grpSpPr bwMode="auto">
              <a:xfrm>
                <a:off x="1252" y="2788"/>
                <a:ext cx="314" cy="58"/>
                <a:chOff x="1262" y="2788"/>
                <a:chExt cx="314" cy="58"/>
              </a:xfrm>
            </p:grpSpPr>
            <p:sp>
              <p:nvSpPr>
                <p:cNvPr id="209" name="Oval 316"/>
                <p:cNvSpPr>
                  <a:spLocks noChangeArrowheads="1"/>
                </p:cNvSpPr>
                <p:nvPr/>
              </p:nvSpPr>
              <p:spPr bwMode="auto">
                <a:xfrm>
                  <a:off x="1262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0" name="Oval 317"/>
                <p:cNvSpPr>
                  <a:spLocks noChangeArrowheads="1"/>
                </p:cNvSpPr>
                <p:nvPr/>
              </p:nvSpPr>
              <p:spPr bwMode="auto">
                <a:xfrm>
                  <a:off x="1306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1" name="Oval 318"/>
                <p:cNvSpPr>
                  <a:spLocks noChangeArrowheads="1"/>
                </p:cNvSpPr>
                <p:nvPr/>
              </p:nvSpPr>
              <p:spPr bwMode="auto">
                <a:xfrm>
                  <a:off x="1348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2" name="Oval 319"/>
                <p:cNvSpPr>
                  <a:spLocks noChangeArrowheads="1"/>
                </p:cNvSpPr>
                <p:nvPr/>
              </p:nvSpPr>
              <p:spPr bwMode="auto">
                <a:xfrm>
                  <a:off x="1392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3" name="Oval 320"/>
                <p:cNvSpPr>
                  <a:spLocks noChangeArrowheads="1"/>
                </p:cNvSpPr>
                <p:nvPr/>
              </p:nvSpPr>
              <p:spPr bwMode="auto">
                <a:xfrm>
                  <a:off x="1436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4" name="Oval 321"/>
                <p:cNvSpPr>
                  <a:spLocks noChangeArrowheads="1"/>
                </p:cNvSpPr>
                <p:nvPr/>
              </p:nvSpPr>
              <p:spPr bwMode="auto">
                <a:xfrm>
                  <a:off x="1476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15" name="Oval 322"/>
                <p:cNvSpPr>
                  <a:spLocks noChangeArrowheads="1"/>
                </p:cNvSpPr>
                <p:nvPr/>
              </p:nvSpPr>
              <p:spPr bwMode="auto">
                <a:xfrm>
                  <a:off x="1518" y="278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5" name="Group 323"/>
              <p:cNvGrpSpPr>
                <a:grpSpLocks/>
              </p:cNvGrpSpPr>
              <p:nvPr/>
            </p:nvGrpSpPr>
            <p:grpSpPr bwMode="auto">
              <a:xfrm>
                <a:off x="1252" y="2750"/>
                <a:ext cx="314" cy="58"/>
                <a:chOff x="1262" y="2750"/>
                <a:chExt cx="314" cy="58"/>
              </a:xfrm>
            </p:grpSpPr>
            <p:sp>
              <p:nvSpPr>
                <p:cNvPr id="202" name="Oval 324"/>
                <p:cNvSpPr>
                  <a:spLocks noChangeArrowheads="1"/>
                </p:cNvSpPr>
                <p:nvPr/>
              </p:nvSpPr>
              <p:spPr bwMode="auto">
                <a:xfrm>
                  <a:off x="1262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3" name="Oval 325"/>
                <p:cNvSpPr>
                  <a:spLocks noChangeArrowheads="1"/>
                </p:cNvSpPr>
                <p:nvPr/>
              </p:nvSpPr>
              <p:spPr bwMode="auto">
                <a:xfrm>
                  <a:off x="1306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4" name="Oval 326"/>
                <p:cNvSpPr>
                  <a:spLocks noChangeArrowheads="1"/>
                </p:cNvSpPr>
                <p:nvPr/>
              </p:nvSpPr>
              <p:spPr bwMode="auto">
                <a:xfrm>
                  <a:off x="1348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5" name="Oval 327"/>
                <p:cNvSpPr>
                  <a:spLocks noChangeArrowheads="1"/>
                </p:cNvSpPr>
                <p:nvPr/>
              </p:nvSpPr>
              <p:spPr bwMode="auto">
                <a:xfrm>
                  <a:off x="1392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6" name="Oval 328"/>
                <p:cNvSpPr>
                  <a:spLocks noChangeArrowheads="1"/>
                </p:cNvSpPr>
                <p:nvPr/>
              </p:nvSpPr>
              <p:spPr bwMode="auto">
                <a:xfrm>
                  <a:off x="1436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7" name="Oval 329"/>
                <p:cNvSpPr>
                  <a:spLocks noChangeArrowheads="1"/>
                </p:cNvSpPr>
                <p:nvPr/>
              </p:nvSpPr>
              <p:spPr bwMode="auto">
                <a:xfrm>
                  <a:off x="1476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8" name="Oval 330"/>
                <p:cNvSpPr>
                  <a:spLocks noChangeArrowheads="1"/>
                </p:cNvSpPr>
                <p:nvPr/>
              </p:nvSpPr>
              <p:spPr bwMode="auto">
                <a:xfrm>
                  <a:off x="1518" y="275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6" name="Group 331"/>
              <p:cNvGrpSpPr>
                <a:grpSpLocks/>
              </p:cNvGrpSpPr>
              <p:nvPr/>
            </p:nvGrpSpPr>
            <p:grpSpPr bwMode="auto">
              <a:xfrm>
                <a:off x="1355" y="2712"/>
                <a:ext cx="108" cy="58"/>
                <a:chOff x="1364" y="2712"/>
                <a:chExt cx="108" cy="58"/>
              </a:xfrm>
            </p:grpSpPr>
            <p:sp>
              <p:nvSpPr>
                <p:cNvPr id="200" name="Oval 332"/>
                <p:cNvSpPr>
                  <a:spLocks noChangeArrowheads="1"/>
                </p:cNvSpPr>
                <p:nvPr/>
              </p:nvSpPr>
              <p:spPr bwMode="auto">
                <a:xfrm>
                  <a:off x="1414" y="271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201" name="Oval 333"/>
                <p:cNvSpPr>
                  <a:spLocks noChangeArrowheads="1"/>
                </p:cNvSpPr>
                <p:nvPr/>
              </p:nvSpPr>
              <p:spPr bwMode="auto">
                <a:xfrm>
                  <a:off x="1364" y="271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7" name="Group 334"/>
              <p:cNvGrpSpPr>
                <a:grpSpLocks/>
              </p:cNvGrpSpPr>
              <p:nvPr/>
            </p:nvGrpSpPr>
            <p:grpSpPr bwMode="auto">
              <a:xfrm>
                <a:off x="1232" y="2682"/>
                <a:ext cx="354" cy="58"/>
                <a:chOff x="1244" y="2682"/>
                <a:chExt cx="354" cy="58"/>
              </a:xfrm>
            </p:grpSpPr>
            <p:sp>
              <p:nvSpPr>
                <p:cNvPr id="192" name="Oval 335"/>
                <p:cNvSpPr>
                  <a:spLocks noChangeArrowheads="1"/>
                </p:cNvSpPr>
                <p:nvPr/>
              </p:nvSpPr>
              <p:spPr bwMode="auto">
                <a:xfrm>
                  <a:off x="1244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3" name="Oval 336"/>
                <p:cNvSpPr>
                  <a:spLocks noChangeArrowheads="1"/>
                </p:cNvSpPr>
                <p:nvPr/>
              </p:nvSpPr>
              <p:spPr bwMode="auto">
                <a:xfrm>
                  <a:off x="1284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4" name="Oval 337"/>
                <p:cNvSpPr>
                  <a:spLocks noChangeArrowheads="1"/>
                </p:cNvSpPr>
                <p:nvPr/>
              </p:nvSpPr>
              <p:spPr bwMode="auto">
                <a:xfrm>
                  <a:off x="1328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5" name="Oval 338"/>
                <p:cNvSpPr>
                  <a:spLocks noChangeArrowheads="1"/>
                </p:cNvSpPr>
                <p:nvPr/>
              </p:nvSpPr>
              <p:spPr bwMode="auto">
                <a:xfrm>
                  <a:off x="1370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6" name="Oval 339"/>
                <p:cNvSpPr>
                  <a:spLocks noChangeArrowheads="1"/>
                </p:cNvSpPr>
                <p:nvPr/>
              </p:nvSpPr>
              <p:spPr bwMode="auto">
                <a:xfrm>
                  <a:off x="1414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7" name="Oval 340"/>
                <p:cNvSpPr>
                  <a:spLocks noChangeArrowheads="1"/>
                </p:cNvSpPr>
                <p:nvPr/>
              </p:nvSpPr>
              <p:spPr bwMode="auto">
                <a:xfrm>
                  <a:off x="1456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8" name="Oval 341"/>
                <p:cNvSpPr>
                  <a:spLocks noChangeArrowheads="1"/>
                </p:cNvSpPr>
                <p:nvPr/>
              </p:nvSpPr>
              <p:spPr bwMode="auto">
                <a:xfrm>
                  <a:off x="1502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9" name="Oval 342"/>
                <p:cNvSpPr>
                  <a:spLocks noChangeArrowheads="1"/>
                </p:cNvSpPr>
                <p:nvPr/>
              </p:nvSpPr>
              <p:spPr bwMode="auto">
                <a:xfrm>
                  <a:off x="1540" y="268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8" name="Group 343"/>
              <p:cNvGrpSpPr>
                <a:grpSpLocks/>
              </p:cNvGrpSpPr>
              <p:nvPr/>
            </p:nvGrpSpPr>
            <p:grpSpPr bwMode="auto">
              <a:xfrm>
                <a:off x="1273" y="2648"/>
                <a:ext cx="272" cy="58"/>
                <a:chOff x="1286" y="2514"/>
                <a:chExt cx="272" cy="58"/>
              </a:xfrm>
            </p:grpSpPr>
            <p:sp>
              <p:nvSpPr>
                <p:cNvPr id="186" name="Oval 344"/>
                <p:cNvSpPr>
                  <a:spLocks noChangeArrowheads="1"/>
                </p:cNvSpPr>
                <p:nvPr/>
              </p:nvSpPr>
              <p:spPr bwMode="auto">
                <a:xfrm>
                  <a:off x="128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7" name="Oval 345"/>
                <p:cNvSpPr>
                  <a:spLocks noChangeArrowheads="1"/>
                </p:cNvSpPr>
                <p:nvPr/>
              </p:nvSpPr>
              <p:spPr bwMode="auto">
                <a:xfrm>
                  <a:off x="132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8" name="Oval 346"/>
                <p:cNvSpPr>
                  <a:spLocks noChangeArrowheads="1"/>
                </p:cNvSpPr>
                <p:nvPr/>
              </p:nvSpPr>
              <p:spPr bwMode="auto">
                <a:xfrm>
                  <a:off x="1370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9" name="Oval 347"/>
                <p:cNvSpPr>
                  <a:spLocks noChangeArrowheads="1"/>
                </p:cNvSpPr>
                <p:nvPr/>
              </p:nvSpPr>
              <p:spPr bwMode="auto">
                <a:xfrm>
                  <a:off x="141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0" name="Oval 348"/>
                <p:cNvSpPr>
                  <a:spLocks noChangeArrowheads="1"/>
                </p:cNvSpPr>
                <p:nvPr/>
              </p:nvSpPr>
              <p:spPr bwMode="auto">
                <a:xfrm>
                  <a:off x="1458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91" name="Oval 349"/>
                <p:cNvSpPr>
                  <a:spLocks noChangeArrowheads="1"/>
                </p:cNvSpPr>
                <p:nvPr/>
              </p:nvSpPr>
              <p:spPr bwMode="auto">
                <a:xfrm>
                  <a:off x="1500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59" name="Group 350"/>
              <p:cNvGrpSpPr>
                <a:grpSpLocks/>
              </p:cNvGrpSpPr>
              <p:nvPr/>
            </p:nvGrpSpPr>
            <p:grpSpPr bwMode="auto">
              <a:xfrm>
                <a:off x="1273" y="2614"/>
                <a:ext cx="272" cy="58"/>
                <a:chOff x="1286" y="2514"/>
                <a:chExt cx="272" cy="58"/>
              </a:xfrm>
            </p:grpSpPr>
            <p:sp>
              <p:nvSpPr>
                <p:cNvPr id="180" name="Oval 351"/>
                <p:cNvSpPr>
                  <a:spLocks noChangeArrowheads="1"/>
                </p:cNvSpPr>
                <p:nvPr/>
              </p:nvSpPr>
              <p:spPr bwMode="auto">
                <a:xfrm>
                  <a:off x="128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1" name="Oval 352"/>
                <p:cNvSpPr>
                  <a:spLocks noChangeArrowheads="1"/>
                </p:cNvSpPr>
                <p:nvPr/>
              </p:nvSpPr>
              <p:spPr bwMode="auto">
                <a:xfrm>
                  <a:off x="132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2" name="Oval 353"/>
                <p:cNvSpPr>
                  <a:spLocks noChangeArrowheads="1"/>
                </p:cNvSpPr>
                <p:nvPr/>
              </p:nvSpPr>
              <p:spPr bwMode="auto">
                <a:xfrm>
                  <a:off x="1370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3" name="Oval 354"/>
                <p:cNvSpPr>
                  <a:spLocks noChangeArrowheads="1"/>
                </p:cNvSpPr>
                <p:nvPr/>
              </p:nvSpPr>
              <p:spPr bwMode="auto">
                <a:xfrm>
                  <a:off x="141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4" name="Oval 355"/>
                <p:cNvSpPr>
                  <a:spLocks noChangeArrowheads="1"/>
                </p:cNvSpPr>
                <p:nvPr/>
              </p:nvSpPr>
              <p:spPr bwMode="auto">
                <a:xfrm>
                  <a:off x="1458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85" name="Oval 356"/>
                <p:cNvSpPr>
                  <a:spLocks noChangeArrowheads="1"/>
                </p:cNvSpPr>
                <p:nvPr/>
              </p:nvSpPr>
              <p:spPr bwMode="auto">
                <a:xfrm>
                  <a:off x="1500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60" name="Group 357"/>
              <p:cNvGrpSpPr>
                <a:grpSpLocks/>
              </p:cNvGrpSpPr>
              <p:nvPr/>
            </p:nvGrpSpPr>
            <p:grpSpPr bwMode="auto">
              <a:xfrm>
                <a:off x="1332" y="2578"/>
                <a:ext cx="154" cy="58"/>
                <a:chOff x="1348" y="2478"/>
                <a:chExt cx="154" cy="58"/>
              </a:xfrm>
            </p:grpSpPr>
            <p:sp>
              <p:nvSpPr>
                <p:cNvPr id="177" name="Oval 358"/>
                <p:cNvSpPr>
                  <a:spLocks noChangeArrowheads="1"/>
                </p:cNvSpPr>
                <p:nvPr/>
              </p:nvSpPr>
              <p:spPr bwMode="auto">
                <a:xfrm>
                  <a:off x="139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8" name="Oval 359"/>
                <p:cNvSpPr>
                  <a:spLocks noChangeArrowheads="1"/>
                </p:cNvSpPr>
                <p:nvPr/>
              </p:nvSpPr>
              <p:spPr bwMode="auto">
                <a:xfrm>
                  <a:off x="134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9" name="Oval 360"/>
                <p:cNvSpPr>
                  <a:spLocks noChangeArrowheads="1"/>
                </p:cNvSpPr>
                <p:nvPr/>
              </p:nvSpPr>
              <p:spPr bwMode="auto">
                <a:xfrm>
                  <a:off x="1444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61" name="Group 361"/>
              <p:cNvGrpSpPr>
                <a:grpSpLocks/>
              </p:cNvGrpSpPr>
              <p:nvPr/>
            </p:nvGrpSpPr>
            <p:grpSpPr bwMode="auto">
              <a:xfrm>
                <a:off x="1273" y="2514"/>
                <a:ext cx="272" cy="58"/>
                <a:chOff x="1286" y="2514"/>
                <a:chExt cx="272" cy="58"/>
              </a:xfrm>
            </p:grpSpPr>
            <p:sp>
              <p:nvSpPr>
                <p:cNvPr id="171" name="Oval 362"/>
                <p:cNvSpPr>
                  <a:spLocks noChangeArrowheads="1"/>
                </p:cNvSpPr>
                <p:nvPr/>
              </p:nvSpPr>
              <p:spPr bwMode="auto">
                <a:xfrm>
                  <a:off x="128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2" name="Oval 363"/>
                <p:cNvSpPr>
                  <a:spLocks noChangeArrowheads="1"/>
                </p:cNvSpPr>
                <p:nvPr/>
              </p:nvSpPr>
              <p:spPr bwMode="auto">
                <a:xfrm>
                  <a:off x="132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3" name="Oval 364"/>
                <p:cNvSpPr>
                  <a:spLocks noChangeArrowheads="1"/>
                </p:cNvSpPr>
                <p:nvPr/>
              </p:nvSpPr>
              <p:spPr bwMode="auto">
                <a:xfrm>
                  <a:off x="1370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4" name="Oval 365"/>
                <p:cNvSpPr>
                  <a:spLocks noChangeArrowheads="1"/>
                </p:cNvSpPr>
                <p:nvPr/>
              </p:nvSpPr>
              <p:spPr bwMode="auto">
                <a:xfrm>
                  <a:off x="1416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5" name="Oval 366"/>
                <p:cNvSpPr>
                  <a:spLocks noChangeArrowheads="1"/>
                </p:cNvSpPr>
                <p:nvPr/>
              </p:nvSpPr>
              <p:spPr bwMode="auto">
                <a:xfrm>
                  <a:off x="1458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6" name="Oval 367"/>
                <p:cNvSpPr>
                  <a:spLocks noChangeArrowheads="1"/>
                </p:cNvSpPr>
                <p:nvPr/>
              </p:nvSpPr>
              <p:spPr bwMode="auto">
                <a:xfrm>
                  <a:off x="1500" y="251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62" name="Group 368"/>
              <p:cNvGrpSpPr>
                <a:grpSpLocks/>
              </p:cNvGrpSpPr>
              <p:nvPr/>
            </p:nvGrpSpPr>
            <p:grpSpPr bwMode="auto">
              <a:xfrm>
                <a:off x="1332" y="2478"/>
                <a:ext cx="154" cy="58"/>
                <a:chOff x="1348" y="2478"/>
                <a:chExt cx="154" cy="58"/>
              </a:xfrm>
            </p:grpSpPr>
            <p:sp>
              <p:nvSpPr>
                <p:cNvPr id="168" name="Oval 369"/>
                <p:cNvSpPr>
                  <a:spLocks noChangeArrowheads="1"/>
                </p:cNvSpPr>
                <p:nvPr/>
              </p:nvSpPr>
              <p:spPr bwMode="auto">
                <a:xfrm>
                  <a:off x="139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69" name="Oval 370"/>
                <p:cNvSpPr>
                  <a:spLocks noChangeArrowheads="1"/>
                </p:cNvSpPr>
                <p:nvPr/>
              </p:nvSpPr>
              <p:spPr bwMode="auto">
                <a:xfrm>
                  <a:off x="1348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70" name="Oval 371"/>
                <p:cNvSpPr>
                  <a:spLocks noChangeArrowheads="1"/>
                </p:cNvSpPr>
                <p:nvPr/>
              </p:nvSpPr>
              <p:spPr bwMode="auto">
                <a:xfrm>
                  <a:off x="1444" y="247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63" name="Group 372"/>
              <p:cNvGrpSpPr>
                <a:grpSpLocks/>
              </p:cNvGrpSpPr>
              <p:nvPr/>
            </p:nvGrpSpPr>
            <p:grpSpPr bwMode="auto">
              <a:xfrm>
                <a:off x="1332" y="2440"/>
                <a:ext cx="154" cy="58"/>
                <a:chOff x="1348" y="2440"/>
                <a:chExt cx="154" cy="58"/>
              </a:xfrm>
            </p:grpSpPr>
            <p:sp>
              <p:nvSpPr>
                <p:cNvPr id="165" name="Oval 373"/>
                <p:cNvSpPr>
                  <a:spLocks noChangeArrowheads="1"/>
                </p:cNvSpPr>
                <p:nvPr/>
              </p:nvSpPr>
              <p:spPr bwMode="auto">
                <a:xfrm>
                  <a:off x="1398" y="244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66" name="Oval 374"/>
                <p:cNvSpPr>
                  <a:spLocks noChangeArrowheads="1"/>
                </p:cNvSpPr>
                <p:nvPr/>
              </p:nvSpPr>
              <p:spPr bwMode="auto">
                <a:xfrm>
                  <a:off x="1348" y="244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67" name="Oval 375"/>
                <p:cNvSpPr>
                  <a:spLocks noChangeArrowheads="1"/>
                </p:cNvSpPr>
                <p:nvPr/>
              </p:nvSpPr>
              <p:spPr bwMode="auto">
                <a:xfrm>
                  <a:off x="1444" y="244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164" name="Oval 376"/>
              <p:cNvSpPr>
                <a:spLocks noChangeArrowheads="1"/>
              </p:cNvSpPr>
              <p:nvPr/>
            </p:nvSpPr>
            <p:spPr bwMode="auto">
              <a:xfrm>
                <a:off x="1380" y="237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</p:grpSp>
        <p:grpSp>
          <p:nvGrpSpPr>
            <p:cNvPr id="27" name="Group 377"/>
            <p:cNvGrpSpPr>
              <a:grpSpLocks/>
            </p:cNvGrpSpPr>
            <p:nvPr/>
          </p:nvGrpSpPr>
          <p:grpSpPr bwMode="auto">
            <a:xfrm>
              <a:off x="2470269" y="4837113"/>
              <a:ext cx="702414" cy="298450"/>
              <a:chOff x="1938" y="3228"/>
              <a:chExt cx="444" cy="188"/>
            </a:xfrm>
          </p:grpSpPr>
          <p:sp>
            <p:nvSpPr>
              <p:cNvPr id="104" name="Oval 378"/>
              <p:cNvSpPr>
                <a:spLocks noChangeArrowheads="1"/>
              </p:cNvSpPr>
              <p:nvPr/>
            </p:nvSpPr>
            <p:spPr bwMode="auto">
              <a:xfrm>
                <a:off x="2131" y="322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105" name="Group 379"/>
              <p:cNvGrpSpPr>
                <a:grpSpLocks/>
              </p:cNvGrpSpPr>
              <p:nvPr/>
            </p:nvGrpSpPr>
            <p:grpSpPr bwMode="auto">
              <a:xfrm>
                <a:off x="2063" y="3260"/>
                <a:ext cx="194" cy="58"/>
                <a:chOff x="2068" y="3260"/>
                <a:chExt cx="194" cy="58"/>
              </a:xfrm>
            </p:grpSpPr>
            <p:sp>
              <p:nvSpPr>
                <p:cNvPr id="135" name="Oval 380"/>
                <p:cNvSpPr>
                  <a:spLocks noChangeArrowheads="1"/>
                </p:cNvSpPr>
                <p:nvPr/>
              </p:nvSpPr>
              <p:spPr bwMode="auto">
                <a:xfrm>
                  <a:off x="2068" y="326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6" name="Oval 381"/>
                <p:cNvSpPr>
                  <a:spLocks noChangeArrowheads="1"/>
                </p:cNvSpPr>
                <p:nvPr/>
              </p:nvSpPr>
              <p:spPr bwMode="auto">
                <a:xfrm>
                  <a:off x="2110" y="326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7" name="Oval 382"/>
                <p:cNvSpPr>
                  <a:spLocks noChangeArrowheads="1"/>
                </p:cNvSpPr>
                <p:nvPr/>
              </p:nvSpPr>
              <p:spPr bwMode="auto">
                <a:xfrm>
                  <a:off x="2158" y="326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8" name="Oval 383"/>
                <p:cNvSpPr>
                  <a:spLocks noChangeArrowheads="1"/>
                </p:cNvSpPr>
                <p:nvPr/>
              </p:nvSpPr>
              <p:spPr bwMode="auto">
                <a:xfrm>
                  <a:off x="2204" y="326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06" name="Group 384"/>
              <p:cNvGrpSpPr>
                <a:grpSpLocks/>
              </p:cNvGrpSpPr>
              <p:nvPr/>
            </p:nvGrpSpPr>
            <p:grpSpPr bwMode="auto">
              <a:xfrm>
                <a:off x="1979" y="3294"/>
                <a:ext cx="362" cy="58"/>
                <a:chOff x="1976" y="3294"/>
                <a:chExt cx="362" cy="58"/>
              </a:xfrm>
            </p:grpSpPr>
            <p:sp>
              <p:nvSpPr>
                <p:cNvPr id="127" name="Oval 385"/>
                <p:cNvSpPr>
                  <a:spLocks noChangeArrowheads="1"/>
                </p:cNvSpPr>
                <p:nvPr/>
              </p:nvSpPr>
              <p:spPr bwMode="auto">
                <a:xfrm>
                  <a:off x="1976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8" name="Oval 386"/>
                <p:cNvSpPr>
                  <a:spLocks noChangeArrowheads="1"/>
                </p:cNvSpPr>
                <p:nvPr/>
              </p:nvSpPr>
              <p:spPr bwMode="auto">
                <a:xfrm>
                  <a:off x="2020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9" name="Oval 387"/>
                <p:cNvSpPr>
                  <a:spLocks noChangeArrowheads="1"/>
                </p:cNvSpPr>
                <p:nvPr/>
              </p:nvSpPr>
              <p:spPr bwMode="auto">
                <a:xfrm>
                  <a:off x="2064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0" name="Oval 388"/>
                <p:cNvSpPr>
                  <a:spLocks noChangeArrowheads="1"/>
                </p:cNvSpPr>
                <p:nvPr/>
              </p:nvSpPr>
              <p:spPr bwMode="auto">
                <a:xfrm>
                  <a:off x="2112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1" name="Oval 389"/>
                <p:cNvSpPr>
                  <a:spLocks noChangeArrowheads="1"/>
                </p:cNvSpPr>
                <p:nvPr/>
              </p:nvSpPr>
              <p:spPr bwMode="auto">
                <a:xfrm>
                  <a:off x="2158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2" name="Oval 390"/>
                <p:cNvSpPr>
                  <a:spLocks noChangeArrowheads="1"/>
                </p:cNvSpPr>
                <p:nvPr/>
              </p:nvSpPr>
              <p:spPr bwMode="auto">
                <a:xfrm>
                  <a:off x="2204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3" name="Oval 391"/>
                <p:cNvSpPr>
                  <a:spLocks noChangeArrowheads="1"/>
                </p:cNvSpPr>
                <p:nvPr/>
              </p:nvSpPr>
              <p:spPr bwMode="auto">
                <a:xfrm>
                  <a:off x="2242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34" name="Oval 392"/>
                <p:cNvSpPr>
                  <a:spLocks noChangeArrowheads="1"/>
                </p:cNvSpPr>
                <p:nvPr/>
              </p:nvSpPr>
              <p:spPr bwMode="auto">
                <a:xfrm>
                  <a:off x="2280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07" name="Group 393"/>
              <p:cNvGrpSpPr>
                <a:grpSpLocks/>
              </p:cNvGrpSpPr>
              <p:nvPr/>
            </p:nvGrpSpPr>
            <p:grpSpPr bwMode="auto">
              <a:xfrm>
                <a:off x="1979" y="3318"/>
                <a:ext cx="362" cy="58"/>
                <a:chOff x="1976" y="3294"/>
                <a:chExt cx="362" cy="58"/>
              </a:xfrm>
            </p:grpSpPr>
            <p:sp>
              <p:nvSpPr>
                <p:cNvPr id="119" name="Oval 394"/>
                <p:cNvSpPr>
                  <a:spLocks noChangeArrowheads="1"/>
                </p:cNvSpPr>
                <p:nvPr/>
              </p:nvSpPr>
              <p:spPr bwMode="auto">
                <a:xfrm>
                  <a:off x="1976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0" name="Oval 395"/>
                <p:cNvSpPr>
                  <a:spLocks noChangeArrowheads="1"/>
                </p:cNvSpPr>
                <p:nvPr/>
              </p:nvSpPr>
              <p:spPr bwMode="auto">
                <a:xfrm>
                  <a:off x="2020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1" name="Oval 396"/>
                <p:cNvSpPr>
                  <a:spLocks noChangeArrowheads="1"/>
                </p:cNvSpPr>
                <p:nvPr/>
              </p:nvSpPr>
              <p:spPr bwMode="auto">
                <a:xfrm>
                  <a:off x="2064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2" name="Oval 397"/>
                <p:cNvSpPr>
                  <a:spLocks noChangeArrowheads="1"/>
                </p:cNvSpPr>
                <p:nvPr/>
              </p:nvSpPr>
              <p:spPr bwMode="auto">
                <a:xfrm>
                  <a:off x="2112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3" name="Oval 398"/>
                <p:cNvSpPr>
                  <a:spLocks noChangeArrowheads="1"/>
                </p:cNvSpPr>
                <p:nvPr/>
              </p:nvSpPr>
              <p:spPr bwMode="auto">
                <a:xfrm>
                  <a:off x="2158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4" name="Oval 399"/>
                <p:cNvSpPr>
                  <a:spLocks noChangeArrowheads="1"/>
                </p:cNvSpPr>
                <p:nvPr/>
              </p:nvSpPr>
              <p:spPr bwMode="auto">
                <a:xfrm>
                  <a:off x="2204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5" name="Oval 400"/>
                <p:cNvSpPr>
                  <a:spLocks noChangeArrowheads="1"/>
                </p:cNvSpPr>
                <p:nvPr/>
              </p:nvSpPr>
              <p:spPr bwMode="auto">
                <a:xfrm>
                  <a:off x="2242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26" name="Oval 401"/>
                <p:cNvSpPr>
                  <a:spLocks noChangeArrowheads="1"/>
                </p:cNvSpPr>
                <p:nvPr/>
              </p:nvSpPr>
              <p:spPr bwMode="auto">
                <a:xfrm>
                  <a:off x="2280" y="329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108" name="Group 402"/>
              <p:cNvGrpSpPr>
                <a:grpSpLocks/>
              </p:cNvGrpSpPr>
              <p:nvPr/>
            </p:nvGrpSpPr>
            <p:grpSpPr bwMode="auto">
              <a:xfrm>
                <a:off x="1938" y="3358"/>
                <a:ext cx="444" cy="58"/>
                <a:chOff x="1938" y="3358"/>
                <a:chExt cx="444" cy="58"/>
              </a:xfrm>
            </p:grpSpPr>
            <p:sp>
              <p:nvSpPr>
                <p:cNvPr id="109" name="Oval 403"/>
                <p:cNvSpPr>
                  <a:spLocks noChangeArrowheads="1"/>
                </p:cNvSpPr>
                <p:nvPr/>
              </p:nvSpPr>
              <p:spPr bwMode="auto">
                <a:xfrm>
                  <a:off x="1938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0" name="Oval 404"/>
                <p:cNvSpPr>
                  <a:spLocks noChangeArrowheads="1"/>
                </p:cNvSpPr>
                <p:nvPr/>
              </p:nvSpPr>
              <p:spPr bwMode="auto">
                <a:xfrm>
                  <a:off x="1982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1" name="Oval 405"/>
                <p:cNvSpPr>
                  <a:spLocks noChangeArrowheads="1"/>
                </p:cNvSpPr>
                <p:nvPr/>
              </p:nvSpPr>
              <p:spPr bwMode="auto">
                <a:xfrm>
                  <a:off x="2026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2" name="Oval 406"/>
                <p:cNvSpPr>
                  <a:spLocks noChangeArrowheads="1"/>
                </p:cNvSpPr>
                <p:nvPr/>
              </p:nvSpPr>
              <p:spPr bwMode="auto">
                <a:xfrm>
                  <a:off x="2074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3" name="Oval 407"/>
                <p:cNvSpPr>
                  <a:spLocks noChangeArrowheads="1"/>
                </p:cNvSpPr>
                <p:nvPr/>
              </p:nvSpPr>
              <p:spPr bwMode="auto">
                <a:xfrm>
                  <a:off x="2120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4" name="Oval 408"/>
                <p:cNvSpPr>
                  <a:spLocks noChangeArrowheads="1"/>
                </p:cNvSpPr>
                <p:nvPr/>
              </p:nvSpPr>
              <p:spPr bwMode="auto">
                <a:xfrm>
                  <a:off x="2166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5" name="Oval 409"/>
                <p:cNvSpPr>
                  <a:spLocks noChangeArrowheads="1"/>
                </p:cNvSpPr>
                <p:nvPr/>
              </p:nvSpPr>
              <p:spPr bwMode="auto">
                <a:xfrm>
                  <a:off x="2204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6" name="Oval 410"/>
                <p:cNvSpPr>
                  <a:spLocks noChangeArrowheads="1"/>
                </p:cNvSpPr>
                <p:nvPr/>
              </p:nvSpPr>
              <p:spPr bwMode="auto">
                <a:xfrm>
                  <a:off x="2242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7" name="Oval 411"/>
                <p:cNvSpPr>
                  <a:spLocks noChangeArrowheads="1"/>
                </p:cNvSpPr>
                <p:nvPr/>
              </p:nvSpPr>
              <p:spPr bwMode="auto">
                <a:xfrm>
                  <a:off x="2278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18" name="Oval 412"/>
                <p:cNvSpPr>
                  <a:spLocks noChangeArrowheads="1"/>
                </p:cNvSpPr>
                <p:nvPr/>
              </p:nvSpPr>
              <p:spPr bwMode="auto">
                <a:xfrm>
                  <a:off x="2324" y="335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</p:grpSp>
        <p:grpSp>
          <p:nvGrpSpPr>
            <p:cNvPr id="28" name="Group 413"/>
            <p:cNvGrpSpPr>
              <a:grpSpLocks/>
            </p:cNvGrpSpPr>
            <p:nvPr/>
          </p:nvGrpSpPr>
          <p:grpSpPr bwMode="auto">
            <a:xfrm>
              <a:off x="3770685" y="2227263"/>
              <a:ext cx="556869" cy="2339975"/>
              <a:chOff x="2756" y="1584"/>
              <a:chExt cx="352" cy="1474"/>
            </a:xfrm>
          </p:grpSpPr>
          <p:sp>
            <p:nvSpPr>
              <p:cNvPr id="31" name="Oval 414"/>
              <p:cNvSpPr>
                <a:spLocks noChangeArrowheads="1"/>
              </p:cNvSpPr>
              <p:nvPr/>
            </p:nvSpPr>
            <p:spPr bwMode="auto">
              <a:xfrm>
                <a:off x="2903" y="158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32" name="Group 415"/>
              <p:cNvGrpSpPr>
                <a:grpSpLocks/>
              </p:cNvGrpSpPr>
              <p:nvPr/>
            </p:nvGrpSpPr>
            <p:grpSpPr bwMode="auto">
              <a:xfrm>
                <a:off x="2880" y="2040"/>
                <a:ext cx="104" cy="58"/>
                <a:chOff x="2884" y="2040"/>
                <a:chExt cx="104" cy="58"/>
              </a:xfrm>
            </p:grpSpPr>
            <p:sp>
              <p:nvSpPr>
                <p:cNvPr id="102" name="Oval 416"/>
                <p:cNvSpPr>
                  <a:spLocks noChangeArrowheads="1"/>
                </p:cNvSpPr>
                <p:nvPr/>
              </p:nvSpPr>
              <p:spPr bwMode="auto">
                <a:xfrm>
                  <a:off x="2930" y="204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03" name="Oval 417"/>
                <p:cNvSpPr>
                  <a:spLocks noChangeArrowheads="1"/>
                </p:cNvSpPr>
                <p:nvPr/>
              </p:nvSpPr>
              <p:spPr bwMode="auto">
                <a:xfrm>
                  <a:off x="2884" y="204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33" name="Oval 418"/>
              <p:cNvSpPr>
                <a:spLocks noChangeArrowheads="1"/>
              </p:cNvSpPr>
              <p:nvPr/>
            </p:nvSpPr>
            <p:spPr bwMode="auto">
              <a:xfrm>
                <a:off x="2903" y="231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34" name="Oval 419"/>
              <p:cNvSpPr>
                <a:spLocks noChangeArrowheads="1"/>
              </p:cNvSpPr>
              <p:nvPr/>
            </p:nvSpPr>
            <p:spPr bwMode="auto">
              <a:xfrm>
                <a:off x="2903" y="238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35" name="Oval 420"/>
              <p:cNvSpPr>
                <a:spLocks noChangeArrowheads="1"/>
              </p:cNvSpPr>
              <p:nvPr/>
            </p:nvSpPr>
            <p:spPr bwMode="auto">
              <a:xfrm>
                <a:off x="2903" y="300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36" name="Oval 421"/>
              <p:cNvSpPr>
                <a:spLocks noChangeArrowheads="1"/>
              </p:cNvSpPr>
              <p:nvPr/>
            </p:nvSpPr>
            <p:spPr bwMode="auto">
              <a:xfrm>
                <a:off x="2903" y="221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37" name="Oval 422"/>
              <p:cNvSpPr>
                <a:spLocks noChangeArrowheads="1"/>
              </p:cNvSpPr>
              <p:nvPr/>
            </p:nvSpPr>
            <p:spPr bwMode="auto">
              <a:xfrm>
                <a:off x="2903" y="296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38" name="Group 423"/>
              <p:cNvGrpSpPr>
                <a:grpSpLocks/>
              </p:cNvGrpSpPr>
              <p:nvPr/>
            </p:nvGrpSpPr>
            <p:grpSpPr bwMode="auto">
              <a:xfrm>
                <a:off x="2816" y="2930"/>
                <a:ext cx="232" cy="58"/>
                <a:chOff x="2824" y="2552"/>
                <a:chExt cx="232" cy="58"/>
              </a:xfrm>
            </p:grpSpPr>
            <p:sp>
              <p:nvSpPr>
                <p:cNvPr id="97" name="Oval 424"/>
                <p:cNvSpPr>
                  <a:spLocks noChangeArrowheads="1"/>
                </p:cNvSpPr>
                <p:nvPr/>
              </p:nvSpPr>
              <p:spPr bwMode="auto">
                <a:xfrm>
                  <a:off x="2824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8" name="Oval 425"/>
                <p:cNvSpPr>
                  <a:spLocks noChangeArrowheads="1"/>
                </p:cNvSpPr>
                <p:nvPr/>
              </p:nvSpPr>
              <p:spPr bwMode="auto">
                <a:xfrm>
                  <a:off x="287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9" name="Oval 426"/>
                <p:cNvSpPr>
                  <a:spLocks noChangeArrowheads="1"/>
                </p:cNvSpPr>
                <p:nvPr/>
              </p:nvSpPr>
              <p:spPr bwMode="auto">
                <a:xfrm>
                  <a:off x="291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00" name="Oval 427"/>
                <p:cNvSpPr>
                  <a:spLocks noChangeArrowheads="1"/>
                </p:cNvSpPr>
                <p:nvPr/>
              </p:nvSpPr>
              <p:spPr bwMode="auto">
                <a:xfrm>
                  <a:off x="295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101" name="Oval 428"/>
                <p:cNvSpPr>
                  <a:spLocks noChangeArrowheads="1"/>
                </p:cNvSpPr>
                <p:nvPr/>
              </p:nvSpPr>
              <p:spPr bwMode="auto">
                <a:xfrm>
                  <a:off x="2998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39" name="Group 429"/>
              <p:cNvGrpSpPr>
                <a:grpSpLocks/>
              </p:cNvGrpSpPr>
              <p:nvPr/>
            </p:nvGrpSpPr>
            <p:grpSpPr bwMode="auto">
              <a:xfrm>
                <a:off x="2816" y="2888"/>
                <a:ext cx="232" cy="58"/>
                <a:chOff x="2824" y="2552"/>
                <a:chExt cx="232" cy="58"/>
              </a:xfrm>
            </p:grpSpPr>
            <p:sp>
              <p:nvSpPr>
                <p:cNvPr id="92" name="Oval 430"/>
                <p:cNvSpPr>
                  <a:spLocks noChangeArrowheads="1"/>
                </p:cNvSpPr>
                <p:nvPr/>
              </p:nvSpPr>
              <p:spPr bwMode="auto">
                <a:xfrm>
                  <a:off x="2824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3" name="Oval 431"/>
                <p:cNvSpPr>
                  <a:spLocks noChangeArrowheads="1"/>
                </p:cNvSpPr>
                <p:nvPr/>
              </p:nvSpPr>
              <p:spPr bwMode="auto">
                <a:xfrm>
                  <a:off x="287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4" name="Oval 432"/>
                <p:cNvSpPr>
                  <a:spLocks noChangeArrowheads="1"/>
                </p:cNvSpPr>
                <p:nvPr/>
              </p:nvSpPr>
              <p:spPr bwMode="auto">
                <a:xfrm>
                  <a:off x="291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5" name="Oval 433"/>
                <p:cNvSpPr>
                  <a:spLocks noChangeArrowheads="1"/>
                </p:cNvSpPr>
                <p:nvPr/>
              </p:nvSpPr>
              <p:spPr bwMode="auto">
                <a:xfrm>
                  <a:off x="295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6" name="Oval 434"/>
                <p:cNvSpPr>
                  <a:spLocks noChangeArrowheads="1"/>
                </p:cNvSpPr>
                <p:nvPr/>
              </p:nvSpPr>
              <p:spPr bwMode="auto">
                <a:xfrm>
                  <a:off x="2998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0" name="Group 435"/>
              <p:cNvGrpSpPr>
                <a:grpSpLocks/>
              </p:cNvGrpSpPr>
              <p:nvPr/>
            </p:nvGrpSpPr>
            <p:grpSpPr bwMode="auto">
              <a:xfrm>
                <a:off x="2859" y="2848"/>
                <a:ext cx="146" cy="58"/>
                <a:chOff x="2870" y="2848"/>
                <a:chExt cx="146" cy="58"/>
              </a:xfrm>
            </p:grpSpPr>
            <p:sp>
              <p:nvSpPr>
                <p:cNvPr id="89" name="Oval 436"/>
                <p:cNvSpPr>
                  <a:spLocks noChangeArrowheads="1"/>
                </p:cNvSpPr>
                <p:nvPr/>
              </p:nvSpPr>
              <p:spPr bwMode="auto">
                <a:xfrm>
                  <a:off x="2870" y="28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0" name="Oval 437"/>
                <p:cNvSpPr>
                  <a:spLocks noChangeArrowheads="1"/>
                </p:cNvSpPr>
                <p:nvPr/>
              </p:nvSpPr>
              <p:spPr bwMode="auto">
                <a:xfrm>
                  <a:off x="2914" y="28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91" name="Oval 438"/>
                <p:cNvSpPr>
                  <a:spLocks noChangeArrowheads="1"/>
                </p:cNvSpPr>
                <p:nvPr/>
              </p:nvSpPr>
              <p:spPr bwMode="auto">
                <a:xfrm>
                  <a:off x="2958" y="2848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1" name="Group 439"/>
              <p:cNvGrpSpPr>
                <a:grpSpLocks/>
              </p:cNvGrpSpPr>
              <p:nvPr/>
            </p:nvGrpSpPr>
            <p:grpSpPr bwMode="auto">
              <a:xfrm>
                <a:off x="2880" y="2824"/>
                <a:ext cx="104" cy="58"/>
                <a:chOff x="2884" y="2824"/>
                <a:chExt cx="104" cy="58"/>
              </a:xfrm>
            </p:grpSpPr>
            <p:sp>
              <p:nvSpPr>
                <p:cNvPr id="87" name="Oval 440"/>
                <p:cNvSpPr>
                  <a:spLocks noChangeArrowheads="1"/>
                </p:cNvSpPr>
                <p:nvPr/>
              </p:nvSpPr>
              <p:spPr bwMode="auto">
                <a:xfrm>
                  <a:off x="2930" y="282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8" name="Oval 441"/>
                <p:cNvSpPr>
                  <a:spLocks noChangeArrowheads="1"/>
                </p:cNvSpPr>
                <p:nvPr/>
              </p:nvSpPr>
              <p:spPr bwMode="auto">
                <a:xfrm>
                  <a:off x="2884" y="2824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2" name="Group 442"/>
              <p:cNvGrpSpPr>
                <a:grpSpLocks/>
              </p:cNvGrpSpPr>
              <p:nvPr/>
            </p:nvGrpSpPr>
            <p:grpSpPr bwMode="auto">
              <a:xfrm>
                <a:off x="2756" y="2796"/>
                <a:ext cx="352" cy="58"/>
                <a:chOff x="2756" y="2796"/>
                <a:chExt cx="352" cy="58"/>
              </a:xfrm>
            </p:grpSpPr>
            <p:sp>
              <p:nvSpPr>
                <p:cNvPr id="79" name="Oval 443"/>
                <p:cNvSpPr>
                  <a:spLocks noChangeArrowheads="1"/>
                </p:cNvSpPr>
                <p:nvPr/>
              </p:nvSpPr>
              <p:spPr bwMode="auto">
                <a:xfrm>
                  <a:off x="2756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0" name="Oval 444"/>
                <p:cNvSpPr>
                  <a:spLocks noChangeArrowheads="1"/>
                </p:cNvSpPr>
                <p:nvPr/>
              </p:nvSpPr>
              <p:spPr bwMode="auto">
                <a:xfrm>
                  <a:off x="2796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1" name="Oval 445"/>
                <p:cNvSpPr>
                  <a:spLocks noChangeArrowheads="1"/>
                </p:cNvSpPr>
                <p:nvPr/>
              </p:nvSpPr>
              <p:spPr bwMode="auto">
                <a:xfrm>
                  <a:off x="2836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2" name="Oval 446"/>
                <p:cNvSpPr>
                  <a:spLocks noChangeArrowheads="1"/>
                </p:cNvSpPr>
                <p:nvPr/>
              </p:nvSpPr>
              <p:spPr bwMode="auto">
                <a:xfrm>
                  <a:off x="2880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3" name="Oval 447"/>
                <p:cNvSpPr>
                  <a:spLocks noChangeArrowheads="1"/>
                </p:cNvSpPr>
                <p:nvPr/>
              </p:nvSpPr>
              <p:spPr bwMode="auto">
                <a:xfrm>
                  <a:off x="2926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4" name="Oval 448"/>
                <p:cNvSpPr>
                  <a:spLocks noChangeArrowheads="1"/>
                </p:cNvSpPr>
                <p:nvPr/>
              </p:nvSpPr>
              <p:spPr bwMode="auto">
                <a:xfrm>
                  <a:off x="2964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5" name="Oval 449"/>
                <p:cNvSpPr>
                  <a:spLocks noChangeArrowheads="1"/>
                </p:cNvSpPr>
                <p:nvPr/>
              </p:nvSpPr>
              <p:spPr bwMode="auto">
                <a:xfrm>
                  <a:off x="3006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86" name="Oval 450"/>
                <p:cNvSpPr>
                  <a:spLocks noChangeArrowheads="1"/>
                </p:cNvSpPr>
                <p:nvPr/>
              </p:nvSpPr>
              <p:spPr bwMode="auto">
                <a:xfrm>
                  <a:off x="3050" y="279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3" name="Group 451"/>
              <p:cNvGrpSpPr>
                <a:grpSpLocks/>
              </p:cNvGrpSpPr>
              <p:nvPr/>
            </p:nvGrpSpPr>
            <p:grpSpPr bwMode="auto">
              <a:xfrm>
                <a:off x="2880" y="2760"/>
                <a:ext cx="104" cy="58"/>
                <a:chOff x="2884" y="2760"/>
                <a:chExt cx="104" cy="58"/>
              </a:xfrm>
            </p:grpSpPr>
            <p:sp>
              <p:nvSpPr>
                <p:cNvPr id="77" name="Oval 452"/>
                <p:cNvSpPr>
                  <a:spLocks noChangeArrowheads="1"/>
                </p:cNvSpPr>
                <p:nvPr/>
              </p:nvSpPr>
              <p:spPr bwMode="auto">
                <a:xfrm>
                  <a:off x="2930" y="276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8" name="Oval 453"/>
                <p:cNvSpPr>
                  <a:spLocks noChangeArrowheads="1"/>
                </p:cNvSpPr>
                <p:nvPr/>
              </p:nvSpPr>
              <p:spPr bwMode="auto">
                <a:xfrm>
                  <a:off x="2884" y="276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4" name="Group 454"/>
              <p:cNvGrpSpPr>
                <a:grpSpLocks/>
              </p:cNvGrpSpPr>
              <p:nvPr/>
            </p:nvGrpSpPr>
            <p:grpSpPr bwMode="auto">
              <a:xfrm>
                <a:off x="2838" y="2730"/>
                <a:ext cx="188" cy="58"/>
                <a:chOff x="2834" y="2590"/>
                <a:chExt cx="188" cy="58"/>
              </a:xfrm>
            </p:grpSpPr>
            <p:sp>
              <p:nvSpPr>
                <p:cNvPr id="73" name="Oval 455"/>
                <p:cNvSpPr>
                  <a:spLocks noChangeArrowheads="1"/>
                </p:cNvSpPr>
                <p:nvPr/>
              </p:nvSpPr>
              <p:spPr bwMode="auto">
                <a:xfrm>
                  <a:off x="2834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4" name="Oval 456"/>
                <p:cNvSpPr>
                  <a:spLocks noChangeArrowheads="1"/>
                </p:cNvSpPr>
                <p:nvPr/>
              </p:nvSpPr>
              <p:spPr bwMode="auto">
                <a:xfrm>
                  <a:off x="2874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5" name="Oval 457"/>
                <p:cNvSpPr>
                  <a:spLocks noChangeArrowheads="1"/>
                </p:cNvSpPr>
                <p:nvPr/>
              </p:nvSpPr>
              <p:spPr bwMode="auto">
                <a:xfrm>
                  <a:off x="2916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6" name="Oval 458"/>
                <p:cNvSpPr>
                  <a:spLocks noChangeArrowheads="1"/>
                </p:cNvSpPr>
                <p:nvPr/>
              </p:nvSpPr>
              <p:spPr bwMode="auto">
                <a:xfrm>
                  <a:off x="2964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5" name="Group 459"/>
              <p:cNvGrpSpPr>
                <a:grpSpLocks/>
              </p:cNvGrpSpPr>
              <p:nvPr/>
            </p:nvGrpSpPr>
            <p:grpSpPr bwMode="auto">
              <a:xfrm>
                <a:off x="2795" y="2690"/>
                <a:ext cx="274" cy="58"/>
                <a:chOff x="2794" y="2690"/>
                <a:chExt cx="274" cy="58"/>
              </a:xfrm>
            </p:grpSpPr>
            <p:sp>
              <p:nvSpPr>
                <p:cNvPr id="67" name="Oval 460"/>
                <p:cNvSpPr>
                  <a:spLocks noChangeArrowheads="1"/>
                </p:cNvSpPr>
                <p:nvPr/>
              </p:nvSpPr>
              <p:spPr bwMode="auto">
                <a:xfrm>
                  <a:off x="2794" y="26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8" name="Oval 461"/>
                <p:cNvSpPr>
                  <a:spLocks noChangeArrowheads="1"/>
                </p:cNvSpPr>
                <p:nvPr/>
              </p:nvSpPr>
              <p:spPr bwMode="auto">
                <a:xfrm>
                  <a:off x="2838" y="26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9" name="Oval 462"/>
                <p:cNvSpPr>
                  <a:spLocks noChangeArrowheads="1"/>
                </p:cNvSpPr>
                <p:nvPr/>
              </p:nvSpPr>
              <p:spPr bwMode="auto">
                <a:xfrm>
                  <a:off x="2876" y="26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0" name="Oval 463"/>
                <p:cNvSpPr>
                  <a:spLocks noChangeArrowheads="1"/>
                </p:cNvSpPr>
                <p:nvPr/>
              </p:nvSpPr>
              <p:spPr bwMode="auto">
                <a:xfrm>
                  <a:off x="2918" y="26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1" name="Oval 464"/>
                <p:cNvSpPr>
                  <a:spLocks noChangeArrowheads="1"/>
                </p:cNvSpPr>
                <p:nvPr/>
              </p:nvSpPr>
              <p:spPr bwMode="auto">
                <a:xfrm>
                  <a:off x="2960" y="26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72" name="Oval 465"/>
                <p:cNvSpPr>
                  <a:spLocks noChangeArrowheads="1"/>
                </p:cNvSpPr>
                <p:nvPr/>
              </p:nvSpPr>
              <p:spPr bwMode="auto">
                <a:xfrm>
                  <a:off x="3010" y="26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46" name="Oval 466"/>
              <p:cNvSpPr>
                <a:spLocks noChangeArrowheads="1"/>
              </p:cNvSpPr>
              <p:nvPr/>
            </p:nvSpPr>
            <p:spPr bwMode="auto">
              <a:xfrm>
                <a:off x="2903" y="264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sp>
            <p:nvSpPr>
              <p:cNvPr id="47" name="Oval 467"/>
              <p:cNvSpPr>
                <a:spLocks noChangeArrowheads="1"/>
              </p:cNvSpPr>
              <p:nvPr/>
            </p:nvSpPr>
            <p:spPr bwMode="auto">
              <a:xfrm>
                <a:off x="2903" y="262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  <p:grpSp>
            <p:nvGrpSpPr>
              <p:cNvPr id="48" name="Group 468"/>
              <p:cNvGrpSpPr>
                <a:grpSpLocks/>
              </p:cNvGrpSpPr>
              <p:nvPr/>
            </p:nvGrpSpPr>
            <p:grpSpPr bwMode="auto">
              <a:xfrm>
                <a:off x="2838" y="2590"/>
                <a:ext cx="188" cy="58"/>
                <a:chOff x="2834" y="2590"/>
                <a:chExt cx="188" cy="58"/>
              </a:xfrm>
            </p:grpSpPr>
            <p:sp>
              <p:nvSpPr>
                <p:cNvPr id="63" name="Oval 469"/>
                <p:cNvSpPr>
                  <a:spLocks noChangeArrowheads="1"/>
                </p:cNvSpPr>
                <p:nvPr/>
              </p:nvSpPr>
              <p:spPr bwMode="auto">
                <a:xfrm>
                  <a:off x="2834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4" name="Oval 470"/>
                <p:cNvSpPr>
                  <a:spLocks noChangeArrowheads="1"/>
                </p:cNvSpPr>
                <p:nvPr/>
              </p:nvSpPr>
              <p:spPr bwMode="auto">
                <a:xfrm>
                  <a:off x="2874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5" name="Oval 471"/>
                <p:cNvSpPr>
                  <a:spLocks noChangeArrowheads="1"/>
                </p:cNvSpPr>
                <p:nvPr/>
              </p:nvSpPr>
              <p:spPr bwMode="auto">
                <a:xfrm>
                  <a:off x="2916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6" name="Oval 472"/>
                <p:cNvSpPr>
                  <a:spLocks noChangeArrowheads="1"/>
                </p:cNvSpPr>
                <p:nvPr/>
              </p:nvSpPr>
              <p:spPr bwMode="auto">
                <a:xfrm>
                  <a:off x="2964" y="2590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49" name="Group 473"/>
              <p:cNvGrpSpPr>
                <a:grpSpLocks/>
              </p:cNvGrpSpPr>
              <p:nvPr/>
            </p:nvGrpSpPr>
            <p:grpSpPr bwMode="auto">
              <a:xfrm>
                <a:off x="2816" y="2552"/>
                <a:ext cx="232" cy="58"/>
                <a:chOff x="2824" y="2552"/>
                <a:chExt cx="232" cy="58"/>
              </a:xfrm>
            </p:grpSpPr>
            <p:sp>
              <p:nvSpPr>
                <p:cNvPr id="58" name="Oval 474"/>
                <p:cNvSpPr>
                  <a:spLocks noChangeArrowheads="1"/>
                </p:cNvSpPr>
                <p:nvPr/>
              </p:nvSpPr>
              <p:spPr bwMode="auto">
                <a:xfrm>
                  <a:off x="2824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59" name="Oval 475"/>
                <p:cNvSpPr>
                  <a:spLocks noChangeArrowheads="1"/>
                </p:cNvSpPr>
                <p:nvPr/>
              </p:nvSpPr>
              <p:spPr bwMode="auto">
                <a:xfrm>
                  <a:off x="287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0" name="Oval 476"/>
                <p:cNvSpPr>
                  <a:spLocks noChangeArrowheads="1"/>
                </p:cNvSpPr>
                <p:nvPr/>
              </p:nvSpPr>
              <p:spPr bwMode="auto">
                <a:xfrm>
                  <a:off x="291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1" name="Oval 477"/>
                <p:cNvSpPr>
                  <a:spLocks noChangeArrowheads="1"/>
                </p:cNvSpPr>
                <p:nvPr/>
              </p:nvSpPr>
              <p:spPr bwMode="auto">
                <a:xfrm>
                  <a:off x="2952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62" name="Oval 478"/>
                <p:cNvSpPr>
                  <a:spLocks noChangeArrowheads="1"/>
                </p:cNvSpPr>
                <p:nvPr/>
              </p:nvSpPr>
              <p:spPr bwMode="auto">
                <a:xfrm>
                  <a:off x="2998" y="255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50" name="Group 479"/>
              <p:cNvGrpSpPr>
                <a:grpSpLocks/>
              </p:cNvGrpSpPr>
              <p:nvPr/>
            </p:nvGrpSpPr>
            <p:grpSpPr bwMode="auto">
              <a:xfrm>
                <a:off x="2880" y="2516"/>
                <a:ext cx="104" cy="58"/>
                <a:chOff x="2884" y="2516"/>
                <a:chExt cx="104" cy="58"/>
              </a:xfrm>
            </p:grpSpPr>
            <p:sp>
              <p:nvSpPr>
                <p:cNvPr id="56" name="Oval 480"/>
                <p:cNvSpPr>
                  <a:spLocks noChangeArrowheads="1"/>
                </p:cNvSpPr>
                <p:nvPr/>
              </p:nvSpPr>
              <p:spPr bwMode="auto">
                <a:xfrm>
                  <a:off x="2930" y="251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57" name="Oval 481"/>
                <p:cNvSpPr>
                  <a:spLocks noChangeArrowheads="1"/>
                </p:cNvSpPr>
                <p:nvPr/>
              </p:nvSpPr>
              <p:spPr bwMode="auto">
                <a:xfrm>
                  <a:off x="2884" y="251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grpSp>
            <p:nvGrpSpPr>
              <p:cNvPr id="51" name="Group 482"/>
              <p:cNvGrpSpPr>
                <a:grpSpLocks/>
              </p:cNvGrpSpPr>
              <p:nvPr/>
            </p:nvGrpSpPr>
            <p:grpSpPr bwMode="auto">
              <a:xfrm>
                <a:off x="2859" y="2486"/>
                <a:ext cx="146" cy="58"/>
                <a:chOff x="2870" y="2486"/>
                <a:chExt cx="146" cy="58"/>
              </a:xfrm>
            </p:grpSpPr>
            <p:sp>
              <p:nvSpPr>
                <p:cNvPr id="53" name="Oval 483"/>
                <p:cNvSpPr>
                  <a:spLocks noChangeArrowheads="1"/>
                </p:cNvSpPr>
                <p:nvPr/>
              </p:nvSpPr>
              <p:spPr bwMode="auto">
                <a:xfrm>
                  <a:off x="2870" y="248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54" name="Oval 484"/>
                <p:cNvSpPr>
                  <a:spLocks noChangeArrowheads="1"/>
                </p:cNvSpPr>
                <p:nvPr/>
              </p:nvSpPr>
              <p:spPr bwMode="auto">
                <a:xfrm>
                  <a:off x="2914" y="248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  <p:sp>
              <p:nvSpPr>
                <p:cNvPr id="55" name="Oval 485"/>
                <p:cNvSpPr>
                  <a:spLocks noChangeArrowheads="1"/>
                </p:cNvSpPr>
                <p:nvPr/>
              </p:nvSpPr>
              <p:spPr bwMode="auto">
                <a:xfrm>
                  <a:off x="2958" y="2486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+mn-lt"/>
                  </a:endParaRPr>
                </a:p>
              </p:txBody>
            </p:sp>
          </p:grpSp>
          <p:sp>
            <p:nvSpPr>
              <p:cNvPr id="52" name="Oval 486"/>
              <p:cNvSpPr>
                <a:spLocks noChangeArrowheads="1"/>
              </p:cNvSpPr>
              <p:nvPr/>
            </p:nvSpPr>
            <p:spPr bwMode="auto">
              <a:xfrm>
                <a:off x="2903" y="245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+mn-lt"/>
                </a:endParaRPr>
              </a:p>
            </p:txBody>
          </p:sp>
        </p:grpSp>
        <p:sp>
          <p:nvSpPr>
            <p:cNvPr id="29" name="Line 487"/>
            <p:cNvSpPr>
              <a:spLocks noChangeShapeType="1"/>
            </p:cNvSpPr>
            <p:nvPr/>
          </p:nvSpPr>
          <p:spPr bwMode="auto">
            <a:xfrm>
              <a:off x="1059112" y="1897063"/>
              <a:ext cx="1249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30" name="Text Box 488"/>
            <p:cNvSpPr txBox="1">
              <a:spLocks noChangeArrowheads="1"/>
            </p:cNvSpPr>
            <p:nvPr/>
          </p:nvSpPr>
          <p:spPr bwMode="auto">
            <a:xfrm>
              <a:off x="551865" y="1639888"/>
              <a:ext cx="5357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 b="1" dirty="0">
                  <a:latin typeface="+mn-lt"/>
                </a:rPr>
                <a:t>300</a:t>
              </a:r>
            </a:p>
          </p:txBody>
        </p:sp>
      </p:grpSp>
      <p:sp>
        <p:nvSpPr>
          <p:cNvPr id="488" name="Text Box 6"/>
          <p:cNvSpPr txBox="1">
            <a:spLocks noChangeArrowheads="1"/>
          </p:cNvSpPr>
          <p:nvPr/>
        </p:nvSpPr>
        <p:spPr bwMode="auto">
          <a:xfrm>
            <a:off x="5688846" y="1165742"/>
            <a:ext cx="2960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r"/>
            <a:r>
              <a:rPr lang="it-IT" altLang="el-GR" sz="1800" dirty="0">
                <a:latin typeface="+mn-lt"/>
              </a:rPr>
              <a:t>Simmonds, 1998</a:t>
            </a:r>
          </a:p>
        </p:txBody>
      </p:sp>
    </p:spTree>
    <p:extLst>
      <p:ext uri="{BB962C8B-B14F-4D97-AF65-F5344CB8AC3E}">
        <p14:creationId xmlns:p14="http://schemas.microsoft.com/office/powerpoint/2010/main" val="40030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Αντιθρομβίνη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Διαθέσιμες </a:t>
            </a:r>
            <a:r>
              <a:rPr lang="el-GR" sz="2400" b="1" dirty="0">
                <a:solidFill>
                  <a:srgbClr val="004A82"/>
                </a:solidFill>
              </a:rPr>
              <a:t>δοκιμασίες: </a:t>
            </a:r>
            <a:r>
              <a:rPr lang="el-GR" sz="2400" dirty="0" smtClean="0"/>
              <a:t>Λειτουργικότητα </a:t>
            </a:r>
            <a:r>
              <a:rPr lang="el-GR" sz="2400" dirty="0"/>
              <a:t>(</a:t>
            </a:r>
            <a:r>
              <a:rPr lang="el-GR" sz="2400" dirty="0" err="1"/>
              <a:t>αντι</a:t>
            </a:r>
            <a:r>
              <a:rPr lang="el-GR" sz="2400" dirty="0"/>
              <a:t>-</a:t>
            </a:r>
            <a:r>
              <a:rPr lang="el-GR" sz="2400" dirty="0" err="1"/>
              <a:t>ΙΙα</a:t>
            </a:r>
            <a:r>
              <a:rPr lang="el-GR" sz="2400" dirty="0"/>
              <a:t> και </a:t>
            </a:r>
            <a:r>
              <a:rPr lang="el-GR" sz="2400" dirty="0" err="1" smtClean="0"/>
              <a:t>αντι</a:t>
            </a:r>
            <a:r>
              <a:rPr lang="el-GR" sz="2400" dirty="0" smtClean="0"/>
              <a:t>-</a:t>
            </a:r>
            <a:r>
              <a:rPr lang="el-GR" sz="2400" dirty="0" err="1" smtClean="0"/>
              <a:t>Χα,πηξιολογική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 err="1"/>
              <a:t>χρωμογονική</a:t>
            </a:r>
            <a:r>
              <a:rPr lang="el-GR" sz="2400" dirty="0"/>
              <a:t>) και </a:t>
            </a:r>
            <a:r>
              <a:rPr lang="el-GR" sz="2400" dirty="0" err="1" smtClean="0"/>
              <a:t>αντιγονικότητα</a:t>
            </a:r>
            <a:r>
              <a:rPr lang="el-GR" sz="2400" dirty="0" smtClean="0"/>
              <a:t> </a:t>
            </a:r>
            <a:r>
              <a:rPr lang="el-GR" sz="2400" dirty="0"/>
              <a:t>(</a:t>
            </a:r>
            <a:r>
              <a:rPr lang="el-GR" sz="2400" dirty="0" smtClean="0"/>
              <a:t>ELISA).</a:t>
            </a:r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λειτουργικότητα </a:t>
            </a:r>
            <a:r>
              <a:rPr lang="el-GR" sz="2400" dirty="0" err="1"/>
              <a:t>αντι</a:t>
            </a:r>
            <a:r>
              <a:rPr lang="el-GR" sz="2400" dirty="0"/>
              <a:t>-Χα </a:t>
            </a:r>
            <a:r>
              <a:rPr lang="el-GR" sz="2400" dirty="0" smtClean="0"/>
              <a:t>δραστικότητα, </a:t>
            </a:r>
            <a:r>
              <a:rPr lang="el-GR" sz="2400" dirty="0" err="1" smtClean="0"/>
              <a:t>χρωμογονική</a:t>
            </a:r>
            <a:r>
              <a:rPr lang="el-GR" sz="2400" dirty="0" smtClean="0"/>
              <a:t> μέθοδος.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80-120 %.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Ψευδώς </a:t>
            </a:r>
            <a:r>
              <a:rPr lang="el-GR" sz="2400" b="1" dirty="0">
                <a:solidFill>
                  <a:srgbClr val="004A82"/>
                </a:solidFill>
              </a:rPr>
              <a:t>χαμηλές </a:t>
            </a:r>
            <a:r>
              <a:rPr lang="el-GR" sz="2400" b="1" dirty="0" smtClean="0">
                <a:solidFill>
                  <a:srgbClr val="004A82"/>
                </a:solidFill>
              </a:rPr>
              <a:t>τιμές: </a:t>
            </a:r>
            <a:r>
              <a:rPr lang="el-GR" sz="2400" dirty="0" smtClean="0"/>
              <a:t>μετεγχειρητικά</a:t>
            </a:r>
            <a:r>
              <a:rPr lang="el-GR" sz="2400" dirty="0"/>
              <a:t>, κύηση, </a:t>
            </a:r>
            <a:r>
              <a:rPr lang="el-GR" sz="2400" dirty="0" smtClean="0"/>
              <a:t>λήψη αντισυλληπτικών</a:t>
            </a:r>
            <a:r>
              <a:rPr lang="el-GR" sz="2400" dirty="0"/>
              <a:t>, </a:t>
            </a:r>
            <a:r>
              <a:rPr lang="el-GR" sz="2400" dirty="0" err="1" smtClean="0"/>
              <a:t>χημειοθεραπευτικών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1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Εργαστηριακή διερεύνηση  </a:t>
            </a:r>
            <a:r>
              <a:rPr lang="el-GR" dirty="0" err="1"/>
              <a:t>θρομβοφιλίας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Καταστάσεις υπό </a:t>
            </a:r>
            <a:r>
              <a:rPr lang="el-GR" sz="3000" b="0" dirty="0" smtClean="0"/>
              <a:t>διερεύνηση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b="1" dirty="0"/>
              <a:t>Κληρονομικές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Ανεπάρκεια </a:t>
            </a:r>
            <a:r>
              <a:rPr lang="el-GR" dirty="0" err="1"/>
              <a:t>Αντιθρομβίνης</a:t>
            </a:r>
            <a:r>
              <a:rPr lang="el-GR" dirty="0"/>
              <a:t>, Πρωτεΐνης C Πρωτεΐνης S.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Αντίσταση </a:t>
            </a:r>
            <a:r>
              <a:rPr lang="el-GR" dirty="0"/>
              <a:t>στην ενεργοποιημένη πρωτεΐνη </a:t>
            </a:r>
            <a:r>
              <a:rPr lang="el-GR" dirty="0" smtClean="0"/>
              <a:t>C.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err="1" smtClean="0"/>
              <a:t>Υπερπροθρομβιναιμία</a:t>
            </a:r>
            <a:r>
              <a:rPr lang="el-GR" dirty="0" smtClean="0"/>
              <a:t> </a:t>
            </a:r>
            <a:r>
              <a:rPr lang="el-GR" dirty="0"/>
              <a:t>(μετάλλαξη προθρομβίνης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err="1" smtClean="0"/>
              <a:t>Δυσινωδογοναιμία</a:t>
            </a:r>
            <a:r>
              <a:rPr lang="el-GR" dirty="0" smtClean="0"/>
              <a:t>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err="1"/>
              <a:t>Υπερομοκυστεϊναιμία</a:t>
            </a:r>
            <a:r>
              <a:rPr lang="el-GR" dirty="0"/>
              <a:t> (MTFHR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PAI-1.</a:t>
            </a:r>
            <a:endParaRPr lang="el-GR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b="1" dirty="0"/>
              <a:t>Επίκτητες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 </a:t>
            </a:r>
            <a:r>
              <a:rPr lang="el-GR" dirty="0" err="1" smtClean="0"/>
              <a:t>Υπερομοκυστεϊναιμία</a:t>
            </a:r>
            <a:r>
              <a:rPr lang="el-GR" dirty="0" smtClean="0"/>
              <a:t>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err="1"/>
              <a:t>Αντιφωσφολιπιδικό</a:t>
            </a:r>
            <a:r>
              <a:rPr lang="el-GR" dirty="0"/>
              <a:t> </a:t>
            </a:r>
            <a:r>
              <a:rPr lang="el-GR" dirty="0" smtClean="0"/>
              <a:t>σύνδρομο.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0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APCR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Διαθέσιμες δοκιμασίες: </a:t>
            </a:r>
            <a:r>
              <a:rPr lang="en-US" sz="2400" dirty="0" smtClean="0"/>
              <a:t>APTT </a:t>
            </a:r>
            <a:r>
              <a:rPr lang="en-US" sz="2400" dirty="0"/>
              <a:t>screening test </a:t>
            </a:r>
            <a:r>
              <a:rPr lang="el-GR" sz="2400" dirty="0"/>
              <a:t>με ή χωρίς την προσθήκη </a:t>
            </a:r>
            <a:r>
              <a:rPr lang="en-US" sz="2400" dirty="0" smtClean="0"/>
              <a:t>FV </a:t>
            </a:r>
            <a:r>
              <a:rPr lang="en-US" sz="2400" dirty="0"/>
              <a:t>Deficient Plasma (</a:t>
            </a:r>
            <a:r>
              <a:rPr lang="el-GR" sz="2400" dirty="0"/>
              <a:t>αποτελέσματα σε </a:t>
            </a:r>
            <a:r>
              <a:rPr lang="en-US" sz="2400" dirty="0"/>
              <a:t>sec </a:t>
            </a:r>
            <a:r>
              <a:rPr lang="el-GR" sz="2400" dirty="0"/>
              <a:t>ή </a:t>
            </a:r>
            <a:r>
              <a:rPr lang="el-GR" sz="2400" dirty="0" smtClean="0"/>
              <a:t>σε </a:t>
            </a:r>
            <a:r>
              <a:rPr lang="el-GR" sz="2400" dirty="0" err="1" smtClean="0"/>
              <a:t>κανονικοποιημένο</a:t>
            </a:r>
            <a:r>
              <a:rPr lang="el-GR" sz="2400" dirty="0" smtClean="0"/>
              <a:t> </a:t>
            </a:r>
            <a:r>
              <a:rPr lang="el-GR" sz="2400" dirty="0"/>
              <a:t>λόγο-</a:t>
            </a:r>
            <a:r>
              <a:rPr lang="en-US" sz="2400" dirty="0"/>
              <a:t>NR), PCR (</a:t>
            </a:r>
            <a:r>
              <a:rPr lang="el-GR" sz="2400" dirty="0" smtClean="0"/>
              <a:t>για επιβεβαίωση).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Α</a:t>
            </a:r>
            <a:r>
              <a:rPr lang="en-US" sz="2400" dirty="0"/>
              <a:t>PTT (FV </a:t>
            </a:r>
            <a:r>
              <a:rPr lang="en-US" sz="2400" dirty="0" err="1"/>
              <a:t>Def</a:t>
            </a:r>
            <a:r>
              <a:rPr lang="en-US" sz="2400" dirty="0"/>
              <a:t> Plasma) screening test </a:t>
            </a:r>
            <a:r>
              <a:rPr lang="el-GR" sz="2400" dirty="0"/>
              <a:t>και </a:t>
            </a:r>
            <a:r>
              <a:rPr lang="en-US" sz="2400" dirty="0" smtClean="0"/>
              <a:t>PCR</a:t>
            </a:r>
            <a:r>
              <a:rPr lang="el-GR" sz="2400" dirty="0" smtClean="0"/>
              <a:t> για </a:t>
            </a:r>
            <a:r>
              <a:rPr lang="el-GR" sz="2400" dirty="0"/>
              <a:t>τα θετικά δείγματα του </a:t>
            </a:r>
            <a:r>
              <a:rPr lang="en-US" sz="2400" dirty="0"/>
              <a:t>screening. 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n-US" sz="2400" dirty="0" smtClean="0"/>
              <a:t>sec&gt;120 </a:t>
            </a:r>
            <a:r>
              <a:rPr lang="en-US" sz="2400" dirty="0"/>
              <a:t>sec, </a:t>
            </a:r>
            <a:r>
              <a:rPr lang="el-GR" sz="2400" dirty="0"/>
              <a:t>ή </a:t>
            </a:r>
            <a:r>
              <a:rPr lang="en-US" sz="2400" dirty="0" smtClean="0"/>
              <a:t>NR=2.0-2.6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Ψευδείς τιμές: </a:t>
            </a:r>
            <a:r>
              <a:rPr lang="el-GR" sz="2400" dirty="0" smtClean="0"/>
              <a:t>λήψη </a:t>
            </a:r>
            <a:r>
              <a:rPr lang="el-GR" sz="2400" dirty="0" err="1"/>
              <a:t>κουμαρινικών</a:t>
            </a:r>
            <a:r>
              <a:rPr lang="el-GR" sz="2400" dirty="0"/>
              <a:t>, ηπαρίνης, υψηλά </a:t>
            </a:r>
            <a:r>
              <a:rPr lang="el-GR" sz="2400" dirty="0" smtClean="0"/>
              <a:t>επίπεδα </a:t>
            </a:r>
            <a:r>
              <a:rPr lang="en-US" sz="2400" dirty="0" smtClean="0"/>
              <a:t>FVIII</a:t>
            </a:r>
            <a:r>
              <a:rPr lang="en-US" sz="2400" dirty="0"/>
              <a:t>, FII, </a:t>
            </a:r>
            <a:r>
              <a:rPr lang="el-GR" sz="2400" dirty="0"/>
              <a:t>παρουσία </a:t>
            </a:r>
            <a:r>
              <a:rPr lang="en-US" sz="2400" dirty="0"/>
              <a:t>LA (</a:t>
            </a:r>
            <a:r>
              <a:rPr lang="el-GR" sz="2400" dirty="0"/>
              <a:t>δεν επηρεάζουν </a:t>
            </a:r>
            <a:r>
              <a:rPr lang="el-GR" sz="2400" dirty="0" smtClean="0"/>
              <a:t>την </a:t>
            </a:r>
            <a:r>
              <a:rPr lang="en-US" sz="2400" dirty="0" smtClean="0"/>
              <a:t>PCR </a:t>
            </a:r>
            <a:r>
              <a:rPr lang="el-GR" sz="2400" dirty="0"/>
              <a:t>μέθοδο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4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APTT FV-Deficient plasma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364088" y="908720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A. </a:t>
            </a:r>
            <a:r>
              <a:rPr lang="en-US" dirty="0" err="1">
                <a:latin typeface="+mn-lt"/>
              </a:rPr>
              <a:t>Tripodi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Thromb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Haemost</a:t>
            </a:r>
            <a:r>
              <a:rPr lang="en-US" dirty="0">
                <a:latin typeface="+mn-lt"/>
              </a:rPr>
              <a:t> 1997</a:t>
            </a: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900113" y="1066800"/>
            <a:ext cx="7405688" cy="5187950"/>
            <a:chOff x="687" y="958"/>
            <a:chExt cx="4665" cy="3268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536" y="1211"/>
              <a:ext cx="0" cy="2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3" y="958"/>
              <a:ext cx="7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APC-ratio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87" y="1578"/>
              <a:ext cx="3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2.5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87" y="2666"/>
              <a:ext cx="3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1.5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7" y="3850"/>
              <a:ext cx="3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b="1">
                  <a:latin typeface="+mn-lt"/>
                </a:rPr>
                <a:t>0.5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28" y="1211"/>
              <a:ext cx="4224" cy="2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69" y="3974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GG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81" y="3974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GA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93" y="3974"/>
              <a:ext cx="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+mn-lt"/>
                </a:rPr>
                <a:t>AA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944" y="1211"/>
              <a:ext cx="0" cy="2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757" y="3109"/>
              <a:ext cx="46" cy="47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496" y="3163"/>
              <a:ext cx="47" cy="47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624" y="3047"/>
              <a:ext cx="47" cy="47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366" y="2741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83" y="2629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456" y="2663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366" y="2527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366" y="2593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366" y="2663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158" y="2799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58" y="2713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158" y="2517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158" y="2433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024" y="2775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024" y="2707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24" y="2617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072" y="2665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072" y="2561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281" y="2727"/>
              <a:ext cx="46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81" y="2605"/>
              <a:ext cx="46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416" y="2567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498" y="2605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83" y="2557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39" y="2715"/>
              <a:ext cx="46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939" y="2617"/>
              <a:ext cx="46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939" y="2527"/>
              <a:ext cx="46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978" y="2561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850" y="2579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850" y="2665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238" y="2559"/>
              <a:ext cx="47" cy="4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070" y="1857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070" y="1721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98" y="1803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812" y="190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762" y="1785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634" y="184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634" y="1747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634" y="1613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634" y="1525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848" y="2003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848" y="1853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848" y="1711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848" y="1627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848" y="155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848" y="147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1848" y="1371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544" y="183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982" y="1987"/>
              <a:ext cx="48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982" y="1897"/>
              <a:ext cx="48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982" y="1769"/>
              <a:ext cx="48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982" y="1707"/>
              <a:ext cx="48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982" y="1517"/>
              <a:ext cx="48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982" y="1437"/>
              <a:ext cx="48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720" y="1955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720" y="1885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720" y="1693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720" y="157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720" y="1445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070" y="1569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938" y="1595"/>
              <a:ext cx="47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endParaRPr lang="el-GR" altLang="el-GR" sz="1800">
                <a:latin typeface="+mn-lt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1040" y="2795"/>
              <a:ext cx="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1040" y="1707"/>
              <a:ext cx="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1040" y="3971"/>
              <a:ext cx="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9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err="1"/>
              <a:t>Υπερπροθρομβιναιμία</a:t>
            </a:r>
            <a:r>
              <a:rPr lang="el-GR" dirty="0"/>
              <a:t> </a:t>
            </a:r>
            <a:r>
              <a:rPr lang="el-GR" dirty="0" smtClean="0"/>
              <a:t>– μετάλλαξη 20210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Διαθέσιμες δοκιμασίες: </a:t>
            </a:r>
            <a:r>
              <a:rPr lang="el-GR" sz="2400" dirty="0" smtClean="0"/>
              <a:t>επίπεδα </a:t>
            </a:r>
            <a:r>
              <a:rPr lang="el-GR" sz="2400" dirty="0"/>
              <a:t>FII, </a:t>
            </a:r>
            <a:r>
              <a:rPr lang="el-GR" sz="2400" dirty="0" smtClean="0"/>
              <a:t>PCR.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μέτρηση </a:t>
            </a:r>
            <a:r>
              <a:rPr lang="el-GR" sz="2400" dirty="0"/>
              <a:t>FII για τα επίπεδα και η </a:t>
            </a:r>
            <a:r>
              <a:rPr lang="el-GR" sz="2400" dirty="0" smtClean="0"/>
              <a:t>μοριακή μέθοδος </a:t>
            </a:r>
            <a:r>
              <a:rPr lang="el-GR" sz="2400" dirty="0"/>
              <a:t>για την ανίχνευση </a:t>
            </a:r>
            <a:r>
              <a:rPr lang="el-GR" sz="2400" dirty="0" err="1" smtClean="0"/>
              <a:t>ετεροζυγωτών</a:t>
            </a:r>
            <a:r>
              <a:rPr lang="el-GR" sz="2400" dirty="0" smtClean="0"/>
              <a:t> - </a:t>
            </a:r>
            <a:r>
              <a:rPr lang="el-GR" sz="2400" dirty="0" err="1" smtClean="0"/>
              <a:t>ομοζυγωτών</a:t>
            </a:r>
            <a:r>
              <a:rPr lang="el-GR" sz="2400" dirty="0" smtClean="0"/>
              <a:t> </a:t>
            </a:r>
            <a:r>
              <a:rPr lang="el-GR" sz="2400" dirty="0"/>
              <a:t>στην μετάλλαξη. 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60-140 </a:t>
            </a:r>
            <a:r>
              <a:rPr lang="el-GR" sz="2400" dirty="0"/>
              <a:t>% (για τα επίπεδα FII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9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Αντιφωσφολιπιδικό</a:t>
            </a:r>
            <a:r>
              <a:rPr lang="el-GR" dirty="0"/>
              <a:t> σύνδρομο-</a:t>
            </a:r>
            <a:br>
              <a:rPr lang="el-GR" dirty="0"/>
            </a:br>
            <a:r>
              <a:rPr lang="el-GR" dirty="0" err="1"/>
              <a:t>αντιπηκτικα</a:t>
            </a:r>
            <a:r>
              <a:rPr lang="el-GR" dirty="0"/>
              <a:t> λύκου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4A82"/>
                </a:solidFill>
              </a:rPr>
              <a:t>Διαθέσιμες </a:t>
            </a:r>
            <a:r>
              <a:rPr lang="el-GR" b="1" dirty="0">
                <a:solidFill>
                  <a:srgbClr val="004A82"/>
                </a:solidFill>
              </a:rPr>
              <a:t>δοκιμασίες:   </a:t>
            </a:r>
            <a:r>
              <a:rPr lang="en-US" dirty="0"/>
              <a:t>Kaolin Clotting Time (KCT) </a:t>
            </a:r>
            <a:r>
              <a:rPr lang="el-GR" dirty="0"/>
              <a:t>ή </a:t>
            </a:r>
            <a:r>
              <a:rPr lang="en-US" dirty="0"/>
              <a:t>Silica </a:t>
            </a:r>
            <a:r>
              <a:rPr lang="en-US" dirty="0" smtClean="0"/>
              <a:t>Clotting</a:t>
            </a:r>
            <a:r>
              <a:rPr lang="el-GR" dirty="0" smtClean="0"/>
              <a:t> </a:t>
            </a:r>
            <a:r>
              <a:rPr lang="en-US" dirty="0" smtClean="0"/>
              <a:t>Time </a:t>
            </a:r>
            <a:r>
              <a:rPr lang="en-US" dirty="0"/>
              <a:t>(SCT</a:t>
            </a:r>
            <a:r>
              <a:rPr lang="en-US" dirty="0" smtClean="0"/>
              <a:t>),</a:t>
            </a:r>
            <a:r>
              <a:rPr lang="el-GR" dirty="0" smtClean="0"/>
              <a:t> </a:t>
            </a:r>
            <a:r>
              <a:rPr lang="en-US" dirty="0" smtClean="0"/>
              <a:t>Dilute </a:t>
            </a:r>
            <a:r>
              <a:rPr lang="en-US" dirty="0"/>
              <a:t>Prothrombin Test (</a:t>
            </a:r>
            <a:r>
              <a:rPr lang="en-US" dirty="0" err="1"/>
              <a:t>dPT</a:t>
            </a:r>
            <a:r>
              <a:rPr lang="en-US" dirty="0" smtClean="0"/>
              <a:t>),</a:t>
            </a:r>
            <a:r>
              <a:rPr lang="el-GR" dirty="0" smtClean="0"/>
              <a:t> </a:t>
            </a:r>
            <a:r>
              <a:rPr lang="en-US" dirty="0" smtClean="0"/>
              <a:t>Platelet </a:t>
            </a:r>
            <a:r>
              <a:rPr lang="en-US" dirty="0"/>
              <a:t>Neutralization procedure (PNP</a:t>
            </a:r>
            <a:r>
              <a:rPr lang="en-US" dirty="0" smtClean="0"/>
              <a:t>),</a:t>
            </a:r>
            <a:r>
              <a:rPr lang="el-GR" dirty="0" smtClean="0"/>
              <a:t> </a:t>
            </a:r>
            <a:r>
              <a:rPr lang="en-US" dirty="0" smtClean="0"/>
              <a:t>Dilute </a:t>
            </a:r>
            <a:r>
              <a:rPr lang="en-US" dirty="0" err="1"/>
              <a:t>Russel’s</a:t>
            </a:r>
            <a:r>
              <a:rPr lang="en-US" dirty="0"/>
              <a:t> Viper Venom Time (</a:t>
            </a:r>
            <a:r>
              <a:rPr lang="en-US" dirty="0" err="1" smtClean="0"/>
              <a:t>dRVVT</a:t>
            </a:r>
            <a:r>
              <a:rPr lang="en-US" dirty="0" smtClean="0"/>
              <a:t>)</a:t>
            </a:r>
            <a:r>
              <a:rPr lang="el-GR" dirty="0" smtClean="0"/>
              <a:t>, </a:t>
            </a:r>
            <a:r>
              <a:rPr lang="en-US" dirty="0" err="1" smtClean="0"/>
              <a:t>Textarin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ecarin</a:t>
            </a:r>
            <a:r>
              <a:rPr lang="en-US" dirty="0"/>
              <a:t> ratio (T/E ratio</a:t>
            </a:r>
            <a:r>
              <a:rPr lang="en-US" dirty="0" smtClean="0"/>
              <a:t>).</a:t>
            </a:r>
            <a:r>
              <a:rPr lang="en-US" dirty="0"/>
              <a:t>		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Προτιμάται: </a:t>
            </a:r>
            <a:r>
              <a:rPr lang="el-GR" dirty="0" smtClean="0"/>
              <a:t>αρχικά </a:t>
            </a:r>
            <a:r>
              <a:rPr lang="el-GR" dirty="0"/>
              <a:t>εκτιμάται η παράταση του </a:t>
            </a:r>
            <a:r>
              <a:rPr lang="en-US" dirty="0"/>
              <a:t>APTT </a:t>
            </a:r>
            <a:r>
              <a:rPr lang="el-GR" dirty="0"/>
              <a:t>με </a:t>
            </a:r>
            <a:r>
              <a:rPr lang="el-GR" dirty="0" smtClean="0"/>
              <a:t>ευαίσθητο </a:t>
            </a:r>
            <a:r>
              <a:rPr lang="el-GR" dirty="0"/>
              <a:t>αντιδραστήριο και στη συνέχεια </a:t>
            </a:r>
            <a:r>
              <a:rPr lang="el-GR" dirty="0" smtClean="0"/>
              <a:t>το </a:t>
            </a:r>
            <a:r>
              <a:rPr lang="en-US" dirty="0" err="1" smtClean="0"/>
              <a:t>dRVVT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l-GR" dirty="0" err="1"/>
              <a:t>πηξιολογική</a:t>
            </a:r>
            <a:r>
              <a:rPr lang="el-GR" dirty="0"/>
              <a:t>) </a:t>
            </a:r>
            <a:r>
              <a:rPr lang="en-US" dirty="0"/>
              <a:t>screen </a:t>
            </a:r>
            <a:r>
              <a:rPr lang="el-GR" dirty="0"/>
              <a:t>και </a:t>
            </a:r>
            <a:r>
              <a:rPr lang="en-US" dirty="0"/>
              <a:t>confirm </a:t>
            </a:r>
            <a:r>
              <a:rPr lang="el-GR" dirty="0" smtClean="0"/>
              <a:t>με αποτελέσματα </a:t>
            </a:r>
            <a:r>
              <a:rPr lang="el-GR" dirty="0"/>
              <a:t>σε </a:t>
            </a:r>
            <a:r>
              <a:rPr lang="el-GR" dirty="0" smtClean="0"/>
              <a:t>λόγο.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Φυσιολογικές </a:t>
            </a:r>
            <a:r>
              <a:rPr lang="el-GR" b="1" dirty="0" smtClean="0">
                <a:solidFill>
                  <a:srgbClr val="004A82"/>
                </a:solidFill>
              </a:rPr>
              <a:t>τιμές:</a:t>
            </a:r>
            <a:r>
              <a:rPr lang="el-GR" dirty="0" smtClean="0"/>
              <a:t> 31.5-39.5 </a:t>
            </a:r>
            <a:r>
              <a:rPr lang="en-US" dirty="0"/>
              <a:t>sec (APTT), ratio=0.8-1.2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Προσοχή: </a:t>
            </a:r>
            <a:r>
              <a:rPr lang="el-GR" dirty="0" smtClean="0"/>
              <a:t>πρέπει </a:t>
            </a:r>
            <a:r>
              <a:rPr lang="el-GR" dirty="0"/>
              <a:t>να γίνει διαχωρισμός </a:t>
            </a:r>
            <a:r>
              <a:rPr lang="el-GR" dirty="0" smtClean="0"/>
              <a:t>από αναστολείς </a:t>
            </a:r>
            <a:r>
              <a:rPr lang="el-GR" dirty="0"/>
              <a:t>έναντι παραγόντων </a:t>
            </a:r>
            <a:r>
              <a:rPr lang="el-GR" dirty="0" smtClean="0"/>
              <a:t>και ανεπάρκεια </a:t>
            </a:r>
            <a:r>
              <a:rPr lang="el-GR" dirty="0"/>
              <a:t>σε παράγοντα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dirty="0" err="1"/>
              <a:t>Αντιφωσφολιπιδικό</a:t>
            </a:r>
            <a:r>
              <a:rPr lang="el-GR" dirty="0"/>
              <a:t> σύνδρομο-</a:t>
            </a:r>
            <a:br>
              <a:rPr lang="el-GR" dirty="0"/>
            </a:br>
            <a:r>
              <a:rPr lang="el-GR" dirty="0"/>
              <a:t>ΑCA και </a:t>
            </a:r>
            <a:r>
              <a:rPr lang="el-GR" dirty="0" smtClean="0"/>
              <a:t>αντι-β2-GP1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Προτιμάται</a:t>
            </a:r>
            <a:r>
              <a:rPr lang="el-GR" sz="2400" b="1" dirty="0">
                <a:solidFill>
                  <a:srgbClr val="004A82"/>
                </a:solidFill>
              </a:rPr>
              <a:t>: </a:t>
            </a:r>
            <a:r>
              <a:rPr lang="el-GR" sz="2400" dirty="0"/>
              <a:t>ELISA για ανίχνευση </a:t>
            </a:r>
            <a:r>
              <a:rPr lang="el-GR" sz="2400" dirty="0" err="1"/>
              <a:t>αντι</a:t>
            </a:r>
            <a:r>
              <a:rPr lang="el-GR" sz="2400" dirty="0"/>
              <a:t>-</a:t>
            </a:r>
            <a:r>
              <a:rPr lang="el-GR" sz="2400" dirty="0" err="1"/>
              <a:t>IgG</a:t>
            </a:r>
            <a:r>
              <a:rPr lang="el-GR" sz="2400" dirty="0"/>
              <a:t> και </a:t>
            </a:r>
            <a:r>
              <a:rPr lang="el-GR" sz="2400" dirty="0" err="1" smtClean="0"/>
              <a:t>αντι</a:t>
            </a:r>
            <a:r>
              <a:rPr lang="el-GR" sz="2400" dirty="0" smtClean="0"/>
              <a:t>-</a:t>
            </a:r>
            <a:r>
              <a:rPr lang="el-GR" sz="2400" dirty="0" err="1" smtClean="0"/>
              <a:t>IgM</a:t>
            </a:r>
            <a:r>
              <a:rPr lang="el-GR" sz="2400" dirty="0" smtClean="0"/>
              <a:t> αντισωμάτων.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0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Δυσινωδογοναιμία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Διαθέσιμες </a:t>
            </a:r>
            <a:r>
              <a:rPr lang="el-GR" sz="2400" b="1" dirty="0">
                <a:solidFill>
                  <a:srgbClr val="004A82"/>
                </a:solidFill>
              </a:rPr>
              <a:t>δοκιμασίες: </a:t>
            </a:r>
            <a:r>
              <a:rPr lang="el-GR" sz="2400" dirty="0"/>
              <a:t>χρόνος θρομβίνης, (</a:t>
            </a:r>
            <a:r>
              <a:rPr lang="el-GR" sz="2400" dirty="0" smtClean="0"/>
              <a:t>ΤΤ),</a:t>
            </a:r>
          </a:p>
          <a:p>
            <a:pPr marL="3402013" indent="0">
              <a:buNone/>
            </a:pPr>
            <a:r>
              <a:rPr lang="el-GR" sz="2400" dirty="0" smtClean="0"/>
              <a:t>χρόνος </a:t>
            </a:r>
            <a:r>
              <a:rPr lang="el-GR" sz="2400" dirty="0" err="1"/>
              <a:t>ρεπτιλάσης</a:t>
            </a:r>
            <a:r>
              <a:rPr lang="el-GR" sz="2400" dirty="0"/>
              <a:t> (RT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χρόνος </a:t>
            </a:r>
            <a:r>
              <a:rPr lang="el-GR" sz="2400" dirty="0"/>
              <a:t>θρομβίνης, χρόνος </a:t>
            </a:r>
            <a:r>
              <a:rPr lang="el-GR" sz="2400" dirty="0" err="1" smtClean="0"/>
              <a:t>ρεπτιλάσης</a:t>
            </a:r>
            <a:r>
              <a:rPr lang="el-GR" sz="2400" dirty="0" smtClean="0"/>
              <a:t> (επιτρέπει </a:t>
            </a:r>
            <a:r>
              <a:rPr lang="el-GR" sz="2400" dirty="0"/>
              <a:t>τη μέτρηση σε </a:t>
            </a:r>
            <a:r>
              <a:rPr lang="el-GR" sz="2400" dirty="0" err="1" smtClean="0"/>
              <a:t>ηπαρινισμένα</a:t>
            </a:r>
            <a:r>
              <a:rPr lang="el-GR" sz="2400" dirty="0" smtClean="0"/>
              <a:t> δείγματα).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ΤΤ&lt;20sec</a:t>
            </a:r>
            <a:r>
              <a:rPr lang="el-GR" sz="2400" dirty="0"/>
              <a:t>, RT&lt;20 </a:t>
            </a:r>
            <a:r>
              <a:rPr lang="el-GR" sz="2400" dirty="0" err="1" smtClean="0"/>
              <a:t>sec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4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PAI-1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Διαθέσιμες δοκιμασίες: </a:t>
            </a:r>
            <a:r>
              <a:rPr lang="el-GR" sz="2400" dirty="0" err="1" smtClean="0"/>
              <a:t>αντιγονικότητα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 smtClean="0"/>
              <a:t>λειτουργικότητα (</a:t>
            </a:r>
            <a:r>
              <a:rPr lang="el-GR" sz="2400" dirty="0" err="1" smtClean="0"/>
              <a:t>χρωμογονικές</a:t>
            </a:r>
            <a:r>
              <a:rPr lang="el-GR" sz="2400" dirty="0" smtClean="0"/>
              <a:t> </a:t>
            </a:r>
            <a:r>
              <a:rPr lang="el-GR" sz="2400" dirty="0"/>
              <a:t>και ELISA), </a:t>
            </a:r>
            <a:r>
              <a:rPr lang="el-GR" sz="2400" dirty="0" smtClean="0"/>
              <a:t>PCR.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λειτουργικότητα </a:t>
            </a:r>
            <a:r>
              <a:rPr lang="el-GR" sz="2400" dirty="0"/>
              <a:t>(</a:t>
            </a:r>
            <a:r>
              <a:rPr lang="el-GR" sz="2400" dirty="0" err="1"/>
              <a:t>χρωμογονική</a:t>
            </a:r>
            <a:r>
              <a:rPr lang="el-GR" sz="2400" dirty="0" smtClean="0"/>
              <a:t>), </a:t>
            </a:r>
            <a:r>
              <a:rPr lang="el-GR" sz="2400" dirty="0" err="1" smtClean="0"/>
              <a:t>PCR(μέθοδος</a:t>
            </a:r>
            <a:r>
              <a:rPr lang="el-GR" sz="2400" dirty="0" smtClean="0"/>
              <a:t> </a:t>
            </a:r>
            <a:r>
              <a:rPr lang="el-GR" sz="2400" dirty="0"/>
              <a:t>για την </a:t>
            </a:r>
            <a:r>
              <a:rPr lang="el-GR" sz="2400" dirty="0" smtClean="0"/>
              <a:t>ανίχνευση </a:t>
            </a:r>
            <a:r>
              <a:rPr lang="el-GR" sz="2400" dirty="0" err="1" smtClean="0"/>
              <a:t>ετεροζυγωτών</a:t>
            </a:r>
            <a:r>
              <a:rPr lang="el-GR" sz="2400" dirty="0" smtClean="0"/>
              <a:t>-</a:t>
            </a:r>
            <a:r>
              <a:rPr lang="el-GR" sz="2400" dirty="0" err="1" smtClean="0"/>
              <a:t>ομοζυγωτών</a:t>
            </a:r>
            <a:r>
              <a:rPr lang="el-GR" sz="2400" dirty="0" smtClean="0"/>
              <a:t> </a:t>
            </a:r>
            <a:r>
              <a:rPr lang="el-GR" sz="2400" dirty="0"/>
              <a:t>στην μετάλλαξη). 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Φυσιολογικές </a:t>
            </a:r>
            <a:r>
              <a:rPr lang="el-GR" sz="2400" b="1" dirty="0">
                <a:solidFill>
                  <a:srgbClr val="004A82"/>
                </a:solidFill>
              </a:rPr>
              <a:t>τιμές</a:t>
            </a:r>
            <a:r>
              <a:rPr lang="el-GR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&lt;</a:t>
            </a:r>
            <a:r>
              <a:rPr lang="el-GR" sz="2400" dirty="0"/>
              <a:t>10 </a:t>
            </a:r>
            <a:r>
              <a:rPr lang="el-GR" sz="2400" dirty="0" err="1"/>
              <a:t>U/mL</a:t>
            </a:r>
            <a:r>
              <a:rPr lang="el-GR" sz="2400" dirty="0"/>
              <a:t> (για τη λειτουργικότητα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Πλασμινογόνο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Έχουν συσχετιστεί χαμηλά επίπεδα </a:t>
            </a:r>
            <a:r>
              <a:rPr lang="el-GR" sz="2400" dirty="0" err="1"/>
              <a:t>πλασμινογόνου</a:t>
            </a:r>
            <a:r>
              <a:rPr lang="el-GR" sz="2400" dirty="0"/>
              <a:t> με αυξημένο ρίσκο </a:t>
            </a:r>
            <a:r>
              <a:rPr lang="el-GR" sz="2400" dirty="0" smtClean="0"/>
              <a:t>θρόμβωσης.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μέτρηση λειτουργικότητας (</a:t>
            </a:r>
            <a:r>
              <a:rPr lang="el-GR" sz="2400" dirty="0" err="1" smtClean="0"/>
              <a:t>χρωμογονική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80-120</a:t>
            </a:r>
            <a:r>
              <a:rPr lang="el-GR" sz="2400" dirty="0"/>
              <a:t>%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4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Επίπεδα </a:t>
            </a:r>
            <a:r>
              <a:rPr lang="en-US" dirty="0"/>
              <a:t>FVIII, </a:t>
            </a:r>
            <a:r>
              <a:rPr lang="en-US" dirty="0" smtClean="0"/>
              <a:t>FXII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Έχουν συσχετιστεί υψηλά επίπεδα FVIII και χαμηλά επίπεδα FXII με αυξημένο κίνδυνο </a:t>
            </a:r>
            <a:r>
              <a:rPr lang="el-GR" sz="2400" dirty="0" smtClean="0"/>
              <a:t>θρόμβωσης.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Διαθέσιμες δοκιμασίες: </a:t>
            </a:r>
            <a:r>
              <a:rPr lang="el-GR" sz="2400" dirty="0" smtClean="0"/>
              <a:t>λειτουργικότητα </a:t>
            </a:r>
            <a:r>
              <a:rPr lang="el-GR" sz="2400" dirty="0"/>
              <a:t>με </a:t>
            </a:r>
            <a:r>
              <a:rPr lang="el-GR" sz="2400" dirty="0" err="1"/>
              <a:t>πηξιολογικές</a:t>
            </a:r>
            <a:r>
              <a:rPr lang="el-GR" sz="2400" dirty="0"/>
              <a:t> ενός ή δύο </a:t>
            </a:r>
            <a:r>
              <a:rPr lang="el-GR" sz="2400" dirty="0" smtClean="0"/>
              <a:t>σταδίων </a:t>
            </a:r>
            <a:r>
              <a:rPr lang="el-GR" sz="2400" dirty="0"/>
              <a:t>FVIII,FXII) και </a:t>
            </a:r>
            <a:r>
              <a:rPr lang="el-GR" sz="2400" dirty="0" err="1" smtClean="0"/>
              <a:t>χρωμογονικές</a:t>
            </a:r>
            <a:r>
              <a:rPr lang="el-GR" sz="2400" dirty="0" smtClean="0"/>
              <a:t> (</a:t>
            </a:r>
            <a:r>
              <a:rPr lang="el-GR" sz="2400" dirty="0" err="1" smtClean="0"/>
              <a:t>FVIII</a:t>
            </a:r>
            <a:r>
              <a:rPr lang="el-GR" sz="2400" dirty="0" err="1"/>
              <a:t>),αντιγονικότητα</a:t>
            </a:r>
            <a:r>
              <a:rPr lang="el-GR" sz="2400" dirty="0"/>
              <a:t> με </a:t>
            </a:r>
            <a:r>
              <a:rPr lang="el-GR" sz="2400" dirty="0" smtClean="0"/>
              <a:t>ELISA.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l-GR" sz="2400" dirty="0" smtClean="0"/>
              <a:t>λειτουργικότητα </a:t>
            </a:r>
            <a:r>
              <a:rPr lang="el-GR" sz="2400" dirty="0"/>
              <a:t>(</a:t>
            </a:r>
            <a:r>
              <a:rPr lang="el-GR" sz="2400" dirty="0" err="1"/>
              <a:t>πηξιολογική</a:t>
            </a:r>
            <a:r>
              <a:rPr lang="el-GR" sz="2400" dirty="0"/>
              <a:t> ενός σταδίου)</a:t>
            </a:r>
          </a:p>
          <a:p>
            <a:r>
              <a:rPr lang="el-GR" sz="2400" b="1" dirty="0" smtClean="0">
                <a:solidFill>
                  <a:srgbClr val="004A82"/>
                </a:solidFill>
              </a:rPr>
              <a:t>Φυσιολογικές τιμές: </a:t>
            </a:r>
            <a:r>
              <a:rPr lang="el-GR" sz="2400" dirty="0" smtClean="0"/>
              <a:t>60-140%.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1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HCY/MTHFR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Διαθέσιμες </a:t>
            </a:r>
            <a:r>
              <a:rPr lang="el-GR" sz="2400" b="1" dirty="0">
                <a:solidFill>
                  <a:srgbClr val="004A82"/>
                </a:solidFill>
              </a:rPr>
              <a:t>δοκιμασίες:  </a:t>
            </a:r>
            <a:r>
              <a:rPr lang="el-GR" sz="2400" dirty="0"/>
              <a:t>Υγρή χρωματογραφία υψηλής </a:t>
            </a:r>
            <a:r>
              <a:rPr lang="el-GR" sz="2400" dirty="0" smtClean="0"/>
              <a:t>απόδοσης (</a:t>
            </a:r>
            <a:r>
              <a:rPr lang="en-US" sz="2400" dirty="0"/>
              <a:t>HPLC), </a:t>
            </a:r>
            <a:r>
              <a:rPr lang="el-GR" sz="2400" dirty="0" err="1"/>
              <a:t>μικρο</a:t>
            </a:r>
            <a:r>
              <a:rPr lang="el-GR" sz="2400" dirty="0"/>
              <a:t>-</a:t>
            </a:r>
            <a:r>
              <a:rPr lang="en-US" sz="2400" dirty="0"/>
              <a:t>ELISA,</a:t>
            </a:r>
            <a:r>
              <a:rPr lang="el-GR" sz="2400" dirty="0" smtClean="0"/>
              <a:t>πολωμένος </a:t>
            </a:r>
            <a:r>
              <a:rPr lang="el-GR" sz="2400" dirty="0" err="1" smtClean="0"/>
              <a:t>ανοσοφθορισμός</a:t>
            </a:r>
            <a:r>
              <a:rPr lang="el-GR" sz="2400" dirty="0" smtClean="0"/>
              <a:t> </a:t>
            </a:r>
            <a:r>
              <a:rPr lang="el-GR" sz="2400" dirty="0"/>
              <a:t>(</a:t>
            </a:r>
            <a:r>
              <a:rPr lang="en-US" sz="2400" dirty="0"/>
              <a:t>FPIA),</a:t>
            </a:r>
            <a:r>
              <a:rPr lang="el-GR" sz="2400" dirty="0" smtClean="0"/>
              <a:t>τριχοειδή </a:t>
            </a:r>
            <a:r>
              <a:rPr lang="el-GR" sz="2400" dirty="0" err="1" smtClean="0"/>
              <a:t>ηλεκτροφόρηση</a:t>
            </a:r>
            <a:r>
              <a:rPr lang="el-GR" sz="2400" dirty="0" smtClean="0"/>
              <a:t> </a:t>
            </a:r>
            <a:r>
              <a:rPr lang="el-GR" sz="2400" dirty="0"/>
              <a:t>(</a:t>
            </a:r>
            <a:r>
              <a:rPr lang="en-US" sz="2400" dirty="0"/>
              <a:t>CE), </a:t>
            </a:r>
            <a:r>
              <a:rPr lang="el-GR" sz="2400" dirty="0"/>
              <a:t>μέθοδοι </a:t>
            </a:r>
            <a:r>
              <a:rPr lang="en-US" sz="2400" dirty="0"/>
              <a:t>latex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PCR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Προτιμάται: </a:t>
            </a:r>
            <a:r>
              <a:rPr lang="en-US" sz="2400" dirty="0" smtClean="0"/>
              <a:t>FPIA (</a:t>
            </a:r>
            <a:r>
              <a:rPr lang="el-GR" sz="2400" dirty="0"/>
              <a:t>ευαίσθητη) και </a:t>
            </a:r>
            <a:r>
              <a:rPr lang="en-US" sz="2400" dirty="0"/>
              <a:t>latex (</a:t>
            </a:r>
            <a:r>
              <a:rPr lang="el-GR" sz="2400" dirty="0"/>
              <a:t>εύχρηστη) για </a:t>
            </a:r>
            <a:r>
              <a:rPr lang="el-GR" sz="2400" dirty="0" smtClean="0"/>
              <a:t>μέτρηση </a:t>
            </a:r>
            <a:r>
              <a:rPr lang="el-GR" sz="2400" dirty="0"/>
              <a:t>επιπέδων</a:t>
            </a:r>
            <a:r>
              <a:rPr lang="el-GR" sz="2400" dirty="0" smtClean="0"/>
              <a:t>, </a:t>
            </a:r>
            <a:r>
              <a:rPr lang="en-US" sz="2400" dirty="0" smtClean="0"/>
              <a:t>PCR </a:t>
            </a:r>
            <a:r>
              <a:rPr lang="el-GR" sz="2400" dirty="0"/>
              <a:t>για </a:t>
            </a:r>
            <a:r>
              <a:rPr lang="el-GR" sz="2400" dirty="0" smtClean="0"/>
              <a:t>ανίχνευση μετάλλαξης </a:t>
            </a:r>
            <a:r>
              <a:rPr lang="el-GR" sz="2400" dirty="0"/>
              <a:t>677 ή </a:t>
            </a:r>
            <a:r>
              <a:rPr lang="el-GR" sz="2400" dirty="0" smtClean="0"/>
              <a:t>1298.</a:t>
            </a:r>
            <a:endParaRPr lang="el-GR" sz="2400" dirty="0"/>
          </a:p>
          <a:p>
            <a:r>
              <a:rPr lang="el-GR" sz="2400" b="1" dirty="0" smtClean="0">
                <a:solidFill>
                  <a:srgbClr val="004A82"/>
                </a:solidFill>
              </a:rPr>
              <a:t>Φυσιολογικές </a:t>
            </a:r>
            <a:r>
              <a:rPr lang="el-GR" sz="2400" b="1" dirty="0">
                <a:solidFill>
                  <a:srgbClr val="004A82"/>
                </a:solidFill>
              </a:rPr>
              <a:t>τιμές</a:t>
            </a:r>
            <a:r>
              <a:rPr lang="el-GR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&lt;</a:t>
            </a:r>
            <a:r>
              <a:rPr lang="el-GR" sz="2400" dirty="0"/>
              <a:t>15 μ</a:t>
            </a:r>
            <a:r>
              <a:rPr lang="en-US" sz="2400" dirty="0" err="1" smtClean="0"/>
              <a:t>mol</a:t>
            </a:r>
            <a:r>
              <a:rPr lang="en-US" sz="2400" dirty="0" smtClean="0"/>
              <a:t>/L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Άλλοι λιγότερο τεκμηριωμένοι επίκτητοι </a:t>
            </a:r>
            <a:r>
              <a:rPr lang="el-GR" dirty="0" smtClean="0"/>
              <a:t>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Υψηλά επίπεδα παραγόντων (</a:t>
            </a:r>
            <a:r>
              <a:rPr lang="en-US" dirty="0"/>
              <a:t>FVIII, FIX, FXI, Fib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Υψηλό </a:t>
            </a:r>
            <a:r>
              <a:rPr lang="en-US" dirty="0" smtClean="0"/>
              <a:t>TAFI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Υψηλό </a:t>
            </a:r>
            <a:r>
              <a:rPr lang="en-US" dirty="0" smtClean="0"/>
              <a:t>D-dimer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Χαμηλό </a:t>
            </a:r>
            <a:r>
              <a:rPr lang="en-US" dirty="0" smtClean="0"/>
              <a:t>TFPI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Υψηλή </a:t>
            </a:r>
            <a:r>
              <a:rPr lang="el-GR" dirty="0" err="1"/>
              <a:t>ιντερλευκίνη</a:t>
            </a:r>
            <a:r>
              <a:rPr lang="el-GR" dirty="0"/>
              <a:t> </a:t>
            </a:r>
            <a:r>
              <a:rPr lang="el-GR" dirty="0" smtClean="0"/>
              <a:t>8.</a:t>
            </a:r>
            <a:endParaRPr lang="el-GR" dirty="0"/>
          </a:p>
          <a:p>
            <a:r>
              <a:rPr lang="el-GR" dirty="0"/>
              <a:t>Χαμηλό </a:t>
            </a:r>
            <a:r>
              <a:rPr lang="el-GR" dirty="0" err="1" smtClean="0"/>
              <a:t>πλασμινογόνο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Χαμηλός </a:t>
            </a:r>
            <a:r>
              <a:rPr lang="en-US" dirty="0" smtClean="0"/>
              <a:t>FXII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8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O </a:t>
            </a:r>
            <a:r>
              <a:rPr lang="el-GR" sz="2400" dirty="0"/>
              <a:t>εργαστηριακός έλεγχος της </a:t>
            </a:r>
            <a:r>
              <a:rPr lang="el-GR" sz="2400" dirty="0" err="1"/>
              <a:t>θρομβοφιλίας</a:t>
            </a:r>
            <a:r>
              <a:rPr lang="el-GR" sz="2400" dirty="0"/>
              <a:t> αποτελεί μία από τις πιο σημαντικές διεργασίες στο εργαστήριο αιμόστασης.</a:t>
            </a:r>
          </a:p>
          <a:p>
            <a:r>
              <a:rPr lang="el-GR" sz="2400" dirty="0" smtClean="0"/>
              <a:t>Το </a:t>
            </a:r>
            <a:r>
              <a:rPr lang="el-GR" sz="2400" dirty="0"/>
              <a:t>προσωπικό του εργαστηρίου θα πρέπει να είναι επιστημονικά καταρτισμένο και να τηρεί τους περιορισμούς και τις απαιτήσεις της εκάστοτε μεθόδου.</a:t>
            </a:r>
          </a:p>
          <a:p>
            <a:r>
              <a:rPr lang="el-GR" sz="2400" dirty="0" smtClean="0"/>
              <a:t>Αυτή </a:t>
            </a:r>
            <a:r>
              <a:rPr lang="el-GR" sz="2400" dirty="0"/>
              <a:t>η αναφορά ήταν μια προσπάθεια να δοθούν κατευθυντήριες οδηγίες προκειμένου να διευκολυνθεί, αν είναι δυνατό το εργαστηριακό προσωπικό </a:t>
            </a:r>
            <a:r>
              <a:rPr lang="el-GR" sz="2400" dirty="0" smtClean="0"/>
              <a:t>σε αυτό </a:t>
            </a:r>
            <a:r>
              <a:rPr lang="el-GR" sz="2400" dirty="0"/>
              <a:t>το δύσκολο και επίπονο έργο του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6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Εργαστηριακή διερεύνηση  </a:t>
            </a:r>
            <a:r>
              <a:rPr lang="el-GR" sz="2000" dirty="0" err="1"/>
              <a:t>θρομβοφιλίας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Φυσικοί αναστολείς της πήξης</a:t>
            </a:r>
            <a:br>
              <a:rPr lang="el-GR" dirty="0"/>
            </a:br>
            <a:r>
              <a:rPr lang="el-GR" dirty="0"/>
              <a:t>Πρωτεΐνη C και πρωτεΐνη </a:t>
            </a:r>
            <a:r>
              <a:rPr lang="el-GR" dirty="0" smtClean="0"/>
              <a:t>S-</a:t>
            </a:r>
            <a:r>
              <a:rPr lang="el-GR" dirty="0" err="1" smtClean="0"/>
              <a:t>Αντιθρομβίνη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pSp>
        <p:nvGrpSpPr>
          <p:cNvPr id="37" name="Ομάδα 36"/>
          <p:cNvGrpSpPr/>
          <p:nvPr/>
        </p:nvGrpSpPr>
        <p:grpSpPr>
          <a:xfrm>
            <a:off x="0" y="1453157"/>
            <a:ext cx="9097106" cy="4856163"/>
            <a:chOff x="549779" y="1295400"/>
            <a:chExt cx="9097106" cy="4856163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1430132" y="1295400"/>
              <a:ext cx="847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HMKW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2567342" y="2379663"/>
              <a:ext cx="473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XIa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2517190" y="3584575"/>
              <a:ext cx="473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IXa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703660" y="4308475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Xa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5757817" y="5070475"/>
              <a:ext cx="410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IIa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032430" y="3140075"/>
              <a:ext cx="49779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IX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6489931" y="2444750"/>
              <a:ext cx="3156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l-GR" altLang="el-GR" sz="2400" b="1" dirty="0" err="1">
                  <a:latin typeface="+mn-lt"/>
                </a:rPr>
                <a:t>Αντιθρομβίνη</a:t>
              </a:r>
              <a:r>
                <a:rPr lang="it-IT" altLang="el-GR" sz="2400" b="1" dirty="0">
                  <a:latin typeface="+mn-lt"/>
                </a:rPr>
                <a:t>-</a:t>
              </a:r>
              <a:r>
                <a:rPr lang="el-GR" altLang="el-GR" sz="2400" b="1" dirty="0">
                  <a:latin typeface="+mn-lt"/>
                </a:rPr>
                <a:t>Ηπαρίνη</a:t>
              </a:r>
              <a:endParaRPr lang="it-IT" altLang="el-GR" sz="2400" b="1" dirty="0">
                <a:latin typeface="+mn-lt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1426417" y="1663700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PK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1409700" y="2374900"/>
              <a:ext cx="36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XI</a:t>
              </a: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1426417" y="2047875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XIIa</a:t>
              </a: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1409700" y="1295400"/>
              <a:ext cx="1253784" cy="1422400"/>
            </a:xfrm>
            <a:custGeom>
              <a:avLst/>
              <a:gdLst>
                <a:gd name="T0" fmla="*/ 0 w 600"/>
                <a:gd name="T1" fmla="*/ 0 h 896"/>
                <a:gd name="T2" fmla="*/ 1216 w 600"/>
                <a:gd name="T3" fmla="*/ 0 h 896"/>
                <a:gd name="T4" fmla="*/ 1216 w 600"/>
                <a:gd name="T5" fmla="*/ 264 h 896"/>
                <a:gd name="T6" fmla="*/ 730 w 600"/>
                <a:gd name="T7" fmla="*/ 264 h 896"/>
                <a:gd name="T8" fmla="*/ 730 w 600"/>
                <a:gd name="T9" fmla="*/ 896 h 896"/>
                <a:gd name="T10" fmla="*/ 0 w 600"/>
                <a:gd name="T11" fmla="*/ 896 h 896"/>
                <a:gd name="T12" fmla="*/ 0 w 600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896"/>
                <a:gd name="T23" fmla="*/ 600 w 600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896">
                  <a:moveTo>
                    <a:pt x="0" y="0"/>
                  </a:moveTo>
                  <a:lnTo>
                    <a:pt x="600" y="0"/>
                  </a:lnTo>
                  <a:lnTo>
                    <a:pt x="600" y="264"/>
                  </a:lnTo>
                  <a:lnTo>
                    <a:pt x="360" y="264"/>
                  </a:lnTo>
                  <a:lnTo>
                    <a:pt x="360" y="89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2703953" y="3136900"/>
              <a:ext cx="3625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IX</a:t>
              </a: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 flipH="1" flipV="1">
              <a:off x="1888924" y="2390775"/>
              <a:ext cx="1069895" cy="1092200"/>
            </a:xfrm>
            <a:custGeom>
              <a:avLst/>
              <a:gdLst>
                <a:gd name="T0" fmla="*/ 0 w 600"/>
                <a:gd name="T1" fmla="*/ 0 h 896"/>
                <a:gd name="T2" fmla="*/ 470 w 600"/>
                <a:gd name="T3" fmla="*/ 0 h 896"/>
                <a:gd name="T4" fmla="*/ 470 w 600"/>
                <a:gd name="T5" fmla="*/ 55 h 896"/>
                <a:gd name="T6" fmla="*/ 232 w 600"/>
                <a:gd name="T7" fmla="*/ 55 h 896"/>
                <a:gd name="T8" fmla="*/ 232 w 600"/>
                <a:gd name="T9" fmla="*/ 184 h 896"/>
                <a:gd name="T10" fmla="*/ 0 w 600"/>
                <a:gd name="T11" fmla="*/ 184 h 896"/>
                <a:gd name="T12" fmla="*/ 0 w 600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896"/>
                <a:gd name="T23" fmla="*/ 600 w 600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896">
                  <a:moveTo>
                    <a:pt x="0" y="0"/>
                  </a:moveTo>
                  <a:lnTo>
                    <a:pt x="600" y="0"/>
                  </a:lnTo>
                  <a:lnTo>
                    <a:pt x="600" y="264"/>
                  </a:lnTo>
                  <a:lnTo>
                    <a:pt x="296" y="264"/>
                  </a:lnTo>
                  <a:lnTo>
                    <a:pt x="296" y="89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3209308" y="4279900"/>
              <a:ext cx="304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X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2925501" y="3927475"/>
              <a:ext cx="5998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VIIIa</a:t>
              </a: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 flipH="1">
              <a:off x="1888924" y="3622675"/>
              <a:ext cx="1571409" cy="1155700"/>
            </a:xfrm>
            <a:custGeom>
              <a:avLst/>
              <a:gdLst>
                <a:gd name="T0" fmla="*/ 0 w 600"/>
                <a:gd name="T1" fmla="*/ 0 h 896"/>
                <a:gd name="T2" fmla="*/ 4716 w 600"/>
                <a:gd name="T3" fmla="*/ 0 h 896"/>
                <a:gd name="T4" fmla="*/ 4716 w 600"/>
                <a:gd name="T5" fmla="*/ 76 h 896"/>
                <a:gd name="T6" fmla="*/ 2324 w 600"/>
                <a:gd name="T7" fmla="*/ 76 h 896"/>
                <a:gd name="T8" fmla="*/ 2324 w 600"/>
                <a:gd name="T9" fmla="*/ 258 h 896"/>
                <a:gd name="T10" fmla="*/ 0 w 600"/>
                <a:gd name="T11" fmla="*/ 258 h 896"/>
                <a:gd name="T12" fmla="*/ 0 w 600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896"/>
                <a:gd name="T23" fmla="*/ 600 w 600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896">
                  <a:moveTo>
                    <a:pt x="0" y="0"/>
                  </a:moveTo>
                  <a:lnTo>
                    <a:pt x="600" y="0"/>
                  </a:lnTo>
                  <a:lnTo>
                    <a:pt x="600" y="264"/>
                  </a:lnTo>
                  <a:lnTo>
                    <a:pt x="296" y="264"/>
                  </a:lnTo>
                  <a:lnTo>
                    <a:pt x="296" y="89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3703660" y="4676775"/>
              <a:ext cx="42907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Va</a:t>
              </a: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4255325" y="50450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it-IT" altLang="el-GR" sz="1800">
                  <a:latin typeface="+mn-lt"/>
                </a:rPr>
                <a:t>II</a:t>
              </a: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flipV="1">
              <a:off x="3744524" y="4346575"/>
              <a:ext cx="986310" cy="1066800"/>
            </a:xfrm>
            <a:custGeom>
              <a:avLst/>
              <a:gdLst>
                <a:gd name="T0" fmla="*/ 0 w 600"/>
                <a:gd name="T1" fmla="*/ 0 h 896"/>
                <a:gd name="T2" fmla="*/ 289 w 600"/>
                <a:gd name="T3" fmla="*/ 0 h 896"/>
                <a:gd name="T4" fmla="*/ 289 w 600"/>
                <a:gd name="T5" fmla="*/ 47 h 896"/>
                <a:gd name="T6" fmla="*/ 142 w 600"/>
                <a:gd name="T7" fmla="*/ 47 h 896"/>
                <a:gd name="T8" fmla="*/ 142 w 600"/>
                <a:gd name="T9" fmla="*/ 160 h 896"/>
                <a:gd name="T10" fmla="*/ 0 w 600"/>
                <a:gd name="T11" fmla="*/ 160 h 896"/>
                <a:gd name="T12" fmla="*/ 0 w 600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896"/>
                <a:gd name="T23" fmla="*/ 600 w 600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896">
                  <a:moveTo>
                    <a:pt x="0" y="0"/>
                  </a:moveTo>
                  <a:lnTo>
                    <a:pt x="600" y="0"/>
                  </a:lnTo>
                  <a:lnTo>
                    <a:pt x="600" y="264"/>
                  </a:lnTo>
                  <a:lnTo>
                    <a:pt x="296" y="264"/>
                  </a:lnTo>
                  <a:lnTo>
                    <a:pt x="296" y="89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4717439" y="3136900"/>
              <a:ext cx="830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VIIa-TF</a:t>
              </a:r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5168925" y="3898900"/>
              <a:ext cx="304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it-IT" altLang="el-GR" sz="1800">
                  <a:latin typeface="+mn-lt"/>
                </a:rPr>
                <a:t>X</a:t>
              </a: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 flipH="1">
              <a:off x="4078866" y="3165475"/>
              <a:ext cx="1354086" cy="1143000"/>
            </a:xfrm>
            <a:custGeom>
              <a:avLst/>
              <a:gdLst>
                <a:gd name="T0" fmla="*/ 0 w 600"/>
                <a:gd name="T1" fmla="*/ 0 h 896"/>
                <a:gd name="T2" fmla="*/ 1929 w 600"/>
                <a:gd name="T3" fmla="*/ 0 h 896"/>
                <a:gd name="T4" fmla="*/ 1929 w 600"/>
                <a:gd name="T5" fmla="*/ 71 h 896"/>
                <a:gd name="T6" fmla="*/ 953 w 600"/>
                <a:gd name="T7" fmla="*/ 71 h 896"/>
                <a:gd name="T8" fmla="*/ 953 w 600"/>
                <a:gd name="T9" fmla="*/ 242 h 896"/>
                <a:gd name="T10" fmla="*/ 0 w 600"/>
                <a:gd name="T11" fmla="*/ 242 h 896"/>
                <a:gd name="T12" fmla="*/ 0 w 600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896"/>
                <a:gd name="T23" fmla="*/ 600 w 600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896">
                  <a:moveTo>
                    <a:pt x="0" y="0"/>
                  </a:moveTo>
                  <a:lnTo>
                    <a:pt x="600" y="0"/>
                  </a:lnTo>
                  <a:lnTo>
                    <a:pt x="600" y="264"/>
                  </a:lnTo>
                  <a:lnTo>
                    <a:pt x="296" y="264"/>
                  </a:lnTo>
                  <a:lnTo>
                    <a:pt x="296" y="89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4727119" y="5781675"/>
              <a:ext cx="119063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r"/>
              <a:r>
                <a:rPr lang="el-GR" altLang="el-GR" sz="1800">
                  <a:latin typeface="+mn-lt"/>
                </a:rPr>
                <a:t>Ινωδογόνο</a:t>
              </a:r>
              <a:endParaRPr lang="it-IT" altLang="el-GR" sz="1800">
                <a:latin typeface="+mn-lt"/>
              </a:endParaRPr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 flipH="1" flipV="1">
              <a:off x="4363057" y="4994275"/>
              <a:ext cx="1855600" cy="1155700"/>
            </a:xfrm>
            <a:custGeom>
              <a:avLst/>
              <a:gdLst>
                <a:gd name="T0" fmla="*/ 0 w 600"/>
                <a:gd name="T1" fmla="*/ 0 h 896"/>
                <a:gd name="T2" fmla="*/ 12781 w 600"/>
                <a:gd name="T3" fmla="*/ 0 h 896"/>
                <a:gd name="T4" fmla="*/ 12781 w 600"/>
                <a:gd name="T5" fmla="*/ 76 h 896"/>
                <a:gd name="T6" fmla="*/ 6310 w 600"/>
                <a:gd name="T7" fmla="*/ 76 h 896"/>
                <a:gd name="T8" fmla="*/ 6310 w 600"/>
                <a:gd name="T9" fmla="*/ 258 h 896"/>
                <a:gd name="T10" fmla="*/ 0 w 600"/>
                <a:gd name="T11" fmla="*/ 258 h 896"/>
                <a:gd name="T12" fmla="*/ 0 w 600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"/>
                <a:gd name="T22" fmla="*/ 0 h 896"/>
                <a:gd name="T23" fmla="*/ 600 w 600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" h="896">
                  <a:moveTo>
                    <a:pt x="0" y="0"/>
                  </a:moveTo>
                  <a:lnTo>
                    <a:pt x="600" y="0"/>
                  </a:lnTo>
                  <a:lnTo>
                    <a:pt x="600" y="264"/>
                  </a:lnTo>
                  <a:lnTo>
                    <a:pt x="296" y="264"/>
                  </a:lnTo>
                  <a:lnTo>
                    <a:pt x="296" y="89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2" name="Arc 31"/>
            <p:cNvSpPr>
              <a:spLocks/>
            </p:cNvSpPr>
            <p:nvPr/>
          </p:nvSpPr>
          <p:spPr bwMode="auto">
            <a:xfrm flipH="1">
              <a:off x="2234411" y="1971675"/>
              <a:ext cx="5997730" cy="635000"/>
            </a:xfrm>
            <a:custGeom>
              <a:avLst/>
              <a:gdLst>
                <a:gd name="T0" fmla="*/ 0 w 37319"/>
                <a:gd name="T1" fmla="*/ 0 h 21600"/>
                <a:gd name="T2" fmla="*/ 0 w 37319"/>
                <a:gd name="T3" fmla="*/ 0 h 21600"/>
                <a:gd name="T4" fmla="*/ 0 w 37319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19"/>
                <a:gd name="T10" fmla="*/ 0 h 21600"/>
                <a:gd name="T11" fmla="*/ 37319 w 3731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19" h="21600" fill="none" extrusionOk="0">
                  <a:moveTo>
                    <a:pt x="-1" y="16625"/>
                  </a:moveTo>
                  <a:cubicBezTo>
                    <a:pt x="2305" y="6881"/>
                    <a:pt x="11005" y="-1"/>
                    <a:pt x="21019" y="0"/>
                  </a:cubicBezTo>
                  <a:cubicBezTo>
                    <a:pt x="27271" y="0"/>
                    <a:pt x="33217" y="2709"/>
                    <a:pt x="37319" y="7427"/>
                  </a:cubicBezTo>
                </a:path>
                <a:path w="37319" h="21600" stroke="0" extrusionOk="0">
                  <a:moveTo>
                    <a:pt x="-1" y="16625"/>
                  </a:moveTo>
                  <a:cubicBezTo>
                    <a:pt x="2305" y="6881"/>
                    <a:pt x="11005" y="-1"/>
                    <a:pt x="21019" y="0"/>
                  </a:cubicBezTo>
                  <a:cubicBezTo>
                    <a:pt x="27271" y="0"/>
                    <a:pt x="33217" y="2709"/>
                    <a:pt x="37319" y="7427"/>
                  </a:cubicBezTo>
                  <a:lnTo>
                    <a:pt x="21019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3" name="Arc 32"/>
            <p:cNvSpPr>
              <a:spLocks/>
            </p:cNvSpPr>
            <p:nvPr/>
          </p:nvSpPr>
          <p:spPr bwMode="auto">
            <a:xfrm flipH="1">
              <a:off x="3027545" y="2124075"/>
              <a:ext cx="5156302" cy="635000"/>
            </a:xfrm>
            <a:custGeom>
              <a:avLst/>
              <a:gdLst>
                <a:gd name="T0" fmla="*/ 0 w 37751"/>
                <a:gd name="T1" fmla="*/ 0 h 21600"/>
                <a:gd name="T2" fmla="*/ 0 w 37751"/>
                <a:gd name="T3" fmla="*/ 0 h 21600"/>
                <a:gd name="T4" fmla="*/ 0 w 3775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751"/>
                <a:gd name="T10" fmla="*/ 0 h 21600"/>
                <a:gd name="T11" fmla="*/ 37751 w 377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51" h="21600" fill="none" extrusionOk="0">
                  <a:moveTo>
                    <a:pt x="-1" y="10047"/>
                  </a:moveTo>
                  <a:cubicBezTo>
                    <a:pt x="3958" y="3791"/>
                    <a:pt x="10846" y="-1"/>
                    <a:pt x="18250" y="0"/>
                  </a:cubicBezTo>
                  <a:cubicBezTo>
                    <a:pt x="26581" y="0"/>
                    <a:pt x="34169" y="4791"/>
                    <a:pt x="37751" y="12312"/>
                  </a:cubicBezTo>
                </a:path>
                <a:path w="37751" h="21600" stroke="0" extrusionOk="0">
                  <a:moveTo>
                    <a:pt x="-1" y="10047"/>
                  </a:moveTo>
                  <a:cubicBezTo>
                    <a:pt x="3958" y="3791"/>
                    <a:pt x="10846" y="-1"/>
                    <a:pt x="18250" y="0"/>
                  </a:cubicBezTo>
                  <a:cubicBezTo>
                    <a:pt x="26581" y="0"/>
                    <a:pt x="34169" y="4791"/>
                    <a:pt x="37751" y="12312"/>
                  </a:cubicBezTo>
                  <a:lnTo>
                    <a:pt x="1825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4" name="Arc 33"/>
            <p:cNvSpPr>
              <a:spLocks/>
            </p:cNvSpPr>
            <p:nvPr/>
          </p:nvSpPr>
          <p:spPr bwMode="auto">
            <a:xfrm flipH="1">
              <a:off x="2934673" y="2222500"/>
              <a:ext cx="5340190" cy="1943100"/>
            </a:xfrm>
            <a:custGeom>
              <a:avLst/>
              <a:gdLst>
                <a:gd name="T0" fmla="*/ 0 w 30772"/>
                <a:gd name="T1" fmla="*/ 0 h 21600"/>
                <a:gd name="T2" fmla="*/ 0 w 30772"/>
                <a:gd name="T3" fmla="*/ 0 h 21600"/>
                <a:gd name="T4" fmla="*/ 0 w 3077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772"/>
                <a:gd name="T10" fmla="*/ 0 h 21600"/>
                <a:gd name="T11" fmla="*/ 30772 w 307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72" h="21600" fill="none" extrusionOk="0">
                  <a:moveTo>
                    <a:pt x="-1" y="2257"/>
                  </a:moveTo>
                  <a:cubicBezTo>
                    <a:pt x="2986" y="772"/>
                    <a:pt x="6277" y="-1"/>
                    <a:pt x="9613" y="0"/>
                  </a:cubicBezTo>
                  <a:cubicBezTo>
                    <a:pt x="19869" y="0"/>
                    <a:pt x="28711" y="7212"/>
                    <a:pt x="30772" y="17258"/>
                  </a:cubicBezTo>
                </a:path>
                <a:path w="30772" h="21600" stroke="0" extrusionOk="0">
                  <a:moveTo>
                    <a:pt x="-1" y="2257"/>
                  </a:moveTo>
                  <a:cubicBezTo>
                    <a:pt x="2986" y="772"/>
                    <a:pt x="6277" y="-1"/>
                    <a:pt x="9613" y="0"/>
                  </a:cubicBezTo>
                  <a:cubicBezTo>
                    <a:pt x="19869" y="0"/>
                    <a:pt x="28711" y="7212"/>
                    <a:pt x="30772" y="17258"/>
                  </a:cubicBezTo>
                  <a:lnTo>
                    <a:pt x="9613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5" name="Arc 34"/>
            <p:cNvSpPr>
              <a:spLocks/>
            </p:cNvSpPr>
            <p:nvPr/>
          </p:nvSpPr>
          <p:spPr bwMode="auto">
            <a:xfrm flipH="1" flipV="1">
              <a:off x="4379774" y="2830513"/>
              <a:ext cx="4459755" cy="1974850"/>
            </a:xfrm>
            <a:custGeom>
              <a:avLst/>
              <a:gdLst>
                <a:gd name="T0" fmla="*/ 0 w 33303"/>
                <a:gd name="T1" fmla="*/ 0 h 30705"/>
                <a:gd name="T2" fmla="*/ 0 w 33303"/>
                <a:gd name="T3" fmla="*/ 0 h 30705"/>
                <a:gd name="T4" fmla="*/ 0 w 33303"/>
                <a:gd name="T5" fmla="*/ 0 h 30705"/>
                <a:gd name="T6" fmla="*/ 0 60000 65536"/>
                <a:gd name="T7" fmla="*/ 0 60000 65536"/>
                <a:gd name="T8" fmla="*/ 0 60000 65536"/>
                <a:gd name="T9" fmla="*/ 0 w 33303"/>
                <a:gd name="T10" fmla="*/ 0 h 30705"/>
                <a:gd name="T11" fmla="*/ 33303 w 33303"/>
                <a:gd name="T12" fmla="*/ 30705 h 307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03" h="30705" fill="none" extrusionOk="0">
                  <a:moveTo>
                    <a:pt x="2013" y="30705"/>
                  </a:moveTo>
                  <a:cubicBezTo>
                    <a:pt x="687" y="27853"/>
                    <a:pt x="0" y="247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751" y="-1"/>
                    <a:pt x="29814" y="1196"/>
                    <a:pt x="33303" y="3445"/>
                  </a:cubicBezTo>
                </a:path>
                <a:path w="33303" h="30705" stroke="0" extrusionOk="0">
                  <a:moveTo>
                    <a:pt x="2013" y="30705"/>
                  </a:moveTo>
                  <a:cubicBezTo>
                    <a:pt x="687" y="27853"/>
                    <a:pt x="0" y="247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751" y="-1"/>
                    <a:pt x="29814" y="1196"/>
                    <a:pt x="33303" y="344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6" name="Arc 35"/>
            <p:cNvSpPr>
              <a:spLocks/>
            </p:cNvSpPr>
            <p:nvPr/>
          </p:nvSpPr>
          <p:spPr bwMode="auto">
            <a:xfrm flipH="1" flipV="1">
              <a:off x="6224230" y="2984500"/>
              <a:ext cx="2620872" cy="2381250"/>
            </a:xfrm>
            <a:custGeom>
              <a:avLst/>
              <a:gdLst>
                <a:gd name="T0" fmla="*/ 0 w 27510"/>
                <a:gd name="T1" fmla="*/ 0 h 30705"/>
                <a:gd name="T2" fmla="*/ 0 w 27510"/>
                <a:gd name="T3" fmla="*/ 0 h 30705"/>
                <a:gd name="T4" fmla="*/ 0 w 27510"/>
                <a:gd name="T5" fmla="*/ 0 h 30705"/>
                <a:gd name="T6" fmla="*/ 0 60000 65536"/>
                <a:gd name="T7" fmla="*/ 0 60000 65536"/>
                <a:gd name="T8" fmla="*/ 0 60000 65536"/>
                <a:gd name="T9" fmla="*/ 0 w 27510"/>
                <a:gd name="T10" fmla="*/ 0 h 30705"/>
                <a:gd name="T11" fmla="*/ 27510 w 27510"/>
                <a:gd name="T12" fmla="*/ 30705 h 307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10" h="30705" fill="none" extrusionOk="0">
                  <a:moveTo>
                    <a:pt x="2013" y="30705"/>
                  </a:moveTo>
                  <a:cubicBezTo>
                    <a:pt x="687" y="27853"/>
                    <a:pt x="0" y="247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598" y="-1"/>
                    <a:pt x="25587" y="277"/>
                    <a:pt x="27510" y="824"/>
                  </a:cubicBezTo>
                </a:path>
                <a:path w="27510" h="30705" stroke="0" extrusionOk="0">
                  <a:moveTo>
                    <a:pt x="2013" y="30705"/>
                  </a:moveTo>
                  <a:cubicBezTo>
                    <a:pt x="687" y="27853"/>
                    <a:pt x="0" y="247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598" y="-1"/>
                    <a:pt x="25587" y="277"/>
                    <a:pt x="27510" y="8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549779" y="4724400"/>
              <a:ext cx="163570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l-GR" altLang="el-GR" sz="2400" b="1">
                  <a:latin typeface="+mn-lt"/>
                </a:rPr>
                <a:t>πρωτε</a:t>
              </a:r>
              <a:r>
                <a:rPr lang="el-GR" altLang="el-GR" sz="2400" b="1">
                  <a:latin typeface="+mn-lt"/>
                  <a:cs typeface="Arial" charset="0"/>
                </a:rPr>
                <a:t>ΐ</a:t>
              </a:r>
              <a:r>
                <a:rPr lang="el-GR" altLang="el-GR" sz="2400" b="1">
                  <a:latin typeface="+mn-lt"/>
                </a:rPr>
                <a:t>νη</a:t>
              </a:r>
              <a:r>
                <a:rPr lang="it-IT" altLang="el-GR" sz="2400" b="1">
                  <a:latin typeface="+mn-lt"/>
                </a:rPr>
                <a:t> C</a:t>
              </a:r>
            </a:p>
            <a:p>
              <a:pPr algn="ctr"/>
              <a:r>
                <a:rPr lang="el-GR" altLang="el-GR" sz="2400" b="1">
                  <a:latin typeface="+mn-lt"/>
                </a:rPr>
                <a:t>πρωτε</a:t>
              </a:r>
              <a:r>
                <a:rPr lang="el-GR" altLang="el-GR" sz="2400" b="1">
                  <a:latin typeface="+mn-lt"/>
                  <a:cs typeface="Arial" charset="0"/>
                </a:rPr>
                <a:t>ΐ</a:t>
              </a:r>
              <a:r>
                <a:rPr lang="el-GR" altLang="el-GR" sz="2400" b="1">
                  <a:latin typeface="+mn-lt"/>
                </a:rPr>
                <a:t>νη</a:t>
              </a:r>
              <a:r>
                <a:rPr lang="it-IT" altLang="el-GR" sz="2400" b="1">
                  <a:latin typeface="+mn-lt"/>
                </a:rPr>
                <a:t> S</a:t>
              </a:r>
            </a:p>
          </p:txBody>
        </p:sp>
        <p:sp>
          <p:nvSpPr>
            <p:cNvPr id="68" name="Arc 37"/>
            <p:cNvSpPr>
              <a:spLocks/>
            </p:cNvSpPr>
            <p:nvPr/>
          </p:nvSpPr>
          <p:spPr bwMode="auto">
            <a:xfrm rot="20351574" flipV="1">
              <a:off x="2247900" y="4267200"/>
              <a:ext cx="1384300" cy="1069975"/>
            </a:xfrm>
            <a:custGeom>
              <a:avLst/>
              <a:gdLst>
                <a:gd name="T0" fmla="*/ 0 w 38919"/>
                <a:gd name="T1" fmla="*/ 0 h 43200"/>
                <a:gd name="T2" fmla="*/ 0 w 38919"/>
                <a:gd name="T3" fmla="*/ 0 h 43200"/>
                <a:gd name="T4" fmla="*/ 0 w 38919"/>
                <a:gd name="T5" fmla="*/ 0 h 43200"/>
                <a:gd name="T6" fmla="*/ 0 60000 65536"/>
                <a:gd name="T7" fmla="*/ 0 60000 65536"/>
                <a:gd name="T8" fmla="*/ 0 60000 65536"/>
                <a:gd name="T9" fmla="*/ 0 w 38919"/>
                <a:gd name="T10" fmla="*/ 0 h 43200"/>
                <a:gd name="T11" fmla="*/ 38919 w 3891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19" h="43200" fill="none" extrusionOk="0">
                  <a:moveTo>
                    <a:pt x="24068" y="43058"/>
                  </a:moveTo>
                  <a:cubicBezTo>
                    <a:pt x="23248" y="43152"/>
                    <a:pt x="224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421" y="-1"/>
                    <a:pt x="34842" y="3222"/>
                    <a:pt x="38919" y="8692"/>
                  </a:cubicBezTo>
                </a:path>
                <a:path w="38919" h="43200" stroke="0" extrusionOk="0">
                  <a:moveTo>
                    <a:pt x="24068" y="43058"/>
                  </a:moveTo>
                  <a:cubicBezTo>
                    <a:pt x="23248" y="43152"/>
                    <a:pt x="2242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421" y="-1"/>
                    <a:pt x="34842" y="3222"/>
                    <a:pt x="38919" y="86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2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κληρονομικής ανεπάρκειας </a:t>
            </a:r>
            <a:r>
              <a:rPr lang="el-GR" dirty="0" err="1" smtClean="0"/>
              <a:t>αντιθρομβίνης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Κληρονομικός </a:t>
            </a:r>
            <a:r>
              <a:rPr lang="el-GR" sz="2400" dirty="0" smtClean="0"/>
              <a:t>χαρακτήρας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Αυτοσωματικό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κυρίαρχο.</a:t>
            </a:r>
            <a:endParaRPr lang="it-IT" alt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Τιμές </a:t>
            </a:r>
            <a:r>
              <a:rPr lang="el-GR" sz="2400" dirty="0"/>
              <a:t>σε </a:t>
            </a:r>
            <a:r>
              <a:rPr lang="el-GR" sz="2400" dirty="0" smtClean="0"/>
              <a:t>φορείς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it-IT" altLang="el-GR" sz="2400" b="1" dirty="0" smtClean="0">
                <a:solidFill>
                  <a:srgbClr val="004A82"/>
                </a:solidFill>
              </a:rPr>
              <a:t>~ </a:t>
            </a:r>
            <a:r>
              <a:rPr lang="it-IT" altLang="el-GR" sz="2400" b="1" dirty="0">
                <a:solidFill>
                  <a:srgbClr val="004A82"/>
                </a:solidFill>
              </a:rPr>
              <a:t>50% (</a:t>
            </a:r>
            <a:r>
              <a:rPr lang="el-GR" altLang="el-GR" sz="2400" b="1" dirty="0">
                <a:solidFill>
                  <a:srgbClr val="004A82"/>
                </a:solidFill>
              </a:rPr>
              <a:t>λειτουργική εξέταση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).</a:t>
            </a:r>
            <a:endParaRPr lang="it-IT" alt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Θρομβωτικά</a:t>
            </a:r>
            <a:r>
              <a:rPr lang="el-GR" sz="2400" dirty="0" smtClean="0"/>
              <a:t> συμπτώματα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Εν </a:t>
            </a:r>
            <a:r>
              <a:rPr lang="el-GR" altLang="el-GR" sz="2400" b="1" dirty="0">
                <a:solidFill>
                  <a:srgbClr val="004A82"/>
                </a:solidFill>
              </a:rPr>
              <a:t>τω </a:t>
            </a:r>
            <a:r>
              <a:rPr lang="el-GR" altLang="el-GR" sz="2400" b="1" dirty="0" err="1">
                <a:solidFill>
                  <a:srgbClr val="004A82"/>
                </a:solidFill>
              </a:rPr>
              <a:t>βάθει</a:t>
            </a:r>
            <a:r>
              <a:rPr lang="el-GR" altLang="el-GR" sz="2400" b="1" dirty="0">
                <a:solidFill>
                  <a:srgbClr val="004A82"/>
                </a:solidFill>
              </a:rPr>
              <a:t>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θρόμβωση.</a:t>
            </a:r>
            <a:endParaRPr lang="it-IT" alt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Πιθανοί </a:t>
            </a:r>
            <a:r>
              <a:rPr lang="el-GR" sz="2400" dirty="0" err="1"/>
              <a:t>προδιαθεσιακοί</a:t>
            </a:r>
            <a:r>
              <a:rPr lang="el-GR" sz="2400" dirty="0"/>
              <a:t> </a:t>
            </a:r>
            <a:r>
              <a:rPr lang="el-GR" sz="2400" dirty="0" smtClean="0"/>
              <a:t>παράγοντες </a:t>
            </a:r>
            <a:r>
              <a:rPr lang="el-GR" sz="2400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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Κύηση</a:t>
            </a:r>
            <a:r>
              <a:rPr lang="el-GR" altLang="el-GR" sz="2400" b="1" dirty="0">
                <a:solidFill>
                  <a:srgbClr val="004A82"/>
                </a:solidFill>
              </a:rPr>
              <a:t>, χειρουργείο,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αντισυλληπτικά </a:t>
            </a:r>
            <a:r>
              <a:rPr lang="el-GR" altLang="el-GR" sz="2400" b="1" dirty="0">
                <a:solidFill>
                  <a:srgbClr val="004A82"/>
                </a:solidFill>
              </a:rPr>
              <a:t>κ.α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.</a:t>
            </a:r>
            <a:endParaRPr lang="it-IT" alt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Εμφάνιση </a:t>
            </a:r>
            <a:r>
              <a:rPr lang="el-GR" sz="2400" dirty="0"/>
              <a:t>στους ασθενείς με </a:t>
            </a:r>
            <a:r>
              <a:rPr lang="el-GR" sz="2400" dirty="0" smtClean="0"/>
              <a:t>θρόμβωση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it-IT" altLang="el-GR" sz="2400" b="1" dirty="0" smtClean="0">
                <a:solidFill>
                  <a:srgbClr val="004A82"/>
                </a:solidFill>
              </a:rPr>
              <a:t>2-4%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Εμφάνιση στο γενικότερο </a:t>
            </a:r>
            <a:r>
              <a:rPr lang="el-GR" sz="2400" dirty="0" smtClean="0"/>
              <a:t>πληθυσμό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Σπάνια </a:t>
            </a:r>
            <a:r>
              <a:rPr lang="el-GR" altLang="el-GR" sz="2400" b="1" dirty="0">
                <a:solidFill>
                  <a:srgbClr val="004A82"/>
                </a:solidFill>
              </a:rPr>
              <a:t>(&lt;1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%).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4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Ενεργοποίηση της Πρωτεΐνης </a:t>
            </a:r>
            <a:r>
              <a:rPr lang="en-US" dirty="0"/>
              <a:t>C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pSp>
        <p:nvGrpSpPr>
          <p:cNvPr id="47" name="Ομάδα 46"/>
          <p:cNvGrpSpPr/>
          <p:nvPr/>
        </p:nvGrpSpPr>
        <p:grpSpPr>
          <a:xfrm>
            <a:off x="395536" y="2276475"/>
            <a:ext cx="8734428" cy="2782888"/>
            <a:chOff x="395536" y="2276475"/>
            <a:chExt cx="8734428" cy="278288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95536" y="4351338"/>
              <a:ext cx="7372350" cy="369887"/>
              <a:chOff x="702" y="2315"/>
              <a:chExt cx="4644" cy="233"/>
            </a:xfrm>
          </p:grpSpPr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>
                <a:off x="702" y="2315"/>
                <a:ext cx="46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702" y="2548"/>
                <a:ext cx="46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118473" y="3387725"/>
              <a:ext cx="1697038" cy="912813"/>
              <a:chOff x="4307" y="1708"/>
              <a:chExt cx="1069" cy="575"/>
            </a:xfrm>
          </p:grpSpPr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4307" y="1708"/>
                <a:ext cx="486" cy="575"/>
              </a:xfrm>
              <a:prstGeom prst="ellipse">
                <a:avLst/>
              </a:prstGeom>
              <a:solidFill>
                <a:srgbClr val="00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defTabSz="7620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defTabSz="7620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defTabSz="7620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defTabSz="7620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defTabSz="7620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algn="ctr"/>
                <a:r>
                  <a:rPr lang="it-IT" altLang="it-IT" sz="2400" b="1">
                    <a:latin typeface="Times New Roman" pitchFamily="18" charset="0"/>
                  </a:rPr>
                  <a:t>PS</a:t>
                </a:r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4782" y="1933"/>
                <a:ext cx="594" cy="348"/>
                <a:chOff x="4032" y="816"/>
                <a:chExt cx="528" cy="432"/>
              </a:xfrm>
            </p:grpSpPr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4032" y="816"/>
                  <a:ext cx="480" cy="43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it-IT" altLang="el-GR" b="1">
                      <a:latin typeface="Times New Roman" pitchFamily="18" charset="0"/>
                    </a:rPr>
                    <a:t>APC</a:t>
                  </a:r>
                </a:p>
              </p:txBody>
            </p:sp>
            <p:sp>
              <p:nvSpPr>
                <p:cNvPr id="12" name="AutoShape 10"/>
                <p:cNvSpPr>
                  <a:spLocks noChangeArrowheads="1"/>
                </p:cNvSpPr>
                <p:nvPr/>
              </p:nvSpPr>
              <p:spPr bwMode="auto">
                <a:xfrm rot="9105836">
                  <a:off x="4416" y="1019"/>
                  <a:ext cx="144" cy="8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7490076" y="2779713"/>
              <a:ext cx="1639888" cy="1047750"/>
              <a:chOff x="5171" y="1325"/>
              <a:chExt cx="1033" cy="660"/>
            </a:xfrm>
          </p:grpSpPr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5171" y="1325"/>
                <a:ext cx="498" cy="437"/>
                <a:chOff x="4416" y="998"/>
                <a:chExt cx="443" cy="449"/>
              </a:xfrm>
            </p:grpSpPr>
            <p:sp>
              <p:nvSpPr>
                <p:cNvPr id="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12" y="998"/>
                  <a:ext cx="266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r>
                    <a:rPr lang="it-IT" altLang="el-GR" b="1">
                      <a:latin typeface="Times New Roman" pitchFamily="18" charset="0"/>
                    </a:rPr>
                    <a:t>Va</a:t>
                  </a:r>
                </a:p>
              </p:txBody>
            </p:sp>
            <p:sp>
              <p:nvSpPr>
                <p:cNvPr id="2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416" y="1190"/>
                  <a:ext cx="443" cy="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r>
                    <a:rPr lang="it-IT" altLang="el-GR" b="1">
                      <a:latin typeface="Times New Roman" pitchFamily="18" charset="0"/>
                    </a:rPr>
                    <a:t>VIIIa</a:t>
                  </a:r>
                </a:p>
              </p:txBody>
            </p:sp>
          </p:grp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5372" y="1752"/>
                <a:ext cx="648" cy="233"/>
              </a:xfrm>
              <a:prstGeom prst="curvedUpArrow">
                <a:avLst>
                  <a:gd name="adj1" fmla="val 55622"/>
                  <a:gd name="adj2" fmla="val 111245"/>
                  <a:gd name="adj3" fmla="val 3333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Arial" charset="0"/>
                </a:endParaRP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5739" y="1335"/>
                <a:ext cx="465" cy="438"/>
                <a:chOff x="4416" y="998"/>
                <a:chExt cx="414" cy="451"/>
              </a:xfrm>
            </p:grpSpPr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512" y="998"/>
                  <a:ext cx="242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r>
                    <a:rPr lang="it-IT" altLang="el-GR" b="1">
                      <a:latin typeface="Times New Roman" pitchFamily="18" charset="0"/>
                    </a:rPr>
                    <a:t>Vi</a:t>
                  </a:r>
                </a:p>
              </p:txBody>
            </p:sp>
            <p:sp>
              <p:nvSpPr>
                <p:cNvPr id="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16" y="1189"/>
                  <a:ext cx="414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r>
                    <a:rPr lang="it-IT" altLang="el-GR" b="1">
                      <a:latin typeface="Times New Roman" pitchFamily="18" charset="0"/>
                    </a:rPr>
                    <a:t>VIIIi</a:t>
                  </a:r>
                </a:p>
              </p:txBody>
            </p:sp>
          </p:grpSp>
        </p:grp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5710486" y="4129088"/>
              <a:ext cx="428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356598" y="4351338"/>
              <a:ext cx="13557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el-GR" altLang="el-GR" b="1">
                  <a:latin typeface="Times New Roman" pitchFamily="18" charset="0"/>
                </a:rPr>
                <a:t>Μεμβράνη</a:t>
              </a:r>
            </a:p>
            <a:p>
              <a:endParaRPr lang="it-IT" altLang="el-GR">
                <a:latin typeface="Times New Roman" pitchFamily="18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4461" y="3757613"/>
              <a:ext cx="514350" cy="11858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Times New Roman" pitchFamily="18" charset="0"/>
                </a:rPr>
                <a:t>TM</a:t>
              </a:r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938586" y="2276475"/>
              <a:ext cx="685800" cy="519113"/>
              <a:chOff x="1674" y="1008"/>
              <a:chExt cx="432" cy="327"/>
            </a:xfrm>
          </p:grpSpPr>
          <p:sp>
            <p:nvSpPr>
              <p:cNvPr id="25" name="Oval 23"/>
              <p:cNvSpPr>
                <a:spLocks noChangeArrowheads="1"/>
              </p:cNvSpPr>
              <p:nvPr/>
            </p:nvSpPr>
            <p:spPr bwMode="auto">
              <a:xfrm>
                <a:off x="1674" y="1101"/>
                <a:ext cx="162" cy="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Arial" charset="0"/>
                </a:endParaRPr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378" cy="3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algn="ctr"/>
                <a:r>
                  <a:rPr lang="it-IT" altLang="el-GR" b="1">
                    <a:latin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>
              <a:off x="2538661" y="3684588"/>
              <a:ext cx="685800" cy="517525"/>
              <a:chOff x="2052" y="1895"/>
              <a:chExt cx="432" cy="326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2052" y="1988"/>
                <a:ext cx="162" cy="1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eaLnBrk="1" hangingPunct="1"/>
                <a:endParaRPr lang="el-GR" altLang="el-GR" sz="1800">
                  <a:latin typeface="Arial" charset="0"/>
                </a:endParaRPr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2106" y="1895"/>
                <a:ext cx="378" cy="32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algn="ctr"/>
                <a:r>
                  <a:rPr lang="it-IT" altLang="el-GR" b="1">
                    <a:latin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767136" y="3684588"/>
              <a:ext cx="771525" cy="6667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Times New Roman" pitchFamily="18" charset="0"/>
                </a:rPr>
                <a:t> PC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52711" y="3017838"/>
              <a:ext cx="771525" cy="6667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el-GR" b="1">
                  <a:latin typeface="Times New Roman" pitchFamily="18" charset="0"/>
                </a:rPr>
                <a:t> PC</a:t>
              </a: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424236" y="3535363"/>
              <a:ext cx="428625" cy="222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538661" y="2795588"/>
              <a:ext cx="342900" cy="889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4" name="Group 32"/>
            <p:cNvGrpSpPr>
              <a:grpSpLocks/>
            </p:cNvGrpSpPr>
            <p:nvPr/>
          </p:nvGrpSpPr>
          <p:grpSpPr bwMode="auto">
            <a:xfrm>
              <a:off x="1252786" y="3829050"/>
              <a:ext cx="514350" cy="1190625"/>
              <a:chOff x="1242" y="1986"/>
              <a:chExt cx="324" cy="750"/>
            </a:xfrm>
          </p:grpSpPr>
          <p:sp>
            <p:nvSpPr>
              <p:cNvPr id="35" name="AutoShape 33"/>
              <p:cNvSpPr>
                <a:spLocks noChangeArrowheads="1"/>
              </p:cNvSpPr>
              <p:nvPr/>
            </p:nvSpPr>
            <p:spPr bwMode="auto">
              <a:xfrm>
                <a:off x="1242" y="1986"/>
                <a:ext cx="324" cy="7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algn="ctr"/>
                <a:r>
                  <a:rPr lang="it-IT" altLang="el-GR" sz="1800" b="1">
                    <a:latin typeface="Times New Roman" pitchFamily="18" charset="0"/>
                  </a:rPr>
                  <a:t> </a:t>
                </a:r>
                <a:endParaRPr lang="it-IT" altLang="el-GR">
                  <a:latin typeface="Times New Roman" pitchFamily="18" charset="0"/>
                </a:endParaRPr>
              </a:p>
            </p:txBody>
          </p:sp>
          <p:sp>
            <p:nvSpPr>
              <p:cNvPr id="36" name="Text Box 34"/>
              <p:cNvSpPr txBox="1">
                <a:spLocks noChangeArrowheads="1"/>
              </p:cNvSpPr>
              <p:nvPr/>
            </p:nvSpPr>
            <p:spPr bwMode="auto">
              <a:xfrm>
                <a:off x="1301" y="1986"/>
                <a:ext cx="130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el-GR" sz="1800" b="1">
                    <a:latin typeface="Times New Roman" pitchFamily="18" charset="0"/>
                  </a:rPr>
                  <a:t>EPCR</a:t>
                </a:r>
              </a:p>
            </p:txBody>
          </p:sp>
        </p:grp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824536" y="4129088"/>
              <a:ext cx="428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938961" y="2276475"/>
              <a:ext cx="771525" cy="912813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7" tIns="44450" rIns="90487" bIns="44450" anchor="ctr"/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it-IT" altLang="it-IT" sz="2400" b="1">
                  <a:latin typeface="Times New Roman" pitchFamily="18" charset="0"/>
                </a:rPr>
                <a:t>PS</a:t>
              </a:r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280148" y="3744913"/>
              <a:ext cx="1474788" cy="1203325"/>
              <a:chOff x="3132" y="1933"/>
              <a:chExt cx="929" cy="758"/>
            </a:xfrm>
          </p:grpSpPr>
          <p:grpSp>
            <p:nvGrpSpPr>
              <p:cNvPr id="40" name="Group 38"/>
              <p:cNvGrpSpPr>
                <a:grpSpLocks/>
              </p:cNvGrpSpPr>
              <p:nvPr/>
            </p:nvGrpSpPr>
            <p:grpSpPr bwMode="auto">
              <a:xfrm>
                <a:off x="3467" y="1933"/>
                <a:ext cx="594" cy="384"/>
                <a:chOff x="3456" y="1920"/>
                <a:chExt cx="594" cy="384"/>
              </a:xfrm>
            </p:grpSpPr>
            <p:sp>
              <p:nvSpPr>
                <p:cNvPr id="44" name="Oval 39"/>
                <p:cNvSpPr>
                  <a:spLocks noChangeArrowheads="1"/>
                </p:cNvSpPr>
                <p:nvPr/>
              </p:nvSpPr>
              <p:spPr bwMode="auto">
                <a:xfrm>
                  <a:off x="3456" y="1920"/>
                  <a:ext cx="540" cy="38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it-IT" altLang="el-GR" b="1">
                      <a:latin typeface="Times New Roman" pitchFamily="18" charset="0"/>
                    </a:rPr>
                    <a:t>APC</a:t>
                  </a:r>
                </a:p>
              </p:txBody>
            </p:sp>
            <p:sp>
              <p:nvSpPr>
                <p:cNvPr id="45" name="AutoShape 40"/>
                <p:cNvSpPr>
                  <a:spLocks noChangeArrowheads="1"/>
                </p:cNvSpPr>
                <p:nvPr/>
              </p:nvSpPr>
              <p:spPr bwMode="auto">
                <a:xfrm rot="9105836">
                  <a:off x="3888" y="2087"/>
                  <a:ext cx="162" cy="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eaLnBrk="1" hangingPunct="1"/>
                  <a:endParaRPr lang="el-GR" altLang="el-GR" sz="1800">
                    <a:latin typeface="Arial" charset="0"/>
                  </a:endParaRPr>
                </a:p>
              </p:txBody>
            </p:sp>
          </p:grpSp>
          <p:grpSp>
            <p:nvGrpSpPr>
              <p:cNvPr id="41" name="Group 41"/>
              <p:cNvGrpSpPr>
                <a:grpSpLocks/>
              </p:cNvGrpSpPr>
              <p:nvPr/>
            </p:nvGrpSpPr>
            <p:grpSpPr bwMode="auto">
              <a:xfrm>
                <a:off x="3132" y="1941"/>
                <a:ext cx="324" cy="750"/>
                <a:chOff x="3132" y="1941"/>
                <a:chExt cx="324" cy="750"/>
              </a:xfrm>
            </p:grpSpPr>
            <p:sp>
              <p:nvSpPr>
                <p:cNvPr id="42" name="AutoShape 42"/>
                <p:cNvSpPr>
                  <a:spLocks noChangeArrowheads="1"/>
                </p:cNvSpPr>
                <p:nvPr/>
              </p:nvSpPr>
              <p:spPr bwMode="auto">
                <a:xfrm>
                  <a:off x="3132" y="1941"/>
                  <a:ext cx="324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it-IT" altLang="el-GR" sz="1800" b="1">
                      <a:latin typeface="Times New Roman" pitchFamily="18" charset="0"/>
                    </a:rPr>
                    <a:t> </a:t>
                  </a:r>
                  <a:endParaRPr lang="it-IT" altLang="el-GR">
                    <a:latin typeface="Times New Roman" pitchFamily="18" charset="0"/>
                  </a:endParaRPr>
                </a:p>
              </p:txBody>
            </p:sp>
            <p:sp>
              <p:nvSpPr>
                <p:cNvPr id="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191" y="1941"/>
                  <a:ext cx="130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it-IT" altLang="el-GR" sz="1800" b="1">
                      <a:latin typeface="Times New Roman" pitchFamily="18" charset="0"/>
                    </a:rPr>
                    <a:t>EPCR</a:t>
                  </a:r>
                </a:p>
              </p:txBody>
            </p:sp>
          </p:grpSp>
        </p:grp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5281861" y="3313113"/>
              <a:ext cx="0" cy="296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9335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Κύρια χαρακτηριστικά κληρονομικής ανεπάρκειας πρωτεΐνης C και 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/>
              <a:t>Κληρονομικός </a:t>
            </a:r>
            <a:r>
              <a:rPr lang="el-GR" dirty="0" smtClean="0"/>
              <a:t>χαρακτήρας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Αυτοσωματικό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κυρίαρχο.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Τιμές σε </a:t>
            </a:r>
            <a:r>
              <a:rPr lang="el-GR" dirty="0" smtClean="0"/>
              <a:t>φορείς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ετεροζυγώτες</a:t>
            </a:r>
            <a:r>
              <a:rPr lang="it-IT" altLang="el-GR" b="1" dirty="0">
                <a:solidFill>
                  <a:srgbClr val="004A82"/>
                </a:solidFill>
              </a:rPr>
              <a:t>~ </a:t>
            </a:r>
            <a:r>
              <a:rPr lang="it-IT" altLang="el-GR" b="1" dirty="0" smtClean="0">
                <a:solidFill>
                  <a:srgbClr val="004A82"/>
                </a:solidFill>
              </a:rPr>
              <a:t>50%</a:t>
            </a:r>
            <a:endParaRPr lang="el-GR" altLang="el-GR" b="1" dirty="0" smtClean="0">
              <a:solidFill>
                <a:srgbClr val="004A82"/>
              </a:solidFill>
            </a:endParaRPr>
          </a:p>
          <a:p>
            <a:pPr marL="2601913" indent="0"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ομοζυγώτες~10% </a:t>
            </a:r>
            <a:r>
              <a:rPr lang="it-IT" altLang="el-GR" b="1" dirty="0" smtClean="0">
                <a:solidFill>
                  <a:srgbClr val="004A82"/>
                </a:solidFill>
              </a:rPr>
              <a:t>(</a:t>
            </a:r>
            <a:r>
              <a:rPr lang="el-GR" altLang="el-GR" b="1" dirty="0">
                <a:solidFill>
                  <a:srgbClr val="004A82"/>
                </a:solidFill>
              </a:rPr>
              <a:t>λειτουργική εξέταση</a:t>
            </a:r>
            <a:r>
              <a:rPr lang="el-GR" altLang="el-GR" b="1" dirty="0" smtClean="0">
                <a:solidFill>
                  <a:srgbClr val="004A82"/>
                </a:solidFill>
              </a:rPr>
              <a:t>).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err="1"/>
              <a:t>Θρομβωτικά</a:t>
            </a:r>
            <a:r>
              <a:rPr lang="el-GR" dirty="0"/>
              <a:t> </a:t>
            </a:r>
            <a:r>
              <a:rPr lang="el-GR" dirty="0" smtClean="0"/>
              <a:t>συμπτώματα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 err="1">
                <a:solidFill>
                  <a:srgbClr val="004A82"/>
                </a:solidFill>
              </a:rPr>
              <a:t>ετεροζυγώτες</a:t>
            </a:r>
            <a:r>
              <a:rPr lang="it-IT" altLang="el-GR" b="1" dirty="0">
                <a:solidFill>
                  <a:srgbClr val="004A82"/>
                </a:solidFill>
              </a:rPr>
              <a:t>~ 50% </a:t>
            </a:r>
            <a:r>
              <a:rPr lang="el-GR" altLang="el-GR" b="1" dirty="0">
                <a:solidFill>
                  <a:srgbClr val="004A82"/>
                </a:solidFill>
              </a:rPr>
              <a:t>ομοζυγώτες~10</a:t>
            </a:r>
            <a:r>
              <a:rPr lang="el-GR" altLang="el-GR" b="1" dirty="0" smtClean="0">
                <a:solidFill>
                  <a:srgbClr val="004A82"/>
                </a:solidFill>
              </a:rPr>
              <a:t>% </a:t>
            </a:r>
            <a:r>
              <a:rPr lang="it-IT" altLang="el-GR" b="1" dirty="0" smtClean="0">
                <a:solidFill>
                  <a:srgbClr val="004A82"/>
                </a:solidFill>
              </a:rPr>
              <a:t>(</a:t>
            </a:r>
            <a:r>
              <a:rPr lang="el-GR" altLang="el-GR" b="1" dirty="0">
                <a:solidFill>
                  <a:srgbClr val="004A82"/>
                </a:solidFill>
              </a:rPr>
              <a:t>λειτουργική εξέταση</a:t>
            </a:r>
            <a:r>
              <a:rPr lang="el-GR" altLang="el-GR" b="1" dirty="0" smtClean="0">
                <a:solidFill>
                  <a:srgbClr val="004A82"/>
                </a:solidFill>
              </a:rPr>
              <a:t>).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Πιθανοί </a:t>
            </a:r>
            <a:r>
              <a:rPr lang="el-GR" dirty="0" err="1"/>
              <a:t>προδιαθεσιακοί</a:t>
            </a:r>
            <a:r>
              <a:rPr lang="el-GR" dirty="0"/>
              <a:t> </a:t>
            </a:r>
            <a:r>
              <a:rPr lang="el-GR" dirty="0" smtClean="0"/>
              <a:t>παράγοντες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Κύηση, χειρουργείο, </a:t>
            </a:r>
          </a:p>
          <a:p>
            <a:pPr marL="0" indent="0">
              <a:buNone/>
            </a:pPr>
            <a:r>
              <a:rPr lang="el-GR" altLang="el-GR" b="1" dirty="0">
                <a:solidFill>
                  <a:srgbClr val="004A82"/>
                </a:solidFill>
              </a:rPr>
              <a:t>αντισυλληπτικά κ.α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στους ασθενείς με </a:t>
            </a:r>
            <a:r>
              <a:rPr lang="el-GR" dirty="0" smtClean="0"/>
              <a:t>θρόμβωση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it-IT" altLang="el-GR" b="1" dirty="0">
                <a:solidFill>
                  <a:srgbClr val="004A82"/>
                </a:solidFill>
              </a:rPr>
              <a:t>2-4</a:t>
            </a:r>
            <a:r>
              <a:rPr lang="it-IT" altLang="el-GR" b="1" dirty="0" smtClean="0">
                <a:solidFill>
                  <a:srgbClr val="004A82"/>
                </a:solidFill>
              </a:rPr>
              <a:t>%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Εμφάνιση </a:t>
            </a:r>
            <a:r>
              <a:rPr lang="el-GR" dirty="0"/>
              <a:t>στο γενικότερο </a:t>
            </a:r>
            <a:r>
              <a:rPr lang="el-GR" dirty="0" smtClean="0"/>
              <a:t>πληθυσμό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b="1" dirty="0">
                <a:solidFill>
                  <a:srgbClr val="004A82"/>
                </a:solidFill>
              </a:rPr>
              <a:t>Σπάνια (&lt;1</a:t>
            </a:r>
            <a:r>
              <a:rPr lang="el-GR" altLang="el-GR" b="1" dirty="0" smtClean="0">
                <a:solidFill>
                  <a:srgbClr val="004A82"/>
                </a:solidFill>
              </a:rPr>
              <a:t>%).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9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 err="1"/>
              <a:t>ντίσταση</a:t>
            </a:r>
            <a:r>
              <a:rPr lang="el-GR" dirty="0"/>
              <a:t> στην </a:t>
            </a:r>
            <a:r>
              <a:rPr lang="en-US" dirty="0"/>
              <a:t>APC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0" y="1196752"/>
            <a:ext cx="6880820" cy="49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5935" y="6149611"/>
            <a:ext cx="2086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/>
            <a:r>
              <a:rPr lang="it-IT" altLang="el-GR" sz="1800" dirty="0">
                <a:latin typeface="+mn-lt"/>
              </a:rPr>
              <a:t>Dahlbäck et al, 1993</a:t>
            </a:r>
          </a:p>
        </p:txBody>
      </p:sp>
    </p:spTree>
    <p:extLst>
      <p:ext uri="{BB962C8B-B14F-4D97-AF65-F5344CB8AC3E}">
        <p14:creationId xmlns:p14="http://schemas.microsoft.com/office/powerpoint/2010/main" val="38975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31e81d18f89844151d9fef62328a4912a5e493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169</TotalTime>
  <Words>2223</Words>
  <Application>Microsoft Office PowerPoint</Application>
  <PresentationFormat>On-screen Show (4:3)</PresentationFormat>
  <Paragraphs>411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OC_template</vt:lpstr>
      <vt:lpstr>OC_template_updated</vt:lpstr>
      <vt:lpstr>Αιματολογία ΙΙΙ (Ε)</vt:lpstr>
      <vt:lpstr>Θρομβοφιλία</vt:lpstr>
      <vt:lpstr>Εργαστηριακή διερεύνηση  θρομβοφιλίας Καταστάσεις υπό διερεύνηση</vt:lpstr>
      <vt:lpstr>Άλλοι λιγότερο τεκμηριωμένοι επίκτητοι παράγοντες</vt:lpstr>
      <vt:lpstr>Φυσικοί αναστολείς της πήξης Πρωτεΐνη C και πρωτεΐνη S-Αντιθρομβίνη</vt:lpstr>
      <vt:lpstr>Κύρια χαρακτηριστικά κληρονομικής ανεπάρκειας αντιθρομβίνης</vt:lpstr>
      <vt:lpstr>Ενεργοποίηση της Πρωτεΐνης C </vt:lpstr>
      <vt:lpstr>Κύρια χαρακτηριστικά κληρονομικής ανεπάρκειας πρωτεΐνης C και S</vt:lpstr>
      <vt:lpstr>Aντίσταση στην APC</vt:lpstr>
      <vt:lpstr>Κύρια χαρακτηριστικά κληρονομικής αντίστασης στην  APC</vt:lpstr>
      <vt:lpstr>Κύριες αιτίες αντίστασης στην APC </vt:lpstr>
      <vt:lpstr>Μετάλλαξη προθρομβίνης</vt:lpstr>
      <vt:lpstr>Κύρια χαρακτηριστικά κληρονομικής υπερπροθρομβιναιμίας (μετάλλαξη 20210) </vt:lpstr>
      <vt:lpstr>Κύρια χαρακτηριστικά κληρονομικής δυσινωδογοναιμίας </vt:lpstr>
      <vt:lpstr>Κύρια χαρακτηριστικά υπερομοκυστεϊναιμίας </vt:lpstr>
      <vt:lpstr>Κύρια χαρακτηριστικά αντιφωσφολιπιδικού  συνδρόμου</vt:lpstr>
      <vt:lpstr>Θρομβοφιλία και ο κίνδυνος για εμφάνιση θρομβοεμβολικού επεισοδίου</vt:lpstr>
      <vt:lpstr>Γενετικό προφίλ σε σχέση με εμφάνιση θρόμβωσης 1/2</vt:lpstr>
      <vt:lpstr>Γενετικό προφίλ σε σχέση με εμφάνιση θρόμβωσης 2/2</vt:lpstr>
      <vt:lpstr>Ηλικία εμφάνισης θρόμβωσης</vt:lpstr>
      <vt:lpstr>Υπερομοκυστεϊναιμία (Hcy) and FV Leiden</vt:lpstr>
      <vt:lpstr>Μοντέλο θρομβογένεσης</vt:lpstr>
      <vt:lpstr>Εργαστηριακή διερεύνηση θρομβοφιλίας   ποιος πρέπει να εξετάζεται</vt:lpstr>
      <vt:lpstr>Εργαστηριακή διερεύνηση θρομβοφιλίας   πότε πρέπει να γίνεται η μέτρηση</vt:lpstr>
      <vt:lpstr>Εργαστηριακή διερεύνηση θρομβοφιλίας</vt:lpstr>
      <vt:lpstr>Πρωτεΐνη C</vt:lpstr>
      <vt:lpstr>Πρωτεΐνη S</vt:lpstr>
      <vt:lpstr>Ανεπάρκεια PS (γονότυπος vs. φαινότυπος)</vt:lpstr>
      <vt:lpstr>Αντιθρομβίνη</vt:lpstr>
      <vt:lpstr>APCR</vt:lpstr>
      <vt:lpstr>APTT FV-Deficient plasma</vt:lpstr>
      <vt:lpstr>Υπερπροθρομβιναιμία – μετάλλαξη 20210</vt:lpstr>
      <vt:lpstr>Αντιφωσφολιπιδικό σύνδρομο- αντιπηκτικα λύκου</vt:lpstr>
      <vt:lpstr>Αντιφωσφολιπιδικό σύνδρομο- ΑCA και αντι-β2-GP1</vt:lpstr>
      <vt:lpstr>Δυσινωδογοναιμία</vt:lpstr>
      <vt:lpstr>PAI-1</vt:lpstr>
      <vt:lpstr>Πλασμινογόνο</vt:lpstr>
      <vt:lpstr>Επίπεδα FVIII, FXII</vt:lpstr>
      <vt:lpstr> HCY/MTHFR</vt:lpstr>
      <vt:lpstr>Συμπέρασμα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alex</cp:lastModifiedBy>
  <cp:revision>22</cp:revision>
  <dcterms:created xsi:type="dcterms:W3CDTF">2015-01-23T11:02:32Z</dcterms:created>
  <dcterms:modified xsi:type="dcterms:W3CDTF">2015-03-02T10:31:06Z</dcterms:modified>
</cp:coreProperties>
</file>