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7"/>
  </p:notesMasterIdLst>
  <p:handoutMasterIdLst>
    <p:handoutMasterId r:id="rId48"/>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257" r:id="rId40"/>
    <p:sldId id="262" r:id="rId41"/>
    <p:sldId id="264" r:id="rId42"/>
    <p:sldId id="303" r:id="rId43"/>
    <p:sldId id="304" r:id="rId44"/>
    <p:sldId id="266" r:id="rId45"/>
    <p:sldId id="261" r:id="rId46"/>
  </p:sldIdLst>
  <p:sldSz cx="9144000" cy="6858000" type="screen4x3"/>
  <p:notesSz cx="7104063" cy="10234613"/>
  <p:custDataLst>
    <p:tags r:id="rId4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3252" name="Θέση αριθμού διαφάνειας 3"/>
          <p:cNvSpPr>
            <a:spLocks noGrp="1"/>
          </p:cNvSpPr>
          <p:nvPr>
            <p:ph type="sldNum" sz="quarter" idx="5"/>
          </p:nvPr>
        </p:nvSpPr>
        <p:spPr/>
        <p:txBody>
          <a:bodyPr/>
          <a:lstStyle/>
          <a:p>
            <a:pPr>
              <a:defRPr/>
            </a:pPr>
            <a:fld id="{76716BB6-0FEF-4CC1-8651-9244F4CD79C3}" type="slidenum">
              <a:rPr lang="el-GR">
                <a:solidFill>
                  <a:prstClr val="black"/>
                </a:solidFill>
              </a:rPr>
              <a:pPr>
                <a:defRPr/>
              </a:pPr>
              <a:t>19</a:t>
            </a:fld>
            <a:endParaRPr lang="el-GR">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4276" name="Θέση αριθμού διαφάνειας 3"/>
          <p:cNvSpPr>
            <a:spLocks noGrp="1"/>
          </p:cNvSpPr>
          <p:nvPr>
            <p:ph type="sldNum" sz="quarter" idx="5"/>
          </p:nvPr>
        </p:nvSpPr>
        <p:spPr/>
        <p:txBody>
          <a:bodyPr/>
          <a:lstStyle/>
          <a:p>
            <a:pPr>
              <a:defRPr/>
            </a:pPr>
            <a:fld id="{8643E543-E7A2-4431-AC3F-0097D72C9A6A}" type="slidenum">
              <a:rPr lang="el-GR">
                <a:solidFill>
                  <a:prstClr val="black"/>
                </a:solidFill>
              </a:rPr>
              <a:pPr>
                <a:defRPr/>
              </a:pPr>
              <a:t>20</a:t>
            </a:fld>
            <a:endParaRPr lang="el-GR">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5300" name="Θέση αριθμού διαφάνειας 3"/>
          <p:cNvSpPr>
            <a:spLocks noGrp="1"/>
          </p:cNvSpPr>
          <p:nvPr>
            <p:ph type="sldNum" sz="quarter" idx="5"/>
          </p:nvPr>
        </p:nvSpPr>
        <p:spPr/>
        <p:txBody>
          <a:bodyPr/>
          <a:lstStyle/>
          <a:p>
            <a:pPr>
              <a:defRPr/>
            </a:pPr>
            <a:fld id="{87D0A5F0-2204-4056-8031-5E3639CDA15E}" type="slidenum">
              <a:rPr lang="el-GR">
                <a:solidFill>
                  <a:prstClr val="black"/>
                </a:solidFill>
              </a:rPr>
              <a:pPr>
                <a:defRPr/>
              </a:pPr>
              <a:t>21</a:t>
            </a:fld>
            <a:endParaRPr lang="el-GR">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6324" name="Θέση αριθμού διαφάνειας 3"/>
          <p:cNvSpPr>
            <a:spLocks noGrp="1"/>
          </p:cNvSpPr>
          <p:nvPr>
            <p:ph type="sldNum" sz="quarter" idx="5"/>
          </p:nvPr>
        </p:nvSpPr>
        <p:spPr/>
        <p:txBody>
          <a:bodyPr/>
          <a:lstStyle/>
          <a:p>
            <a:pPr>
              <a:defRPr/>
            </a:pPr>
            <a:fld id="{7DC1D87E-1BD4-4FBA-83CB-287F0E058583}" type="slidenum">
              <a:rPr lang="el-GR">
                <a:solidFill>
                  <a:prstClr val="black"/>
                </a:solidFill>
              </a:rPr>
              <a:pPr>
                <a:defRPr/>
              </a:pPr>
              <a:t>22</a:t>
            </a:fld>
            <a:endParaRPr lang="el-GR">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7348" name="Θέση αριθμού διαφάνειας 3"/>
          <p:cNvSpPr>
            <a:spLocks noGrp="1"/>
          </p:cNvSpPr>
          <p:nvPr>
            <p:ph type="sldNum" sz="quarter" idx="5"/>
          </p:nvPr>
        </p:nvSpPr>
        <p:spPr/>
        <p:txBody>
          <a:bodyPr/>
          <a:lstStyle/>
          <a:p>
            <a:pPr>
              <a:defRPr/>
            </a:pPr>
            <a:fld id="{7D9D2A8F-F091-4794-A3A7-EF67F2370FFE}" type="slidenum">
              <a:rPr lang="el-GR">
                <a:solidFill>
                  <a:prstClr val="black"/>
                </a:solidFill>
              </a:rPr>
              <a:pPr>
                <a:defRPr/>
              </a:pPr>
              <a:t>23</a:t>
            </a:fld>
            <a:endParaRPr lang="el-GR">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5060" name="Θέση αριθμού διαφάνειας 3"/>
          <p:cNvSpPr>
            <a:spLocks noGrp="1"/>
          </p:cNvSpPr>
          <p:nvPr>
            <p:ph type="sldNum" sz="quarter" idx="5"/>
          </p:nvPr>
        </p:nvSpPr>
        <p:spPr/>
        <p:txBody>
          <a:bodyPr/>
          <a:lstStyle/>
          <a:p>
            <a:pPr>
              <a:defRPr/>
            </a:pPr>
            <a:fld id="{574F119D-15E4-4831-9654-806A0AD3C018}" type="slidenum">
              <a:rPr lang="el-GR">
                <a:solidFill>
                  <a:prstClr val="black"/>
                </a:solidFill>
              </a:rPr>
              <a:pPr>
                <a:defRPr/>
              </a:pPr>
              <a:t>4</a:t>
            </a:fld>
            <a:endParaRPr lang="el-GR">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6084" name="Θέση αριθμού διαφάνειας 3"/>
          <p:cNvSpPr>
            <a:spLocks noGrp="1"/>
          </p:cNvSpPr>
          <p:nvPr>
            <p:ph type="sldNum" sz="quarter" idx="5"/>
          </p:nvPr>
        </p:nvSpPr>
        <p:spPr/>
        <p:txBody>
          <a:bodyPr/>
          <a:lstStyle/>
          <a:p>
            <a:pPr>
              <a:defRPr/>
            </a:pPr>
            <a:fld id="{82260D56-232E-4F16-8480-45A365C90B85}" type="slidenum">
              <a:rPr lang="el-GR">
                <a:solidFill>
                  <a:prstClr val="black"/>
                </a:solidFill>
              </a:rPr>
              <a:pPr>
                <a:defRPr/>
              </a:pPr>
              <a:t>9</a:t>
            </a:fld>
            <a:endParaRPr lang="el-GR">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7108" name="Θέση αριθμού διαφάνειας 3"/>
          <p:cNvSpPr>
            <a:spLocks noGrp="1"/>
          </p:cNvSpPr>
          <p:nvPr>
            <p:ph type="sldNum" sz="quarter" idx="5"/>
          </p:nvPr>
        </p:nvSpPr>
        <p:spPr/>
        <p:txBody>
          <a:bodyPr/>
          <a:lstStyle/>
          <a:p>
            <a:pPr>
              <a:defRPr/>
            </a:pPr>
            <a:fld id="{E1FFD546-C595-4A1B-A34C-B65E5474A231}" type="slidenum">
              <a:rPr lang="el-GR">
                <a:solidFill>
                  <a:prstClr val="black"/>
                </a:solidFill>
              </a:rPr>
              <a:pPr>
                <a:defRPr/>
              </a:pPr>
              <a:t>10</a:t>
            </a:fld>
            <a:endParaRPr lang="el-G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8132" name="Θέση αριθμού διαφάνειας 3"/>
          <p:cNvSpPr>
            <a:spLocks noGrp="1"/>
          </p:cNvSpPr>
          <p:nvPr>
            <p:ph type="sldNum" sz="quarter" idx="5"/>
          </p:nvPr>
        </p:nvSpPr>
        <p:spPr/>
        <p:txBody>
          <a:bodyPr/>
          <a:lstStyle/>
          <a:p>
            <a:pPr>
              <a:defRPr/>
            </a:pPr>
            <a:fld id="{72FE0193-DF71-4D06-B4FF-1126A43AEAC9}" type="slidenum">
              <a:rPr lang="el-GR">
                <a:solidFill>
                  <a:prstClr val="black"/>
                </a:solidFill>
              </a:rPr>
              <a:pPr>
                <a:defRPr/>
              </a:pPr>
              <a:t>11</a:t>
            </a:fld>
            <a:endParaRPr lang="el-GR">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9156" name="Θέση αριθμού διαφάνειας 3"/>
          <p:cNvSpPr>
            <a:spLocks noGrp="1"/>
          </p:cNvSpPr>
          <p:nvPr>
            <p:ph type="sldNum" sz="quarter" idx="5"/>
          </p:nvPr>
        </p:nvSpPr>
        <p:spPr/>
        <p:txBody>
          <a:bodyPr/>
          <a:lstStyle/>
          <a:p>
            <a:pPr>
              <a:defRPr/>
            </a:pPr>
            <a:fld id="{CE61A8DC-FFED-4489-B6C6-12815E990097}" type="slidenum">
              <a:rPr lang="el-GR">
                <a:solidFill>
                  <a:prstClr val="black"/>
                </a:solidFill>
              </a:rPr>
              <a:pPr>
                <a:defRPr/>
              </a:pPr>
              <a:t>12</a:t>
            </a:fld>
            <a:endParaRPr lang="el-G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0180" name="Θέση αριθμού διαφάνειας 3"/>
          <p:cNvSpPr>
            <a:spLocks noGrp="1"/>
          </p:cNvSpPr>
          <p:nvPr>
            <p:ph type="sldNum" sz="quarter" idx="5"/>
          </p:nvPr>
        </p:nvSpPr>
        <p:spPr/>
        <p:txBody>
          <a:bodyPr/>
          <a:lstStyle/>
          <a:p>
            <a:pPr>
              <a:defRPr/>
            </a:pPr>
            <a:fld id="{7B03C668-2919-48E7-94AB-08A70F8FF6F3}" type="slidenum">
              <a:rPr lang="el-GR">
                <a:solidFill>
                  <a:prstClr val="black"/>
                </a:solidFill>
              </a:rPr>
              <a:pPr>
                <a:defRPr/>
              </a:pPr>
              <a:t>13</a:t>
            </a:fld>
            <a:endParaRPr lang="el-GR">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1204" name="Θέση αριθμού διαφάνειας 3"/>
          <p:cNvSpPr>
            <a:spLocks noGrp="1"/>
          </p:cNvSpPr>
          <p:nvPr>
            <p:ph type="sldNum" sz="quarter" idx="5"/>
          </p:nvPr>
        </p:nvSpPr>
        <p:spPr/>
        <p:txBody>
          <a:bodyPr/>
          <a:lstStyle/>
          <a:p>
            <a:pPr>
              <a:defRPr/>
            </a:pPr>
            <a:fld id="{027A5ACD-F122-452D-A94D-535CDE1D7315}" type="slidenum">
              <a:rPr lang="el-GR">
                <a:solidFill>
                  <a:prstClr val="black"/>
                </a:solidFill>
              </a:rPr>
              <a:pPr>
                <a:defRPr/>
              </a:pPr>
              <a:t>14</a:t>
            </a:fld>
            <a:endParaRPr lang="el-GR">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2228" name="Θέση αριθμού διαφάνειας 3"/>
          <p:cNvSpPr>
            <a:spLocks noGrp="1"/>
          </p:cNvSpPr>
          <p:nvPr>
            <p:ph type="sldNum" sz="quarter" idx="5"/>
          </p:nvPr>
        </p:nvSpPr>
        <p:spPr/>
        <p:txBody>
          <a:bodyPr/>
          <a:lstStyle/>
          <a:p>
            <a:pPr>
              <a:defRPr/>
            </a:pPr>
            <a:fld id="{9AD9840D-B6C9-45AF-A0DA-F9F4DCF71431}" type="slidenum">
              <a:rPr lang="el-GR">
                <a:solidFill>
                  <a:prstClr val="black"/>
                </a:solidFill>
              </a:rPr>
              <a:pPr>
                <a:defRPr/>
              </a:pPr>
              <a:t>16</a:t>
            </a:fld>
            <a:endParaRPr lang="el-GR">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EC0B5DB-0936-4422-ABFF-0B77B288954F}"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54417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2C4A1A"/>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457200" y="1484784"/>
            <a:ext cx="8229600" cy="4752528"/>
          </a:xfrm>
        </p:spPr>
        <p:txBody>
          <a:bodyPr/>
          <a:lstStyle>
            <a:lvl1pPr>
              <a:lnSpc>
                <a:spcPct val="110000"/>
              </a:lnSpc>
              <a:spcBef>
                <a:spcPts val="1200"/>
              </a:spcBef>
              <a:defRPr sz="2200"/>
            </a:lvl1pPr>
            <a:lvl2pPr marL="914400" indent="-457200">
              <a:lnSpc>
                <a:spcPct val="110000"/>
              </a:lnSpc>
              <a:spcBef>
                <a:spcPts val="1200"/>
              </a:spcBef>
              <a:buFont typeface="Courier New" panose="02070309020205020404" pitchFamily="49" charset="0"/>
              <a:buChar char="o"/>
              <a:defRPr sz="2200"/>
            </a:lvl2pPr>
            <a:lvl3pPr marL="1143000" indent="-338138">
              <a:lnSpc>
                <a:spcPct val="110000"/>
              </a:lnSpc>
              <a:spcBef>
                <a:spcPts val="1200"/>
              </a:spcBef>
              <a:buFont typeface="Wingdings" panose="05000000000000000000" pitchFamily="2" charset="2"/>
              <a:buChar char="ü"/>
              <a:defRPr sz="2200"/>
            </a:lvl3pPr>
            <a:lvl4pPr>
              <a:lnSpc>
                <a:spcPct val="110000"/>
              </a:lnSpc>
              <a:spcBef>
                <a:spcPts val="1200"/>
              </a:spcBef>
              <a:defRPr sz="2200"/>
            </a:lvl4pPr>
            <a:lvl5pPr>
              <a:lnSpc>
                <a:spcPct val="110000"/>
              </a:lnSpc>
              <a:spcBef>
                <a:spcPts val="1200"/>
              </a:spcBef>
              <a:defRPr sz="22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C68A727-09E6-4B3A-B43A-8262D832525C}"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953090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BB4B031-5861-4D88-BC58-17B5DF71EA2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13025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468313" y="115889"/>
            <a:ext cx="8229600" cy="1080864"/>
          </a:xfrm>
        </p:spPr>
        <p:txBody>
          <a:bodyPr/>
          <a:lstStyle>
            <a:lvl1pPr>
              <a:defRPr sz="3600"/>
            </a:lvl1pPr>
          </a:lstStyle>
          <a:p>
            <a:r>
              <a:rPr lang="el-GR" dirty="0"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B1C1122-3A8F-4BFA-AD01-C902ABE61662}"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872738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9D5B784-5C3C-40D9-8797-B3B58E8D397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4212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2C4A1A"/>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lvl1pPr>
              <a:defRPr>
                <a:solidFill>
                  <a:srgbClr val="004A82"/>
                </a:solidFill>
              </a:defRPr>
            </a:lvl1pPr>
          </a:lstStyle>
          <a:p>
            <a:pPr>
              <a:defRPr/>
            </a:pPr>
            <a:endParaRPr lang="el-GR"/>
          </a:p>
        </p:txBody>
      </p:sp>
      <p:sp>
        <p:nvSpPr>
          <p:cNvPr id="4" name="Footer Placeholder 3"/>
          <p:cNvSpPr>
            <a:spLocks noGrp="1"/>
          </p:cNvSpPr>
          <p:nvPr>
            <p:ph type="ftr" sz="quarter" idx="11"/>
          </p:nvPr>
        </p:nvSpPr>
        <p:spPr/>
        <p:txBody>
          <a:bodyPr/>
          <a:lstStyle>
            <a:lvl1pPr>
              <a:defRPr>
                <a:solidFill>
                  <a:srgbClr val="004A82"/>
                </a:solidFill>
              </a:defRPr>
            </a:lvl1pPr>
          </a:lstStyle>
          <a:p>
            <a:pPr>
              <a:defRPr/>
            </a:pPr>
            <a:endParaRPr lang="el-GR"/>
          </a:p>
        </p:txBody>
      </p:sp>
      <p:sp>
        <p:nvSpPr>
          <p:cNvPr id="5" name="Slide Number Placeholder 4"/>
          <p:cNvSpPr>
            <a:spLocks noGrp="1"/>
          </p:cNvSpPr>
          <p:nvPr>
            <p:ph type="sldNum" sz="quarter" idx="12"/>
          </p:nvPr>
        </p:nvSpPr>
        <p:spPr/>
        <p:txBody>
          <a:bodyPr/>
          <a:lstStyle>
            <a:lvl1pPr>
              <a:defRPr>
                <a:solidFill>
                  <a:srgbClr val="004A82"/>
                </a:solidFill>
              </a:defRPr>
            </a:lvl1pPr>
          </a:lstStyle>
          <a:p>
            <a:pPr>
              <a:defRPr/>
            </a:pPr>
            <a:fld id="{138AD4A4-A98C-4139-9B58-F4D54F805C73}" type="slidenum">
              <a:rPr lang="el-GR"/>
              <a:pPr>
                <a:defRPr/>
              </a:pPr>
              <a:t>‹#›</a:t>
            </a:fld>
            <a:endParaRPr lang="el-GR"/>
          </a:p>
        </p:txBody>
      </p:sp>
    </p:spTree>
    <p:extLst>
      <p:ext uri="{BB962C8B-B14F-4D97-AF65-F5344CB8AC3E}">
        <p14:creationId xmlns:p14="http://schemas.microsoft.com/office/powerpoint/2010/main" val="815562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E297D53-0F7D-4C74-9A25-A4B29111BC65}"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99178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CDE920-DA8B-4145-AD05-6418899773C3}"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1703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C4A1A"/>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BB4D09-7D05-4244-8DB6-3D560E40A57A}"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8944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a:lvl1p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0CD4E6-BC68-440A-9E13-7B68537C12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3677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descr="C:\Users\alex\Desktop\wave-green-background-backgrounds-wallpapers-wave-green-background-slide.jpg"/>
          <p:cNvPicPr>
            <a:picLocks noChangeAspect="1" noChangeArrowheads="1"/>
          </p:cNvPicPr>
          <p:nvPr userDrawn="1"/>
        </p:nvPicPr>
        <p:blipFill>
          <a:blip r:embed="rId12"/>
          <a:srcRect/>
          <a:stretch>
            <a:fillRect/>
          </a:stretch>
        </p:blipFill>
        <p:spPr bwMode="auto">
          <a:xfrm>
            <a:off x="0" y="-3175"/>
            <a:ext cx="9144000" cy="6861175"/>
          </a:xfrm>
          <a:prstGeom prst="rect">
            <a:avLst/>
          </a:prstGeom>
          <a:gradFill>
            <a:gsLst>
              <a:gs pos="0">
                <a:schemeClr val="bg1"/>
              </a:gs>
              <a:gs pos="50000">
                <a:schemeClr val="bg1"/>
              </a:gs>
              <a:gs pos="100000">
                <a:schemeClr val="bg1"/>
              </a:gs>
            </a:gsLst>
            <a:lin ang="5400000" scaled="0"/>
          </a:gradFill>
        </p:spPr>
      </p:pic>
      <p:sp>
        <p:nvSpPr>
          <p:cNvPr id="7" name="Rectangle 6"/>
          <p:cNvSpPr/>
          <p:nvPr userDrawn="1"/>
        </p:nvSpPr>
        <p:spPr>
          <a:xfrm>
            <a:off x="467544" y="1484784"/>
            <a:ext cx="8208912" cy="5472608"/>
          </a:xfrm>
          <a:prstGeom prst="rect">
            <a:avLst/>
          </a:prstGeom>
          <a:gradFill>
            <a:gsLst>
              <a:gs pos="82000">
                <a:schemeClr val="bg1"/>
              </a:gs>
              <a:gs pos="9200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prstClr val="white"/>
              </a:solidFill>
            </a:endParaRPr>
          </a:p>
        </p:txBody>
      </p:sp>
      <p:sp>
        <p:nvSpPr>
          <p:cNvPr id="1030" name="Title Placeholder 1"/>
          <p:cNvSpPr>
            <a:spLocks noGrp="1"/>
          </p:cNvSpPr>
          <p:nvPr>
            <p:ph type="title"/>
          </p:nvPr>
        </p:nvSpPr>
        <p:spPr bwMode="auto">
          <a:xfrm>
            <a:off x="468313" y="115888"/>
            <a:ext cx="8229600" cy="115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31" name="Text Placeholder 2"/>
          <p:cNvSpPr>
            <a:spLocks noGrp="1"/>
          </p:cNvSpPr>
          <p:nvPr>
            <p:ph type="body" idx="1"/>
          </p:nvPr>
        </p:nvSpPr>
        <p:spPr bwMode="auto">
          <a:xfrm>
            <a:off x="457200" y="1484313"/>
            <a:ext cx="822960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cs typeface="+mn-cs"/>
              </a:defRPr>
            </a:lvl1pPr>
          </a:lstStyle>
          <a:p>
            <a:pPr>
              <a:defRPr/>
            </a:pPr>
            <a:fld id="{363DCD65-9F1B-4D37-8FF6-1B47D30088BD}"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342006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kern="1200">
          <a:solidFill>
            <a:srgbClr val="2C4A1A"/>
          </a:solidFill>
          <a:latin typeface="+mj-lt"/>
          <a:ea typeface="+mj-ea"/>
          <a:cs typeface="+mj-cs"/>
        </a:defRPr>
      </a:lvl1pPr>
      <a:lvl2pPr algn="ctr" rtl="0" eaLnBrk="0" fontAlgn="base" hangingPunct="0">
        <a:spcBef>
          <a:spcPct val="0"/>
        </a:spcBef>
        <a:spcAft>
          <a:spcPct val="0"/>
        </a:spcAft>
        <a:defRPr sz="4000" b="1">
          <a:solidFill>
            <a:srgbClr val="2C4A1A"/>
          </a:solidFill>
          <a:latin typeface="Calibri" pitchFamily="34" charset="0"/>
        </a:defRPr>
      </a:lvl2pPr>
      <a:lvl3pPr algn="ctr" rtl="0" eaLnBrk="0" fontAlgn="base" hangingPunct="0">
        <a:spcBef>
          <a:spcPct val="0"/>
        </a:spcBef>
        <a:spcAft>
          <a:spcPct val="0"/>
        </a:spcAft>
        <a:defRPr sz="4000" b="1">
          <a:solidFill>
            <a:srgbClr val="2C4A1A"/>
          </a:solidFill>
          <a:latin typeface="Calibri" pitchFamily="34" charset="0"/>
        </a:defRPr>
      </a:lvl3pPr>
      <a:lvl4pPr algn="ctr" rtl="0" eaLnBrk="0" fontAlgn="base" hangingPunct="0">
        <a:spcBef>
          <a:spcPct val="0"/>
        </a:spcBef>
        <a:spcAft>
          <a:spcPct val="0"/>
        </a:spcAft>
        <a:defRPr sz="4000" b="1">
          <a:solidFill>
            <a:srgbClr val="2C4A1A"/>
          </a:solidFill>
          <a:latin typeface="Calibri" pitchFamily="34" charset="0"/>
        </a:defRPr>
      </a:lvl4pPr>
      <a:lvl5pPr algn="ctr" rtl="0" eaLnBrk="0" fontAlgn="base" hangingPunct="0">
        <a:spcBef>
          <a:spcPct val="0"/>
        </a:spcBef>
        <a:spcAft>
          <a:spcPct val="0"/>
        </a:spcAft>
        <a:defRPr sz="4000" b="1">
          <a:solidFill>
            <a:srgbClr val="2C4A1A"/>
          </a:solidFill>
          <a:latin typeface="Calibri" pitchFamily="34" charset="0"/>
        </a:defRPr>
      </a:lvl5pPr>
      <a:lvl6pPr marL="457200" algn="ctr" rtl="0" fontAlgn="base">
        <a:spcBef>
          <a:spcPct val="0"/>
        </a:spcBef>
        <a:spcAft>
          <a:spcPct val="0"/>
        </a:spcAft>
        <a:defRPr sz="4000" b="1">
          <a:solidFill>
            <a:srgbClr val="2C4A1A"/>
          </a:solidFill>
          <a:latin typeface="Calibri" pitchFamily="34" charset="0"/>
        </a:defRPr>
      </a:lvl6pPr>
      <a:lvl7pPr marL="914400" algn="ctr" rtl="0" fontAlgn="base">
        <a:spcBef>
          <a:spcPct val="0"/>
        </a:spcBef>
        <a:spcAft>
          <a:spcPct val="0"/>
        </a:spcAft>
        <a:defRPr sz="4000" b="1">
          <a:solidFill>
            <a:srgbClr val="2C4A1A"/>
          </a:solidFill>
          <a:latin typeface="Calibri" pitchFamily="34" charset="0"/>
        </a:defRPr>
      </a:lvl7pPr>
      <a:lvl8pPr marL="1371600" algn="ctr" rtl="0" fontAlgn="base">
        <a:spcBef>
          <a:spcPct val="0"/>
        </a:spcBef>
        <a:spcAft>
          <a:spcPct val="0"/>
        </a:spcAft>
        <a:defRPr sz="4000" b="1">
          <a:solidFill>
            <a:srgbClr val="2C4A1A"/>
          </a:solidFill>
          <a:latin typeface="Calibri" pitchFamily="34" charset="0"/>
        </a:defRPr>
      </a:lvl8pPr>
      <a:lvl9pPr marL="1828800" algn="ctr" rtl="0" fontAlgn="base">
        <a:spcBef>
          <a:spcPct val="0"/>
        </a:spcBef>
        <a:spcAft>
          <a:spcPct val="0"/>
        </a:spcAft>
        <a:defRPr sz="4000" b="1">
          <a:solidFill>
            <a:srgbClr val="2C4A1A"/>
          </a:solidFill>
          <a:latin typeface="Calibri" pitchFamily="34" charset="0"/>
        </a:defRPr>
      </a:lvl9pPr>
    </p:titleStyle>
    <p:bodyStyle>
      <a:lvl1pPr marL="342900" indent="-342900" algn="l" rtl="0" eaLnBrk="0" fontAlgn="base" hangingPunct="0">
        <a:spcBef>
          <a:spcPct val="20000"/>
        </a:spcBef>
        <a:spcAft>
          <a:spcPct val="0"/>
        </a:spcAft>
        <a:buClr>
          <a:srgbClr val="2C4A1A"/>
        </a:buClr>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2C4A1A"/>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2C4A1A"/>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2C4A1A"/>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2C4A1A"/>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en.wikipedia.org/wiki/File:Pehr_Henrik_Ling.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ww.geni.com/people/Dr-James-Beaver-Mennell/600000001040468668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janettravellmd.co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www.sommcourses.org/about-som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debski-terapiamanualna.pl/index.php?p=1_53_Freddy-M-Kaltenborn"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fisioterapiayfutbol.wordpress.com/2012/05/30/maestros-de-la-fisioterapia-geoffrey-d-maitlan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foundation4pt.org/get-involved/about/bot-staf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en.m.wikipedia.org/wiki/File:Robin_Anthony_McKenzie.jpg" TargetMode="External"/><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hyperlink" Target="http://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Hippocrates.jpg" TargetMode="External"/><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www.bmulligan.com/about-us/founders-profile-histor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aacfp.com.au/"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8" Type="http://schemas.openxmlformats.org/officeDocument/2006/relationships/hyperlink" Target="http://www.flexclinic.com.au/meet-the-team/michael-shacklock/" TargetMode="External"/><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www.bodyinmind.org/who-are-we/david-butler-small-2/" TargetMode="External"/><Relationship Id="rId5" Type="http://schemas.openxmlformats.org/officeDocument/2006/relationships/image" Target="../media/image23.jpeg"/><Relationship Id="rId4" Type="http://schemas.openxmlformats.org/officeDocument/2006/relationships/hyperlink" Target="http://www.physiotherapy.asn.au/APAWCM/The_APA/news/April_2013/Vale_Bob_Elvey.aspx"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www.jandasociety.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www.ckp-dobrichovice.cz/prof-lewi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hyperlink" Target="http://www.ifompt.com/"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File:Galen_detail.jpg" TargetMode="External"/><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hyperlink" Target="http://commons.wikimedia.org/wiki/User:Rmrfstar" TargetMode="External"/><Relationship Id="rId5" Type="http://schemas.openxmlformats.org/officeDocument/2006/relationships/hyperlink" Target="http://commons.wikimedia.org/wiki/File:GreekGravityTraction.png" TargetMode="Externa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it.wikipedia.org/wiki/File:Avicenna-miniatur.jpg" TargetMode="External"/><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wunderkammer.ki.se/images/backproblem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Andrew_Taylor_Still_1914.jpg" TargetMode="External"/><Relationship Id="rId2" Type="http://schemas.openxmlformats.org/officeDocument/2006/relationships/image" Target="../media/image11.jpeg"/><Relationship Id="rId1" Type="http://schemas.openxmlformats.org/officeDocument/2006/relationships/slideLayout" Target="../slideLayouts/slideLayout12.xml"/><Relationship Id="rId4" Type="http://schemas.openxmlformats.org/officeDocument/2006/relationships/hyperlink" Target="http://commons.wikimedia.org/wiki/User:Megapix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Τεχνικές Κινητοποίησης και Θεραπευτικοί </a:t>
            </a:r>
            <a:r>
              <a:rPr lang="el-GR" sz="3600" b="1" dirty="0" smtClean="0">
                <a:solidFill>
                  <a:schemeClr val="tx1"/>
                </a:solidFill>
                <a:latin typeface="+mn-lt"/>
              </a:rPr>
              <a:t>Χειρισμοί</a:t>
            </a:r>
            <a:r>
              <a:rPr lang="en-US" sz="3600" b="1" dirty="0" smtClean="0">
                <a:solidFill>
                  <a:schemeClr val="tx1"/>
                </a:solidFill>
                <a:latin typeface="+mn-lt"/>
              </a:rPr>
              <a:t>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a:t>
            </a:r>
            <a:r>
              <a:rPr lang="en-US" sz="2600" b="1" dirty="0" smtClean="0"/>
              <a:t>1</a:t>
            </a:r>
            <a:r>
              <a:rPr lang="el-GR" sz="2600" dirty="0" smtClean="0"/>
              <a:t>:</a:t>
            </a:r>
            <a:r>
              <a:rPr lang="en-US" sz="2600" dirty="0" smtClean="0"/>
              <a:t> </a:t>
            </a:r>
            <a:r>
              <a:rPr lang="el-GR" sz="2600" dirty="0"/>
              <a:t>Ιστορική Αναδρομή του </a:t>
            </a:r>
            <a:r>
              <a:rPr lang="el-GR" sz="2600" dirty="0" err="1"/>
              <a:t>Manual</a:t>
            </a:r>
            <a:r>
              <a:rPr lang="el-GR" sz="2600" dirty="0"/>
              <a:t> </a:t>
            </a:r>
            <a:r>
              <a:rPr lang="el-GR" sz="2600" dirty="0" err="1"/>
              <a:t>Therapy</a:t>
            </a:r>
            <a:r>
              <a:rPr lang="el-GR" sz="2600" dirty="0"/>
              <a:t> – Ορισμοί- Περιεχόμενο του Μαθήματος</a:t>
            </a:r>
            <a:endParaRPr lang="en-US" sz="2600" dirty="0" smtClean="0"/>
          </a:p>
          <a:p>
            <a:pPr>
              <a:spcBef>
                <a:spcPts val="0"/>
              </a:spcBef>
            </a:pPr>
            <a:r>
              <a:rPr lang="el-GR" sz="2200" dirty="0" err="1"/>
              <a:t>Παλίνα</a:t>
            </a:r>
            <a:r>
              <a:rPr lang="el-GR" sz="2200" dirty="0"/>
              <a:t> </a:t>
            </a:r>
            <a:r>
              <a:rPr lang="el-GR" sz="2200" dirty="0" err="1"/>
              <a:t>Καρακασίδου</a:t>
            </a:r>
            <a:r>
              <a:rPr lang="el-GR" sz="2200" dirty="0"/>
              <a:t> </a:t>
            </a:r>
            <a:r>
              <a:rPr lang="en-US" sz="2200" dirty="0"/>
              <a:t>PT, OMT, </a:t>
            </a:r>
            <a:r>
              <a:rPr lang="en-US" sz="2200" dirty="0" err="1"/>
              <a:t>MManipTher</a:t>
            </a:r>
            <a:r>
              <a:rPr lang="en-US" sz="2200" dirty="0"/>
              <a:t>, MSc, PhD</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pPr eaLnBrk="1" hangingPunct="1"/>
            <a:r>
              <a:rPr lang="el-GR" dirty="0"/>
              <a:t>Ιστορία του </a:t>
            </a:r>
            <a:r>
              <a:rPr lang="en-US" dirty="0"/>
              <a:t>Manual Therapy </a:t>
            </a:r>
            <a:r>
              <a:rPr lang="en-US" sz="3000" b="0" dirty="0" smtClean="0"/>
              <a:t>9/</a:t>
            </a:r>
            <a:r>
              <a:rPr lang="el-GR" sz="3000" b="0" dirty="0"/>
              <a:t>25</a:t>
            </a:r>
            <a:endParaRPr lang="el-GR" altLang="el-GR" sz="3200" b="0" dirty="0" smtClean="0"/>
          </a:p>
        </p:txBody>
      </p:sp>
      <p:sp>
        <p:nvSpPr>
          <p:cNvPr id="13315" name="Θέση περιεχομένου 2"/>
          <p:cNvSpPr>
            <a:spLocks noGrp="1"/>
          </p:cNvSpPr>
          <p:nvPr>
            <p:ph idx="1"/>
          </p:nvPr>
        </p:nvSpPr>
        <p:spPr>
          <a:xfrm>
            <a:off x="539750" y="1916113"/>
            <a:ext cx="5267325" cy="2312987"/>
          </a:xfrm>
        </p:spPr>
        <p:txBody>
          <a:bodyPr/>
          <a:lstStyle/>
          <a:p>
            <a:pPr eaLnBrk="1" hangingPunct="1">
              <a:lnSpc>
                <a:spcPct val="114000"/>
              </a:lnSpc>
              <a:spcBef>
                <a:spcPts val="3000"/>
              </a:spcBef>
            </a:pPr>
            <a:r>
              <a:rPr lang="el-GR" altLang="el-GR" sz="2400" smtClean="0"/>
              <a:t>Επίσημα, η πρώτη Πανεπιστημιακή σχολή φυσικοθεραπείας (μάλαξη, manipulation και άσκηση) ιδρύθηκε στην Στοκχόλμη το 1813 από τον Per Henrik Ling (1776-1839)</a:t>
            </a:r>
            <a:r>
              <a:rPr lang="en-US" altLang="el-GR" sz="2400" smtClean="0"/>
              <a:t>,</a:t>
            </a:r>
            <a:endParaRPr lang="el-GR" altLang="el-GR" sz="2400" smtClean="0"/>
          </a:p>
          <a:p>
            <a:pPr eaLnBrk="1" hangingPunct="1">
              <a:spcBef>
                <a:spcPts val="3000"/>
              </a:spcBef>
            </a:pPr>
            <a:endParaRPr lang="el-GR" altLang="el-GR" sz="2400" smtClean="0"/>
          </a:p>
        </p:txBody>
      </p:sp>
      <p:sp>
        <p:nvSpPr>
          <p:cNvPr id="1331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592BECB-AFF6-4E4C-B1C0-0C9E19D01A52}" type="slidenum">
              <a:rPr lang="el-GR" smtClean="0">
                <a:solidFill>
                  <a:prstClr val="black"/>
                </a:solidFill>
              </a:rPr>
              <a:pPr>
                <a:defRPr/>
              </a:pPr>
              <a:t>9</a:t>
            </a:fld>
            <a:endParaRPr lang="el-GR" smtClean="0">
              <a:solidFill>
                <a:prstClr val="black"/>
              </a:solidFill>
            </a:endParaRPr>
          </a:p>
        </p:txBody>
      </p:sp>
      <p:pic>
        <p:nvPicPr>
          <p:cNvPr id="13317" name="Picture 2" descr="C:\Users\alex\Desktop\577px-Pehr_Henrik_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557338"/>
            <a:ext cx="247967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9750" y="4581525"/>
            <a:ext cx="7880350" cy="1355725"/>
          </a:xfrm>
          <a:prstGeom prst="rect">
            <a:avLst/>
          </a:prstGeom>
        </p:spPr>
        <p:txBody>
          <a:bodyPr>
            <a:spAutoFit/>
          </a:bodyPr>
          <a:lstStyle/>
          <a:p>
            <a:pPr marL="342900" indent="-342900">
              <a:lnSpc>
                <a:spcPct val="114000"/>
              </a:lnSpc>
              <a:spcBef>
                <a:spcPts val="3000"/>
              </a:spcBef>
              <a:buClr>
                <a:srgbClr val="2C4A1A"/>
              </a:buClr>
              <a:buFont typeface="Arial" panose="020B0604020202020204" pitchFamily="34" charset="0"/>
              <a:buChar char="•"/>
              <a:defRPr/>
            </a:pPr>
            <a:r>
              <a:rPr lang="el-GR" sz="2400" dirty="0">
                <a:solidFill>
                  <a:prstClr val="black"/>
                </a:solidFill>
                <a:latin typeface="Calibri"/>
                <a:cs typeface="Arial" charset="0"/>
              </a:rPr>
              <a:t>Το επάγγελμα του φυσικοθεραπευτή καταγράφηκε επίσημα το 1887 από το Εθνικό συμβούλιο Υγείας και Πρόνοιας της Σουηδίας</a:t>
            </a:r>
            <a:r>
              <a:rPr lang="en-US" sz="2400" dirty="0">
                <a:solidFill>
                  <a:prstClr val="black"/>
                </a:solidFill>
                <a:latin typeface="Calibri"/>
                <a:cs typeface="Arial" charset="0"/>
              </a:rPr>
              <a:t>.</a:t>
            </a:r>
            <a:endParaRPr lang="el-GR" sz="2400" dirty="0">
              <a:solidFill>
                <a:prstClr val="black"/>
              </a:solidFill>
              <a:latin typeface="Calibri"/>
              <a:cs typeface="Arial" charset="0"/>
            </a:endParaRPr>
          </a:p>
        </p:txBody>
      </p:sp>
      <p:sp>
        <p:nvSpPr>
          <p:cNvPr id="8" name="Rectangle 5"/>
          <p:cNvSpPr/>
          <p:nvPr/>
        </p:nvSpPr>
        <p:spPr>
          <a:xfrm>
            <a:off x="5554663" y="4005263"/>
            <a:ext cx="3165475" cy="461962"/>
          </a:xfrm>
          <a:prstGeom prst="rect">
            <a:avLst/>
          </a:prstGeom>
        </p:spPr>
        <p:txBody>
          <a:bodyPr>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lumMod val="75000"/>
                    <a:lumOff val="25000"/>
                  </a:prstClr>
                </a:solidFill>
                <a:latin typeface="Calibri"/>
                <a:cs typeface="Arial" charset="0"/>
                <a:hlinkClick r:id="rId4"/>
              </a:rPr>
              <a:t>Pehr Henrik Ling</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err="1">
                <a:solidFill>
                  <a:prstClr val="black">
                    <a:lumMod val="75000"/>
                    <a:lumOff val="25000"/>
                  </a:prstClr>
                </a:solidFill>
                <a:latin typeface="Calibri"/>
                <a:cs typeface="Arial" charset="0"/>
              </a:rPr>
              <a:t>ArtMechanic</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ως κοινό κτήμα</a:t>
            </a:r>
            <a:endParaRPr lang="en-US" sz="1200" dirty="0">
              <a:solidFill>
                <a:prstClr val="black">
                  <a:lumMod val="75000"/>
                  <a:lumOff val="25000"/>
                </a:prstClr>
              </a:solidFill>
              <a:latin typeface="Calibri"/>
              <a:cs typeface="Arial" charset="0"/>
            </a:endParaRPr>
          </a:p>
        </p:txBody>
      </p:sp>
    </p:spTree>
    <p:extLst>
      <p:ext uri="{BB962C8B-B14F-4D97-AF65-F5344CB8AC3E}">
        <p14:creationId xmlns:p14="http://schemas.microsoft.com/office/powerpoint/2010/main" val="895209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1"/>
          <p:cNvSpPr>
            <a:spLocks noGrp="1"/>
          </p:cNvSpPr>
          <p:nvPr>
            <p:ph type="title"/>
          </p:nvPr>
        </p:nvSpPr>
        <p:spPr/>
        <p:txBody>
          <a:bodyPr/>
          <a:lstStyle/>
          <a:p>
            <a:pPr eaLnBrk="1" hangingPunct="1"/>
            <a:r>
              <a:rPr lang="el-GR" dirty="0"/>
              <a:t>Ιστορία του </a:t>
            </a:r>
            <a:r>
              <a:rPr lang="en-US" dirty="0"/>
              <a:t>Manual Therapy </a:t>
            </a:r>
            <a:r>
              <a:rPr lang="el-GR" sz="3000" b="0" dirty="0" smtClean="0"/>
              <a:t>1</a:t>
            </a:r>
            <a:r>
              <a:rPr lang="en-US" sz="3000" b="0" dirty="0" smtClean="0"/>
              <a:t>0/</a:t>
            </a:r>
            <a:r>
              <a:rPr lang="el-GR" sz="3000" b="0" dirty="0"/>
              <a:t>25</a:t>
            </a:r>
            <a:endParaRPr lang="el-GR" altLang="el-GR" sz="3200" b="0" dirty="0" smtClean="0"/>
          </a:p>
        </p:txBody>
      </p:sp>
      <p:sp>
        <p:nvSpPr>
          <p:cNvPr id="14339" name="Θέση περιεχομένου 2"/>
          <p:cNvSpPr>
            <a:spLocks noGrp="1"/>
          </p:cNvSpPr>
          <p:nvPr>
            <p:ph idx="1"/>
          </p:nvPr>
        </p:nvSpPr>
        <p:spPr>
          <a:xfrm>
            <a:off x="539750" y="1858963"/>
            <a:ext cx="5976938" cy="1952625"/>
          </a:xfrm>
        </p:spPr>
        <p:txBody>
          <a:bodyPr/>
          <a:lstStyle/>
          <a:p>
            <a:pPr eaLnBrk="1" hangingPunct="1">
              <a:lnSpc>
                <a:spcPct val="114000"/>
              </a:lnSpc>
              <a:spcBef>
                <a:spcPts val="1800"/>
              </a:spcBef>
            </a:pPr>
            <a:r>
              <a:rPr lang="el-GR" altLang="el-GR" sz="2400" dirty="0" smtClean="0"/>
              <a:t>Ο γιατρός </a:t>
            </a:r>
            <a:r>
              <a:rPr lang="en-US" altLang="el-GR" sz="2400" dirty="0" smtClean="0"/>
              <a:t>James </a:t>
            </a:r>
            <a:r>
              <a:rPr lang="en-US" altLang="el-GR" sz="2400" dirty="0" err="1" smtClean="0"/>
              <a:t>Mennell</a:t>
            </a:r>
            <a:r>
              <a:rPr lang="en-US" altLang="el-GR" sz="2400" dirty="0" smtClean="0"/>
              <a:t>  (1880 -1957) </a:t>
            </a:r>
            <a:r>
              <a:rPr lang="el-GR" altLang="el-GR" sz="2400" dirty="0" smtClean="0"/>
              <a:t>από το 1916 εκπαίδευε τους φυσικοθεραπευτές στο </a:t>
            </a:r>
            <a:r>
              <a:rPr lang="en-US" altLang="el-GR" sz="2400" dirty="0" smtClean="0"/>
              <a:t>manual therapy (‘Intimate joint mechanics’, ‘Accessory motion’).</a:t>
            </a:r>
            <a:endParaRPr lang="el-GR" altLang="el-GR" dirty="0" smtClean="0"/>
          </a:p>
        </p:txBody>
      </p:sp>
      <p:sp>
        <p:nvSpPr>
          <p:cNvPr id="6" name="Rectangle 5"/>
          <p:cNvSpPr/>
          <p:nvPr/>
        </p:nvSpPr>
        <p:spPr>
          <a:xfrm>
            <a:off x="539750" y="4149080"/>
            <a:ext cx="7704138" cy="2197100"/>
          </a:xfrm>
          <a:prstGeom prst="rect">
            <a:avLst/>
          </a:prstGeom>
        </p:spPr>
        <p:txBody>
          <a:bodyPr>
            <a:spAutoFit/>
          </a:bodyPr>
          <a:lstStyle/>
          <a:p>
            <a:pPr marL="342900" indent="-342900">
              <a:lnSpc>
                <a:spcPct val="114000"/>
              </a:lnSpc>
              <a:spcBef>
                <a:spcPts val="1800"/>
              </a:spcBef>
              <a:buClr>
                <a:srgbClr val="2C4A1A"/>
              </a:buClr>
              <a:buFont typeface="Arial" panose="020B0604020202020204" pitchFamily="34" charset="0"/>
              <a:buChar char="•"/>
              <a:defRPr/>
            </a:pPr>
            <a:r>
              <a:rPr lang="en-US" sz="2400" dirty="0">
                <a:solidFill>
                  <a:prstClr val="black"/>
                </a:solidFill>
                <a:latin typeface="Calibri"/>
                <a:cs typeface="Arial" charset="0"/>
              </a:rPr>
              <a:t>O </a:t>
            </a:r>
            <a:r>
              <a:rPr lang="el-GR" sz="2400" dirty="0">
                <a:solidFill>
                  <a:prstClr val="black"/>
                </a:solidFill>
                <a:latin typeface="Calibri"/>
                <a:cs typeface="Arial" charset="0"/>
              </a:rPr>
              <a:t>γιός του </a:t>
            </a:r>
            <a:r>
              <a:rPr lang="en-US" sz="2400" dirty="0">
                <a:solidFill>
                  <a:prstClr val="black"/>
                </a:solidFill>
                <a:latin typeface="Calibri"/>
                <a:cs typeface="Arial" charset="0"/>
              </a:rPr>
              <a:t>John McMillan </a:t>
            </a:r>
            <a:r>
              <a:rPr lang="en-US" sz="2400" dirty="0" err="1">
                <a:solidFill>
                  <a:prstClr val="black"/>
                </a:solidFill>
                <a:latin typeface="Calibri"/>
                <a:cs typeface="Arial" charset="0"/>
              </a:rPr>
              <a:t>Mennell</a:t>
            </a:r>
            <a:r>
              <a:rPr lang="en-US" sz="2400" dirty="0">
                <a:solidFill>
                  <a:prstClr val="black"/>
                </a:solidFill>
                <a:latin typeface="Calibri"/>
                <a:cs typeface="Arial" charset="0"/>
              </a:rPr>
              <a:t> (1916-1992) (‘Joint play’, ‘Joint dysfunction’, ‘Joint manipulation’) </a:t>
            </a:r>
            <a:r>
              <a:rPr lang="el-GR" sz="2400" dirty="0">
                <a:solidFill>
                  <a:prstClr val="black"/>
                </a:solidFill>
                <a:latin typeface="Calibri"/>
                <a:cs typeface="Arial" charset="0"/>
              </a:rPr>
              <a:t>εκπαίδευε γιατρούς και φυσικοθεραπευτές και μαζί με την </a:t>
            </a:r>
            <a:r>
              <a:rPr lang="en-US" sz="2400" dirty="0">
                <a:solidFill>
                  <a:prstClr val="black"/>
                </a:solidFill>
                <a:latin typeface="Calibri"/>
                <a:cs typeface="Arial" charset="0"/>
              </a:rPr>
              <a:t>Janet </a:t>
            </a:r>
            <a:r>
              <a:rPr lang="en-US" sz="2400" dirty="0" err="1">
                <a:solidFill>
                  <a:prstClr val="black"/>
                </a:solidFill>
                <a:latin typeface="Calibri"/>
                <a:cs typeface="Arial" charset="0"/>
              </a:rPr>
              <a:t>Travell</a:t>
            </a:r>
            <a:r>
              <a:rPr lang="en-US" sz="2400" dirty="0">
                <a:solidFill>
                  <a:prstClr val="black"/>
                </a:solidFill>
                <a:latin typeface="Calibri"/>
                <a:cs typeface="Arial" charset="0"/>
              </a:rPr>
              <a:t> </a:t>
            </a:r>
            <a:r>
              <a:rPr lang="el-GR" sz="2400" dirty="0">
                <a:solidFill>
                  <a:prstClr val="black"/>
                </a:solidFill>
                <a:latin typeface="Calibri"/>
                <a:cs typeface="Arial" charset="0"/>
              </a:rPr>
              <a:t>ίδρυσαν την ‘</a:t>
            </a:r>
            <a:r>
              <a:rPr lang="en-US" sz="2400" dirty="0">
                <a:solidFill>
                  <a:prstClr val="black"/>
                </a:solidFill>
                <a:latin typeface="Calibri"/>
                <a:cs typeface="Arial" charset="0"/>
              </a:rPr>
              <a:t>North American Academy of Manipulative Medicine.</a:t>
            </a:r>
          </a:p>
        </p:txBody>
      </p:sp>
      <p:sp>
        <p:nvSpPr>
          <p:cNvPr id="14341"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5B90C09-F100-40F6-A950-9B5110E9BFC8}" type="slidenum">
              <a:rPr lang="el-GR" smtClean="0">
                <a:solidFill>
                  <a:prstClr val="black"/>
                </a:solidFill>
              </a:rPr>
              <a:pPr>
                <a:defRPr/>
              </a:pPr>
              <a:t>10</a:t>
            </a:fld>
            <a:endParaRPr lang="el-GR" smtClean="0">
              <a:solidFill>
                <a:prstClr val="black"/>
              </a:solidFill>
            </a:endParaRPr>
          </a:p>
        </p:txBody>
      </p:sp>
      <p:pic>
        <p:nvPicPr>
          <p:cNvPr id="2050" name="Picture 2" descr="C:\Users\alex\Desktop\james_b_mennell_medium.jpg"/>
          <p:cNvPicPr>
            <a:picLocks noChangeAspect="1" noChangeArrowheads="1"/>
          </p:cNvPicPr>
          <p:nvPr/>
        </p:nvPicPr>
        <p:blipFill>
          <a:blip r:embed="rId3"/>
          <a:srcRect/>
          <a:stretch>
            <a:fillRect/>
          </a:stretch>
        </p:blipFill>
        <p:spPr bwMode="auto">
          <a:xfrm>
            <a:off x="6804248" y="1684956"/>
            <a:ext cx="1559569" cy="2228249"/>
          </a:xfrm>
          <a:prstGeom prst="rect">
            <a:avLst/>
          </a:prstGeom>
          <a:noFill/>
          <a:ln>
            <a:solidFill>
              <a:schemeClr val="tx1"/>
            </a:solidFill>
          </a:ln>
          <a:extLst/>
        </p:spPr>
      </p:pic>
      <p:sp>
        <p:nvSpPr>
          <p:cNvPr id="8" name="Rectangle 5"/>
          <p:cNvSpPr/>
          <p:nvPr/>
        </p:nvSpPr>
        <p:spPr>
          <a:xfrm>
            <a:off x="6976813" y="3944863"/>
            <a:ext cx="1214437" cy="276225"/>
          </a:xfrm>
          <a:prstGeom prst="rect">
            <a:avLst/>
          </a:prstGeom>
        </p:spPr>
        <p:txBody>
          <a:bodyPr>
            <a:spAutoFit/>
          </a:bodyPr>
          <a:lstStyle/>
          <a:p>
            <a:pPr algn="ctr">
              <a:defRPr/>
            </a:pPr>
            <a:r>
              <a:rPr lang="en-US" sz="1200" dirty="0">
                <a:solidFill>
                  <a:prstClr val="black">
                    <a:lumMod val="75000"/>
                    <a:lumOff val="25000"/>
                  </a:prstClr>
                </a:solidFill>
                <a:latin typeface="Calibri"/>
                <a:cs typeface="Arial" charset="0"/>
                <a:hlinkClick r:id="rId4"/>
              </a:rPr>
              <a:t>geni.com</a:t>
            </a:r>
            <a:endParaRPr lang="en-US" sz="1200" dirty="0">
              <a:solidFill>
                <a:prstClr val="black">
                  <a:lumMod val="75000"/>
                  <a:lumOff val="25000"/>
                </a:prstClr>
              </a:solidFill>
              <a:latin typeface="Calibri"/>
              <a:cs typeface="Arial" charset="0"/>
            </a:endParaRPr>
          </a:p>
        </p:txBody>
      </p:sp>
    </p:spTree>
    <p:extLst>
      <p:ext uri="{BB962C8B-B14F-4D97-AF65-F5344CB8AC3E}">
        <p14:creationId xmlns:p14="http://schemas.microsoft.com/office/powerpoint/2010/main" val="3703801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Ιστορία του </a:t>
            </a:r>
            <a:r>
              <a:rPr lang="en-US" dirty="0"/>
              <a:t>Manual Therapy </a:t>
            </a:r>
            <a:r>
              <a:rPr lang="el-GR" sz="3000" b="0" dirty="0" smtClean="0"/>
              <a:t>1</a:t>
            </a:r>
            <a:r>
              <a:rPr lang="en-US" sz="3000" b="0" dirty="0" smtClean="0"/>
              <a:t>1/</a:t>
            </a:r>
            <a:r>
              <a:rPr lang="el-GR" sz="3000" b="0" dirty="0"/>
              <a:t>25</a:t>
            </a:r>
            <a:endParaRPr lang="el-GR" sz="3600" b="0" dirty="0"/>
          </a:p>
        </p:txBody>
      </p:sp>
      <p:sp>
        <p:nvSpPr>
          <p:cNvPr id="15363" name="Θέση περιεχομένου 2"/>
          <p:cNvSpPr>
            <a:spLocks noGrp="1"/>
          </p:cNvSpPr>
          <p:nvPr>
            <p:ph idx="1"/>
          </p:nvPr>
        </p:nvSpPr>
        <p:spPr>
          <a:xfrm>
            <a:off x="504825" y="2564904"/>
            <a:ext cx="5341938" cy="4248150"/>
          </a:xfrm>
        </p:spPr>
        <p:txBody>
          <a:bodyPr/>
          <a:lstStyle/>
          <a:p>
            <a:pPr eaLnBrk="1" hangingPunct="1">
              <a:spcBef>
                <a:spcPts val="600"/>
              </a:spcBef>
            </a:pPr>
            <a:r>
              <a:rPr lang="el-GR" altLang="el-GR" sz="2400" dirty="0" smtClean="0"/>
              <a:t>Ο </a:t>
            </a:r>
            <a:r>
              <a:rPr lang="en-US" altLang="el-GR" sz="2400" dirty="0" smtClean="0"/>
              <a:t>David Simons (1922-..) </a:t>
            </a:r>
            <a:r>
              <a:rPr lang="el-GR" altLang="el-GR" sz="2400" dirty="0" smtClean="0"/>
              <a:t>αεροδιαστημικός γιατρός και η γυναίκα του </a:t>
            </a:r>
            <a:r>
              <a:rPr lang="en-US" altLang="el-GR" sz="2400" dirty="0" smtClean="0"/>
              <a:t>Lois Simons, </a:t>
            </a:r>
            <a:r>
              <a:rPr lang="el-GR" altLang="el-GR" sz="2400" dirty="0" smtClean="0"/>
              <a:t>φυσικοθεραπεύτρια, συνεργάστηκαν με την </a:t>
            </a:r>
            <a:r>
              <a:rPr lang="en-US" altLang="el-GR" sz="2400" dirty="0" err="1" smtClean="0"/>
              <a:t>Travell</a:t>
            </a:r>
            <a:r>
              <a:rPr lang="en-US" altLang="el-GR" sz="2400" dirty="0" smtClean="0"/>
              <a:t> </a:t>
            </a:r>
            <a:r>
              <a:rPr lang="el-GR" altLang="el-GR" sz="2400" dirty="0" smtClean="0"/>
              <a:t>το 1960</a:t>
            </a:r>
            <a:r>
              <a:rPr lang="en-US" altLang="el-GR" sz="2400" dirty="0" smtClean="0"/>
              <a:t>,</a:t>
            </a:r>
            <a:endParaRPr lang="el-GR" altLang="el-GR" sz="2400" dirty="0" smtClean="0"/>
          </a:p>
          <a:p>
            <a:pPr lvl="1" eaLnBrk="1" hangingPunct="1">
              <a:spcBef>
                <a:spcPts val="600"/>
              </a:spcBef>
            </a:pPr>
            <a:r>
              <a:rPr lang="el-GR" altLang="el-GR" sz="2200" dirty="0" smtClean="0"/>
              <a:t>‘</a:t>
            </a:r>
            <a:r>
              <a:rPr lang="en-US" altLang="el-GR" sz="2200" dirty="0" err="1" smtClean="0"/>
              <a:t>Myofacial</a:t>
            </a:r>
            <a:r>
              <a:rPr lang="en-US" altLang="el-GR" sz="2200" dirty="0" smtClean="0"/>
              <a:t> trigger points’,</a:t>
            </a:r>
          </a:p>
          <a:p>
            <a:pPr lvl="1" eaLnBrk="1" hangingPunct="1">
              <a:spcBef>
                <a:spcPts val="600"/>
              </a:spcBef>
            </a:pPr>
            <a:r>
              <a:rPr lang="en-US" altLang="el-GR" sz="2200" dirty="0" smtClean="0"/>
              <a:t>Active and latent trigger pints’,</a:t>
            </a:r>
          </a:p>
          <a:p>
            <a:pPr lvl="1" eaLnBrk="1" hangingPunct="1">
              <a:spcBef>
                <a:spcPts val="600"/>
              </a:spcBef>
            </a:pPr>
            <a:r>
              <a:rPr lang="en-US" altLang="el-GR" sz="2200" dirty="0" smtClean="0"/>
              <a:t>‘Spray and stretch’,</a:t>
            </a:r>
          </a:p>
          <a:p>
            <a:pPr lvl="1" eaLnBrk="1" hangingPunct="1">
              <a:spcBef>
                <a:spcPts val="600"/>
              </a:spcBef>
            </a:pPr>
            <a:r>
              <a:rPr lang="en-US" altLang="el-GR" sz="2200" dirty="0" smtClean="0"/>
              <a:t>‘Trigger point release’.</a:t>
            </a:r>
          </a:p>
        </p:txBody>
      </p:sp>
      <p:sp>
        <p:nvSpPr>
          <p:cNvPr id="6" name="Rectangle 5"/>
          <p:cNvSpPr/>
          <p:nvPr/>
        </p:nvSpPr>
        <p:spPr>
          <a:xfrm>
            <a:off x="539750" y="1484784"/>
            <a:ext cx="8497888" cy="1009650"/>
          </a:xfrm>
          <a:prstGeom prst="rect">
            <a:avLst/>
          </a:prstGeom>
        </p:spPr>
        <p:txBody>
          <a:bodyPr>
            <a:spAutoFit/>
          </a:bodyPr>
          <a:lstStyle/>
          <a:p>
            <a:pPr marL="285750" indent="-285750">
              <a:lnSpc>
                <a:spcPct val="124000"/>
              </a:lnSpc>
              <a:spcBef>
                <a:spcPts val="1800"/>
              </a:spcBef>
              <a:buClr>
                <a:srgbClr val="2C4A1A"/>
              </a:buClr>
              <a:buFont typeface="Arial" panose="020B0604020202020204" pitchFamily="34" charset="0"/>
              <a:buChar char="•"/>
              <a:defRPr/>
            </a:pPr>
            <a:r>
              <a:rPr lang="en-US" sz="2400" dirty="0">
                <a:solidFill>
                  <a:prstClr val="black"/>
                </a:solidFill>
                <a:latin typeface="Calibri"/>
                <a:cs typeface="Arial" charset="0"/>
              </a:rPr>
              <a:t>Janet </a:t>
            </a:r>
            <a:r>
              <a:rPr lang="en-US" sz="2400" dirty="0" err="1">
                <a:solidFill>
                  <a:prstClr val="black"/>
                </a:solidFill>
                <a:latin typeface="Calibri"/>
                <a:cs typeface="Arial" charset="0"/>
              </a:rPr>
              <a:t>Travell</a:t>
            </a:r>
            <a:r>
              <a:rPr lang="en-US" sz="2400" dirty="0">
                <a:solidFill>
                  <a:prstClr val="black"/>
                </a:solidFill>
                <a:latin typeface="Calibri"/>
                <a:cs typeface="Arial" charset="0"/>
              </a:rPr>
              <a:t>   (1901-1997), </a:t>
            </a:r>
            <a:r>
              <a:rPr lang="el-GR" sz="2400" dirty="0">
                <a:solidFill>
                  <a:prstClr val="black"/>
                </a:solidFill>
                <a:latin typeface="Calibri"/>
                <a:cs typeface="Arial" charset="0"/>
              </a:rPr>
              <a:t>ήταν καρδιολόγος πριν αρχίσει να ασχολείται με τον μυϊκό πόνο</a:t>
            </a:r>
            <a:r>
              <a:rPr lang="en-US" sz="2400" dirty="0">
                <a:solidFill>
                  <a:prstClr val="black"/>
                </a:solidFill>
                <a:latin typeface="Calibri"/>
                <a:cs typeface="Arial" charset="0"/>
              </a:rPr>
              <a:t>,</a:t>
            </a:r>
            <a:endParaRPr lang="el-GR" sz="2400" dirty="0">
              <a:solidFill>
                <a:prstClr val="black"/>
              </a:solidFill>
              <a:latin typeface="Calibri"/>
              <a:cs typeface="Arial" charset="0"/>
            </a:endParaRPr>
          </a:p>
        </p:txBody>
      </p:sp>
      <p:sp>
        <p:nvSpPr>
          <p:cNvPr id="7" name="Ορθογώνιο 6"/>
          <p:cNvSpPr/>
          <p:nvPr/>
        </p:nvSpPr>
        <p:spPr>
          <a:xfrm>
            <a:off x="6249988" y="6162675"/>
            <a:ext cx="1800225" cy="277813"/>
          </a:xfrm>
          <a:prstGeom prst="rect">
            <a:avLst/>
          </a:prstGeom>
        </p:spPr>
        <p:txBody>
          <a:bodyPr>
            <a:spAutoFit/>
          </a:bodyPr>
          <a:lstStyle/>
          <a:p>
            <a:pPr algn="ctr">
              <a:defRPr/>
            </a:pPr>
            <a:r>
              <a:rPr lang="en-US" sz="1200" dirty="0">
                <a:solidFill>
                  <a:prstClr val="black"/>
                </a:solidFill>
                <a:latin typeface="Calibri"/>
                <a:cs typeface="Arial" charset="0"/>
                <a:hlinkClick r:id="rId3"/>
              </a:rPr>
              <a:t>janettravellmd.com/</a:t>
            </a:r>
            <a:endParaRPr lang="el-GR" sz="1200" dirty="0">
              <a:solidFill>
                <a:prstClr val="black"/>
              </a:solidFill>
              <a:latin typeface="Calibri"/>
              <a:cs typeface="Arial" charset="0"/>
            </a:endParaRPr>
          </a:p>
        </p:txBody>
      </p:sp>
      <p:pic>
        <p:nvPicPr>
          <p:cNvPr id="1026" name="Picture 2" descr="Drs. Janet Travell and David Simons, co-authors of the 2-volume textbook Myofascial Pain and Dysfunction. The Trigger Point Manual. Photograph 1978. (Photo courtesy of the author. Reproduced by permission of the B.C. Massage Practitioner)"/>
          <p:cNvPicPr>
            <a:picLocks noChangeAspect="1" noChangeArrowheads="1"/>
          </p:cNvPicPr>
          <p:nvPr/>
        </p:nvPicPr>
        <p:blipFill>
          <a:blip r:embed="rId4"/>
          <a:srcRect/>
          <a:stretch>
            <a:fillRect/>
          </a:stretch>
        </p:blipFill>
        <p:spPr bwMode="auto">
          <a:xfrm>
            <a:off x="5846763" y="2339975"/>
            <a:ext cx="2608262" cy="3781425"/>
          </a:xfrm>
          <a:prstGeom prst="rect">
            <a:avLst/>
          </a:prstGeom>
          <a:noFill/>
          <a:ln>
            <a:solidFill>
              <a:schemeClr val="tx1"/>
            </a:solidFill>
          </a:ln>
          <a:extLst/>
        </p:spPr>
      </p:pic>
      <p:sp>
        <p:nvSpPr>
          <p:cNvPr id="15367"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73ED066-3475-4CD6-8801-D1D5E2A37261}" type="slidenum">
              <a:rPr lang="el-GR" smtClean="0">
                <a:solidFill>
                  <a:prstClr val="black"/>
                </a:solidFill>
              </a:rPr>
              <a:pPr>
                <a:defRPr/>
              </a:pPr>
              <a:t>11</a:t>
            </a:fld>
            <a:endParaRPr lang="el-GR" smtClean="0">
              <a:solidFill>
                <a:prstClr val="black"/>
              </a:solidFill>
            </a:endParaRPr>
          </a:p>
        </p:txBody>
      </p:sp>
    </p:spTree>
    <p:extLst>
      <p:ext uri="{BB962C8B-B14F-4D97-AF65-F5344CB8AC3E}">
        <p14:creationId xmlns:p14="http://schemas.microsoft.com/office/powerpoint/2010/main" val="1169146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Ιστορία του </a:t>
            </a:r>
            <a:r>
              <a:rPr lang="en-US" dirty="0"/>
              <a:t>Manual Therapy </a:t>
            </a:r>
            <a:r>
              <a:rPr lang="el-GR" sz="3000" b="0" dirty="0" smtClean="0"/>
              <a:t>1</a:t>
            </a:r>
            <a:r>
              <a:rPr lang="en-US" sz="3000" b="0" dirty="0" smtClean="0"/>
              <a:t>2/</a:t>
            </a:r>
            <a:r>
              <a:rPr lang="el-GR" sz="3000" b="0" dirty="0"/>
              <a:t>25</a:t>
            </a:r>
            <a:endParaRPr lang="el-GR" sz="3600" b="0" dirty="0"/>
          </a:p>
        </p:txBody>
      </p:sp>
      <p:sp>
        <p:nvSpPr>
          <p:cNvPr id="16387" name="Θέση περιεχομένου 2"/>
          <p:cNvSpPr>
            <a:spLocks noGrp="1"/>
          </p:cNvSpPr>
          <p:nvPr>
            <p:ph idx="1"/>
          </p:nvPr>
        </p:nvSpPr>
        <p:spPr>
          <a:xfrm>
            <a:off x="539750" y="1619250"/>
            <a:ext cx="4475163" cy="4826000"/>
          </a:xfrm>
        </p:spPr>
        <p:txBody>
          <a:bodyPr/>
          <a:lstStyle/>
          <a:p>
            <a:pPr eaLnBrk="1" hangingPunct="1">
              <a:spcBef>
                <a:spcPts val="2400"/>
              </a:spcBef>
            </a:pPr>
            <a:r>
              <a:rPr lang="en-US" altLang="el-GR" sz="2400" dirty="0" smtClean="0"/>
              <a:t>James </a:t>
            </a:r>
            <a:r>
              <a:rPr lang="en-US" altLang="el-GR" sz="2400" dirty="0" err="1" smtClean="0"/>
              <a:t>Cyriax</a:t>
            </a:r>
            <a:r>
              <a:rPr lang="en-US" altLang="el-GR" sz="2400" dirty="0" smtClean="0"/>
              <a:t> – 1904-1985 </a:t>
            </a:r>
          </a:p>
          <a:p>
            <a:pPr lvl="1" eaLnBrk="1" hangingPunct="1">
              <a:spcBef>
                <a:spcPts val="2400"/>
              </a:spcBef>
            </a:pPr>
            <a:r>
              <a:rPr lang="en-US" altLang="el-GR" sz="2200" dirty="0" smtClean="0"/>
              <a:t>‘Local and referred pain’,</a:t>
            </a:r>
          </a:p>
          <a:p>
            <a:pPr lvl="1" eaLnBrk="1" hangingPunct="1">
              <a:spcBef>
                <a:spcPts val="2400"/>
              </a:spcBef>
            </a:pPr>
            <a:r>
              <a:rPr lang="en-US" altLang="el-GR" sz="2200" dirty="0" smtClean="0"/>
              <a:t>‘Contractile and inert tissues’,</a:t>
            </a:r>
          </a:p>
          <a:p>
            <a:pPr lvl="1" eaLnBrk="1" hangingPunct="1">
              <a:spcBef>
                <a:spcPts val="2400"/>
              </a:spcBef>
            </a:pPr>
            <a:r>
              <a:rPr lang="en-US" altLang="el-GR" sz="2200" dirty="0" smtClean="0"/>
              <a:t>‘Selective tissue tension tests – active, passive and resisted isometric tests’,</a:t>
            </a:r>
          </a:p>
          <a:p>
            <a:pPr lvl="1" eaLnBrk="1" hangingPunct="1">
              <a:spcBef>
                <a:spcPts val="2400"/>
              </a:spcBef>
            </a:pPr>
            <a:r>
              <a:rPr lang="en-US" altLang="el-GR" sz="2200" dirty="0" smtClean="0"/>
              <a:t>Treatment by massage, manipulation and injection.</a:t>
            </a:r>
            <a:endParaRPr lang="el-GR" altLang="el-GR" sz="2200" dirty="0" smtClean="0"/>
          </a:p>
        </p:txBody>
      </p:sp>
      <p:sp>
        <p:nvSpPr>
          <p:cNvPr id="1638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D173445-6ABC-4774-BB32-0AF23AE43D12}" type="slidenum">
              <a:rPr lang="el-GR" smtClean="0">
                <a:solidFill>
                  <a:prstClr val="black"/>
                </a:solidFill>
              </a:rPr>
              <a:pPr>
                <a:defRPr/>
              </a:pPr>
              <a:t>12</a:t>
            </a:fld>
            <a:endParaRPr lang="el-GR" smtClean="0">
              <a:solidFill>
                <a:prstClr val="black"/>
              </a:solidFill>
            </a:endParaRPr>
          </a:p>
        </p:txBody>
      </p:sp>
      <p:pic>
        <p:nvPicPr>
          <p:cNvPr id="3074" name="Picture 2" descr="C:\Users\alex\Desktop\About_1.jpg"/>
          <p:cNvPicPr>
            <a:picLocks noChangeAspect="1" noChangeArrowheads="1"/>
          </p:cNvPicPr>
          <p:nvPr/>
        </p:nvPicPr>
        <p:blipFill rotWithShape="1">
          <a:blip r:embed="rId3"/>
          <a:srcRect l="55570"/>
          <a:stretch/>
        </p:blipFill>
        <p:spPr bwMode="auto">
          <a:xfrm>
            <a:off x="5292725" y="1773238"/>
            <a:ext cx="3011488" cy="2728912"/>
          </a:xfrm>
          <a:prstGeom prst="rect">
            <a:avLst/>
          </a:prstGeom>
          <a:noFill/>
          <a:ln>
            <a:solidFill>
              <a:schemeClr val="tx1"/>
            </a:solidFill>
          </a:ln>
          <a:extLst/>
        </p:spPr>
      </p:pic>
      <p:sp>
        <p:nvSpPr>
          <p:cNvPr id="7" name="Ορθογώνιο 6"/>
          <p:cNvSpPr/>
          <p:nvPr/>
        </p:nvSpPr>
        <p:spPr>
          <a:xfrm>
            <a:off x="5292725" y="4543425"/>
            <a:ext cx="3011488" cy="277813"/>
          </a:xfrm>
          <a:prstGeom prst="rect">
            <a:avLst/>
          </a:prstGeom>
        </p:spPr>
        <p:txBody>
          <a:bodyPr>
            <a:spAutoFit/>
          </a:bodyPr>
          <a:lstStyle/>
          <a:p>
            <a:pPr algn="ctr">
              <a:defRPr/>
            </a:pPr>
            <a:r>
              <a:rPr lang="en-US" sz="1200" dirty="0">
                <a:solidFill>
                  <a:prstClr val="black"/>
                </a:solidFill>
                <a:latin typeface="Calibri"/>
                <a:cs typeface="Arial" charset="0"/>
                <a:hlinkClick r:id="rId4"/>
              </a:rPr>
              <a:t>sommcourses.org/about-</a:t>
            </a:r>
            <a:r>
              <a:rPr lang="en-US" sz="1200" dirty="0" err="1">
                <a:solidFill>
                  <a:prstClr val="black"/>
                </a:solidFill>
                <a:latin typeface="Calibri"/>
                <a:cs typeface="Arial" charset="0"/>
                <a:hlinkClick r:id="rId4"/>
              </a:rPr>
              <a:t>somm</a:t>
            </a:r>
            <a:endParaRPr lang="el-GR" sz="1200" dirty="0">
              <a:solidFill>
                <a:prstClr val="black"/>
              </a:solidFill>
              <a:latin typeface="Calibri"/>
              <a:cs typeface="Arial" charset="0"/>
            </a:endParaRPr>
          </a:p>
        </p:txBody>
      </p:sp>
    </p:spTree>
    <p:extLst>
      <p:ext uri="{BB962C8B-B14F-4D97-AF65-F5344CB8AC3E}">
        <p14:creationId xmlns:p14="http://schemas.microsoft.com/office/powerpoint/2010/main" val="2796554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Ιστορία του </a:t>
            </a:r>
            <a:r>
              <a:rPr lang="en-US" dirty="0"/>
              <a:t>Manual Therapy </a:t>
            </a:r>
            <a:r>
              <a:rPr lang="el-GR" sz="3000" b="0" dirty="0" smtClean="0"/>
              <a:t>1</a:t>
            </a:r>
            <a:r>
              <a:rPr lang="en-US" sz="3000" b="0" dirty="0" smtClean="0"/>
              <a:t>3/</a:t>
            </a:r>
            <a:r>
              <a:rPr lang="el-GR" sz="3000" b="0" dirty="0"/>
              <a:t>25</a:t>
            </a:r>
            <a:endParaRPr lang="el-GR" sz="3600" dirty="0"/>
          </a:p>
        </p:txBody>
      </p:sp>
      <p:sp>
        <p:nvSpPr>
          <p:cNvPr id="17411" name="Θέση περιεχομένου 2"/>
          <p:cNvSpPr>
            <a:spLocks noGrp="1"/>
          </p:cNvSpPr>
          <p:nvPr>
            <p:ph idx="1"/>
          </p:nvPr>
        </p:nvSpPr>
        <p:spPr>
          <a:xfrm>
            <a:off x="539750" y="1619250"/>
            <a:ext cx="4403725" cy="5041900"/>
          </a:xfrm>
        </p:spPr>
        <p:txBody>
          <a:bodyPr/>
          <a:lstStyle/>
          <a:p>
            <a:pPr eaLnBrk="1" hangingPunct="1">
              <a:spcBef>
                <a:spcPts val="1800"/>
              </a:spcBef>
            </a:pPr>
            <a:r>
              <a:rPr lang="en-US" altLang="el-GR" sz="2400" smtClean="0"/>
              <a:t>Freddy Kaltenborn (1928 - ..),</a:t>
            </a:r>
          </a:p>
          <a:p>
            <a:pPr marL="342900" lvl="1" indent="-342900" eaLnBrk="1" hangingPunct="1">
              <a:lnSpc>
                <a:spcPct val="114000"/>
              </a:lnSpc>
              <a:spcBef>
                <a:spcPts val="1800"/>
              </a:spcBef>
              <a:buFont typeface="Arial" charset="0"/>
              <a:buChar char="•"/>
            </a:pPr>
            <a:r>
              <a:rPr lang="el-GR" altLang="el-GR" sz="2200" smtClean="0"/>
              <a:t>Δίδασκε φυσικοθεραπεία ήδη από το 1948 όταν εκπαιδεύτηκε στην </a:t>
            </a:r>
            <a:r>
              <a:rPr lang="en-US" altLang="el-GR" sz="2200" smtClean="0"/>
              <a:t>Orthopaedic medicine </a:t>
            </a:r>
            <a:r>
              <a:rPr lang="el-GR" altLang="el-GR" sz="2200" smtClean="0"/>
              <a:t>από τον </a:t>
            </a:r>
            <a:r>
              <a:rPr lang="en-US" altLang="el-GR" sz="2200" smtClean="0"/>
              <a:t>Cyriax </a:t>
            </a:r>
            <a:r>
              <a:rPr lang="el-GR" altLang="el-GR" sz="2200" smtClean="0"/>
              <a:t>το 1952-1954 και στην οστεοπαθητική από τον </a:t>
            </a:r>
            <a:r>
              <a:rPr lang="en-US" altLang="el-GR" sz="2200" smtClean="0"/>
              <a:t>Allan Stoddard </a:t>
            </a:r>
            <a:r>
              <a:rPr lang="el-GR" altLang="el-GR" sz="2200" smtClean="0"/>
              <a:t>το 1962 και μαζί με τον φυσικοθεραπευτή </a:t>
            </a:r>
            <a:r>
              <a:rPr lang="en-US" altLang="el-GR" sz="2200" smtClean="0"/>
              <a:t>Olav Evjenth </a:t>
            </a:r>
            <a:r>
              <a:rPr lang="el-GR" altLang="el-GR" sz="2200" smtClean="0"/>
              <a:t>ανέπτυξε το σύστημα </a:t>
            </a:r>
            <a:r>
              <a:rPr lang="en-US" altLang="el-GR" sz="2200" smtClean="0"/>
              <a:t>Kaltenborn-Evjenth concept </a:t>
            </a:r>
            <a:r>
              <a:rPr lang="el-GR" altLang="el-GR" sz="2200" smtClean="0"/>
              <a:t>το 1968</a:t>
            </a:r>
            <a:r>
              <a:rPr lang="en-US" altLang="el-GR" sz="2200" smtClean="0"/>
              <a:t>.</a:t>
            </a:r>
            <a:endParaRPr lang="el-GR" altLang="el-GR" sz="2200" smtClean="0"/>
          </a:p>
          <a:p>
            <a:pPr eaLnBrk="1" hangingPunct="1">
              <a:spcBef>
                <a:spcPts val="1800"/>
              </a:spcBef>
            </a:pPr>
            <a:endParaRPr lang="el-GR" altLang="el-GR" sz="2400" smtClean="0"/>
          </a:p>
        </p:txBody>
      </p:sp>
      <p:sp>
        <p:nvSpPr>
          <p:cNvPr id="1741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3782825-CC1E-4B2F-8D23-8506E169FBF9}" type="slidenum">
              <a:rPr lang="el-GR" smtClean="0">
                <a:solidFill>
                  <a:prstClr val="black"/>
                </a:solidFill>
              </a:rPr>
              <a:pPr>
                <a:defRPr/>
              </a:pPr>
              <a:t>13</a:t>
            </a:fld>
            <a:endParaRPr lang="el-GR" smtClean="0">
              <a:solidFill>
                <a:prstClr val="black"/>
              </a:solidFill>
            </a:endParaRPr>
          </a:p>
        </p:txBody>
      </p:sp>
      <p:sp>
        <p:nvSpPr>
          <p:cNvPr id="6" name="Rectangle 5"/>
          <p:cNvSpPr/>
          <p:nvPr/>
        </p:nvSpPr>
        <p:spPr>
          <a:xfrm>
            <a:off x="5981700" y="5573713"/>
            <a:ext cx="2016125" cy="276225"/>
          </a:xfrm>
          <a:prstGeom prst="rect">
            <a:avLst/>
          </a:prstGeom>
        </p:spPr>
        <p:txBody>
          <a:bodyPr>
            <a:spAutoFit/>
          </a:bodyPr>
          <a:lstStyle/>
          <a:p>
            <a:pPr>
              <a:defRPr/>
            </a:pPr>
            <a:r>
              <a:rPr lang="en-US" sz="1200" dirty="0">
                <a:solidFill>
                  <a:prstClr val="black"/>
                </a:solidFill>
                <a:latin typeface="Calibri"/>
                <a:cs typeface="Arial" charset="0"/>
                <a:hlinkClick r:id="rId3"/>
              </a:rPr>
              <a:t>debski-terapiamanualna.pl</a:t>
            </a:r>
            <a:endParaRPr lang="el-GR" sz="1200" dirty="0">
              <a:solidFill>
                <a:prstClr val="black"/>
              </a:solidFill>
              <a:latin typeface="Calibri"/>
              <a:cs typeface="Arial" charset="0"/>
            </a:endParaRPr>
          </a:p>
        </p:txBody>
      </p:sp>
      <p:pic>
        <p:nvPicPr>
          <p:cNvPr id="4098" name="Picture 2" descr="C:\Users\alex\Desktop\kaltenborn_kopie.jpg"/>
          <p:cNvPicPr>
            <a:picLocks noChangeAspect="1" noChangeArrowheads="1"/>
          </p:cNvPicPr>
          <p:nvPr/>
        </p:nvPicPr>
        <p:blipFill>
          <a:blip r:embed="rId4"/>
          <a:srcRect/>
          <a:stretch>
            <a:fillRect/>
          </a:stretch>
        </p:blipFill>
        <p:spPr bwMode="auto">
          <a:xfrm>
            <a:off x="5805488" y="1854200"/>
            <a:ext cx="2368550" cy="3605213"/>
          </a:xfrm>
          <a:prstGeom prst="rect">
            <a:avLst/>
          </a:prstGeom>
          <a:noFill/>
          <a:ln>
            <a:solidFill>
              <a:schemeClr val="tx1"/>
            </a:solidFill>
          </a:ln>
          <a:extLst/>
        </p:spPr>
      </p:pic>
    </p:spTree>
    <p:extLst>
      <p:ext uri="{BB962C8B-B14F-4D97-AF65-F5344CB8AC3E}">
        <p14:creationId xmlns:p14="http://schemas.microsoft.com/office/powerpoint/2010/main" val="4091256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Ιστορία του </a:t>
            </a:r>
            <a:r>
              <a:rPr lang="en-US" dirty="0"/>
              <a:t>Manual Therapy </a:t>
            </a:r>
            <a:r>
              <a:rPr lang="el-GR" sz="3000" b="0" dirty="0" smtClean="0"/>
              <a:t>1</a:t>
            </a:r>
            <a:r>
              <a:rPr lang="en-US" sz="3000" b="0" dirty="0" smtClean="0"/>
              <a:t>4/</a:t>
            </a:r>
            <a:r>
              <a:rPr lang="el-GR" sz="3000" b="0" dirty="0"/>
              <a:t>25</a:t>
            </a:r>
            <a:endParaRPr lang="el-GR" sz="3600" b="0" dirty="0"/>
          </a:p>
        </p:txBody>
      </p:sp>
      <p:sp>
        <p:nvSpPr>
          <p:cNvPr id="3" name="Θέση περιεχομένου 2"/>
          <p:cNvSpPr>
            <a:spLocks noGrp="1"/>
          </p:cNvSpPr>
          <p:nvPr>
            <p:ph idx="1"/>
          </p:nvPr>
        </p:nvSpPr>
        <p:spPr>
          <a:xfrm>
            <a:off x="467544" y="1484784"/>
            <a:ext cx="5241925" cy="5122118"/>
          </a:xfrm>
        </p:spPr>
        <p:txBody>
          <a:bodyPr rtlCol="0">
            <a:normAutofit/>
          </a:bodyPr>
          <a:lstStyle/>
          <a:p>
            <a:pPr eaLnBrk="1" fontAlgn="auto" hangingPunct="1">
              <a:lnSpc>
                <a:spcPct val="114000"/>
              </a:lnSpc>
              <a:spcBef>
                <a:spcPts val="1200"/>
              </a:spcBef>
              <a:spcAft>
                <a:spcPts val="0"/>
              </a:spcAft>
              <a:buFont typeface="Arial" pitchFamily="34" charset="0"/>
              <a:buChar char="•"/>
              <a:defRPr/>
            </a:pPr>
            <a:r>
              <a:rPr lang="en-US" sz="2400" dirty="0"/>
              <a:t>Geoffrey Maitland – (1924-2010) </a:t>
            </a:r>
          </a:p>
          <a:p>
            <a:pPr lvl="1" eaLnBrk="1" fontAlgn="auto" hangingPunct="1">
              <a:lnSpc>
                <a:spcPct val="114000"/>
              </a:lnSpc>
              <a:spcBef>
                <a:spcPts val="1200"/>
              </a:spcBef>
              <a:spcAft>
                <a:spcPts val="0"/>
              </a:spcAft>
              <a:defRPr/>
            </a:pPr>
            <a:r>
              <a:rPr lang="el-GR" sz="2200" dirty="0"/>
              <a:t>Μαθήτευσε στους </a:t>
            </a:r>
            <a:r>
              <a:rPr lang="en-US" sz="2200" dirty="0" err="1"/>
              <a:t>Cyriax</a:t>
            </a:r>
            <a:r>
              <a:rPr lang="en-US" sz="2200" dirty="0"/>
              <a:t>, Stoddard </a:t>
            </a:r>
            <a:r>
              <a:rPr lang="el-GR" sz="2200" dirty="0"/>
              <a:t>και στους φυσικοθεραπευτές </a:t>
            </a:r>
            <a:r>
              <a:rPr lang="en-US" sz="2200" dirty="0"/>
              <a:t>Gregory </a:t>
            </a:r>
            <a:r>
              <a:rPr lang="en-US" sz="2200" dirty="0" err="1"/>
              <a:t>Greeve</a:t>
            </a:r>
            <a:r>
              <a:rPr lang="en-US" sz="2200" dirty="0"/>
              <a:t> </a:t>
            </a:r>
            <a:r>
              <a:rPr lang="el-GR" sz="2200" dirty="0"/>
              <a:t>και </a:t>
            </a:r>
            <a:r>
              <a:rPr lang="en-US" sz="2200" dirty="0"/>
              <a:t>Jennifer </a:t>
            </a:r>
            <a:r>
              <a:rPr lang="en-US" sz="2200" dirty="0" err="1" smtClean="0"/>
              <a:t>Hickling</a:t>
            </a:r>
            <a:r>
              <a:rPr lang="en-US" sz="2200" dirty="0" smtClean="0"/>
              <a:t>.</a:t>
            </a:r>
            <a:endParaRPr lang="en-US" sz="2200" dirty="0"/>
          </a:p>
          <a:p>
            <a:pPr lvl="2" eaLnBrk="1" fontAlgn="auto" hangingPunct="1">
              <a:lnSpc>
                <a:spcPct val="114000"/>
              </a:lnSpc>
              <a:spcBef>
                <a:spcPts val="1200"/>
              </a:spcBef>
              <a:spcAft>
                <a:spcPts val="0"/>
              </a:spcAft>
              <a:defRPr/>
            </a:pPr>
            <a:r>
              <a:rPr lang="en-US" sz="2000" dirty="0" smtClean="0"/>
              <a:t>‘</a:t>
            </a:r>
            <a:r>
              <a:rPr lang="en-US" sz="2000" dirty="0"/>
              <a:t>Assessment and treatment by passive movement</a:t>
            </a:r>
            <a:r>
              <a:rPr lang="en-US" sz="2000" dirty="0" smtClean="0"/>
              <a:t>’.</a:t>
            </a:r>
            <a:endParaRPr lang="en-US" sz="2000" dirty="0"/>
          </a:p>
          <a:p>
            <a:pPr lvl="2" eaLnBrk="1" fontAlgn="auto" hangingPunct="1">
              <a:lnSpc>
                <a:spcPct val="114000"/>
              </a:lnSpc>
              <a:spcBef>
                <a:spcPts val="1200"/>
              </a:spcBef>
              <a:spcAft>
                <a:spcPts val="0"/>
              </a:spcAft>
              <a:defRPr/>
            </a:pPr>
            <a:r>
              <a:rPr lang="en-US" sz="2000" dirty="0" smtClean="0"/>
              <a:t>’</a:t>
            </a:r>
            <a:r>
              <a:rPr lang="en-US" sz="2000" dirty="0" err="1" smtClean="0"/>
              <a:t>Mobilisation</a:t>
            </a:r>
            <a:r>
              <a:rPr lang="en-US" sz="2000" dirty="0" smtClean="0"/>
              <a:t> </a:t>
            </a:r>
            <a:r>
              <a:rPr lang="en-US" sz="2000" dirty="0"/>
              <a:t>and manipulation</a:t>
            </a:r>
            <a:r>
              <a:rPr lang="en-US" sz="2000" dirty="0" smtClean="0"/>
              <a:t>’.</a:t>
            </a:r>
            <a:endParaRPr lang="en-US" sz="2000" dirty="0"/>
          </a:p>
          <a:p>
            <a:pPr lvl="2" eaLnBrk="1" fontAlgn="auto" hangingPunct="1">
              <a:lnSpc>
                <a:spcPct val="114000"/>
              </a:lnSpc>
              <a:spcBef>
                <a:spcPts val="1200"/>
              </a:spcBef>
              <a:spcAft>
                <a:spcPts val="0"/>
              </a:spcAft>
              <a:defRPr/>
            </a:pPr>
            <a:r>
              <a:rPr lang="en-US" sz="2000" dirty="0" smtClean="0"/>
              <a:t>‘</a:t>
            </a:r>
            <a:r>
              <a:rPr lang="en-US" sz="2000" dirty="0"/>
              <a:t>Central theme, open mindedness, permeable brick wall, subjective and objective examination, technique is the brainchild of ingenuity</a:t>
            </a:r>
            <a:r>
              <a:rPr lang="en-US" sz="2000" dirty="0" smtClean="0"/>
              <a:t>’.</a:t>
            </a:r>
            <a:endParaRPr lang="en-US" sz="2000" dirty="0"/>
          </a:p>
          <a:p>
            <a:pPr eaLnBrk="1" fontAlgn="auto" hangingPunct="1">
              <a:spcBef>
                <a:spcPts val="1200"/>
              </a:spcBef>
              <a:spcAft>
                <a:spcPts val="0"/>
              </a:spcAft>
              <a:buFont typeface="Arial" pitchFamily="34" charset="0"/>
              <a:buChar char="•"/>
              <a:defRPr/>
            </a:pPr>
            <a:endParaRPr lang="el-GR" sz="2400" dirty="0"/>
          </a:p>
        </p:txBody>
      </p:sp>
      <p:pic>
        <p:nvPicPr>
          <p:cNvPr id="2052" name="Picture 4" descr="http://fisioterapiayfutbol.files.wordpress.com/2012/05/geoffrey-books.png"/>
          <p:cNvPicPr>
            <a:picLocks noChangeAspect="1" noChangeArrowheads="1"/>
          </p:cNvPicPr>
          <p:nvPr/>
        </p:nvPicPr>
        <p:blipFill>
          <a:blip r:embed="rId3"/>
          <a:srcRect/>
          <a:stretch>
            <a:fillRect/>
          </a:stretch>
        </p:blipFill>
        <p:spPr bwMode="auto">
          <a:xfrm>
            <a:off x="5781675" y="1695450"/>
            <a:ext cx="2620963" cy="4068763"/>
          </a:xfrm>
          <a:prstGeom prst="rect">
            <a:avLst/>
          </a:prstGeom>
          <a:noFill/>
          <a:ln>
            <a:solidFill>
              <a:schemeClr val="tx1"/>
            </a:solidFill>
          </a:ln>
          <a:extLst/>
        </p:spPr>
      </p:pic>
      <p:sp>
        <p:nvSpPr>
          <p:cNvPr id="6" name="Ορθογώνιο 5"/>
          <p:cNvSpPr/>
          <p:nvPr/>
        </p:nvSpPr>
        <p:spPr>
          <a:xfrm>
            <a:off x="5940425" y="5764213"/>
            <a:ext cx="2303463" cy="276225"/>
          </a:xfrm>
          <a:prstGeom prst="rect">
            <a:avLst/>
          </a:prstGeom>
        </p:spPr>
        <p:txBody>
          <a:bodyPr>
            <a:spAutoFit/>
          </a:bodyPr>
          <a:lstStyle/>
          <a:p>
            <a:pPr>
              <a:defRPr/>
            </a:pPr>
            <a:r>
              <a:rPr lang="en-US" sz="1200" dirty="0">
                <a:solidFill>
                  <a:prstClr val="black"/>
                </a:solidFill>
                <a:latin typeface="Calibri"/>
                <a:cs typeface="Arial" charset="0"/>
                <a:hlinkClick r:id="rId4"/>
              </a:rPr>
              <a:t>fisioterapiayfutbol.wordpress.com</a:t>
            </a:r>
            <a:endParaRPr lang="el-GR" sz="1200" dirty="0">
              <a:solidFill>
                <a:prstClr val="black"/>
              </a:solidFill>
              <a:latin typeface="Calibri"/>
              <a:cs typeface="Arial" charset="0"/>
            </a:endParaRPr>
          </a:p>
        </p:txBody>
      </p:sp>
      <p:sp>
        <p:nvSpPr>
          <p:cNvPr id="1843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BFD3D1B-4DBE-45AF-9E50-2A3A94E095CC}" type="slidenum">
              <a:rPr lang="el-GR" smtClean="0">
                <a:solidFill>
                  <a:prstClr val="black"/>
                </a:solidFill>
              </a:rPr>
              <a:pPr>
                <a:defRPr/>
              </a:pPr>
              <a:t>14</a:t>
            </a:fld>
            <a:endParaRPr lang="el-GR" smtClean="0">
              <a:solidFill>
                <a:prstClr val="black"/>
              </a:solidFill>
            </a:endParaRPr>
          </a:p>
        </p:txBody>
      </p:sp>
    </p:spTree>
    <p:extLst>
      <p:ext uri="{BB962C8B-B14F-4D97-AF65-F5344CB8AC3E}">
        <p14:creationId xmlns:p14="http://schemas.microsoft.com/office/powerpoint/2010/main" val="1018441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Ιστορία του </a:t>
            </a:r>
            <a:r>
              <a:rPr lang="en-US" dirty="0"/>
              <a:t>Manual Therapy </a:t>
            </a:r>
            <a:r>
              <a:rPr lang="el-GR" sz="3000" b="0" dirty="0" smtClean="0"/>
              <a:t>1</a:t>
            </a:r>
            <a:r>
              <a:rPr lang="en-US" sz="3000" b="0" dirty="0" smtClean="0"/>
              <a:t>5/</a:t>
            </a:r>
            <a:r>
              <a:rPr lang="el-GR" sz="3000" b="0" dirty="0"/>
              <a:t>25</a:t>
            </a:r>
            <a:endParaRPr lang="el-GR" sz="3600" b="0" dirty="0"/>
          </a:p>
        </p:txBody>
      </p:sp>
      <p:sp>
        <p:nvSpPr>
          <p:cNvPr id="19459" name="Θέση περιεχομένου 2"/>
          <p:cNvSpPr>
            <a:spLocks noGrp="1"/>
          </p:cNvSpPr>
          <p:nvPr>
            <p:ph idx="1"/>
          </p:nvPr>
        </p:nvSpPr>
        <p:spPr>
          <a:xfrm>
            <a:off x="539750" y="1619250"/>
            <a:ext cx="7848600" cy="4752975"/>
          </a:xfrm>
        </p:spPr>
        <p:txBody>
          <a:bodyPr/>
          <a:lstStyle/>
          <a:p>
            <a:pPr eaLnBrk="1" hangingPunct="1">
              <a:lnSpc>
                <a:spcPct val="114000"/>
              </a:lnSpc>
              <a:spcBef>
                <a:spcPts val="2400"/>
              </a:spcBef>
            </a:pPr>
            <a:r>
              <a:rPr lang="el-GR" altLang="el-GR" sz="2400" smtClean="0"/>
              <a:t>Ο Maitland ανέπτυξε την δική του προσέγγιση και ξεκίνησε να διδάσκει το ΟΜΡΤ σύστημα στο Πανεπιστήμιο της Αδελαΐδας σε προπτυχιακό επίπεδο του προγράμματος της φυσικοθεραπείας.</a:t>
            </a:r>
          </a:p>
          <a:p>
            <a:pPr eaLnBrk="1" hangingPunct="1">
              <a:lnSpc>
                <a:spcPct val="114000"/>
              </a:lnSpc>
              <a:spcBef>
                <a:spcPts val="2400"/>
              </a:spcBef>
            </a:pPr>
            <a:r>
              <a:rPr lang="el-GR" altLang="el-GR" sz="2400" smtClean="0"/>
              <a:t>Ο πρώτος 3-μηνος μεταπτυχιακός τίτλος του manual therapy στον κόσμο εκδόθηκε το 1965.</a:t>
            </a:r>
          </a:p>
          <a:p>
            <a:pPr eaLnBrk="1" hangingPunct="1">
              <a:lnSpc>
                <a:spcPct val="114000"/>
              </a:lnSpc>
              <a:spcBef>
                <a:spcPts val="2400"/>
              </a:spcBef>
            </a:pPr>
            <a:r>
              <a:rPr lang="el-GR" altLang="el-GR" sz="2400" smtClean="0"/>
              <a:t>Από το 1974 η διάρκεια των μεταπτυχιακών σπουδών αυξήθηκε σε 1 έτος.</a:t>
            </a:r>
          </a:p>
          <a:p>
            <a:pPr eaLnBrk="1" hangingPunct="1"/>
            <a:endParaRPr lang="el-GR" altLang="el-GR" smtClean="0"/>
          </a:p>
        </p:txBody>
      </p:sp>
      <p:sp>
        <p:nvSpPr>
          <p:cNvPr id="1946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BE88A0E-CDBE-4E6C-ACA4-D97632413167}" type="slidenum">
              <a:rPr lang="el-GR" smtClean="0">
                <a:solidFill>
                  <a:prstClr val="black"/>
                </a:solidFill>
              </a:rPr>
              <a:pPr>
                <a:defRPr/>
              </a:pPr>
              <a:t>15</a:t>
            </a:fld>
            <a:endParaRPr lang="el-GR" smtClean="0">
              <a:solidFill>
                <a:prstClr val="black"/>
              </a:solidFill>
            </a:endParaRPr>
          </a:p>
        </p:txBody>
      </p:sp>
    </p:spTree>
    <p:extLst>
      <p:ext uri="{BB962C8B-B14F-4D97-AF65-F5344CB8AC3E}">
        <p14:creationId xmlns:p14="http://schemas.microsoft.com/office/powerpoint/2010/main" val="3539006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p:cNvSpPr>
            <a:spLocks noGrp="1"/>
          </p:cNvSpPr>
          <p:nvPr>
            <p:ph type="title"/>
          </p:nvPr>
        </p:nvSpPr>
        <p:spPr/>
        <p:txBody>
          <a:bodyPr/>
          <a:lstStyle/>
          <a:p>
            <a:pPr eaLnBrk="1" hangingPunct="1"/>
            <a:r>
              <a:rPr lang="el-GR" dirty="0"/>
              <a:t>Ιστορία του </a:t>
            </a:r>
            <a:r>
              <a:rPr lang="en-US" dirty="0"/>
              <a:t>Manual Therapy </a:t>
            </a:r>
            <a:r>
              <a:rPr lang="el-GR" sz="3000" b="0" dirty="0" smtClean="0"/>
              <a:t>1</a:t>
            </a:r>
            <a:r>
              <a:rPr lang="en-US" sz="3000" b="0" dirty="0" smtClean="0"/>
              <a:t>6/</a:t>
            </a:r>
            <a:r>
              <a:rPr lang="el-GR" sz="3000" b="0" dirty="0"/>
              <a:t>25</a:t>
            </a:r>
            <a:endParaRPr lang="el-GR" altLang="el-GR" sz="3200" b="0" dirty="0" smtClean="0"/>
          </a:p>
        </p:txBody>
      </p:sp>
      <p:sp>
        <p:nvSpPr>
          <p:cNvPr id="20483" name="Θέση περιεχομένου 2"/>
          <p:cNvSpPr>
            <a:spLocks noGrp="1"/>
          </p:cNvSpPr>
          <p:nvPr>
            <p:ph idx="1"/>
          </p:nvPr>
        </p:nvSpPr>
        <p:spPr>
          <a:xfrm>
            <a:off x="539750" y="1619250"/>
            <a:ext cx="5122863" cy="5041900"/>
          </a:xfrm>
        </p:spPr>
        <p:txBody>
          <a:bodyPr/>
          <a:lstStyle/>
          <a:p>
            <a:pPr eaLnBrk="1" hangingPunct="1">
              <a:spcBef>
                <a:spcPts val="2400"/>
              </a:spcBef>
            </a:pPr>
            <a:r>
              <a:rPr lang="el-GR" altLang="el-GR" sz="2400" smtClean="0"/>
              <a:t>Stanley Paris – Νεοζηλανδός φυσικοθεραπευτής μαθήτευσε στον Kaltenborn και τον Stoddard </a:t>
            </a:r>
            <a:r>
              <a:rPr lang="en-US" altLang="el-GR" sz="2400" smtClean="0"/>
              <a:t>.</a:t>
            </a:r>
            <a:endParaRPr lang="el-GR" altLang="el-GR" sz="2400" smtClean="0"/>
          </a:p>
          <a:p>
            <a:pPr lvl="1" eaLnBrk="1" hangingPunct="1">
              <a:spcBef>
                <a:spcPts val="2400"/>
              </a:spcBef>
            </a:pPr>
            <a:r>
              <a:rPr lang="el-GR" altLang="el-GR" sz="2200" smtClean="0"/>
              <a:t>Πριν φύγει για τις ΗΠΑ, όπου και διέπρεψε, οργάνωνε σεμινάρια στην Νέα Ζηλανδία</a:t>
            </a:r>
            <a:r>
              <a:rPr lang="en-US" altLang="el-GR" sz="2200" smtClean="0"/>
              <a:t>.</a:t>
            </a:r>
            <a:endParaRPr lang="el-GR" altLang="el-GR" sz="2200" smtClean="0"/>
          </a:p>
          <a:p>
            <a:pPr lvl="1" eaLnBrk="1" hangingPunct="1">
              <a:spcBef>
                <a:spcPts val="2400"/>
              </a:spcBef>
            </a:pPr>
            <a:r>
              <a:rPr lang="el-GR" altLang="el-GR" sz="2200" smtClean="0"/>
              <a:t>Μεταξύ των συμμετεχόντων σε αυτά τα σεμινάρια ήταν ο Robin McKenzie και ο Brian Mulligan</a:t>
            </a:r>
            <a:r>
              <a:rPr lang="en-US" altLang="el-GR" sz="2200" smtClean="0"/>
              <a:t>.</a:t>
            </a:r>
            <a:endParaRPr lang="el-GR" altLang="el-GR" sz="2200" smtClean="0"/>
          </a:p>
          <a:p>
            <a:pPr eaLnBrk="1" hangingPunct="1"/>
            <a:endParaRPr lang="el-GR" altLang="el-GR" smtClean="0"/>
          </a:p>
        </p:txBody>
      </p:sp>
      <p:pic>
        <p:nvPicPr>
          <p:cNvPr id="5" name="Εικόνα 4"/>
          <p:cNvPicPr>
            <a:picLocks noChangeAspect="1"/>
          </p:cNvPicPr>
          <p:nvPr/>
        </p:nvPicPr>
        <p:blipFill>
          <a:blip r:embed="rId3"/>
          <a:stretch>
            <a:fillRect/>
          </a:stretch>
        </p:blipFill>
        <p:spPr>
          <a:xfrm>
            <a:off x="5795963" y="1916113"/>
            <a:ext cx="2635250" cy="2867025"/>
          </a:xfrm>
          <a:prstGeom prst="rect">
            <a:avLst/>
          </a:prstGeom>
          <a:noFill/>
          <a:ln>
            <a:solidFill>
              <a:schemeClr val="tx1"/>
            </a:solidFill>
          </a:ln>
        </p:spPr>
      </p:pic>
      <p:sp>
        <p:nvSpPr>
          <p:cNvPr id="20485"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8C09C241-11C2-4D67-9AB3-AB47CC4C5CE2}" type="slidenum">
              <a:rPr lang="el-GR" smtClean="0">
                <a:solidFill>
                  <a:prstClr val="black"/>
                </a:solidFill>
              </a:rPr>
              <a:pPr>
                <a:defRPr/>
              </a:pPr>
              <a:t>16</a:t>
            </a:fld>
            <a:endParaRPr lang="el-GR" smtClean="0">
              <a:solidFill>
                <a:prstClr val="black"/>
              </a:solidFill>
            </a:endParaRPr>
          </a:p>
        </p:txBody>
      </p:sp>
      <p:sp>
        <p:nvSpPr>
          <p:cNvPr id="6" name="Rectangle 5"/>
          <p:cNvSpPr/>
          <p:nvPr/>
        </p:nvSpPr>
        <p:spPr>
          <a:xfrm>
            <a:off x="5997575" y="4791075"/>
            <a:ext cx="2232025" cy="277813"/>
          </a:xfrm>
          <a:prstGeom prst="rect">
            <a:avLst/>
          </a:prstGeom>
        </p:spPr>
        <p:txBody>
          <a:bodyPr>
            <a:spAutoFit/>
          </a:bodyPr>
          <a:lstStyle/>
          <a:p>
            <a:pPr algn="ctr">
              <a:defRPr/>
            </a:pPr>
            <a:r>
              <a:rPr lang="en-US" sz="1200" dirty="0">
                <a:solidFill>
                  <a:prstClr val="black"/>
                </a:solidFill>
                <a:latin typeface="Calibri"/>
                <a:cs typeface="Arial" charset="0"/>
                <a:hlinkClick r:id="rId4"/>
              </a:rPr>
              <a:t>foundation4pt.org</a:t>
            </a:r>
            <a:endParaRPr lang="el-GR" sz="1200" dirty="0">
              <a:solidFill>
                <a:prstClr val="black"/>
              </a:solidFill>
              <a:latin typeface="Calibri"/>
              <a:cs typeface="Arial" charset="0"/>
            </a:endParaRPr>
          </a:p>
        </p:txBody>
      </p:sp>
    </p:spTree>
    <p:extLst>
      <p:ext uri="{BB962C8B-B14F-4D97-AF65-F5344CB8AC3E}">
        <p14:creationId xmlns:p14="http://schemas.microsoft.com/office/powerpoint/2010/main" val="3273670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Τίτλος 1"/>
          <p:cNvSpPr>
            <a:spLocks noGrp="1"/>
          </p:cNvSpPr>
          <p:nvPr>
            <p:ph type="title"/>
          </p:nvPr>
        </p:nvSpPr>
        <p:spPr/>
        <p:txBody>
          <a:bodyPr/>
          <a:lstStyle/>
          <a:p>
            <a:pPr eaLnBrk="1" hangingPunct="1"/>
            <a:r>
              <a:rPr lang="el-GR" dirty="0"/>
              <a:t>Ιστορία του </a:t>
            </a:r>
            <a:r>
              <a:rPr lang="en-US" dirty="0"/>
              <a:t>Manual Therapy </a:t>
            </a:r>
            <a:r>
              <a:rPr lang="el-GR" sz="3000" b="0" dirty="0" smtClean="0"/>
              <a:t>1</a:t>
            </a:r>
            <a:r>
              <a:rPr lang="en-US" sz="3000" b="0" dirty="0" smtClean="0"/>
              <a:t>7/</a:t>
            </a:r>
            <a:r>
              <a:rPr lang="el-GR" sz="3000" b="0" dirty="0"/>
              <a:t>25</a:t>
            </a:r>
            <a:endParaRPr lang="el-GR" altLang="el-GR" sz="3200" b="0" dirty="0" smtClean="0"/>
          </a:p>
        </p:txBody>
      </p:sp>
      <p:sp>
        <p:nvSpPr>
          <p:cNvPr id="21507" name="Θέση περιεχομένου 2"/>
          <p:cNvSpPr>
            <a:spLocks noGrp="1"/>
          </p:cNvSpPr>
          <p:nvPr>
            <p:ph idx="1"/>
          </p:nvPr>
        </p:nvSpPr>
        <p:spPr>
          <a:xfrm>
            <a:off x="539750" y="1619250"/>
            <a:ext cx="8229600" cy="4752975"/>
          </a:xfrm>
        </p:spPr>
        <p:txBody>
          <a:bodyPr/>
          <a:lstStyle/>
          <a:p>
            <a:pPr eaLnBrk="1" hangingPunct="1">
              <a:spcBef>
                <a:spcPts val="3000"/>
              </a:spcBef>
            </a:pPr>
            <a:r>
              <a:rPr lang="en-US" altLang="el-GR" sz="2400" dirty="0" smtClean="0"/>
              <a:t>Stanley Paris</a:t>
            </a:r>
          </a:p>
          <a:p>
            <a:pPr marL="896938" lvl="1" eaLnBrk="1" hangingPunct="1">
              <a:spcBef>
                <a:spcPts val="1800"/>
              </a:spcBef>
            </a:pPr>
            <a:r>
              <a:rPr lang="en-US" altLang="el-GR" dirty="0" smtClean="0"/>
              <a:t>Abnormal movement – dysfunction,</a:t>
            </a:r>
          </a:p>
          <a:p>
            <a:pPr marL="896938" lvl="1" eaLnBrk="1" hangingPunct="1">
              <a:spcBef>
                <a:spcPts val="1800"/>
              </a:spcBef>
            </a:pPr>
            <a:r>
              <a:rPr lang="en-US" altLang="el-GR" dirty="0" smtClean="0"/>
              <a:t>Joint dysfunction – hypo / hyper mobility,</a:t>
            </a:r>
          </a:p>
          <a:p>
            <a:pPr marL="896938" lvl="1" eaLnBrk="1" hangingPunct="1">
              <a:spcBef>
                <a:spcPts val="1800"/>
              </a:spcBef>
            </a:pPr>
            <a:r>
              <a:rPr lang="en-US" altLang="el-GR" dirty="0" smtClean="0"/>
              <a:t>Treatment – Mobilization / Stabilization</a:t>
            </a:r>
            <a:r>
              <a:rPr lang="el-GR" altLang="el-GR" dirty="0" smtClean="0"/>
              <a:t>,</a:t>
            </a:r>
            <a:endParaRPr lang="en-US" altLang="el-GR" dirty="0" smtClean="0"/>
          </a:p>
          <a:p>
            <a:pPr marL="896938" lvl="1" eaLnBrk="1" hangingPunct="1">
              <a:spcBef>
                <a:spcPts val="1800"/>
              </a:spcBef>
            </a:pPr>
            <a:r>
              <a:rPr lang="en-US" altLang="el-GR" dirty="0" smtClean="0"/>
              <a:t>“Treatment steps – Preparation, changes and support”.</a:t>
            </a:r>
          </a:p>
        </p:txBody>
      </p:sp>
      <p:sp>
        <p:nvSpPr>
          <p:cNvPr id="2150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3153A19-0E36-4714-AEF4-5A8D3835822E}" type="slidenum">
              <a:rPr lang="el-GR" smtClean="0">
                <a:solidFill>
                  <a:prstClr val="black"/>
                </a:solidFill>
              </a:rPr>
              <a:pPr>
                <a:defRPr/>
              </a:pPr>
              <a:t>17</a:t>
            </a:fld>
            <a:endParaRPr lang="el-GR" smtClean="0">
              <a:solidFill>
                <a:prstClr val="black"/>
              </a:solidFill>
            </a:endParaRPr>
          </a:p>
        </p:txBody>
      </p:sp>
    </p:spTree>
    <p:extLst>
      <p:ext uri="{BB962C8B-B14F-4D97-AF65-F5344CB8AC3E}">
        <p14:creationId xmlns:p14="http://schemas.microsoft.com/office/powerpoint/2010/main" val="99010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Τίτλος 1"/>
          <p:cNvSpPr>
            <a:spLocks noGrp="1"/>
          </p:cNvSpPr>
          <p:nvPr>
            <p:ph type="title"/>
          </p:nvPr>
        </p:nvSpPr>
        <p:spPr/>
        <p:txBody>
          <a:bodyPr/>
          <a:lstStyle/>
          <a:p>
            <a:pPr eaLnBrk="1" hangingPunct="1"/>
            <a:r>
              <a:rPr lang="el-GR" dirty="0"/>
              <a:t>Ιστορία του </a:t>
            </a:r>
            <a:r>
              <a:rPr lang="en-US" dirty="0"/>
              <a:t>Manual Therapy </a:t>
            </a:r>
            <a:r>
              <a:rPr lang="el-GR" sz="3000" b="0" dirty="0" smtClean="0"/>
              <a:t>1</a:t>
            </a:r>
            <a:r>
              <a:rPr lang="en-US" sz="3000" b="0" dirty="0" smtClean="0"/>
              <a:t>8/</a:t>
            </a:r>
            <a:r>
              <a:rPr lang="el-GR" sz="3000" b="0" dirty="0"/>
              <a:t>25</a:t>
            </a:r>
            <a:endParaRPr lang="el-GR" altLang="el-GR" sz="3200" b="0" dirty="0" smtClean="0"/>
          </a:p>
        </p:txBody>
      </p:sp>
      <p:sp>
        <p:nvSpPr>
          <p:cNvPr id="22531" name="Θέση περιεχομένου 2"/>
          <p:cNvSpPr>
            <a:spLocks noGrp="1"/>
          </p:cNvSpPr>
          <p:nvPr>
            <p:ph idx="1"/>
          </p:nvPr>
        </p:nvSpPr>
        <p:spPr>
          <a:xfrm>
            <a:off x="539750" y="1619250"/>
            <a:ext cx="5627688" cy="4724400"/>
          </a:xfrm>
        </p:spPr>
        <p:txBody>
          <a:bodyPr/>
          <a:lstStyle/>
          <a:p>
            <a:pPr eaLnBrk="1" hangingPunct="1">
              <a:spcBef>
                <a:spcPts val="1800"/>
              </a:spcBef>
            </a:pPr>
            <a:r>
              <a:rPr lang="en-US" altLang="el-GR" sz="2400" dirty="0" smtClean="0"/>
              <a:t>Robin McKenzie – 1931-..) </a:t>
            </a:r>
          </a:p>
          <a:p>
            <a:pPr marL="719138" lvl="1" eaLnBrk="1" hangingPunct="1">
              <a:spcBef>
                <a:spcPts val="1800"/>
              </a:spcBef>
            </a:pPr>
            <a:r>
              <a:rPr lang="el-GR" altLang="el-GR" sz="2200" dirty="0" smtClean="0"/>
              <a:t>Ανέπτυξε το σύστημά του μετά από τυχαίο γεγονός που συνέβη το 1956</a:t>
            </a:r>
            <a:r>
              <a:rPr lang="en-US" altLang="el-GR" sz="2200" dirty="0" smtClean="0"/>
              <a:t>.</a:t>
            </a:r>
            <a:endParaRPr lang="el-GR" altLang="el-GR" sz="2200" dirty="0" smtClean="0"/>
          </a:p>
          <a:p>
            <a:pPr lvl="2" eaLnBrk="1" hangingPunct="1">
              <a:spcBef>
                <a:spcPts val="1800"/>
              </a:spcBef>
            </a:pPr>
            <a:r>
              <a:rPr lang="el-GR" altLang="el-GR" sz="2000" dirty="0" smtClean="0"/>
              <a:t>‘</a:t>
            </a:r>
            <a:r>
              <a:rPr lang="en-US" altLang="el-GR" sz="2000" dirty="0" smtClean="0"/>
              <a:t>Spinal mechanical diagnosis and therapy’,</a:t>
            </a:r>
          </a:p>
          <a:p>
            <a:pPr lvl="2" eaLnBrk="1" hangingPunct="1">
              <a:spcBef>
                <a:spcPts val="1800"/>
              </a:spcBef>
            </a:pPr>
            <a:r>
              <a:rPr lang="en-US" altLang="el-GR" sz="2000" dirty="0" smtClean="0"/>
              <a:t>‘Spinal pain syndromes and posture’,</a:t>
            </a:r>
          </a:p>
          <a:p>
            <a:pPr lvl="2" eaLnBrk="1" hangingPunct="1">
              <a:spcBef>
                <a:spcPts val="1800"/>
              </a:spcBef>
            </a:pPr>
            <a:r>
              <a:rPr lang="en-US" altLang="el-GR" sz="2000" dirty="0" smtClean="0"/>
              <a:t>‘</a:t>
            </a:r>
            <a:r>
              <a:rPr lang="en-US" altLang="el-GR" sz="2000" dirty="0" err="1" smtClean="0"/>
              <a:t>Centralisation</a:t>
            </a:r>
            <a:r>
              <a:rPr lang="en-US" altLang="el-GR" sz="2000" dirty="0" smtClean="0"/>
              <a:t> and </a:t>
            </a:r>
            <a:r>
              <a:rPr lang="en-US" altLang="el-GR" sz="2000" dirty="0" err="1" smtClean="0"/>
              <a:t>perihperalisation</a:t>
            </a:r>
            <a:r>
              <a:rPr lang="en-US" altLang="el-GR" sz="2000" dirty="0" smtClean="0"/>
              <a:t>’,</a:t>
            </a:r>
          </a:p>
          <a:p>
            <a:pPr lvl="2" eaLnBrk="1" hangingPunct="1">
              <a:spcBef>
                <a:spcPts val="1800"/>
              </a:spcBef>
            </a:pPr>
            <a:r>
              <a:rPr lang="en-US" altLang="el-GR" sz="2000" dirty="0" smtClean="0"/>
              <a:t>‘Classifications- QTF and derangements</a:t>
            </a:r>
            <a:r>
              <a:rPr lang="en-US" altLang="el-GR" sz="1600" dirty="0" smtClean="0"/>
              <a:t>’.</a:t>
            </a:r>
          </a:p>
        </p:txBody>
      </p:sp>
      <p:pic>
        <p:nvPicPr>
          <p:cNvPr id="22532" name="Εικόνα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11850" y="1628775"/>
            <a:ext cx="2720975" cy="2476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5815013" y="4125913"/>
            <a:ext cx="2817812" cy="646112"/>
          </a:xfrm>
          <a:prstGeom prst="rect">
            <a:avLst/>
          </a:prstGeom>
        </p:spPr>
        <p:txBody>
          <a:bodyPr>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lumMod val="75000"/>
                    <a:lumOff val="25000"/>
                  </a:prstClr>
                </a:solidFill>
                <a:latin typeface="Calibri"/>
                <a:cs typeface="Arial" charset="0"/>
                <a:hlinkClick r:id="rId3"/>
              </a:rPr>
              <a:t>Robin Anthony McKenzie</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err="1">
                <a:solidFill>
                  <a:prstClr val="black">
                    <a:lumMod val="75000"/>
                    <a:lumOff val="25000"/>
                  </a:prstClr>
                </a:solidFill>
                <a:latin typeface="Calibri"/>
                <a:cs typeface="Arial" charset="0"/>
              </a:rPr>
              <a:t>Nachcommonsverschieber</a:t>
            </a:r>
            <a:r>
              <a:rPr lang="en-US" sz="1200" dirty="0">
                <a:solidFill>
                  <a:prstClr val="black">
                    <a:lumMod val="75000"/>
                    <a:lumOff val="25000"/>
                  </a:prstClr>
                </a:solidFill>
                <a:latin typeface="Calibri"/>
                <a:cs typeface="Arial" charset="0"/>
              </a:rPr>
              <a:t> </a:t>
            </a:r>
          </a:p>
          <a:p>
            <a:pPr algn="ctr">
              <a:defRPr/>
            </a:pPr>
            <a:r>
              <a:rPr lang="el-GR" sz="1200" dirty="0" smtClean="0">
                <a:solidFill>
                  <a:prstClr val="black">
                    <a:lumMod val="75000"/>
                    <a:lumOff val="25000"/>
                  </a:prstClr>
                </a:solidFill>
                <a:latin typeface="Calibri"/>
                <a:cs typeface="Arial" charset="0"/>
              </a:rPr>
              <a:t>διαθέσιμο με άδεια </a:t>
            </a:r>
            <a:r>
              <a:rPr lang="en-US" sz="1200" dirty="0" smtClean="0">
                <a:solidFill>
                  <a:prstClr val="black">
                    <a:lumMod val="75000"/>
                    <a:lumOff val="25000"/>
                  </a:prstClr>
                </a:solidFill>
                <a:latin typeface="Calibri"/>
                <a:cs typeface="Arial" charset="0"/>
                <a:hlinkClick r:id="rId4"/>
              </a:rPr>
              <a:t>CC </a:t>
            </a:r>
            <a:r>
              <a:rPr lang="en-US" sz="1200" dirty="0">
                <a:solidFill>
                  <a:prstClr val="black">
                    <a:lumMod val="75000"/>
                    <a:lumOff val="25000"/>
                  </a:prstClr>
                </a:solidFill>
                <a:latin typeface="Calibri"/>
                <a:cs typeface="Arial" charset="0"/>
                <a:hlinkClick r:id="rId4"/>
              </a:rPr>
              <a:t>BY-SA 3.0</a:t>
            </a:r>
            <a:endParaRPr lang="en-US" sz="1200" dirty="0">
              <a:solidFill>
                <a:prstClr val="black">
                  <a:lumMod val="75000"/>
                  <a:lumOff val="25000"/>
                </a:prstClr>
              </a:solidFill>
              <a:latin typeface="Calibri"/>
              <a:cs typeface="Arial" charset="0"/>
            </a:endParaRPr>
          </a:p>
        </p:txBody>
      </p:sp>
      <p:sp>
        <p:nvSpPr>
          <p:cNvPr id="2253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B365A03-1318-49BC-A8BB-BD7FFA0F838A}" type="slidenum">
              <a:rPr lang="el-GR" smtClean="0">
                <a:solidFill>
                  <a:prstClr val="black"/>
                </a:solidFill>
              </a:rPr>
              <a:pPr>
                <a:defRPr/>
              </a:pPr>
              <a:t>18</a:t>
            </a:fld>
            <a:endParaRPr lang="el-GR" smtClean="0">
              <a:solidFill>
                <a:prstClr val="black"/>
              </a:solidFill>
            </a:endParaRPr>
          </a:p>
        </p:txBody>
      </p:sp>
    </p:spTree>
    <p:extLst>
      <p:ext uri="{BB962C8B-B14F-4D97-AF65-F5344CB8AC3E}">
        <p14:creationId xmlns:p14="http://schemas.microsoft.com/office/powerpoint/2010/main" val="188443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Ιστορία του </a:t>
            </a:r>
            <a:r>
              <a:rPr lang="en-US" dirty="0"/>
              <a:t>Manual </a:t>
            </a:r>
            <a:r>
              <a:rPr lang="en-US" dirty="0" smtClean="0"/>
              <a:t>Therapy </a:t>
            </a:r>
            <a:r>
              <a:rPr lang="el-GR" sz="3000" b="0" dirty="0" smtClean="0"/>
              <a:t>1</a:t>
            </a:r>
            <a:r>
              <a:rPr lang="en-US" sz="3000" b="0" dirty="0" smtClean="0"/>
              <a:t>/</a:t>
            </a:r>
            <a:r>
              <a:rPr lang="el-GR" sz="3000" b="0" dirty="0" smtClean="0"/>
              <a:t>25</a:t>
            </a:r>
            <a:endParaRPr lang="el-GR" sz="3000" b="0" dirty="0"/>
          </a:p>
        </p:txBody>
      </p:sp>
      <p:sp>
        <p:nvSpPr>
          <p:cNvPr id="5123" name="Θέση περιεχομένου 2"/>
          <p:cNvSpPr>
            <a:spLocks noGrp="1"/>
          </p:cNvSpPr>
          <p:nvPr>
            <p:ph idx="1"/>
          </p:nvPr>
        </p:nvSpPr>
        <p:spPr>
          <a:xfrm>
            <a:off x="539750" y="1619250"/>
            <a:ext cx="4114800" cy="3652838"/>
          </a:xfrm>
        </p:spPr>
        <p:txBody>
          <a:bodyPr/>
          <a:lstStyle/>
          <a:p>
            <a:pPr eaLnBrk="1" hangingPunct="1">
              <a:spcBef>
                <a:spcPts val="1800"/>
              </a:spcBef>
            </a:pPr>
            <a:r>
              <a:rPr lang="el-GR" altLang="el-GR" sz="2400" dirty="0" smtClean="0"/>
              <a:t>Ιπποκράτης  (460 – 385 ΠΧ) </a:t>
            </a:r>
          </a:p>
          <a:p>
            <a:pPr lvl="1" eaLnBrk="1" hangingPunct="1">
              <a:spcBef>
                <a:spcPts val="1800"/>
              </a:spcBef>
            </a:pPr>
            <a:r>
              <a:rPr lang="el-GR" altLang="el-GR" sz="2200" dirty="0" smtClean="0"/>
              <a:t>Πατέρας της σύγχρονης Ιατρικής</a:t>
            </a:r>
            <a:r>
              <a:rPr lang="en-US" altLang="el-GR" sz="2200" dirty="0" smtClean="0"/>
              <a:t>,</a:t>
            </a:r>
            <a:endParaRPr lang="el-GR" altLang="el-GR" sz="2200" dirty="0" smtClean="0"/>
          </a:p>
          <a:p>
            <a:pPr lvl="1" eaLnBrk="1" hangingPunct="1">
              <a:spcBef>
                <a:spcPts val="1800"/>
              </a:spcBef>
            </a:pPr>
            <a:r>
              <a:rPr lang="el-GR" altLang="el-GR" sz="2200" dirty="0" smtClean="0"/>
              <a:t>Ανάταξη των σπονδύλων’ όπου περιγράφει τον συνδυασμό έλξης με χειρισμό</a:t>
            </a:r>
            <a:r>
              <a:rPr lang="en-US" altLang="el-GR" sz="2200" dirty="0" smtClean="0"/>
              <a:t>.</a:t>
            </a:r>
            <a:endParaRPr lang="el-GR" altLang="el-GR" sz="2200" dirty="0" smtClean="0"/>
          </a:p>
          <a:p>
            <a:pPr eaLnBrk="1" hangingPunct="1">
              <a:spcBef>
                <a:spcPts val="1800"/>
              </a:spcBef>
            </a:pPr>
            <a:endParaRPr lang="el-GR" altLang="el-GR" sz="2400" dirty="0" smtClean="0"/>
          </a:p>
        </p:txBody>
      </p:sp>
      <p:pic>
        <p:nvPicPr>
          <p:cNvPr id="5124" name="Εικόνα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597025"/>
            <a:ext cx="3352800" cy="3529013"/>
          </a:xfrm>
          <a:prstGeom prst="rect">
            <a:avLst/>
          </a:prstGeom>
          <a:noFill/>
          <a:ln w="9525">
            <a:solidFill>
              <a:srgbClr val="000000"/>
            </a:solidFill>
            <a:miter lim="800000"/>
            <a:headEnd/>
            <a:tailEnd/>
          </a:ln>
          <a:effectLst>
            <a:outerShdw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864100" y="5264150"/>
            <a:ext cx="3917950" cy="276225"/>
          </a:xfrm>
          <a:prstGeom prst="rect">
            <a:avLst/>
          </a:prstGeom>
        </p:spPr>
        <p:txBody>
          <a:bodyPr>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lumMod val="75000"/>
                    <a:lumOff val="25000"/>
                  </a:prstClr>
                </a:solidFill>
                <a:latin typeface="Calibri"/>
                <a:cs typeface="Arial" charset="0"/>
                <a:hlinkClick r:id="rId3"/>
              </a:rPr>
              <a:t>Hippocrates</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err="1">
                <a:solidFill>
                  <a:prstClr val="black">
                    <a:lumMod val="75000"/>
                    <a:lumOff val="25000"/>
                  </a:prstClr>
                </a:solidFill>
                <a:latin typeface="Calibri"/>
                <a:cs typeface="Arial" charset="0"/>
              </a:rPr>
              <a:t>Knutux</a:t>
            </a:r>
            <a:r>
              <a:rPr lang="en-US" sz="1200" dirty="0">
                <a:solidFill>
                  <a:prstClr val="black">
                    <a:lumMod val="75000"/>
                    <a:lumOff val="25000"/>
                  </a:prstClr>
                </a:solidFill>
                <a:latin typeface="Calibri"/>
                <a:cs typeface="Arial" charset="0"/>
              </a:rPr>
              <a:t> </a:t>
            </a:r>
            <a:r>
              <a:rPr lang="el-GR" sz="1200" dirty="0">
                <a:solidFill>
                  <a:prstClr val="black">
                    <a:lumMod val="75000"/>
                    <a:lumOff val="25000"/>
                  </a:prstClr>
                </a:solidFill>
                <a:latin typeface="Calibri"/>
                <a:cs typeface="Arial" charset="0"/>
              </a:rPr>
              <a:t> </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ως κοινό κτήμα</a:t>
            </a:r>
            <a:endParaRPr lang="en-US" sz="1200" dirty="0">
              <a:solidFill>
                <a:prstClr val="black">
                  <a:lumMod val="75000"/>
                  <a:lumOff val="25000"/>
                </a:prstClr>
              </a:solidFill>
              <a:latin typeface="Calibri"/>
              <a:cs typeface="Arial" charset="0"/>
            </a:endParaRPr>
          </a:p>
        </p:txBody>
      </p:sp>
      <p:sp>
        <p:nvSpPr>
          <p:cNvPr id="512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3F8BFB9-73C7-4336-8CE3-6F7657886DD9}" type="slidenum">
              <a:rPr lang="el-GR" smtClean="0">
                <a:solidFill>
                  <a:prstClr val="black"/>
                </a:solidFill>
              </a:rPr>
              <a:pPr>
                <a:defRPr/>
              </a:pPr>
              <a:t>1</a:t>
            </a:fld>
            <a:endParaRPr lang="el-GR" smtClean="0">
              <a:solidFill>
                <a:prstClr val="black"/>
              </a:solidFill>
            </a:endParaRPr>
          </a:p>
        </p:txBody>
      </p:sp>
    </p:spTree>
    <p:extLst>
      <p:ext uri="{BB962C8B-B14F-4D97-AF65-F5344CB8AC3E}">
        <p14:creationId xmlns:p14="http://schemas.microsoft.com/office/powerpoint/2010/main" val="4159307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Τίτλος 1"/>
          <p:cNvSpPr>
            <a:spLocks noGrp="1"/>
          </p:cNvSpPr>
          <p:nvPr>
            <p:ph type="title"/>
          </p:nvPr>
        </p:nvSpPr>
        <p:spPr/>
        <p:txBody>
          <a:bodyPr/>
          <a:lstStyle/>
          <a:p>
            <a:pPr eaLnBrk="1" hangingPunct="1"/>
            <a:r>
              <a:rPr lang="el-GR" dirty="0"/>
              <a:t>Ιστορία του </a:t>
            </a:r>
            <a:r>
              <a:rPr lang="en-US" dirty="0"/>
              <a:t>Manual Therapy </a:t>
            </a:r>
            <a:r>
              <a:rPr lang="el-GR" sz="3000" b="0" dirty="0" smtClean="0"/>
              <a:t>1</a:t>
            </a:r>
            <a:r>
              <a:rPr lang="en-US" sz="3000" b="0" dirty="0" smtClean="0"/>
              <a:t>9/</a:t>
            </a:r>
            <a:r>
              <a:rPr lang="el-GR" sz="3000" b="0" dirty="0"/>
              <a:t>25</a:t>
            </a:r>
            <a:endParaRPr lang="el-GR" altLang="el-GR" sz="3200" b="0" dirty="0" smtClean="0"/>
          </a:p>
        </p:txBody>
      </p:sp>
      <p:sp>
        <p:nvSpPr>
          <p:cNvPr id="23555" name="Θέση περιεχομένου 2"/>
          <p:cNvSpPr>
            <a:spLocks noGrp="1"/>
          </p:cNvSpPr>
          <p:nvPr>
            <p:ph idx="1"/>
          </p:nvPr>
        </p:nvSpPr>
        <p:spPr>
          <a:xfrm>
            <a:off x="539750" y="1619250"/>
            <a:ext cx="4475163" cy="4897438"/>
          </a:xfrm>
        </p:spPr>
        <p:txBody>
          <a:bodyPr/>
          <a:lstStyle/>
          <a:p>
            <a:pPr eaLnBrk="1" hangingPunct="1">
              <a:spcBef>
                <a:spcPts val="2400"/>
              </a:spcBef>
            </a:pPr>
            <a:r>
              <a:rPr lang="en-US" altLang="el-GR" sz="2400" dirty="0" smtClean="0"/>
              <a:t>Brian Mulligan – 1960s.</a:t>
            </a:r>
          </a:p>
          <a:p>
            <a:pPr marL="719138" lvl="1" eaLnBrk="1" hangingPunct="1">
              <a:spcBef>
                <a:spcPts val="2400"/>
              </a:spcBef>
            </a:pPr>
            <a:r>
              <a:rPr lang="en-US" altLang="el-GR" sz="2200" dirty="0" smtClean="0"/>
              <a:t>‘</a:t>
            </a:r>
            <a:r>
              <a:rPr lang="en-US" altLang="el-GR" sz="2200" dirty="0" err="1" smtClean="0"/>
              <a:t>Mobilisation</a:t>
            </a:r>
            <a:r>
              <a:rPr lang="en-US" altLang="el-GR" sz="2200" dirty="0" smtClean="0"/>
              <a:t> with movement – MWM’,</a:t>
            </a:r>
          </a:p>
          <a:p>
            <a:pPr marL="719138" lvl="1" eaLnBrk="1" hangingPunct="1">
              <a:spcBef>
                <a:spcPts val="2400"/>
              </a:spcBef>
            </a:pPr>
            <a:r>
              <a:rPr lang="en-US" altLang="el-GR" sz="2200" dirty="0" smtClean="0"/>
              <a:t>‘NAGs (natural </a:t>
            </a:r>
            <a:r>
              <a:rPr lang="en-US" altLang="el-GR" sz="2200" dirty="0" err="1" smtClean="0"/>
              <a:t>apophyseal</a:t>
            </a:r>
            <a:r>
              <a:rPr lang="en-US" altLang="el-GR" sz="2200" dirty="0" smtClean="0"/>
              <a:t> glides) and SNAGs (sustained natural </a:t>
            </a:r>
            <a:r>
              <a:rPr lang="en-US" altLang="el-GR" sz="2200" dirty="0" err="1" smtClean="0"/>
              <a:t>apophyseal</a:t>
            </a:r>
            <a:r>
              <a:rPr lang="en-US" altLang="el-GR" sz="2200" dirty="0" smtClean="0"/>
              <a:t> glides’,</a:t>
            </a:r>
          </a:p>
          <a:p>
            <a:pPr marL="719138" lvl="1" eaLnBrk="1" hangingPunct="1">
              <a:spcBef>
                <a:spcPts val="2400"/>
              </a:spcBef>
            </a:pPr>
            <a:r>
              <a:rPr lang="en-US" altLang="el-GR" sz="2200" dirty="0" smtClean="0"/>
              <a:t>‘Pain release phenomenon – PRP’.</a:t>
            </a:r>
          </a:p>
          <a:p>
            <a:pPr eaLnBrk="1" hangingPunct="1"/>
            <a:endParaRPr lang="el-GR" altLang="el-GR" dirty="0" smtClean="0"/>
          </a:p>
        </p:txBody>
      </p:sp>
      <p:sp>
        <p:nvSpPr>
          <p:cNvPr id="2355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EED260E7-6E46-44A6-AB68-93A4F0FE135A}" type="slidenum">
              <a:rPr lang="el-GR" smtClean="0">
                <a:solidFill>
                  <a:prstClr val="black"/>
                </a:solidFill>
              </a:rPr>
              <a:pPr>
                <a:defRPr/>
              </a:pPr>
              <a:t>19</a:t>
            </a:fld>
            <a:endParaRPr lang="el-GR" smtClean="0">
              <a:solidFill>
                <a:prstClr val="black"/>
              </a:solidFill>
            </a:endParaRPr>
          </a:p>
        </p:txBody>
      </p:sp>
      <p:pic>
        <p:nvPicPr>
          <p:cNvPr id="5122" name="Picture 2" descr="C:\Users\alex\Desktop\mulligan.jpg"/>
          <p:cNvPicPr>
            <a:picLocks noChangeAspect="1" noChangeArrowheads="1"/>
          </p:cNvPicPr>
          <p:nvPr/>
        </p:nvPicPr>
        <p:blipFill>
          <a:blip r:embed="rId3"/>
          <a:srcRect/>
          <a:stretch>
            <a:fillRect/>
          </a:stretch>
        </p:blipFill>
        <p:spPr bwMode="auto">
          <a:xfrm>
            <a:off x="5724128" y="1628801"/>
            <a:ext cx="2488784" cy="3168352"/>
          </a:xfrm>
          <a:prstGeom prst="rect">
            <a:avLst/>
          </a:prstGeom>
          <a:noFill/>
          <a:ln>
            <a:solidFill>
              <a:schemeClr val="tx1"/>
            </a:solidFill>
          </a:ln>
          <a:extLst/>
        </p:spPr>
      </p:pic>
      <p:sp>
        <p:nvSpPr>
          <p:cNvPr id="7" name="Rectangle 6"/>
          <p:cNvSpPr/>
          <p:nvPr/>
        </p:nvSpPr>
        <p:spPr>
          <a:xfrm>
            <a:off x="6320820" y="4952975"/>
            <a:ext cx="1295400" cy="276225"/>
          </a:xfrm>
          <a:prstGeom prst="rect">
            <a:avLst/>
          </a:prstGeom>
        </p:spPr>
        <p:txBody>
          <a:bodyPr>
            <a:spAutoFit/>
          </a:bodyPr>
          <a:lstStyle/>
          <a:p>
            <a:pPr algn="ctr">
              <a:defRPr/>
            </a:pPr>
            <a:r>
              <a:rPr lang="en-US" sz="1200" dirty="0">
                <a:solidFill>
                  <a:prstClr val="black"/>
                </a:solidFill>
                <a:latin typeface="Calibri"/>
                <a:cs typeface="Arial" charset="0"/>
                <a:hlinkClick r:id="rId4"/>
              </a:rPr>
              <a:t>bmulligan.com</a:t>
            </a:r>
            <a:endParaRPr lang="el-GR" sz="1200" dirty="0">
              <a:solidFill>
                <a:prstClr val="black"/>
              </a:solidFill>
              <a:latin typeface="Calibri"/>
              <a:cs typeface="Arial" charset="0"/>
            </a:endParaRPr>
          </a:p>
        </p:txBody>
      </p:sp>
    </p:spTree>
    <p:extLst>
      <p:ext uri="{BB962C8B-B14F-4D97-AF65-F5344CB8AC3E}">
        <p14:creationId xmlns:p14="http://schemas.microsoft.com/office/powerpoint/2010/main" val="1375251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Τίτλος 1"/>
          <p:cNvSpPr>
            <a:spLocks noGrp="1"/>
          </p:cNvSpPr>
          <p:nvPr>
            <p:ph type="title"/>
          </p:nvPr>
        </p:nvSpPr>
        <p:spPr/>
        <p:txBody>
          <a:bodyPr/>
          <a:lstStyle/>
          <a:p>
            <a:pPr eaLnBrk="1" hangingPunct="1"/>
            <a:r>
              <a:rPr lang="el-GR" dirty="0"/>
              <a:t>Ιστορία του </a:t>
            </a:r>
            <a:r>
              <a:rPr lang="en-US" dirty="0"/>
              <a:t>Manual Therapy </a:t>
            </a:r>
            <a:r>
              <a:rPr lang="en-US" sz="3000" b="0" dirty="0" smtClean="0"/>
              <a:t>20/</a:t>
            </a:r>
            <a:r>
              <a:rPr lang="el-GR" sz="3000" b="0" dirty="0"/>
              <a:t>25</a:t>
            </a:r>
            <a:endParaRPr lang="el-GR" altLang="el-GR" sz="3200" b="0" dirty="0" smtClean="0"/>
          </a:p>
        </p:txBody>
      </p:sp>
      <p:sp>
        <p:nvSpPr>
          <p:cNvPr id="24579" name="Θέση περιεχομένου 2"/>
          <p:cNvSpPr>
            <a:spLocks noGrp="1"/>
          </p:cNvSpPr>
          <p:nvPr>
            <p:ph idx="1"/>
          </p:nvPr>
        </p:nvSpPr>
        <p:spPr>
          <a:xfrm>
            <a:off x="539552" y="1628800"/>
            <a:ext cx="4752528" cy="4529137"/>
          </a:xfrm>
        </p:spPr>
        <p:txBody>
          <a:bodyPr/>
          <a:lstStyle/>
          <a:p>
            <a:pPr eaLnBrk="1" hangingPunct="1">
              <a:spcBef>
                <a:spcPts val="2400"/>
              </a:spcBef>
            </a:pPr>
            <a:r>
              <a:rPr lang="el-GR" altLang="el-GR" sz="2400" dirty="0" err="1" smtClean="0"/>
              <a:t>Mariano</a:t>
            </a:r>
            <a:r>
              <a:rPr lang="el-GR" altLang="el-GR" sz="2400" dirty="0" smtClean="0"/>
              <a:t> </a:t>
            </a:r>
            <a:r>
              <a:rPr lang="el-GR" altLang="el-GR" sz="2400" dirty="0" err="1" smtClean="0"/>
              <a:t>Rocabado</a:t>
            </a:r>
            <a:endParaRPr lang="el-GR" altLang="el-GR" sz="2400" dirty="0" smtClean="0"/>
          </a:p>
          <a:p>
            <a:pPr marL="719138" lvl="1" eaLnBrk="1" hangingPunct="1">
              <a:spcBef>
                <a:spcPts val="2400"/>
              </a:spcBef>
            </a:pPr>
            <a:r>
              <a:rPr lang="el-GR" altLang="el-GR" sz="2200" dirty="0" smtClean="0"/>
              <a:t>Εισήγαγε την </a:t>
            </a:r>
            <a:r>
              <a:rPr lang="el-GR" altLang="el-GR" sz="2200" dirty="0" err="1" smtClean="0"/>
              <a:t>κροταφογναθική</a:t>
            </a:r>
            <a:r>
              <a:rPr lang="el-GR" altLang="el-GR" sz="2200" dirty="0" smtClean="0"/>
              <a:t> άρθρωση στο </a:t>
            </a:r>
            <a:r>
              <a:rPr lang="el-GR" altLang="el-GR" sz="2200" dirty="0" err="1" smtClean="0"/>
              <a:t>manual</a:t>
            </a:r>
            <a:r>
              <a:rPr lang="el-GR" altLang="el-GR" sz="2200" dirty="0" smtClean="0"/>
              <a:t> </a:t>
            </a:r>
            <a:r>
              <a:rPr lang="el-GR" altLang="el-GR" sz="2200" dirty="0" err="1" smtClean="0"/>
              <a:t>therapy</a:t>
            </a:r>
            <a:r>
              <a:rPr lang="en-US" altLang="el-GR" sz="2200" dirty="0" smtClean="0"/>
              <a:t>,</a:t>
            </a:r>
            <a:endParaRPr lang="el-GR" altLang="el-GR" sz="2200" dirty="0" smtClean="0"/>
          </a:p>
          <a:p>
            <a:pPr marL="719138" lvl="1" eaLnBrk="1" hangingPunct="1">
              <a:spcBef>
                <a:spcPts val="2400"/>
              </a:spcBef>
            </a:pPr>
            <a:r>
              <a:rPr lang="el-GR" altLang="el-GR" sz="2200" dirty="0" smtClean="0"/>
              <a:t>Η αδελφή του ήταν οδοντίατρος και τον παρακίνησε να ασχοληθεί με αυτήν την περιοχή</a:t>
            </a:r>
            <a:r>
              <a:rPr lang="en-US" altLang="el-GR" sz="2200" dirty="0" smtClean="0"/>
              <a:t>.</a:t>
            </a:r>
            <a:endParaRPr lang="el-GR" altLang="el-GR" sz="2200" dirty="0" smtClean="0"/>
          </a:p>
          <a:p>
            <a:pPr eaLnBrk="1" hangingPunct="1"/>
            <a:endParaRPr lang="el-GR" altLang="el-GR" dirty="0" smtClean="0"/>
          </a:p>
        </p:txBody>
      </p:sp>
      <p:sp>
        <p:nvSpPr>
          <p:cNvPr id="24580" name="Θέση αριθμού διαφάνειας 3"/>
          <p:cNvSpPr>
            <a:spLocks noGrp="1"/>
          </p:cNvSpPr>
          <p:nvPr>
            <p:ph type="sldNum" sz="quarter" idx="12"/>
          </p:nvPr>
        </p:nvSpPr>
        <p:spPr bwMode="auto">
          <a:xfrm>
            <a:off x="6553200" y="6376988"/>
            <a:ext cx="2133600" cy="365125"/>
          </a:xfrm>
          <a:ln>
            <a:miter lim="800000"/>
            <a:headEnd/>
            <a:tailEnd/>
          </a:ln>
        </p:spPr>
        <p:txBody>
          <a:bodyPr wrap="square" numCol="1" anchorCtr="0" compatLnSpc="1">
            <a:prstTxWarp prst="textNoShape">
              <a:avLst/>
            </a:prstTxWarp>
          </a:bodyPr>
          <a:lstStyle/>
          <a:p>
            <a:pPr>
              <a:defRPr/>
            </a:pPr>
            <a:fld id="{3B6B2610-1CEB-4A91-84E5-782FA622B580}" type="slidenum">
              <a:rPr lang="el-GR" smtClean="0">
                <a:solidFill>
                  <a:prstClr val="black"/>
                </a:solidFill>
              </a:rPr>
              <a:pPr>
                <a:defRPr/>
              </a:pPr>
              <a:t>20</a:t>
            </a:fld>
            <a:endParaRPr lang="el-GR" smtClean="0">
              <a:solidFill>
                <a:prstClr val="black"/>
              </a:solidFill>
            </a:endParaRPr>
          </a:p>
        </p:txBody>
      </p:sp>
      <p:sp>
        <p:nvSpPr>
          <p:cNvPr id="6" name="Rectangle 5"/>
          <p:cNvSpPr/>
          <p:nvPr/>
        </p:nvSpPr>
        <p:spPr>
          <a:xfrm>
            <a:off x="6424338" y="5235575"/>
            <a:ext cx="1025525" cy="276225"/>
          </a:xfrm>
          <a:prstGeom prst="rect">
            <a:avLst/>
          </a:prstGeom>
        </p:spPr>
        <p:txBody>
          <a:bodyPr wrap="none">
            <a:spAutoFit/>
          </a:bodyPr>
          <a:lstStyle/>
          <a:p>
            <a:pPr>
              <a:defRPr/>
            </a:pPr>
            <a:r>
              <a:rPr lang="en-US" sz="1200" dirty="0">
                <a:solidFill>
                  <a:prstClr val="black"/>
                </a:solidFill>
                <a:latin typeface="Calibri"/>
                <a:cs typeface="Arial" charset="0"/>
                <a:hlinkClick r:id="rId3"/>
              </a:rPr>
              <a:t>aacfp.com.au</a:t>
            </a:r>
            <a:endParaRPr lang="el-GR" sz="1200" dirty="0">
              <a:solidFill>
                <a:prstClr val="black"/>
              </a:solidFill>
              <a:latin typeface="Calibri"/>
              <a:cs typeface="Arial" charset="0"/>
            </a:endParaRPr>
          </a:p>
        </p:txBody>
      </p:sp>
      <p:pic>
        <p:nvPicPr>
          <p:cNvPr id="6146" name="Picture 2" descr="C:\Users\alex\Desktop\download.jpg"/>
          <p:cNvPicPr>
            <a:picLocks noChangeAspect="1" noChangeArrowheads="1"/>
          </p:cNvPicPr>
          <p:nvPr/>
        </p:nvPicPr>
        <p:blipFill>
          <a:blip r:embed="rId4"/>
          <a:srcRect/>
          <a:stretch>
            <a:fillRect/>
          </a:stretch>
        </p:blipFill>
        <p:spPr bwMode="auto">
          <a:xfrm>
            <a:off x="5629795" y="1844824"/>
            <a:ext cx="2614613" cy="3222625"/>
          </a:xfrm>
          <a:prstGeom prst="rect">
            <a:avLst/>
          </a:prstGeom>
          <a:noFill/>
          <a:ln>
            <a:solidFill>
              <a:schemeClr val="tx1"/>
            </a:solidFill>
          </a:ln>
          <a:extLst/>
        </p:spPr>
      </p:pic>
    </p:spTree>
    <p:extLst>
      <p:ext uri="{BB962C8B-B14F-4D97-AF65-F5344CB8AC3E}">
        <p14:creationId xmlns:p14="http://schemas.microsoft.com/office/powerpoint/2010/main" val="38009236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Τίτλος 1"/>
          <p:cNvSpPr>
            <a:spLocks noGrp="1"/>
          </p:cNvSpPr>
          <p:nvPr>
            <p:ph type="title"/>
          </p:nvPr>
        </p:nvSpPr>
        <p:spPr/>
        <p:txBody>
          <a:bodyPr/>
          <a:lstStyle/>
          <a:p>
            <a:pPr eaLnBrk="1" hangingPunct="1"/>
            <a:r>
              <a:rPr lang="el-GR" dirty="0"/>
              <a:t>Ιστορία του </a:t>
            </a:r>
            <a:r>
              <a:rPr lang="en-US" dirty="0"/>
              <a:t>Manual Therapy </a:t>
            </a:r>
            <a:r>
              <a:rPr lang="en-US" sz="3000" b="0" dirty="0" smtClean="0"/>
              <a:t>21/</a:t>
            </a:r>
            <a:r>
              <a:rPr lang="el-GR" sz="3000" b="0" dirty="0"/>
              <a:t>25</a:t>
            </a:r>
            <a:endParaRPr lang="el-GR" altLang="el-GR" sz="3200" b="0" dirty="0" smtClean="0"/>
          </a:p>
        </p:txBody>
      </p:sp>
      <p:sp>
        <p:nvSpPr>
          <p:cNvPr id="25603" name="Θέση περιεχομένου 2"/>
          <p:cNvSpPr>
            <a:spLocks noGrp="1"/>
          </p:cNvSpPr>
          <p:nvPr>
            <p:ph idx="1"/>
          </p:nvPr>
        </p:nvSpPr>
        <p:spPr>
          <a:xfrm>
            <a:off x="539750" y="1619250"/>
            <a:ext cx="8435975" cy="4752975"/>
          </a:xfrm>
        </p:spPr>
        <p:txBody>
          <a:bodyPr/>
          <a:lstStyle/>
          <a:p>
            <a:pPr eaLnBrk="1" hangingPunct="1"/>
            <a:r>
              <a:rPr lang="el-GR" altLang="el-GR" dirty="0" smtClean="0"/>
              <a:t>Οι αυστραλοί φυσικοθεραπευτές </a:t>
            </a:r>
            <a:r>
              <a:rPr lang="el-GR" altLang="el-GR" dirty="0" err="1" smtClean="0"/>
              <a:t>Robert</a:t>
            </a:r>
            <a:r>
              <a:rPr lang="el-GR" altLang="el-GR" dirty="0" smtClean="0"/>
              <a:t> </a:t>
            </a:r>
            <a:r>
              <a:rPr lang="el-GR" altLang="el-GR" dirty="0" err="1" smtClean="0"/>
              <a:t>Elvey</a:t>
            </a:r>
            <a:r>
              <a:rPr lang="el-GR" altLang="el-GR" dirty="0" smtClean="0"/>
              <a:t>, </a:t>
            </a:r>
            <a:r>
              <a:rPr lang="el-GR" altLang="el-GR" dirty="0" err="1" smtClean="0"/>
              <a:t>David</a:t>
            </a:r>
            <a:r>
              <a:rPr lang="el-GR" altLang="el-GR" dirty="0" smtClean="0"/>
              <a:t> </a:t>
            </a:r>
            <a:r>
              <a:rPr lang="el-GR" altLang="el-GR" dirty="0" err="1" smtClean="0"/>
              <a:t>Butler</a:t>
            </a:r>
            <a:r>
              <a:rPr lang="el-GR" altLang="el-GR" dirty="0" smtClean="0"/>
              <a:t> και </a:t>
            </a:r>
            <a:r>
              <a:rPr lang="el-GR" altLang="el-GR" dirty="0" err="1" smtClean="0"/>
              <a:t>Michael</a:t>
            </a:r>
            <a:r>
              <a:rPr lang="el-GR" altLang="el-GR" dirty="0" smtClean="0"/>
              <a:t> </a:t>
            </a:r>
            <a:r>
              <a:rPr lang="el-GR" altLang="el-GR" dirty="0" err="1" smtClean="0"/>
              <a:t>Shacklock</a:t>
            </a:r>
            <a:r>
              <a:rPr lang="el-GR" altLang="el-GR" dirty="0" smtClean="0"/>
              <a:t> συνέβαλαν σημαντικά στην κατανόηση του πιθανού ρόλου την περιορισμένης κινητικότητας του νευρικού ιστού στην αιτιολογία της </a:t>
            </a:r>
            <a:r>
              <a:rPr lang="el-GR" altLang="el-GR" dirty="0" err="1" smtClean="0"/>
              <a:t>νευρο</a:t>
            </a:r>
            <a:r>
              <a:rPr lang="el-GR" altLang="el-GR" dirty="0" smtClean="0"/>
              <a:t>-</a:t>
            </a:r>
            <a:r>
              <a:rPr lang="el-GR" altLang="el-GR" dirty="0" err="1" smtClean="0"/>
              <a:t>μυο</a:t>
            </a:r>
            <a:r>
              <a:rPr lang="el-GR" altLang="el-GR" dirty="0" smtClean="0"/>
              <a:t>-σκελετικής δυσλειτουργίας</a:t>
            </a:r>
            <a:r>
              <a:rPr lang="en-US" altLang="el-GR" dirty="0" smtClean="0"/>
              <a:t>.</a:t>
            </a:r>
            <a:endParaRPr lang="el-GR" altLang="el-GR" dirty="0" smtClean="0"/>
          </a:p>
        </p:txBody>
      </p:sp>
      <p:sp>
        <p:nvSpPr>
          <p:cNvPr id="2560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728E77A-5076-4C68-90B6-DFD9B5E873A3}" type="slidenum">
              <a:rPr lang="el-GR" smtClean="0">
                <a:solidFill>
                  <a:prstClr val="black"/>
                </a:solidFill>
              </a:rPr>
              <a:pPr>
                <a:defRPr/>
              </a:pPr>
              <a:t>21</a:t>
            </a:fld>
            <a:endParaRPr lang="el-GR" smtClean="0">
              <a:solidFill>
                <a:prstClr val="black"/>
              </a:solidFill>
            </a:endParaRPr>
          </a:p>
        </p:txBody>
      </p:sp>
      <p:pic>
        <p:nvPicPr>
          <p:cNvPr id="7170" name="Picture 2" descr="C:\Users\alex\Desktop\BobElvey.JPG"/>
          <p:cNvPicPr>
            <a:picLocks noChangeAspect="1" noChangeArrowheads="1"/>
          </p:cNvPicPr>
          <p:nvPr/>
        </p:nvPicPr>
        <p:blipFill>
          <a:blip r:embed="rId3"/>
          <a:srcRect/>
          <a:stretch>
            <a:fillRect/>
          </a:stretch>
        </p:blipFill>
        <p:spPr bwMode="auto">
          <a:xfrm>
            <a:off x="971550" y="3487738"/>
            <a:ext cx="2447925" cy="1811338"/>
          </a:xfrm>
          <a:prstGeom prst="rect">
            <a:avLst/>
          </a:prstGeom>
          <a:noFill/>
          <a:ln>
            <a:solidFill>
              <a:schemeClr val="tx1"/>
            </a:solidFill>
          </a:ln>
          <a:extLst/>
        </p:spPr>
      </p:pic>
      <p:sp>
        <p:nvSpPr>
          <p:cNvPr id="8" name="Rectangle 7"/>
          <p:cNvSpPr/>
          <p:nvPr/>
        </p:nvSpPr>
        <p:spPr>
          <a:xfrm>
            <a:off x="1403349" y="5383213"/>
            <a:ext cx="1584325" cy="276225"/>
          </a:xfrm>
          <a:prstGeom prst="rect">
            <a:avLst/>
          </a:prstGeom>
        </p:spPr>
        <p:txBody>
          <a:bodyPr>
            <a:spAutoFit/>
          </a:bodyPr>
          <a:lstStyle/>
          <a:p>
            <a:pPr>
              <a:defRPr/>
            </a:pPr>
            <a:r>
              <a:rPr lang="en-US" sz="1200" dirty="0">
                <a:solidFill>
                  <a:prstClr val="black"/>
                </a:solidFill>
                <a:latin typeface="Calibri"/>
                <a:cs typeface="Arial" charset="0"/>
                <a:hlinkClick r:id="rId4"/>
              </a:rPr>
              <a:t>physiotherapy.asn.au</a:t>
            </a:r>
            <a:endParaRPr lang="el-GR" sz="1200" dirty="0">
              <a:solidFill>
                <a:prstClr val="black"/>
              </a:solidFill>
              <a:latin typeface="Calibri"/>
              <a:cs typeface="Arial" charset="0"/>
            </a:endParaRPr>
          </a:p>
        </p:txBody>
      </p:sp>
      <p:pic>
        <p:nvPicPr>
          <p:cNvPr id="7171" name="Picture 3" descr="C:\Users\alex\Desktop\David-Butler-small1.jpg"/>
          <p:cNvPicPr>
            <a:picLocks noChangeAspect="1" noChangeArrowheads="1"/>
          </p:cNvPicPr>
          <p:nvPr/>
        </p:nvPicPr>
        <p:blipFill>
          <a:blip r:embed="rId5"/>
          <a:srcRect/>
          <a:stretch>
            <a:fillRect/>
          </a:stretch>
        </p:blipFill>
        <p:spPr bwMode="auto">
          <a:xfrm>
            <a:off x="3708400" y="3487738"/>
            <a:ext cx="1957388" cy="2605087"/>
          </a:xfrm>
          <a:prstGeom prst="rect">
            <a:avLst/>
          </a:prstGeom>
          <a:noFill/>
          <a:ln>
            <a:solidFill>
              <a:schemeClr val="tx1"/>
            </a:solidFill>
          </a:ln>
          <a:extLst/>
        </p:spPr>
      </p:pic>
      <p:sp>
        <p:nvSpPr>
          <p:cNvPr id="9" name="Rectangle 8"/>
          <p:cNvSpPr/>
          <p:nvPr/>
        </p:nvSpPr>
        <p:spPr>
          <a:xfrm>
            <a:off x="4059238" y="6165304"/>
            <a:ext cx="1255712" cy="276225"/>
          </a:xfrm>
          <a:prstGeom prst="rect">
            <a:avLst/>
          </a:prstGeom>
        </p:spPr>
        <p:txBody>
          <a:bodyPr>
            <a:spAutoFit/>
          </a:bodyPr>
          <a:lstStyle/>
          <a:p>
            <a:pPr>
              <a:defRPr/>
            </a:pPr>
            <a:r>
              <a:rPr lang="en-US" sz="1200" dirty="0">
                <a:solidFill>
                  <a:prstClr val="black"/>
                </a:solidFill>
                <a:latin typeface="Calibri"/>
                <a:cs typeface="Arial" charset="0"/>
                <a:hlinkClick r:id="rId6"/>
              </a:rPr>
              <a:t>bodyinmind.org</a:t>
            </a:r>
            <a:endParaRPr lang="el-GR" sz="1200" dirty="0">
              <a:solidFill>
                <a:prstClr val="black"/>
              </a:solidFill>
              <a:latin typeface="Calibri"/>
              <a:cs typeface="Arial" charset="0"/>
            </a:endParaRPr>
          </a:p>
        </p:txBody>
      </p:sp>
      <p:pic>
        <p:nvPicPr>
          <p:cNvPr id="7172" name="Picture 4" descr="C:\Users\alex\Desktop\michaelshacklock.jpg"/>
          <p:cNvPicPr>
            <a:picLocks noChangeAspect="1" noChangeArrowheads="1"/>
          </p:cNvPicPr>
          <p:nvPr/>
        </p:nvPicPr>
        <p:blipFill>
          <a:blip r:embed="rId7"/>
          <a:srcRect/>
          <a:stretch>
            <a:fillRect/>
          </a:stretch>
        </p:blipFill>
        <p:spPr bwMode="auto">
          <a:xfrm>
            <a:off x="6016102" y="3487738"/>
            <a:ext cx="2386012" cy="1895475"/>
          </a:xfrm>
          <a:prstGeom prst="rect">
            <a:avLst/>
          </a:prstGeom>
          <a:noFill/>
          <a:ln>
            <a:solidFill>
              <a:schemeClr val="tx1"/>
            </a:solidFill>
          </a:ln>
          <a:extLst/>
        </p:spPr>
      </p:pic>
      <p:sp>
        <p:nvSpPr>
          <p:cNvPr id="10" name="Rectangle 9"/>
          <p:cNvSpPr/>
          <p:nvPr/>
        </p:nvSpPr>
        <p:spPr>
          <a:xfrm>
            <a:off x="6489177" y="5451476"/>
            <a:ext cx="1439862" cy="277812"/>
          </a:xfrm>
          <a:prstGeom prst="rect">
            <a:avLst/>
          </a:prstGeom>
        </p:spPr>
        <p:txBody>
          <a:bodyPr>
            <a:spAutoFit/>
          </a:bodyPr>
          <a:lstStyle/>
          <a:p>
            <a:pPr algn="ctr">
              <a:defRPr/>
            </a:pPr>
            <a:r>
              <a:rPr lang="en-US" sz="1200" dirty="0">
                <a:solidFill>
                  <a:prstClr val="black"/>
                </a:solidFill>
                <a:latin typeface="Calibri"/>
                <a:cs typeface="Arial" charset="0"/>
                <a:hlinkClick r:id="rId8"/>
              </a:rPr>
              <a:t>flexclinic.com.au</a:t>
            </a:r>
            <a:endParaRPr lang="el-GR" sz="1200" dirty="0">
              <a:solidFill>
                <a:prstClr val="black"/>
              </a:solidFill>
              <a:latin typeface="Calibri"/>
              <a:cs typeface="Arial" charset="0"/>
            </a:endParaRPr>
          </a:p>
        </p:txBody>
      </p:sp>
    </p:spTree>
    <p:extLst>
      <p:ext uri="{BB962C8B-B14F-4D97-AF65-F5344CB8AC3E}">
        <p14:creationId xmlns:p14="http://schemas.microsoft.com/office/powerpoint/2010/main" val="1920141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Τίτλος 1"/>
          <p:cNvSpPr>
            <a:spLocks noGrp="1"/>
          </p:cNvSpPr>
          <p:nvPr>
            <p:ph type="title"/>
          </p:nvPr>
        </p:nvSpPr>
        <p:spPr/>
        <p:txBody>
          <a:bodyPr/>
          <a:lstStyle/>
          <a:p>
            <a:pPr eaLnBrk="1" hangingPunct="1"/>
            <a:r>
              <a:rPr lang="el-GR" dirty="0"/>
              <a:t>Ιστορία του </a:t>
            </a:r>
            <a:r>
              <a:rPr lang="en-US" dirty="0"/>
              <a:t>Manual Therapy </a:t>
            </a:r>
            <a:r>
              <a:rPr lang="en-US" sz="3000" b="0" dirty="0" smtClean="0"/>
              <a:t>22/</a:t>
            </a:r>
            <a:r>
              <a:rPr lang="el-GR" sz="3000" b="0" dirty="0"/>
              <a:t>25</a:t>
            </a:r>
            <a:endParaRPr lang="el-GR" altLang="el-GR" sz="3200" b="0" dirty="0" smtClean="0"/>
          </a:p>
        </p:txBody>
      </p:sp>
      <p:sp>
        <p:nvSpPr>
          <p:cNvPr id="26627" name="Θέση περιεχομένου 2"/>
          <p:cNvSpPr>
            <a:spLocks noGrp="1"/>
          </p:cNvSpPr>
          <p:nvPr>
            <p:ph idx="1"/>
          </p:nvPr>
        </p:nvSpPr>
        <p:spPr>
          <a:xfrm>
            <a:off x="539750" y="1619250"/>
            <a:ext cx="4896346" cy="4826000"/>
          </a:xfrm>
        </p:spPr>
        <p:txBody>
          <a:bodyPr/>
          <a:lstStyle/>
          <a:p>
            <a:pPr eaLnBrk="1" hangingPunct="1">
              <a:spcBef>
                <a:spcPts val="2400"/>
              </a:spcBef>
            </a:pPr>
            <a:r>
              <a:rPr lang="en-US" altLang="el-GR" sz="2400" dirty="0" smtClean="0"/>
              <a:t>Vladimir </a:t>
            </a:r>
            <a:r>
              <a:rPr lang="en-US" altLang="el-GR" sz="2400" dirty="0" err="1" smtClean="0"/>
              <a:t>Janda</a:t>
            </a:r>
            <a:r>
              <a:rPr lang="en-US" altLang="el-GR" sz="2400" dirty="0" smtClean="0"/>
              <a:t> (1928-2002)</a:t>
            </a:r>
          </a:p>
          <a:p>
            <a:pPr lvl="1" eaLnBrk="1" hangingPunct="1">
              <a:spcBef>
                <a:spcPts val="2400"/>
              </a:spcBef>
            </a:pPr>
            <a:r>
              <a:rPr lang="en-US" altLang="el-GR" sz="2200" dirty="0" smtClean="0"/>
              <a:t>Muscle concept,</a:t>
            </a:r>
          </a:p>
          <a:p>
            <a:pPr lvl="1" eaLnBrk="1" hangingPunct="1">
              <a:spcBef>
                <a:spcPts val="2400"/>
              </a:spcBef>
            </a:pPr>
            <a:r>
              <a:rPr lang="en-US" altLang="el-GR" sz="2200" dirty="0" smtClean="0"/>
              <a:t>‘Tight muscles and weak muscles’,</a:t>
            </a:r>
          </a:p>
          <a:p>
            <a:pPr lvl="1" eaLnBrk="1" hangingPunct="1">
              <a:spcBef>
                <a:spcPts val="2400"/>
              </a:spcBef>
            </a:pPr>
            <a:r>
              <a:rPr lang="en-US" altLang="el-GR" sz="2200" dirty="0" smtClean="0"/>
              <a:t>‘Upper crossed syndrome and lower crossed syndrome’,</a:t>
            </a:r>
          </a:p>
          <a:p>
            <a:pPr lvl="1" eaLnBrk="1" hangingPunct="1">
              <a:spcBef>
                <a:spcPts val="2400"/>
              </a:spcBef>
            </a:pPr>
            <a:r>
              <a:rPr lang="en-US" altLang="el-GR" sz="2200" dirty="0" smtClean="0"/>
              <a:t>‘Muscle length is more important than muscle strength’.</a:t>
            </a:r>
          </a:p>
          <a:p>
            <a:pPr eaLnBrk="1" hangingPunct="1"/>
            <a:endParaRPr lang="el-GR" altLang="el-GR" dirty="0" smtClean="0"/>
          </a:p>
        </p:txBody>
      </p:sp>
      <p:sp>
        <p:nvSpPr>
          <p:cNvPr id="26628" name="Θέση αριθμού διαφάνειας 3"/>
          <p:cNvSpPr>
            <a:spLocks noGrp="1"/>
          </p:cNvSpPr>
          <p:nvPr>
            <p:ph type="sldNum" sz="quarter" idx="12"/>
          </p:nvPr>
        </p:nvSpPr>
        <p:spPr bwMode="auto">
          <a:xfrm>
            <a:off x="6553200" y="6237288"/>
            <a:ext cx="2133600" cy="365125"/>
          </a:xfrm>
          <a:ln>
            <a:miter lim="800000"/>
            <a:headEnd/>
            <a:tailEnd/>
          </a:ln>
        </p:spPr>
        <p:txBody>
          <a:bodyPr wrap="square" numCol="1" anchorCtr="0" compatLnSpc="1">
            <a:prstTxWarp prst="textNoShape">
              <a:avLst/>
            </a:prstTxWarp>
          </a:bodyPr>
          <a:lstStyle/>
          <a:p>
            <a:pPr>
              <a:defRPr/>
            </a:pPr>
            <a:fld id="{C6A803CA-66D6-45A9-9365-81B95AE677C3}" type="slidenum">
              <a:rPr lang="el-GR" smtClean="0">
                <a:solidFill>
                  <a:prstClr val="black"/>
                </a:solidFill>
              </a:rPr>
              <a:pPr>
                <a:defRPr/>
              </a:pPr>
              <a:t>22</a:t>
            </a:fld>
            <a:endParaRPr lang="el-GR" smtClean="0">
              <a:solidFill>
                <a:prstClr val="black"/>
              </a:solidFill>
            </a:endParaRPr>
          </a:p>
        </p:txBody>
      </p:sp>
      <p:pic>
        <p:nvPicPr>
          <p:cNvPr id="8194" name="Picture 2" descr="C:\Users\alex\Desktop\vladimirformal_small.jpg"/>
          <p:cNvPicPr>
            <a:picLocks noChangeAspect="1" noChangeArrowheads="1"/>
          </p:cNvPicPr>
          <p:nvPr/>
        </p:nvPicPr>
        <p:blipFill rotWithShape="1">
          <a:blip r:embed="rId3"/>
          <a:srcRect r="3661"/>
          <a:stretch/>
        </p:blipFill>
        <p:spPr bwMode="auto">
          <a:xfrm>
            <a:off x="5508625" y="1916113"/>
            <a:ext cx="2641600" cy="3403600"/>
          </a:xfrm>
          <a:prstGeom prst="rect">
            <a:avLst/>
          </a:prstGeom>
          <a:noFill/>
          <a:ln>
            <a:solidFill>
              <a:schemeClr val="tx1"/>
            </a:solidFill>
          </a:ln>
          <a:extLst/>
        </p:spPr>
      </p:pic>
      <p:sp>
        <p:nvSpPr>
          <p:cNvPr id="6" name="Rectangle 5"/>
          <p:cNvSpPr/>
          <p:nvPr/>
        </p:nvSpPr>
        <p:spPr>
          <a:xfrm>
            <a:off x="6196013" y="5445125"/>
            <a:ext cx="1266825" cy="277813"/>
          </a:xfrm>
          <a:prstGeom prst="rect">
            <a:avLst/>
          </a:prstGeom>
        </p:spPr>
        <p:txBody>
          <a:bodyPr wrap="none">
            <a:spAutoFit/>
          </a:bodyPr>
          <a:lstStyle/>
          <a:p>
            <a:pPr>
              <a:defRPr/>
            </a:pPr>
            <a:r>
              <a:rPr lang="en-US" sz="1200" dirty="0">
                <a:solidFill>
                  <a:prstClr val="black"/>
                </a:solidFill>
                <a:latin typeface="Calibri"/>
                <a:cs typeface="Arial" charset="0"/>
                <a:hlinkClick r:id="rId4"/>
              </a:rPr>
              <a:t>jandasociety.com</a:t>
            </a:r>
            <a:endParaRPr lang="el-GR" sz="1200" dirty="0">
              <a:solidFill>
                <a:prstClr val="black"/>
              </a:solidFill>
              <a:latin typeface="Calibri"/>
              <a:cs typeface="Arial" charset="0"/>
            </a:endParaRPr>
          </a:p>
        </p:txBody>
      </p:sp>
    </p:spTree>
    <p:extLst>
      <p:ext uri="{BB962C8B-B14F-4D97-AF65-F5344CB8AC3E}">
        <p14:creationId xmlns:p14="http://schemas.microsoft.com/office/powerpoint/2010/main" val="1687550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Τίτλος 1"/>
          <p:cNvSpPr>
            <a:spLocks noGrp="1"/>
          </p:cNvSpPr>
          <p:nvPr>
            <p:ph type="title"/>
          </p:nvPr>
        </p:nvSpPr>
        <p:spPr/>
        <p:txBody>
          <a:bodyPr/>
          <a:lstStyle/>
          <a:p>
            <a:pPr eaLnBrk="1" hangingPunct="1"/>
            <a:r>
              <a:rPr lang="el-GR" dirty="0"/>
              <a:t>Ιστορία του </a:t>
            </a:r>
            <a:r>
              <a:rPr lang="en-US" dirty="0"/>
              <a:t>Manual Therapy </a:t>
            </a:r>
            <a:r>
              <a:rPr lang="en-US" sz="3000" b="0" dirty="0" smtClean="0"/>
              <a:t>23/</a:t>
            </a:r>
            <a:r>
              <a:rPr lang="el-GR" sz="3000" b="0" dirty="0"/>
              <a:t>25</a:t>
            </a:r>
            <a:endParaRPr lang="el-GR" altLang="el-GR" sz="3200" b="0" dirty="0" smtClean="0"/>
          </a:p>
        </p:txBody>
      </p:sp>
      <p:sp>
        <p:nvSpPr>
          <p:cNvPr id="27651" name="Θέση περιεχομένου 2"/>
          <p:cNvSpPr>
            <a:spLocks noGrp="1"/>
          </p:cNvSpPr>
          <p:nvPr>
            <p:ph idx="1"/>
          </p:nvPr>
        </p:nvSpPr>
        <p:spPr>
          <a:xfrm>
            <a:off x="683568" y="1652959"/>
            <a:ext cx="4114800" cy="3097213"/>
          </a:xfrm>
        </p:spPr>
        <p:txBody>
          <a:bodyPr/>
          <a:lstStyle/>
          <a:p>
            <a:pPr eaLnBrk="1" hangingPunct="1">
              <a:spcBef>
                <a:spcPts val="2400"/>
              </a:spcBef>
            </a:pPr>
            <a:r>
              <a:rPr lang="en-US" altLang="el-GR" sz="2400" dirty="0" smtClean="0"/>
              <a:t>Karel </a:t>
            </a:r>
            <a:r>
              <a:rPr lang="en-US" altLang="el-GR" sz="2400" dirty="0" err="1" smtClean="0"/>
              <a:t>Lewit</a:t>
            </a:r>
            <a:r>
              <a:rPr lang="en-US" altLang="el-GR" sz="2400" dirty="0" smtClean="0"/>
              <a:t> (1914 - 2014), </a:t>
            </a:r>
            <a:r>
              <a:rPr lang="en-US" altLang="el-GR" sz="2400" dirty="0" err="1" smtClean="0"/>
              <a:t>νευρολόγος</a:t>
            </a:r>
            <a:r>
              <a:rPr lang="en-US" altLang="el-GR" sz="2400" dirty="0" smtClean="0"/>
              <a:t> </a:t>
            </a:r>
          </a:p>
          <a:p>
            <a:pPr lvl="1" eaLnBrk="1" hangingPunct="1">
              <a:spcBef>
                <a:spcPts val="2400"/>
              </a:spcBef>
            </a:pPr>
            <a:r>
              <a:rPr lang="en-US" altLang="el-GR" sz="2200" dirty="0" smtClean="0"/>
              <a:t>Manipulative therapy in rehabilitation of the </a:t>
            </a:r>
            <a:r>
              <a:rPr lang="en-US" altLang="el-GR" sz="2200" dirty="0" err="1" smtClean="0"/>
              <a:t>locomotor</a:t>
            </a:r>
            <a:r>
              <a:rPr lang="en-US" altLang="el-GR" sz="2200" dirty="0" smtClean="0"/>
              <a:t> system.</a:t>
            </a:r>
          </a:p>
          <a:p>
            <a:pPr eaLnBrk="1" hangingPunct="1"/>
            <a:endParaRPr lang="el-GR" altLang="el-GR" sz="2400" dirty="0" smtClean="0"/>
          </a:p>
        </p:txBody>
      </p:sp>
      <p:sp>
        <p:nvSpPr>
          <p:cNvPr id="2765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F079B3B-D79F-47D2-AEC0-42845054732A}" type="slidenum">
              <a:rPr lang="el-GR" smtClean="0">
                <a:solidFill>
                  <a:prstClr val="black"/>
                </a:solidFill>
              </a:rPr>
              <a:pPr>
                <a:defRPr/>
              </a:pPr>
              <a:t>23</a:t>
            </a:fld>
            <a:endParaRPr lang="el-GR" smtClean="0">
              <a:solidFill>
                <a:prstClr val="black"/>
              </a:solidFill>
            </a:endParaRPr>
          </a:p>
        </p:txBody>
      </p:sp>
      <p:pic>
        <p:nvPicPr>
          <p:cNvPr id="9218" name="Picture 2" descr="C:\Users\alex\Desktop\prof-Lewit-portret-v-sede-242x300.jpg"/>
          <p:cNvPicPr>
            <a:picLocks noChangeAspect="1" noChangeArrowheads="1"/>
          </p:cNvPicPr>
          <p:nvPr/>
        </p:nvPicPr>
        <p:blipFill>
          <a:blip r:embed="rId3"/>
          <a:srcRect/>
          <a:stretch>
            <a:fillRect/>
          </a:stretch>
        </p:blipFill>
        <p:spPr bwMode="auto">
          <a:xfrm>
            <a:off x="5652120" y="1772816"/>
            <a:ext cx="2305050" cy="2857500"/>
          </a:xfrm>
          <a:prstGeom prst="rect">
            <a:avLst/>
          </a:prstGeom>
          <a:noFill/>
          <a:ln>
            <a:solidFill>
              <a:schemeClr val="tx1"/>
            </a:solidFill>
          </a:ln>
          <a:extLst/>
        </p:spPr>
      </p:pic>
      <p:sp>
        <p:nvSpPr>
          <p:cNvPr id="6" name="Rectangle 5"/>
          <p:cNvSpPr/>
          <p:nvPr/>
        </p:nvSpPr>
        <p:spPr>
          <a:xfrm>
            <a:off x="6096620" y="4727583"/>
            <a:ext cx="1416050" cy="277812"/>
          </a:xfrm>
          <a:prstGeom prst="rect">
            <a:avLst/>
          </a:prstGeom>
        </p:spPr>
        <p:txBody>
          <a:bodyPr wrap="none">
            <a:spAutoFit/>
          </a:bodyPr>
          <a:lstStyle/>
          <a:p>
            <a:pPr>
              <a:defRPr/>
            </a:pPr>
            <a:r>
              <a:rPr lang="en-US" sz="1200" dirty="0">
                <a:solidFill>
                  <a:prstClr val="black"/>
                </a:solidFill>
                <a:latin typeface="Calibri"/>
                <a:cs typeface="Arial" charset="0"/>
                <a:hlinkClick r:id="rId4"/>
              </a:rPr>
              <a:t>ckp-dobrichovice.cz</a:t>
            </a:r>
            <a:endParaRPr lang="el-GR" sz="1200" dirty="0">
              <a:solidFill>
                <a:prstClr val="black"/>
              </a:solidFill>
              <a:latin typeface="Calibri"/>
              <a:cs typeface="Arial" charset="0"/>
            </a:endParaRPr>
          </a:p>
        </p:txBody>
      </p:sp>
    </p:spTree>
    <p:extLst>
      <p:ext uri="{BB962C8B-B14F-4D97-AF65-F5344CB8AC3E}">
        <p14:creationId xmlns:p14="http://schemas.microsoft.com/office/powerpoint/2010/main" val="140919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Τίτλος 1"/>
          <p:cNvSpPr>
            <a:spLocks noGrp="1"/>
          </p:cNvSpPr>
          <p:nvPr>
            <p:ph type="title"/>
          </p:nvPr>
        </p:nvSpPr>
        <p:spPr/>
        <p:txBody>
          <a:bodyPr/>
          <a:lstStyle/>
          <a:p>
            <a:pPr eaLnBrk="1" hangingPunct="1"/>
            <a:r>
              <a:rPr lang="el-GR" dirty="0"/>
              <a:t>Ιστορία του </a:t>
            </a:r>
            <a:r>
              <a:rPr lang="en-US" dirty="0"/>
              <a:t>Manual Therapy </a:t>
            </a:r>
            <a:r>
              <a:rPr lang="en-US" sz="3000" b="0" dirty="0" smtClean="0"/>
              <a:t>24/</a:t>
            </a:r>
            <a:r>
              <a:rPr lang="el-GR" sz="3000" b="0" dirty="0"/>
              <a:t>25</a:t>
            </a:r>
            <a:endParaRPr lang="el-GR" altLang="el-GR" sz="3200" b="0" dirty="0" smtClean="0"/>
          </a:p>
        </p:txBody>
      </p:sp>
      <p:sp>
        <p:nvSpPr>
          <p:cNvPr id="28675" name="Θέση περιεχομένου 2"/>
          <p:cNvSpPr>
            <a:spLocks noGrp="1"/>
          </p:cNvSpPr>
          <p:nvPr>
            <p:ph idx="1"/>
          </p:nvPr>
        </p:nvSpPr>
        <p:spPr>
          <a:xfrm>
            <a:off x="539750" y="1619250"/>
            <a:ext cx="8229600" cy="4897438"/>
          </a:xfrm>
        </p:spPr>
        <p:txBody>
          <a:bodyPr/>
          <a:lstStyle/>
          <a:p>
            <a:pPr eaLnBrk="1" hangingPunct="1">
              <a:lnSpc>
                <a:spcPct val="114000"/>
              </a:lnSpc>
              <a:spcBef>
                <a:spcPts val="2400"/>
              </a:spcBef>
            </a:pPr>
            <a:r>
              <a:rPr lang="el-GR" altLang="el-GR" sz="2400" smtClean="0"/>
              <a:t>Μία ομάδα φυσικοθεραπευτών</a:t>
            </a:r>
            <a:r>
              <a:rPr lang="en-US" altLang="el-GR" sz="2400" smtClean="0"/>
              <a:t>,</a:t>
            </a:r>
            <a:r>
              <a:rPr lang="el-GR" altLang="el-GR" sz="2400" smtClean="0"/>
              <a:t> μεταξύ των οποίων ήσαν οι </a:t>
            </a:r>
            <a:r>
              <a:rPr lang="en-US" altLang="el-GR" sz="2400" smtClean="0"/>
              <a:t>Kaltenborn, Maitland, Grieve, Lamb </a:t>
            </a:r>
            <a:r>
              <a:rPr lang="el-GR" altLang="el-GR" sz="2400" smtClean="0"/>
              <a:t>και </a:t>
            </a:r>
            <a:r>
              <a:rPr lang="en-US" altLang="el-GR" sz="2400" smtClean="0"/>
              <a:t>Paris, </a:t>
            </a:r>
            <a:r>
              <a:rPr lang="el-GR" altLang="el-GR" sz="2400" smtClean="0"/>
              <a:t>ίδρυσαν το </a:t>
            </a:r>
            <a:r>
              <a:rPr lang="en-US" altLang="el-GR" sz="2400" smtClean="0"/>
              <a:t>International Federation of Orthopaedic Manipulative Therapists (IFOMT) </a:t>
            </a:r>
            <a:r>
              <a:rPr lang="el-GR" altLang="el-GR" sz="2400" smtClean="0"/>
              <a:t>που αναγνωρίστηκε το 1974 στο Μόντρεαλ ως υπο-ομάδα της Παγκόσμιας Οργάνωσης Φυσικοθεραπείας.</a:t>
            </a:r>
          </a:p>
          <a:p>
            <a:pPr eaLnBrk="1" hangingPunct="1">
              <a:lnSpc>
                <a:spcPct val="114000"/>
              </a:lnSpc>
              <a:spcBef>
                <a:spcPts val="2400"/>
              </a:spcBef>
            </a:pPr>
            <a:r>
              <a:rPr lang="el-GR" altLang="el-GR" sz="2400" smtClean="0"/>
              <a:t>Η Ελλάδα έγινε μέλος της </a:t>
            </a:r>
            <a:r>
              <a:rPr lang="en-US" altLang="el-GR" sz="2400" smtClean="0"/>
              <a:t>IFOMPT </a:t>
            </a:r>
            <a:r>
              <a:rPr lang="el-GR" altLang="el-GR" sz="2400" smtClean="0"/>
              <a:t>το 2004.</a:t>
            </a:r>
          </a:p>
          <a:p>
            <a:pPr eaLnBrk="1" hangingPunct="1">
              <a:lnSpc>
                <a:spcPct val="114000"/>
              </a:lnSpc>
              <a:spcBef>
                <a:spcPts val="2400"/>
              </a:spcBef>
            </a:pPr>
            <a:r>
              <a:rPr lang="el-GR" altLang="el-GR" sz="2400" smtClean="0"/>
              <a:t>Η </a:t>
            </a:r>
            <a:r>
              <a:rPr lang="en-US" altLang="el-GR" sz="2400" smtClean="0"/>
              <a:t>IFOMT </a:t>
            </a:r>
            <a:r>
              <a:rPr lang="el-GR" altLang="el-GR" sz="2400" smtClean="0"/>
              <a:t>μετονομάστηκε σε </a:t>
            </a:r>
            <a:r>
              <a:rPr lang="en-US" altLang="el-GR" sz="2400" smtClean="0"/>
              <a:t>IFOMPT </a:t>
            </a:r>
            <a:r>
              <a:rPr lang="el-GR" altLang="el-GR" sz="2400" smtClean="0"/>
              <a:t>το 2012. </a:t>
            </a:r>
          </a:p>
          <a:p>
            <a:pPr eaLnBrk="1" hangingPunct="1">
              <a:spcBef>
                <a:spcPts val="2400"/>
              </a:spcBef>
            </a:pPr>
            <a:endParaRPr lang="el-GR" altLang="el-GR" sz="2400" smtClean="0"/>
          </a:p>
        </p:txBody>
      </p:sp>
      <p:sp>
        <p:nvSpPr>
          <p:cNvPr id="2867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62E7331-6D42-4A7A-9C81-0E0BAB4A0BE9}" type="slidenum">
              <a:rPr lang="el-GR" smtClean="0">
                <a:solidFill>
                  <a:prstClr val="black"/>
                </a:solidFill>
              </a:rPr>
              <a:pPr>
                <a:defRPr/>
              </a:pPr>
              <a:t>24</a:t>
            </a:fld>
            <a:endParaRPr lang="el-GR" smtClean="0">
              <a:solidFill>
                <a:prstClr val="black"/>
              </a:solidFill>
            </a:endParaRPr>
          </a:p>
        </p:txBody>
      </p:sp>
    </p:spTree>
    <p:extLst>
      <p:ext uri="{BB962C8B-B14F-4D97-AF65-F5344CB8AC3E}">
        <p14:creationId xmlns:p14="http://schemas.microsoft.com/office/powerpoint/2010/main" val="2667695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Τίτλος 1"/>
          <p:cNvSpPr>
            <a:spLocks noGrp="1"/>
          </p:cNvSpPr>
          <p:nvPr>
            <p:ph type="title"/>
          </p:nvPr>
        </p:nvSpPr>
        <p:spPr/>
        <p:txBody>
          <a:bodyPr/>
          <a:lstStyle/>
          <a:p>
            <a:pPr eaLnBrk="1" hangingPunct="1"/>
            <a:r>
              <a:rPr lang="el-GR" dirty="0"/>
              <a:t>Ιστορία του </a:t>
            </a:r>
            <a:r>
              <a:rPr lang="en-US" dirty="0"/>
              <a:t>Manual Therapy </a:t>
            </a:r>
            <a:r>
              <a:rPr lang="en-US" sz="3000" b="0" dirty="0" smtClean="0"/>
              <a:t>25/</a:t>
            </a:r>
            <a:r>
              <a:rPr lang="el-GR" sz="3000" b="0" dirty="0"/>
              <a:t>25</a:t>
            </a:r>
            <a:endParaRPr lang="el-GR" altLang="el-GR" sz="3200" b="0" dirty="0" smtClean="0"/>
          </a:p>
        </p:txBody>
      </p:sp>
      <p:sp>
        <p:nvSpPr>
          <p:cNvPr id="29699" name="Θέση περιεχομένου 2"/>
          <p:cNvSpPr>
            <a:spLocks noGrp="1"/>
          </p:cNvSpPr>
          <p:nvPr>
            <p:ph idx="1"/>
          </p:nvPr>
        </p:nvSpPr>
        <p:spPr>
          <a:xfrm>
            <a:off x="539750" y="1619250"/>
            <a:ext cx="8229600" cy="4826000"/>
          </a:xfrm>
        </p:spPr>
        <p:txBody>
          <a:bodyPr/>
          <a:lstStyle/>
          <a:p>
            <a:pPr eaLnBrk="1" hangingPunct="1">
              <a:lnSpc>
                <a:spcPct val="114000"/>
              </a:lnSpc>
              <a:spcBef>
                <a:spcPts val="1800"/>
              </a:spcBef>
            </a:pPr>
            <a:r>
              <a:rPr lang="el-GR" altLang="el-GR" sz="2400" dirty="0" smtClean="0"/>
              <a:t>Έως σήμερα έχουν αναπτυχθεί πολλά συστήματα </a:t>
            </a:r>
            <a:r>
              <a:rPr lang="el-GR" altLang="el-GR" sz="2400" dirty="0" err="1" smtClean="0"/>
              <a:t>manual</a:t>
            </a:r>
            <a:r>
              <a:rPr lang="el-GR" altLang="el-GR" sz="2400" dirty="0" smtClean="0"/>
              <a:t> </a:t>
            </a:r>
            <a:r>
              <a:rPr lang="el-GR" altLang="el-GR" sz="2400" dirty="0" err="1" smtClean="0"/>
              <a:t>therapy</a:t>
            </a:r>
            <a:r>
              <a:rPr lang="el-GR" altLang="el-GR" sz="2400" dirty="0" smtClean="0"/>
              <a:t> όπως το </a:t>
            </a:r>
            <a:r>
              <a:rPr lang="el-GR" altLang="el-GR" sz="2400" dirty="0" err="1" smtClean="0"/>
              <a:t>Grimsby</a:t>
            </a:r>
            <a:r>
              <a:rPr lang="el-GR" altLang="el-GR" sz="2400" dirty="0" smtClean="0"/>
              <a:t>, το καναδικό και το ολλανδικό. </a:t>
            </a:r>
          </a:p>
          <a:p>
            <a:pPr eaLnBrk="1" hangingPunct="1">
              <a:lnSpc>
                <a:spcPct val="114000"/>
              </a:lnSpc>
              <a:spcBef>
                <a:spcPts val="1800"/>
              </a:spcBef>
            </a:pPr>
            <a:r>
              <a:rPr lang="el-GR" altLang="el-GR" sz="2400" dirty="0" smtClean="0"/>
              <a:t>Το σύστημα </a:t>
            </a:r>
            <a:r>
              <a:rPr lang="el-GR" altLang="el-GR" sz="2400" dirty="0" err="1" smtClean="0"/>
              <a:t>Grimsby</a:t>
            </a:r>
            <a:r>
              <a:rPr lang="el-GR" altLang="el-GR" sz="2400" dirty="0" smtClean="0"/>
              <a:t> αναπτύχθηκε από τον νορβηγό </a:t>
            </a:r>
            <a:r>
              <a:rPr lang="el-GR" altLang="el-GR" sz="2400" dirty="0" err="1" smtClean="0"/>
              <a:t>Ola</a:t>
            </a:r>
            <a:r>
              <a:rPr lang="el-GR" altLang="el-GR" sz="2400" dirty="0" smtClean="0"/>
              <a:t> </a:t>
            </a:r>
            <a:r>
              <a:rPr lang="el-GR" altLang="el-GR" sz="2400" dirty="0" err="1" smtClean="0"/>
              <a:t>Grimsby</a:t>
            </a:r>
            <a:r>
              <a:rPr lang="el-GR" altLang="el-GR" sz="2400" dirty="0" smtClean="0"/>
              <a:t>.</a:t>
            </a:r>
          </a:p>
          <a:p>
            <a:pPr eaLnBrk="1" hangingPunct="1">
              <a:lnSpc>
                <a:spcPct val="114000"/>
              </a:lnSpc>
              <a:spcBef>
                <a:spcPts val="1800"/>
              </a:spcBef>
            </a:pPr>
            <a:r>
              <a:rPr lang="el-GR" altLang="el-GR" sz="2400" dirty="0" smtClean="0"/>
              <a:t>Το καναδικό σύστημα αρχικά ξεκίνησε από το </a:t>
            </a:r>
            <a:r>
              <a:rPr lang="el-GR" altLang="el-GR" sz="2400" dirty="0" err="1" smtClean="0"/>
              <a:t>Kaltenborn</a:t>
            </a:r>
            <a:r>
              <a:rPr lang="el-GR" altLang="el-GR" sz="2400" dirty="0" smtClean="0"/>
              <a:t> – </a:t>
            </a:r>
            <a:r>
              <a:rPr lang="el-GR" altLang="el-GR" sz="2400" dirty="0" err="1" smtClean="0"/>
              <a:t>Evjenth</a:t>
            </a:r>
            <a:r>
              <a:rPr lang="el-GR" altLang="el-GR" sz="2400" dirty="0" smtClean="0"/>
              <a:t>  </a:t>
            </a:r>
            <a:r>
              <a:rPr lang="el-GR" altLang="el-GR" sz="2400" dirty="0" err="1" smtClean="0"/>
              <a:t>consept</a:t>
            </a:r>
            <a:r>
              <a:rPr lang="el-GR" altLang="el-GR" sz="2400" dirty="0" smtClean="0"/>
              <a:t> και αναπτύχθηκε από τους καναδούς και άγγλους φυσικοθεραπευτές </a:t>
            </a:r>
            <a:r>
              <a:rPr lang="el-GR" altLang="el-GR" sz="2400" dirty="0" err="1" smtClean="0"/>
              <a:t>David</a:t>
            </a:r>
            <a:r>
              <a:rPr lang="el-GR" altLang="el-GR" sz="2400" dirty="0" smtClean="0"/>
              <a:t> </a:t>
            </a:r>
            <a:r>
              <a:rPr lang="el-GR" altLang="el-GR" sz="2400" dirty="0" err="1" smtClean="0"/>
              <a:t>Lamb</a:t>
            </a:r>
            <a:r>
              <a:rPr lang="el-GR" altLang="el-GR" sz="2400" dirty="0" smtClean="0"/>
              <a:t>, </a:t>
            </a:r>
            <a:r>
              <a:rPr lang="el-GR" altLang="el-GR" sz="2400" dirty="0" err="1" smtClean="0"/>
              <a:t>Erl</a:t>
            </a:r>
            <a:r>
              <a:rPr lang="el-GR" altLang="el-GR" sz="2400" dirty="0" smtClean="0"/>
              <a:t> </a:t>
            </a:r>
            <a:r>
              <a:rPr lang="el-GR" altLang="el-GR" sz="2400" dirty="0" err="1" smtClean="0"/>
              <a:t>Pettman</a:t>
            </a:r>
            <a:r>
              <a:rPr lang="el-GR" altLang="el-GR" sz="2400" dirty="0" smtClean="0"/>
              <a:t>, </a:t>
            </a:r>
            <a:r>
              <a:rPr lang="el-GR" altLang="el-GR" sz="2400" dirty="0" err="1" smtClean="0"/>
              <a:t>Cliff</a:t>
            </a:r>
            <a:r>
              <a:rPr lang="el-GR" altLang="el-GR" sz="2400" dirty="0" smtClean="0"/>
              <a:t> </a:t>
            </a:r>
            <a:r>
              <a:rPr lang="el-GR" altLang="el-GR" sz="2400" dirty="0" err="1" smtClean="0"/>
              <a:t>Fowler</a:t>
            </a:r>
            <a:r>
              <a:rPr lang="el-GR" altLang="el-GR" sz="2400" dirty="0" smtClean="0"/>
              <a:t>, </a:t>
            </a:r>
            <a:r>
              <a:rPr lang="el-GR" altLang="el-GR" sz="2400" dirty="0" err="1" smtClean="0"/>
              <a:t>Jim</a:t>
            </a:r>
            <a:r>
              <a:rPr lang="el-GR" altLang="el-GR" sz="2400" dirty="0" smtClean="0"/>
              <a:t> </a:t>
            </a:r>
            <a:r>
              <a:rPr lang="el-GR" altLang="el-GR" sz="2400" dirty="0" err="1" smtClean="0"/>
              <a:t>Meadows</a:t>
            </a:r>
            <a:r>
              <a:rPr lang="el-GR" altLang="el-GR" sz="2400" dirty="0" smtClean="0"/>
              <a:t>, </a:t>
            </a:r>
            <a:r>
              <a:rPr lang="el-GR" altLang="el-GR" sz="2400" dirty="0" err="1" smtClean="0"/>
              <a:t>Anne</a:t>
            </a:r>
            <a:r>
              <a:rPr lang="el-GR" altLang="el-GR" sz="2400" dirty="0" smtClean="0"/>
              <a:t> </a:t>
            </a:r>
            <a:r>
              <a:rPr lang="el-GR" altLang="el-GR" sz="2400" dirty="0" err="1" smtClean="0"/>
              <a:t>Hoke</a:t>
            </a:r>
            <a:r>
              <a:rPr lang="el-GR" altLang="el-GR" sz="2400" dirty="0" smtClean="0"/>
              <a:t> και </a:t>
            </a:r>
            <a:r>
              <a:rPr lang="el-GR" altLang="el-GR" sz="2400" dirty="0" err="1" smtClean="0"/>
              <a:t>Diane</a:t>
            </a:r>
            <a:r>
              <a:rPr lang="el-GR" altLang="el-GR" sz="2400" dirty="0" smtClean="0"/>
              <a:t> </a:t>
            </a:r>
            <a:r>
              <a:rPr lang="el-GR" altLang="el-GR" sz="2400" dirty="0" err="1" smtClean="0"/>
              <a:t>Lee</a:t>
            </a:r>
            <a:r>
              <a:rPr lang="el-GR" altLang="el-GR" sz="2400" dirty="0" smtClean="0"/>
              <a:t> σε πιο ευδιάκριτο σύστημα διάγνωσης και διαχείρισης. </a:t>
            </a:r>
          </a:p>
          <a:p>
            <a:pPr eaLnBrk="1" hangingPunct="1"/>
            <a:endParaRPr lang="el-GR" altLang="el-GR" dirty="0" smtClean="0"/>
          </a:p>
        </p:txBody>
      </p:sp>
      <p:sp>
        <p:nvSpPr>
          <p:cNvPr id="2970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87A07635-886D-4792-A436-37578BD5919C}" type="slidenum">
              <a:rPr lang="el-GR" smtClean="0">
                <a:solidFill>
                  <a:prstClr val="black"/>
                </a:solidFill>
              </a:rPr>
              <a:pPr>
                <a:defRPr/>
              </a:pPr>
              <a:t>25</a:t>
            </a:fld>
            <a:endParaRPr lang="el-GR" smtClean="0">
              <a:solidFill>
                <a:prstClr val="black"/>
              </a:solidFill>
            </a:endParaRPr>
          </a:p>
        </p:txBody>
      </p:sp>
    </p:spTree>
    <p:extLst>
      <p:ext uri="{BB962C8B-B14F-4D97-AF65-F5344CB8AC3E}">
        <p14:creationId xmlns:p14="http://schemas.microsoft.com/office/powerpoint/2010/main" val="2105519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Τίτλος 1"/>
          <p:cNvSpPr>
            <a:spLocks noGrp="1"/>
          </p:cNvSpPr>
          <p:nvPr>
            <p:ph type="title"/>
          </p:nvPr>
        </p:nvSpPr>
        <p:spPr/>
        <p:txBody>
          <a:bodyPr/>
          <a:lstStyle/>
          <a:p>
            <a:pPr eaLnBrk="1" hangingPunct="1"/>
            <a:r>
              <a:rPr lang="el-GR" altLang="el-GR" dirty="0" smtClean="0"/>
              <a:t>Ορισμός </a:t>
            </a:r>
            <a:r>
              <a:rPr lang="en-US" altLang="el-GR" dirty="0" smtClean="0"/>
              <a:t>manual therapy</a:t>
            </a:r>
            <a:endParaRPr lang="el-GR" altLang="el-GR" dirty="0" smtClean="0"/>
          </a:p>
        </p:txBody>
      </p:sp>
      <p:sp>
        <p:nvSpPr>
          <p:cNvPr id="30723" name="Θέση περιεχομένου 2"/>
          <p:cNvSpPr>
            <a:spLocks noGrp="1"/>
          </p:cNvSpPr>
          <p:nvPr>
            <p:ph idx="1"/>
          </p:nvPr>
        </p:nvSpPr>
        <p:spPr>
          <a:xfrm>
            <a:off x="539750" y="1619250"/>
            <a:ext cx="8229600" cy="4968875"/>
          </a:xfrm>
        </p:spPr>
        <p:txBody>
          <a:bodyPr/>
          <a:lstStyle/>
          <a:p>
            <a:pPr eaLnBrk="1" hangingPunct="1">
              <a:lnSpc>
                <a:spcPct val="114000"/>
              </a:lnSpc>
              <a:spcBef>
                <a:spcPts val="1800"/>
              </a:spcBef>
            </a:pPr>
            <a:r>
              <a:rPr lang="el-GR" altLang="el-GR" sz="2400" smtClean="0"/>
              <a:t>Είναι ένας παγκοσμίως αναγνωρισμένος κλάδος της φυσικοθεραπείας που διδάσκεται σε προπτυχιακό, αλλά και σε μεταπτυχιακό επίπεδο κυρίως στην Ευρώπη, στην Αυστραλία, Νέα Ζηλανδία και στις ΗΠΑ.</a:t>
            </a:r>
          </a:p>
          <a:p>
            <a:pPr eaLnBrk="1" hangingPunct="1">
              <a:lnSpc>
                <a:spcPct val="114000"/>
              </a:lnSpc>
              <a:spcBef>
                <a:spcPts val="1800"/>
              </a:spcBef>
            </a:pPr>
            <a:r>
              <a:rPr lang="el-GR" altLang="el-GR" sz="2400" smtClean="0"/>
              <a:t>Ορισμός κατά </a:t>
            </a:r>
            <a:r>
              <a:rPr lang="en-US" altLang="el-GR" sz="2400" smtClean="0"/>
              <a:t>IFOMPT: ‘Orthopaedic Manual Therapy is a specialized area of physiotherapy / physical therapy for the management of neuro-musculoskeletal conditions, based on clinical reasoning, using highly specific treatment approaches including manual techniques ant therapeutic exercises’</a:t>
            </a:r>
            <a:r>
              <a:rPr lang="el-GR" altLang="el-GR" sz="2400" smtClean="0"/>
              <a:t>.</a:t>
            </a:r>
            <a:endParaRPr lang="en-US" altLang="el-GR" sz="2400" smtClean="0"/>
          </a:p>
          <a:p>
            <a:pPr eaLnBrk="1" hangingPunct="1">
              <a:lnSpc>
                <a:spcPct val="114000"/>
              </a:lnSpc>
            </a:pPr>
            <a:endParaRPr lang="el-GR" altLang="el-GR" sz="2800" smtClean="0"/>
          </a:p>
        </p:txBody>
      </p:sp>
      <p:sp>
        <p:nvSpPr>
          <p:cNvPr id="3072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6BF2C3C9-ABC4-4020-B85A-5558C808B48A}" type="slidenum">
              <a:rPr lang="el-GR" smtClean="0">
                <a:solidFill>
                  <a:prstClr val="black"/>
                </a:solidFill>
              </a:rPr>
              <a:pPr>
                <a:defRPr/>
              </a:pPr>
              <a:t>26</a:t>
            </a:fld>
            <a:endParaRPr lang="el-GR" smtClean="0">
              <a:solidFill>
                <a:prstClr val="black"/>
              </a:solidFill>
            </a:endParaRPr>
          </a:p>
        </p:txBody>
      </p:sp>
    </p:spTree>
    <p:extLst>
      <p:ext uri="{BB962C8B-B14F-4D97-AF65-F5344CB8AC3E}">
        <p14:creationId xmlns:p14="http://schemas.microsoft.com/office/powerpoint/2010/main" val="1015551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Τίτλος 1"/>
          <p:cNvSpPr>
            <a:spLocks noGrp="1"/>
          </p:cNvSpPr>
          <p:nvPr>
            <p:ph type="title"/>
          </p:nvPr>
        </p:nvSpPr>
        <p:spPr/>
        <p:txBody>
          <a:bodyPr/>
          <a:lstStyle/>
          <a:p>
            <a:pPr eaLnBrk="1" hangingPunct="1"/>
            <a:r>
              <a:rPr lang="el-GR" altLang="el-GR" dirty="0" smtClean="0"/>
              <a:t>Ορισμός </a:t>
            </a:r>
            <a:r>
              <a:rPr lang="el-GR" altLang="el-GR" sz="3000" b="0" dirty="0" smtClean="0"/>
              <a:t>1</a:t>
            </a:r>
            <a:r>
              <a:rPr lang="en-US" altLang="el-GR" sz="3000" b="0" dirty="0" smtClean="0"/>
              <a:t>/5</a:t>
            </a:r>
            <a:endParaRPr lang="el-GR" altLang="el-GR" sz="3000" b="0" dirty="0" smtClean="0"/>
          </a:p>
        </p:txBody>
      </p:sp>
      <p:sp>
        <p:nvSpPr>
          <p:cNvPr id="31747" name="Θέση περιεχομένου 2"/>
          <p:cNvSpPr>
            <a:spLocks noGrp="1"/>
          </p:cNvSpPr>
          <p:nvPr>
            <p:ph idx="1"/>
          </p:nvPr>
        </p:nvSpPr>
        <p:spPr>
          <a:xfrm>
            <a:off x="539750" y="1619250"/>
            <a:ext cx="8229600" cy="4897438"/>
          </a:xfrm>
        </p:spPr>
        <p:txBody>
          <a:bodyPr/>
          <a:lstStyle/>
          <a:p>
            <a:pPr eaLnBrk="1" hangingPunct="1">
              <a:lnSpc>
                <a:spcPct val="114000"/>
              </a:lnSpc>
              <a:spcBef>
                <a:spcPts val="2400"/>
              </a:spcBef>
            </a:pPr>
            <a:r>
              <a:rPr lang="en-US" altLang="el-GR" sz="2400" dirty="0" smtClean="0"/>
              <a:t>IFOMPT: </a:t>
            </a:r>
            <a:r>
              <a:rPr lang="en-US" altLang="el-GR" sz="2400" dirty="0" err="1" smtClean="0"/>
              <a:t>Orthopaedic</a:t>
            </a:r>
            <a:r>
              <a:rPr lang="en-US" altLang="el-GR" sz="2400" dirty="0" smtClean="0"/>
              <a:t> Manual Therapy also encompasses, and is driven by, the available scientific and clinical evidence and biopsychosocial framework of each individual patient. </a:t>
            </a:r>
            <a:r>
              <a:rPr lang="en-US" altLang="el-GR" sz="2000" dirty="0" smtClean="0"/>
              <a:t>(</a:t>
            </a:r>
            <a:r>
              <a:rPr lang="en-US" altLang="el-GR" sz="2000" dirty="0" smtClean="0">
                <a:hlinkClick r:id="rId2"/>
              </a:rPr>
              <a:t>International Federation of </a:t>
            </a:r>
            <a:r>
              <a:rPr lang="en-US" altLang="el-GR" sz="2000" dirty="0" err="1" smtClean="0">
                <a:hlinkClick r:id="rId2"/>
              </a:rPr>
              <a:t>Orthopaedic</a:t>
            </a:r>
            <a:r>
              <a:rPr lang="en-US" altLang="el-GR" sz="2000" dirty="0" smtClean="0">
                <a:hlinkClick r:id="rId2"/>
              </a:rPr>
              <a:t> Manipulative Physical Therapists</a:t>
            </a:r>
            <a:r>
              <a:rPr lang="en-US" altLang="el-GR" sz="2000" dirty="0" smtClean="0"/>
              <a:t>) </a:t>
            </a:r>
          </a:p>
          <a:p>
            <a:pPr eaLnBrk="1" hangingPunct="1">
              <a:lnSpc>
                <a:spcPct val="114000"/>
              </a:lnSpc>
              <a:spcBef>
                <a:spcPts val="2400"/>
              </a:spcBef>
            </a:pPr>
            <a:r>
              <a:rPr lang="en-US" altLang="el-GR" sz="2400" dirty="0" err="1" smtClean="0"/>
              <a:t>Ορισμός</a:t>
            </a:r>
            <a:r>
              <a:rPr lang="en-US" altLang="el-GR" sz="2400" dirty="0" smtClean="0"/>
              <a:t> κα</a:t>
            </a:r>
            <a:r>
              <a:rPr lang="en-US" altLang="el-GR" sz="2400" dirty="0" err="1" smtClean="0"/>
              <a:t>τά</a:t>
            </a:r>
            <a:r>
              <a:rPr lang="en-US" altLang="el-GR" sz="2400" dirty="0" smtClean="0"/>
              <a:t> ΑΡΤΑ: ‘..skilled hand movements intended to improve tissue extensibility, increase range of motion, induce relaxation, mobilize or manipulate soft tissue and joints, modulate pain, and reduce soft tissue swelling, inflammation or restriction..’ </a:t>
            </a:r>
            <a:r>
              <a:rPr lang="en-US" altLang="el-GR" sz="2000" dirty="0" smtClean="0"/>
              <a:t>(</a:t>
            </a:r>
            <a:r>
              <a:rPr lang="en-US" altLang="el-GR" sz="2000" dirty="0" err="1" smtClean="0"/>
              <a:t>Huijbregts</a:t>
            </a:r>
            <a:r>
              <a:rPr lang="en-US" altLang="el-GR" sz="2000" dirty="0" smtClean="0"/>
              <a:t> 2010)</a:t>
            </a:r>
            <a:r>
              <a:rPr lang="el-GR" altLang="el-GR" sz="2000" dirty="0" smtClean="0"/>
              <a:t>.</a:t>
            </a:r>
            <a:endParaRPr lang="en-US" altLang="el-GR" sz="2000" dirty="0" smtClean="0"/>
          </a:p>
          <a:p>
            <a:pPr eaLnBrk="1" hangingPunct="1">
              <a:spcBef>
                <a:spcPts val="2400"/>
              </a:spcBef>
            </a:pPr>
            <a:endParaRPr lang="el-GR" altLang="el-GR" sz="2400" dirty="0" smtClean="0"/>
          </a:p>
        </p:txBody>
      </p:sp>
      <p:sp>
        <p:nvSpPr>
          <p:cNvPr id="3174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2738D7C-1A1B-43E1-BFC6-EBC98AF2BEA1}" type="slidenum">
              <a:rPr lang="el-GR" smtClean="0">
                <a:solidFill>
                  <a:prstClr val="black"/>
                </a:solidFill>
              </a:rPr>
              <a:pPr>
                <a:defRPr/>
              </a:pPr>
              <a:t>27</a:t>
            </a:fld>
            <a:endParaRPr lang="el-GR" smtClean="0">
              <a:solidFill>
                <a:prstClr val="black"/>
              </a:solidFill>
            </a:endParaRPr>
          </a:p>
        </p:txBody>
      </p:sp>
    </p:spTree>
    <p:extLst>
      <p:ext uri="{BB962C8B-B14F-4D97-AF65-F5344CB8AC3E}">
        <p14:creationId xmlns:p14="http://schemas.microsoft.com/office/powerpoint/2010/main" val="503676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Τίτλος 1"/>
          <p:cNvSpPr>
            <a:spLocks noGrp="1"/>
          </p:cNvSpPr>
          <p:nvPr>
            <p:ph type="title"/>
          </p:nvPr>
        </p:nvSpPr>
        <p:spPr/>
        <p:txBody>
          <a:bodyPr/>
          <a:lstStyle/>
          <a:p>
            <a:pPr eaLnBrk="1" hangingPunct="1"/>
            <a:r>
              <a:rPr lang="el-GR" altLang="el-GR" dirty="0"/>
              <a:t>Ορισμός </a:t>
            </a:r>
            <a:r>
              <a:rPr lang="en-US" altLang="el-GR" sz="3000" b="0" dirty="0" smtClean="0"/>
              <a:t>2/5</a:t>
            </a:r>
            <a:endParaRPr lang="el-GR" altLang="el-GR" sz="3200" b="0" dirty="0" smtClean="0"/>
          </a:p>
        </p:txBody>
      </p:sp>
      <p:sp>
        <p:nvSpPr>
          <p:cNvPr id="32771" name="Θέση περιεχομένου 2"/>
          <p:cNvSpPr>
            <a:spLocks noGrp="1"/>
          </p:cNvSpPr>
          <p:nvPr>
            <p:ph idx="1"/>
          </p:nvPr>
        </p:nvSpPr>
        <p:spPr>
          <a:xfrm>
            <a:off x="539750" y="1619250"/>
            <a:ext cx="8229600" cy="4752975"/>
          </a:xfrm>
        </p:spPr>
        <p:txBody>
          <a:bodyPr/>
          <a:lstStyle/>
          <a:p>
            <a:pPr eaLnBrk="1" hangingPunct="1">
              <a:lnSpc>
                <a:spcPct val="114000"/>
              </a:lnSpc>
            </a:pPr>
            <a:r>
              <a:rPr lang="el-GR" altLang="el-GR" sz="2400" dirty="0" smtClean="0"/>
              <a:t>Ο εξειδικευμένος στο </a:t>
            </a:r>
            <a:r>
              <a:rPr lang="el-GR" altLang="el-GR" sz="2400" dirty="0" err="1" smtClean="0"/>
              <a:t>manual</a:t>
            </a:r>
            <a:r>
              <a:rPr lang="el-GR" altLang="el-GR" sz="2400" dirty="0" smtClean="0"/>
              <a:t> </a:t>
            </a:r>
            <a:r>
              <a:rPr lang="el-GR" altLang="el-GR" sz="2400" dirty="0" err="1" smtClean="0"/>
              <a:t>therapy</a:t>
            </a:r>
            <a:r>
              <a:rPr lang="el-GR" altLang="el-GR" sz="2400" dirty="0" smtClean="0"/>
              <a:t> φυσικοθεραπευτής χρησιμοποιεί διάφορες τεχνικές που περιλαμβάνουν: μάλαξη, λεμφική παροχέτευση, </a:t>
            </a:r>
            <a:r>
              <a:rPr lang="el-GR" altLang="el-GR" sz="2400" dirty="0" err="1" smtClean="0"/>
              <a:t>mobilization</a:t>
            </a:r>
            <a:r>
              <a:rPr lang="el-GR" altLang="el-GR" sz="2400" dirty="0" smtClean="0"/>
              <a:t>/</a:t>
            </a:r>
            <a:r>
              <a:rPr lang="el-GR" altLang="el-GR" sz="2400" dirty="0" err="1" smtClean="0"/>
              <a:t>manipulation</a:t>
            </a:r>
            <a:r>
              <a:rPr lang="el-GR" altLang="el-GR" sz="2400" dirty="0" smtClean="0"/>
              <a:t>, κινητοποίηση νευρικού ιστού, σταθεροποίηση αρθρώσεων, ασκήσεις </a:t>
            </a:r>
            <a:r>
              <a:rPr lang="el-GR" altLang="el-GR" sz="2400" dirty="0" err="1" smtClean="0"/>
              <a:t>αυτοκινητοποίησης</a:t>
            </a:r>
            <a:r>
              <a:rPr lang="el-GR" altLang="el-GR" sz="2400" dirty="0" smtClean="0"/>
              <a:t> και διατάσεις μυών και </a:t>
            </a:r>
            <a:r>
              <a:rPr lang="el-GR" altLang="el-GR" sz="2400" dirty="0" err="1" smtClean="0"/>
              <a:t>περιτονιών</a:t>
            </a:r>
            <a:r>
              <a:rPr lang="en-US" altLang="el-GR" sz="2400" dirty="0" smtClean="0"/>
              <a:t>.</a:t>
            </a:r>
            <a:endParaRPr lang="el-GR" altLang="el-GR" sz="2400" dirty="0" smtClean="0"/>
          </a:p>
          <a:p>
            <a:pPr eaLnBrk="1" hangingPunct="1">
              <a:lnSpc>
                <a:spcPct val="114000"/>
              </a:lnSpc>
            </a:pPr>
            <a:endParaRPr lang="el-GR" altLang="el-GR" dirty="0" smtClean="0"/>
          </a:p>
        </p:txBody>
      </p:sp>
      <p:sp>
        <p:nvSpPr>
          <p:cNvPr id="3277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8350B05-1AB1-409C-B6EE-7114A4316801}" type="slidenum">
              <a:rPr lang="el-GR" smtClean="0">
                <a:solidFill>
                  <a:prstClr val="black"/>
                </a:solidFill>
              </a:rPr>
              <a:pPr>
                <a:defRPr/>
              </a:pPr>
              <a:t>28</a:t>
            </a:fld>
            <a:endParaRPr lang="el-GR" smtClean="0">
              <a:solidFill>
                <a:prstClr val="black"/>
              </a:solidFill>
            </a:endParaRPr>
          </a:p>
        </p:txBody>
      </p:sp>
    </p:spTree>
    <p:extLst>
      <p:ext uri="{BB962C8B-B14F-4D97-AF65-F5344CB8AC3E}">
        <p14:creationId xmlns:p14="http://schemas.microsoft.com/office/powerpoint/2010/main" val="9796515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Ιστορία του </a:t>
            </a:r>
            <a:r>
              <a:rPr lang="en-US" dirty="0"/>
              <a:t>Manual Therapy </a:t>
            </a:r>
            <a:r>
              <a:rPr lang="en-US" sz="3000" b="0" dirty="0" smtClean="0"/>
              <a:t>2/</a:t>
            </a:r>
            <a:r>
              <a:rPr lang="el-GR" sz="3000" b="0" dirty="0"/>
              <a:t>25</a:t>
            </a:r>
            <a:endParaRPr lang="el-GR" sz="3600" b="0" dirty="0"/>
          </a:p>
        </p:txBody>
      </p:sp>
      <p:sp>
        <p:nvSpPr>
          <p:cNvPr id="6147" name="Θέση περιεχομένου 2"/>
          <p:cNvSpPr>
            <a:spLocks noGrp="1"/>
          </p:cNvSpPr>
          <p:nvPr>
            <p:ph idx="1"/>
          </p:nvPr>
        </p:nvSpPr>
        <p:spPr>
          <a:xfrm>
            <a:off x="539750" y="1619250"/>
            <a:ext cx="4403725" cy="3097213"/>
          </a:xfrm>
        </p:spPr>
        <p:txBody>
          <a:bodyPr/>
          <a:lstStyle/>
          <a:p>
            <a:pPr eaLnBrk="1" hangingPunct="1">
              <a:spcBef>
                <a:spcPts val="2400"/>
              </a:spcBef>
            </a:pPr>
            <a:r>
              <a:rPr lang="el-GR" altLang="el-GR" sz="2400" dirty="0" smtClean="0"/>
              <a:t>Γαληνός (Πέργαμος 129 ΜΧ –Ρώμη 199 ΜΧ)</a:t>
            </a:r>
          </a:p>
          <a:p>
            <a:pPr lvl="1" eaLnBrk="1" hangingPunct="1">
              <a:spcBef>
                <a:spcPts val="2400"/>
              </a:spcBef>
            </a:pPr>
            <a:r>
              <a:rPr lang="el-GR" altLang="el-GR" sz="2200" dirty="0" smtClean="0"/>
              <a:t>Σχολίασε τις τεχνικές του Ιπποκράτη σε 18 από τις 97 πραγματείες του</a:t>
            </a:r>
            <a:r>
              <a:rPr lang="en-US" altLang="el-GR" sz="2200" dirty="0" smtClean="0"/>
              <a:t>.</a:t>
            </a:r>
            <a:endParaRPr lang="el-GR" altLang="el-GR" sz="2200" dirty="0" smtClean="0"/>
          </a:p>
          <a:p>
            <a:pPr eaLnBrk="1" hangingPunct="1"/>
            <a:endParaRPr lang="el-GR" altLang="el-GR" dirty="0" smtClean="0"/>
          </a:p>
        </p:txBody>
      </p:sp>
      <p:sp>
        <p:nvSpPr>
          <p:cNvPr id="614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1570EE68-C96D-4D62-A44D-DBAD3FD82020}" type="slidenum">
              <a:rPr lang="el-GR" smtClean="0">
                <a:solidFill>
                  <a:prstClr val="black"/>
                </a:solidFill>
              </a:rPr>
              <a:pPr>
                <a:defRPr/>
              </a:pPr>
              <a:t>2</a:t>
            </a:fld>
            <a:endParaRPr lang="el-GR" smtClean="0">
              <a:solidFill>
                <a:prstClr val="black"/>
              </a:solidFill>
            </a:endParaRPr>
          </a:p>
        </p:txBody>
      </p:sp>
      <p:pic>
        <p:nvPicPr>
          <p:cNvPr id="6149" name="Εικόνα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933825"/>
            <a:ext cx="1870075" cy="2251075"/>
          </a:xfrm>
          <a:prstGeom prst="rect">
            <a:avLst/>
          </a:prstGeom>
          <a:noFill/>
          <a:ln>
            <a:noFill/>
          </a:ln>
          <a:effectLst>
            <a:outerShdw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408113" y="6184900"/>
            <a:ext cx="3013075" cy="461963"/>
          </a:xfrm>
          <a:prstGeom prst="rect">
            <a:avLst/>
          </a:prstGeom>
        </p:spPr>
        <p:txBody>
          <a:bodyPr>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lumMod val="75000"/>
                    <a:lumOff val="25000"/>
                  </a:prstClr>
                </a:solidFill>
                <a:latin typeface="Calibri"/>
                <a:cs typeface="Arial" charset="0"/>
                <a:hlinkClick r:id="rId3"/>
              </a:rPr>
              <a:t>Galen detail</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err="1">
                <a:solidFill>
                  <a:prstClr val="black">
                    <a:lumMod val="75000"/>
                    <a:lumOff val="25000"/>
                  </a:prstClr>
                </a:solidFill>
                <a:latin typeface="Calibri"/>
                <a:cs typeface="Arial" charset="0"/>
              </a:rPr>
              <a:t>Mgoodyear</a:t>
            </a:r>
            <a:r>
              <a:rPr lang="el-GR" sz="1200" dirty="0">
                <a:solidFill>
                  <a:prstClr val="black">
                    <a:lumMod val="75000"/>
                    <a:lumOff val="25000"/>
                  </a:prstClr>
                </a:solidFill>
                <a:latin typeface="Calibri"/>
                <a:cs typeface="Arial" charset="0"/>
              </a:rPr>
              <a:t> </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ως κοινό κτήμα</a:t>
            </a:r>
            <a:endParaRPr lang="en-US" sz="1200" dirty="0">
              <a:solidFill>
                <a:prstClr val="black">
                  <a:lumMod val="75000"/>
                  <a:lumOff val="25000"/>
                </a:prstClr>
              </a:solidFill>
              <a:latin typeface="Calibri"/>
              <a:cs typeface="Arial" charset="0"/>
            </a:endParaRPr>
          </a:p>
        </p:txBody>
      </p:sp>
      <p:pic>
        <p:nvPicPr>
          <p:cNvPr id="1026" name="Picture 2" descr="File:GreekGravityTraction.png"/>
          <p:cNvPicPr>
            <a:picLocks noChangeAspect="1" noChangeArrowheads="1"/>
          </p:cNvPicPr>
          <p:nvPr/>
        </p:nvPicPr>
        <p:blipFill>
          <a:blip r:embed="rId4"/>
          <a:srcRect/>
          <a:stretch>
            <a:fillRect/>
          </a:stretch>
        </p:blipFill>
        <p:spPr bwMode="auto">
          <a:xfrm>
            <a:off x="5292725" y="1773238"/>
            <a:ext cx="3211513" cy="3743325"/>
          </a:xfrm>
          <a:prstGeom prst="rect">
            <a:avLst/>
          </a:prstGeom>
          <a:noFill/>
          <a:ln>
            <a:solidFill>
              <a:schemeClr val="tx1"/>
            </a:solidFill>
          </a:ln>
          <a:extLst/>
        </p:spPr>
      </p:pic>
      <p:sp>
        <p:nvSpPr>
          <p:cNvPr id="8" name="Rectangle 5"/>
          <p:cNvSpPr/>
          <p:nvPr/>
        </p:nvSpPr>
        <p:spPr>
          <a:xfrm>
            <a:off x="5391150" y="5589588"/>
            <a:ext cx="3013075" cy="461962"/>
          </a:xfrm>
          <a:prstGeom prst="rect">
            <a:avLst/>
          </a:prstGeom>
        </p:spPr>
        <p:txBody>
          <a:bodyPr>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solidFill>
                <a:latin typeface="Calibri"/>
                <a:cs typeface="Arial" charset="0"/>
                <a:hlinkClick r:id="rId5"/>
              </a:rPr>
              <a:t>GreekGravityTraction</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err="1">
                <a:solidFill>
                  <a:prstClr val="black"/>
                </a:solidFill>
                <a:latin typeface="Calibri"/>
                <a:cs typeface="Arial" charset="0"/>
                <a:hlinkClick r:id="rId6" tooltip="User:Rmrfstar"/>
              </a:rPr>
              <a:t>Rmrfstar</a:t>
            </a:r>
            <a:r>
              <a:rPr lang="el-GR" sz="1200" dirty="0">
                <a:solidFill>
                  <a:prstClr val="black">
                    <a:lumMod val="75000"/>
                    <a:lumOff val="25000"/>
                  </a:prstClr>
                </a:solidFill>
                <a:latin typeface="Calibri"/>
                <a:cs typeface="Arial" charset="0"/>
              </a:rPr>
              <a:t> </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ως κοινό κτήμα</a:t>
            </a:r>
            <a:endParaRPr lang="en-US" sz="1200" dirty="0">
              <a:solidFill>
                <a:prstClr val="black">
                  <a:lumMod val="75000"/>
                  <a:lumOff val="25000"/>
                </a:prstClr>
              </a:solidFill>
              <a:latin typeface="Calibri"/>
              <a:cs typeface="Arial" charset="0"/>
            </a:endParaRPr>
          </a:p>
        </p:txBody>
      </p:sp>
    </p:spTree>
    <p:extLst>
      <p:ext uri="{BB962C8B-B14F-4D97-AF65-F5344CB8AC3E}">
        <p14:creationId xmlns:p14="http://schemas.microsoft.com/office/powerpoint/2010/main" val="28656393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a:spLocks noGrp="1"/>
          </p:cNvSpPr>
          <p:nvPr>
            <p:ph type="title"/>
          </p:nvPr>
        </p:nvSpPr>
        <p:spPr/>
        <p:txBody>
          <a:bodyPr/>
          <a:lstStyle/>
          <a:p>
            <a:pPr eaLnBrk="1" hangingPunct="1"/>
            <a:r>
              <a:rPr lang="el-GR" altLang="el-GR" dirty="0"/>
              <a:t>Ορισμός </a:t>
            </a:r>
            <a:r>
              <a:rPr lang="en-US" altLang="el-GR" sz="3000" b="0" dirty="0" smtClean="0"/>
              <a:t>3/5</a:t>
            </a:r>
            <a:endParaRPr lang="el-GR" altLang="el-GR" dirty="0" smtClean="0"/>
          </a:p>
        </p:txBody>
      </p:sp>
      <p:sp>
        <p:nvSpPr>
          <p:cNvPr id="33795" name="Θέση περιεχομένου 2"/>
          <p:cNvSpPr>
            <a:spLocks noGrp="1"/>
          </p:cNvSpPr>
          <p:nvPr>
            <p:ph idx="1"/>
          </p:nvPr>
        </p:nvSpPr>
        <p:spPr>
          <a:xfrm>
            <a:off x="539750" y="1619250"/>
            <a:ext cx="7848600" cy="4752975"/>
          </a:xfrm>
        </p:spPr>
        <p:txBody>
          <a:bodyPr/>
          <a:lstStyle/>
          <a:p>
            <a:pPr eaLnBrk="1" hangingPunct="1">
              <a:lnSpc>
                <a:spcPct val="114000"/>
              </a:lnSpc>
              <a:spcBef>
                <a:spcPts val="3000"/>
              </a:spcBef>
            </a:pPr>
            <a:r>
              <a:rPr lang="el-GR" altLang="el-GR" sz="2400" dirty="0" err="1" smtClean="0"/>
              <a:t>Mobilisation</a:t>
            </a:r>
            <a:r>
              <a:rPr lang="el-GR" altLang="el-GR" sz="2400" dirty="0" smtClean="0"/>
              <a:t>: ορίζεται ως παρατεταμένη ή υπό μορφή ταλάντωσης κίνηση χαμηλής ταχύτητας που εφαρμόζεται στο εύρος ή στο τέλος της τροχιάς της κίνησης της άρθρωσης</a:t>
            </a:r>
            <a:r>
              <a:rPr lang="en-US" altLang="el-GR" sz="2400" dirty="0" smtClean="0"/>
              <a:t>.</a:t>
            </a:r>
            <a:endParaRPr lang="el-GR" altLang="el-GR" sz="2400" dirty="0" smtClean="0"/>
          </a:p>
          <a:p>
            <a:pPr eaLnBrk="1" hangingPunct="1">
              <a:lnSpc>
                <a:spcPct val="114000"/>
              </a:lnSpc>
              <a:spcBef>
                <a:spcPts val="3000"/>
              </a:spcBef>
            </a:pPr>
            <a:r>
              <a:rPr lang="el-GR" altLang="el-GR" sz="2400" dirty="0" err="1" smtClean="0"/>
              <a:t>Manipulation</a:t>
            </a:r>
            <a:r>
              <a:rPr lang="el-GR" altLang="el-GR" sz="2400" dirty="0" smtClean="0"/>
              <a:t>: ορίζεται η μικρού εύρους υψηλής ταχύτητας κίνηση στο τέλος της παθολογικής τροχιάς κίνησης της άρθρωσης</a:t>
            </a:r>
            <a:r>
              <a:rPr lang="en-US" altLang="el-GR" sz="2400" dirty="0" smtClean="0"/>
              <a:t>.</a:t>
            </a:r>
            <a:endParaRPr lang="el-GR" altLang="el-GR" sz="2400" dirty="0" smtClean="0"/>
          </a:p>
          <a:p>
            <a:pPr eaLnBrk="1" hangingPunct="1">
              <a:lnSpc>
                <a:spcPct val="114000"/>
              </a:lnSpc>
            </a:pPr>
            <a:endParaRPr lang="el-GR" altLang="el-GR" dirty="0" smtClean="0"/>
          </a:p>
        </p:txBody>
      </p:sp>
      <p:sp>
        <p:nvSpPr>
          <p:cNvPr id="3379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87B0AF4-B9CE-473E-B72B-D7B1C289E094}" type="slidenum">
              <a:rPr lang="el-GR" smtClean="0">
                <a:solidFill>
                  <a:prstClr val="black"/>
                </a:solidFill>
              </a:rPr>
              <a:pPr>
                <a:defRPr/>
              </a:pPr>
              <a:t>29</a:t>
            </a:fld>
            <a:endParaRPr lang="el-GR" smtClean="0">
              <a:solidFill>
                <a:prstClr val="black"/>
              </a:solidFill>
            </a:endParaRPr>
          </a:p>
        </p:txBody>
      </p:sp>
    </p:spTree>
    <p:extLst>
      <p:ext uri="{BB962C8B-B14F-4D97-AF65-F5344CB8AC3E}">
        <p14:creationId xmlns:p14="http://schemas.microsoft.com/office/powerpoint/2010/main" val="2372858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Τίτλος 1"/>
          <p:cNvSpPr>
            <a:spLocks noGrp="1"/>
          </p:cNvSpPr>
          <p:nvPr>
            <p:ph type="title"/>
          </p:nvPr>
        </p:nvSpPr>
        <p:spPr/>
        <p:txBody>
          <a:bodyPr/>
          <a:lstStyle/>
          <a:p>
            <a:pPr eaLnBrk="1" hangingPunct="1"/>
            <a:r>
              <a:rPr lang="el-GR" altLang="el-GR" dirty="0"/>
              <a:t>Ορισμός </a:t>
            </a:r>
            <a:r>
              <a:rPr lang="en-US" altLang="el-GR" sz="3000" b="0" dirty="0" smtClean="0"/>
              <a:t>4/5</a:t>
            </a:r>
            <a:endParaRPr lang="el-GR" altLang="el-GR" dirty="0" smtClean="0"/>
          </a:p>
        </p:txBody>
      </p:sp>
      <p:sp>
        <p:nvSpPr>
          <p:cNvPr id="34819" name="Θέση περιεχομένου 2"/>
          <p:cNvSpPr>
            <a:spLocks noGrp="1"/>
          </p:cNvSpPr>
          <p:nvPr>
            <p:ph idx="1"/>
          </p:nvPr>
        </p:nvSpPr>
        <p:spPr>
          <a:xfrm>
            <a:off x="539750" y="1619250"/>
            <a:ext cx="7920038" cy="4752975"/>
          </a:xfrm>
        </p:spPr>
        <p:txBody>
          <a:bodyPr/>
          <a:lstStyle/>
          <a:p>
            <a:pPr eaLnBrk="1" hangingPunct="1">
              <a:spcBef>
                <a:spcPts val="2400"/>
              </a:spcBef>
            </a:pPr>
            <a:r>
              <a:rPr lang="el-GR" altLang="el-GR" sz="2400" dirty="0" smtClean="0"/>
              <a:t>Υπάρχουν δύο είδη κίνησης των αρθρώσεων:</a:t>
            </a:r>
          </a:p>
          <a:p>
            <a:pPr marL="857250" lvl="1" eaLnBrk="1" hangingPunct="1">
              <a:spcBef>
                <a:spcPts val="2400"/>
              </a:spcBef>
            </a:pPr>
            <a:r>
              <a:rPr lang="el-GR" altLang="el-GR" sz="2200" dirty="0" smtClean="0"/>
              <a:t>Λειτουργικές κινήσεις (στροφικές): είναι όλες οι κινήσεις που μπορούν να γίνουν ενεργητικά</a:t>
            </a:r>
            <a:r>
              <a:rPr lang="en-US" altLang="el-GR" sz="2200" dirty="0" smtClean="0"/>
              <a:t>,</a:t>
            </a:r>
            <a:endParaRPr lang="el-GR" altLang="el-GR" sz="2200" dirty="0" smtClean="0"/>
          </a:p>
          <a:p>
            <a:pPr marL="857250" lvl="1" eaLnBrk="1" hangingPunct="1">
              <a:spcBef>
                <a:spcPts val="2400"/>
              </a:spcBef>
            </a:pPr>
            <a:r>
              <a:rPr lang="el-GR" altLang="el-GR" sz="2200" dirty="0" err="1" smtClean="0"/>
              <a:t>Joint</a:t>
            </a:r>
            <a:r>
              <a:rPr lang="el-GR" altLang="el-GR" sz="2200" dirty="0" smtClean="0"/>
              <a:t> </a:t>
            </a:r>
            <a:r>
              <a:rPr lang="el-GR" altLang="el-GR" sz="2200" dirty="0" err="1" smtClean="0"/>
              <a:t>play</a:t>
            </a:r>
            <a:r>
              <a:rPr lang="el-GR" altLang="el-GR" sz="2200" dirty="0" smtClean="0"/>
              <a:t> (επικουρικές κινήσεις) (</a:t>
            </a:r>
            <a:r>
              <a:rPr lang="el-GR" altLang="el-GR" sz="2200" dirty="0" err="1" smtClean="0"/>
              <a:t>Menell</a:t>
            </a:r>
            <a:r>
              <a:rPr lang="el-GR" altLang="el-GR" sz="2200" dirty="0" smtClean="0"/>
              <a:t> 1964): είναι οι </a:t>
            </a:r>
            <a:r>
              <a:rPr lang="el-GR" altLang="el-GR" sz="2200" dirty="0" err="1" smtClean="0"/>
              <a:t>ενδοαρθρικές</a:t>
            </a:r>
            <a:r>
              <a:rPr lang="el-GR" altLang="el-GR" sz="2200" dirty="0" smtClean="0"/>
              <a:t> κινήσεις που δεν υπόκεινται στην βούληση του ατόμου (γίνονται μόνο παθητικά)</a:t>
            </a:r>
            <a:r>
              <a:rPr lang="en-US" altLang="el-GR" sz="2200" dirty="0" smtClean="0"/>
              <a:t>.</a:t>
            </a:r>
            <a:endParaRPr lang="el-GR" altLang="el-GR" sz="2200" dirty="0" smtClean="0"/>
          </a:p>
          <a:p>
            <a:pPr eaLnBrk="1" hangingPunct="1">
              <a:spcBef>
                <a:spcPts val="2400"/>
              </a:spcBef>
            </a:pPr>
            <a:r>
              <a:rPr lang="el-GR" altLang="el-GR" sz="2400" dirty="0" smtClean="0"/>
              <a:t>Και τα δύο είδη μπορεί να δυσλειτουργούν</a:t>
            </a:r>
            <a:r>
              <a:rPr lang="en-US" altLang="el-GR" sz="2400" dirty="0" smtClean="0"/>
              <a:t>.</a:t>
            </a:r>
            <a:endParaRPr lang="el-GR" altLang="el-GR" sz="2400" dirty="0" smtClean="0"/>
          </a:p>
          <a:p>
            <a:pPr eaLnBrk="1" hangingPunct="1"/>
            <a:endParaRPr lang="el-GR" altLang="el-GR" dirty="0" smtClean="0"/>
          </a:p>
        </p:txBody>
      </p:sp>
      <p:sp>
        <p:nvSpPr>
          <p:cNvPr id="3482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FDFBA1B-4C76-40A2-A039-2E975DC839B0}" type="slidenum">
              <a:rPr lang="el-GR" smtClean="0">
                <a:solidFill>
                  <a:prstClr val="black"/>
                </a:solidFill>
              </a:rPr>
              <a:pPr>
                <a:defRPr/>
              </a:pPr>
              <a:t>30</a:t>
            </a:fld>
            <a:endParaRPr lang="el-GR" smtClean="0">
              <a:solidFill>
                <a:prstClr val="black"/>
              </a:solidFill>
            </a:endParaRPr>
          </a:p>
        </p:txBody>
      </p:sp>
    </p:spTree>
    <p:extLst>
      <p:ext uri="{BB962C8B-B14F-4D97-AF65-F5344CB8AC3E}">
        <p14:creationId xmlns:p14="http://schemas.microsoft.com/office/powerpoint/2010/main" val="42507600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p:nvPr>
        </p:nvSpPr>
        <p:spPr/>
        <p:txBody>
          <a:bodyPr/>
          <a:lstStyle/>
          <a:p>
            <a:pPr eaLnBrk="1" hangingPunct="1"/>
            <a:r>
              <a:rPr lang="el-GR" altLang="el-GR" dirty="0"/>
              <a:t>Ορισμός </a:t>
            </a:r>
            <a:r>
              <a:rPr lang="en-US" altLang="el-GR" sz="3000" b="0" dirty="0" smtClean="0"/>
              <a:t>5/5</a:t>
            </a:r>
            <a:endParaRPr lang="el-GR" altLang="el-GR" dirty="0" smtClean="0"/>
          </a:p>
        </p:txBody>
      </p:sp>
      <p:sp>
        <p:nvSpPr>
          <p:cNvPr id="35843" name="Θέση περιεχομένου 2"/>
          <p:cNvSpPr>
            <a:spLocks noGrp="1"/>
          </p:cNvSpPr>
          <p:nvPr>
            <p:ph idx="1"/>
          </p:nvPr>
        </p:nvSpPr>
        <p:spPr>
          <a:xfrm>
            <a:off x="539750" y="1619250"/>
            <a:ext cx="8229600" cy="4752975"/>
          </a:xfrm>
        </p:spPr>
        <p:txBody>
          <a:bodyPr/>
          <a:lstStyle/>
          <a:p>
            <a:pPr eaLnBrk="1" hangingPunct="1">
              <a:spcBef>
                <a:spcPts val="2400"/>
              </a:spcBef>
            </a:pPr>
            <a:r>
              <a:rPr lang="el-GR" altLang="el-GR" sz="2400" dirty="0" smtClean="0"/>
              <a:t>Στις επικουρικές κινήσεις περιλαμβάνονται:</a:t>
            </a:r>
          </a:p>
          <a:p>
            <a:pPr lvl="1" eaLnBrk="1" hangingPunct="1">
              <a:spcBef>
                <a:spcPts val="2400"/>
              </a:spcBef>
            </a:pPr>
            <a:r>
              <a:rPr lang="el-GR" altLang="el-GR" sz="2200" dirty="0" err="1" smtClean="0"/>
              <a:t>Μετατοπιστικές</a:t>
            </a:r>
            <a:r>
              <a:rPr lang="el-GR" altLang="el-GR" sz="2200" dirty="0" smtClean="0"/>
              <a:t> κινήσεις (ολίσθηση, έλξη, συμπίεση)</a:t>
            </a:r>
            <a:r>
              <a:rPr lang="en-US" altLang="el-GR" sz="2200" dirty="0" smtClean="0"/>
              <a:t>.</a:t>
            </a:r>
            <a:endParaRPr lang="el-GR" altLang="el-GR" sz="2200" dirty="0" smtClean="0"/>
          </a:p>
          <a:p>
            <a:pPr lvl="1" eaLnBrk="1" hangingPunct="1">
              <a:spcBef>
                <a:spcPts val="2400"/>
              </a:spcBef>
            </a:pPr>
            <a:r>
              <a:rPr lang="el-GR" altLang="el-GR" sz="2200" dirty="0" smtClean="0"/>
              <a:t>Στροφικές κινήσεις (κύλιση, συστροφή)</a:t>
            </a:r>
            <a:r>
              <a:rPr lang="en-US" altLang="el-GR" sz="2200" dirty="0" smtClean="0"/>
              <a:t>.</a:t>
            </a:r>
            <a:endParaRPr lang="el-GR" altLang="el-GR" sz="2200" dirty="0" smtClean="0"/>
          </a:p>
        </p:txBody>
      </p:sp>
      <p:sp>
        <p:nvSpPr>
          <p:cNvPr id="3584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74D6814-A6F4-4A2F-9E48-9A652DCC0EB2}" type="slidenum">
              <a:rPr lang="el-GR" smtClean="0">
                <a:solidFill>
                  <a:prstClr val="black"/>
                </a:solidFill>
              </a:rPr>
              <a:pPr>
                <a:defRPr/>
              </a:pPr>
              <a:t>31</a:t>
            </a:fld>
            <a:endParaRPr lang="el-GR" smtClean="0">
              <a:solidFill>
                <a:prstClr val="black"/>
              </a:solidFill>
            </a:endParaRPr>
          </a:p>
        </p:txBody>
      </p:sp>
    </p:spTree>
    <p:extLst>
      <p:ext uri="{BB962C8B-B14F-4D97-AF65-F5344CB8AC3E}">
        <p14:creationId xmlns:p14="http://schemas.microsoft.com/office/powerpoint/2010/main" val="1448616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1"/>
          <p:cNvSpPr>
            <a:spLocks noGrp="1"/>
          </p:cNvSpPr>
          <p:nvPr>
            <p:ph type="title"/>
          </p:nvPr>
        </p:nvSpPr>
        <p:spPr/>
        <p:txBody>
          <a:bodyPr/>
          <a:lstStyle/>
          <a:p>
            <a:pPr eaLnBrk="1" hangingPunct="1"/>
            <a:r>
              <a:rPr lang="en-US" altLang="el-GR" smtClean="0"/>
              <a:t>Manual Therapy</a:t>
            </a:r>
            <a:endParaRPr lang="el-GR" altLang="el-GR" smtClean="0"/>
          </a:p>
        </p:txBody>
      </p:sp>
      <p:sp>
        <p:nvSpPr>
          <p:cNvPr id="3" name="Θέση περιεχομένου 2"/>
          <p:cNvSpPr>
            <a:spLocks noGrp="1"/>
          </p:cNvSpPr>
          <p:nvPr>
            <p:ph idx="1"/>
          </p:nvPr>
        </p:nvSpPr>
        <p:spPr>
          <a:xfrm>
            <a:off x="539552" y="1484784"/>
            <a:ext cx="8229798" cy="4960466"/>
          </a:xfrm>
        </p:spPr>
        <p:txBody>
          <a:bodyPr rtlCol="0">
            <a:normAutofit fontScale="85000" lnSpcReduction="20000"/>
          </a:bodyPr>
          <a:lstStyle/>
          <a:p>
            <a:pPr eaLnBrk="1" fontAlgn="auto" hangingPunct="1">
              <a:spcBef>
                <a:spcPts val="1200"/>
              </a:spcBef>
              <a:spcAft>
                <a:spcPts val="0"/>
              </a:spcAft>
              <a:buFont typeface="Arial" pitchFamily="34" charset="0"/>
              <a:buChar char="•"/>
              <a:defRPr/>
            </a:pPr>
            <a:r>
              <a:rPr lang="el-GR" sz="2400" dirty="0" smtClean="0"/>
              <a:t>Δεν μας ενδιαφέρει μία μοναδική προσέγγιση</a:t>
            </a:r>
            <a:r>
              <a:rPr lang="en-US" sz="2400" dirty="0" smtClean="0"/>
              <a:t>,</a:t>
            </a:r>
            <a:endParaRPr lang="en-US" sz="2400" dirty="0"/>
          </a:p>
          <a:p>
            <a:pPr eaLnBrk="1" fontAlgn="auto" hangingPunct="1">
              <a:spcBef>
                <a:spcPts val="1200"/>
              </a:spcBef>
              <a:spcAft>
                <a:spcPts val="0"/>
              </a:spcAft>
              <a:buFont typeface="Arial" pitchFamily="34" charset="0"/>
              <a:buChar char="•"/>
              <a:defRPr/>
            </a:pPr>
            <a:r>
              <a:rPr lang="el-GR" sz="2400" dirty="0" smtClean="0"/>
              <a:t>Το αντικείμενό μας είναι η λειτουργική παθολογία</a:t>
            </a:r>
            <a:r>
              <a:rPr lang="en-US" sz="2400" dirty="0" smtClean="0"/>
              <a:t>,</a:t>
            </a:r>
            <a:endParaRPr lang="en-US" sz="2400" dirty="0"/>
          </a:p>
          <a:p>
            <a:pPr eaLnBrk="1" fontAlgn="auto" hangingPunct="1">
              <a:spcBef>
                <a:spcPts val="1200"/>
              </a:spcBef>
              <a:spcAft>
                <a:spcPts val="0"/>
              </a:spcAft>
              <a:buFont typeface="Arial" pitchFamily="34" charset="0"/>
              <a:buChar char="•"/>
              <a:defRPr/>
            </a:pPr>
            <a:r>
              <a:rPr lang="el-GR" sz="2400" dirty="0" smtClean="0"/>
              <a:t>Ακόμα και όταν υπάρχει δομική παθολογία, η βελτίωση οφείλεται στην βελτίωση της λειτουργικότητας</a:t>
            </a:r>
            <a:r>
              <a:rPr lang="en-US" sz="2400" dirty="0" smtClean="0"/>
              <a:t>,</a:t>
            </a:r>
            <a:endParaRPr lang="en-US" sz="2400" dirty="0"/>
          </a:p>
          <a:p>
            <a:pPr eaLnBrk="1" fontAlgn="auto" hangingPunct="1">
              <a:spcBef>
                <a:spcPts val="1200"/>
              </a:spcBef>
              <a:spcAft>
                <a:spcPts val="0"/>
              </a:spcAft>
              <a:buFont typeface="Arial" pitchFamily="34" charset="0"/>
              <a:buChar char="•"/>
              <a:defRPr/>
            </a:pPr>
            <a:r>
              <a:rPr lang="el-GR" sz="2400" dirty="0" smtClean="0"/>
              <a:t>Δεν υπάρχει μία μέθοδος και θα πρέπει να προσαρμόσουμε τις μεθόδους μας στο αντικείμενο – που είναι η αποκατάσταση της λειτουργικότητας, </a:t>
            </a:r>
            <a:endParaRPr lang="en-US" sz="2400" dirty="0" smtClean="0"/>
          </a:p>
          <a:p>
            <a:pPr eaLnBrk="1" fontAlgn="auto" hangingPunct="1">
              <a:spcBef>
                <a:spcPts val="1200"/>
              </a:spcBef>
              <a:spcAft>
                <a:spcPts val="0"/>
              </a:spcAft>
              <a:buFont typeface="Arial" pitchFamily="34" charset="0"/>
              <a:buChar char="•"/>
              <a:defRPr/>
            </a:pPr>
            <a:r>
              <a:rPr lang="el-GR" sz="2400" dirty="0" smtClean="0"/>
              <a:t>Ο πραγματικός κόσμος που θα πρέπει να κατακτηθεί είναι η δυσλειτουργία</a:t>
            </a:r>
            <a:r>
              <a:rPr lang="en-US" sz="2400" dirty="0" smtClean="0"/>
              <a:t>,</a:t>
            </a:r>
          </a:p>
          <a:p>
            <a:pPr eaLnBrk="1" fontAlgn="auto" hangingPunct="1">
              <a:spcBef>
                <a:spcPts val="1200"/>
              </a:spcBef>
              <a:spcAft>
                <a:spcPts val="0"/>
              </a:spcAft>
              <a:buFont typeface="Arial" pitchFamily="34" charset="0"/>
              <a:buChar char="•"/>
              <a:defRPr/>
            </a:pPr>
            <a:r>
              <a:rPr lang="el-GR" sz="2400" dirty="0" smtClean="0"/>
              <a:t>Δεν υπάρχει μία μέθοδος</a:t>
            </a:r>
            <a:r>
              <a:rPr lang="en-US" sz="2400" dirty="0" smtClean="0"/>
              <a:t>,</a:t>
            </a:r>
            <a:endParaRPr lang="en-US" sz="2400" dirty="0"/>
          </a:p>
          <a:p>
            <a:pPr eaLnBrk="1" fontAlgn="auto" hangingPunct="1">
              <a:spcBef>
                <a:spcPts val="1200"/>
              </a:spcBef>
              <a:spcAft>
                <a:spcPts val="0"/>
              </a:spcAft>
              <a:buFont typeface="Arial" pitchFamily="34" charset="0"/>
              <a:buChar char="•"/>
              <a:defRPr/>
            </a:pPr>
            <a:r>
              <a:rPr lang="el-GR" sz="2400" dirty="0" smtClean="0"/>
              <a:t>Το να εξαρτόμαστε από μία μοναδική μέθοδο θα μπορούσε να χαρακτηριστεί ως τραγωδία</a:t>
            </a:r>
            <a:r>
              <a:rPr lang="en-US" sz="2400" dirty="0" smtClean="0"/>
              <a:t>,</a:t>
            </a:r>
            <a:endParaRPr lang="en-US" sz="2400" dirty="0"/>
          </a:p>
          <a:p>
            <a:pPr eaLnBrk="1" fontAlgn="auto" hangingPunct="1">
              <a:spcBef>
                <a:spcPts val="1200"/>
              </a:spcBef>
              <a:spcAft>
                <a:spcPts val="0"/>
              </a:spcAft>
              <a:buFont typeface="Arial" pitchFamily="34" charset="0"/>
              <a:buChar char="•"/>
              <a:defRPr/>
            </a:pPr>
            <a:r>
              <a:rPr lang="el-GR" sz="2400" dirty="0" smtClean="0"/>
              <a:t>Θα πρέπει να γνωρίζουμε όσο το δυνατόν περισσότερες μεθόδους και ποτέ να μην εξαρτόμαστε μόνο από μία</a:t>
            </a:r>
            <a:r>
              <a:rPr lang="en-US" sz="2400" dirty="0" smtClean="0"/>
              <a:t>.</a:t>
            </a:r>
            <a:endParaRPr lang="el-GR" sz="2400" dirty="0"/>
          </a:p>
        </p:txBody>
      </p:sp>
      <p:sp>
        <p:nvSpPr>
          <p:cNvPr id="5" name="Ορθογώνιο 4"/>
          <p:cNvSpPr/>
          <p:nvPr/>
        </p:nvSpPr>
        <p:spPr>
          <a:xfrm>
            <a:off x="6372225" y="6092825"/>
            <a:ext cx="1358064" cy="369332"/>
          </a:xfrm>
          <a:prstGeom prst="rect">
            <a:avLst/>
          </a:prstGeom>
        </p:spPr>
        <p:txBody>
          <a:bodyPr wrap="none">
            <a:spAutoFit/>
          </a:bodyPr>
          <a:lstStyle/>
          <a:p>
            <a:pPr>
              <a:defRPr/>
            </a:pPr>
            <a:r>
              <a:rPr lang="en-US" dirty="0">
                <a:solidFill>
                  <a:prstClr val="black"/>
                </a:solidFill>
                <a:latin typeface="Calibri"/>
                <a:cs typeface="Arial" charset="0"/>
              </a:rPr>
              <a:t>(</a:t>
            </a:r>
            <a:r>
              <a:rPr lang="en-US" dirty="0" err="1">
                <a:solidFill>
                  <a:prstClr val="black"/>
                </a:solidFill>
                <a:latin typeface="Calibri"/>
                <a:cs typeface="Arial" charset="0"/>
              </a:rPr>
              <a:t>Karel</a:t>
            </a:r>
            <a:r>
              <a:rPr lang="en-US" dirty="0">
                <a:solidFill>
                  <a:prstClr val="black"/>
                </a:solidFill>
                <a:latin typeface="Calibri"/>
                <a:cs typeface="Arial" charset="0"/>
              </a:rPr>
              <a:t> </a:t>
            </a:r>
            <a:r>
              <a:rPr lang="en-US" dirty="0" err="1">
                <a:solidFill>
                  <a:prstClr val="black"/>
                </a:solidFill>
                <a:latin typeface="Calibri"/>
                <a:cs typeface="Arial" charset="0"/>
              </a:rPr>
              <a:t>Lewit</a:t>
            </a:r>
            <a:r>
              <a:rPr lang="en-US" dirty="0">
                <a:solidFill>
                  <a:prstClr val="black"/>
                </a:solidFill>
                <a:latin typeface="Calibri"/>
                <a:cs typeface="Arial" charset="0"/>
              </a:rPr>
              <a:t>)</a:t>
            </a:r>
          </a:p>
        </p:txBody>
      </p:sp>
      <p:sp>
        <p:nvSpPr>
          <p:cNvPr id="36869"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065D11F-EA1E-4E21-848C-3D073758F190}" type="slidenum">
              <a:rPr lang="el-GR" smtClean="0">
                <a:solidFill>
                  <a:prstClr val="black"/>
                </a:solidFill>
              </a:rPr>
              <a:pPr>
                <a:defRPr/>
              </a:pPr>
              <a:t>32</a:t>
            </a:fld>
            <a:endParaRPr lang="el-GR" smtClean="0">
              <a:solidFill>
                <a:prstClr val="black"/>
              </a:solidFill>
            </a:endParaRPr>
          </a:p>
        </p:txBody>
      </p:sp>
    </p:spTree>
    <p:extLst>
      <p:ext uri="{BB962C8B-B14F-4D97-AF65-F5344CB8AC3E}">
        <p14:creationId xmlns:p14="http://schemas.microsoft.com/office/powerpoint/2010/main" val="30796204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p:cNvSpPr>
            <a:spLocks noGrp="1"/>
          </p:cNvSpPr>
          <p:nvPr>
            <p:ph type="title"/>
          </p:nvPr>
        </p:nvSpPr>
        <p:spPr/>
        <p:txBody>
          <a:bodyPr/>
          <a:lstStyle/>
          <a:p>
            <a:pPr eaLnBrk="1" hangingPunct="1"/>
            <a:r>
              <a:rPr lang="el-GR" altLang="el-GR" dirty="0" smtClean="0"/>
              <a:t>Λειτουργική παθολογία</a:t>
            </a:r>
          </a:p>
        </p:txBody>
      </p:sp>
      <p:sp>
        <p:nvSpPr>
          <p:cNvPr id="37891" name="Θέση περιεχομένου 2"/>
          <p:cNvSpPr>
            <a:spLocks noGrp="1"/>
          </p:cNvSpPr>
          <p:nvPr>
            <p:ph idx="1"/>
          </p:nvPr>
        </p:nvSpPr>
        <p:spPr>
          <a:xfrm>
            <a:off x="539750" y="1619250"/>
            <a:ext cx="8229600" cy="4752975"/>
          </a:xfrm>
        </p:spPr>
        <p:txBody>
          <a:bodyPr/>
          <a:lstStyle/>
          <a:p>
            <a:pPr eaLnBrk="1" hangingPunct="1">
              <a:lnSpc>
                <a:spcPct val="114000"/>
              </a:lnSpc>
            </a:pPr>
            <a:r>
              <a:rPr lang="el-GR" altLang="el-GR" sz="2400" dirty="0" smtClean="0"/>
              <a:t>Η λειτουργική παθολογία του </a:t>
            </a:r>
            <a:r>
              <a:rPr lang="el-GR" altLang="el-GR" sz="2400" dirty="0" err="1" smtClean="0"/>
              <a:t>νευρομυοσκελετικού</a:t>
            </a:r>
            <a:r>
              <a:rPr lang="el-GR" altLang="el-GR" sz="2400" dirty="0" smtClean="0"/>
              <a:t> συστήματος μπορεί να προκληθεί από την βλάβη ενός μεγάλου αριθμού δομών</a:t>
            </a:r>
            <a:r>
              <a:rPr lang="en-US" altLang="el-GR" sz="2400" dirty="0" smtClean="0"/>
              <a:t>.</a:t>
            </a:r>
            <a:endParaRPr lang="el-GR" altLang="el-GR" sz="2400" dirty="0" smtClean="0"/>
          </a:p>
          <a:p>
            <a:pPr eaLnBrk="1" hangingPunct="1"/>
            <a:endParaRPr lang="el-GR" altLang="el-GR" dirty="0" smtClean="0"/>
          </a:p>
        </p:txBody>
      </p:sp>
      <p:sp>
        <p:nvSpPr>
          <p:cNvPr id="37892"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88A73AEB-8BAC-43F6-8943-B3260BBDF688}" type="slidenum">
              <a:rPr lang="el-GR" smtClean="0">
                <a:solidFill>
                  <a:prstClr val="black"/>
                </a:solidFill>
              </a:rPr>
              <a:pPr>
                <a:defRPr/>
              </a:pPr>
              <a:t>33</a:t>
            </a:fld>
            <a:endParaRPr lang="el-GR" smtClean="0">
              <a:solidFill>
                <a:prstClr val="black"/>
              </a:solidFill>
            </a:endParaRPr>
          </a:p>
        </p:txBody>
      </p:sp>
    </p:spTree>
    <p:extLst>
      <p:ext uri="{BB962C8B-B14F-4D97-AF65-F5344CB8AC3E}">
        <p14:creationId xmlns:p14="http://schemas.microsoft.com/office/powerpoint/2010/main" val="25573565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Τεχνικές κινητοποίησης και θεραπευτικοί </a:t>
            </a:r>
            <a:r>
              <a:rPr lang="el-GR" dirty="0" smtClean="0"/>
              <a:t>χειρισμοί</a:t>
            </a:r>
            <a:r>
              <a:rPr lang="en-US" dirty="0" smtClean="0"/>
              <a:t> </a:t>
            </a:r>
            <a:r>
              <a:rPr lang="el-GR" sz="3000" b="0" dirty="0" smtClean="0"/>
              <a:t>1</a:t>
            </a:r>
            <a:r>
              <a:rPr lang="en-US" sz="3000" b="0" dirty="0" smtClean="0"/>
              <a:t>/</a:t>
            </a:r>
            <a:r>
              <a:rPr lang="el-GR" sz="3000" b="0" dirty="0" smtClean="0"/>
              <a:t>3</a:t>
            </a:r>
            <a:endParaRPr lang="el-GR" sz="3000" b="0" dirty="0"/>
          </a:p>
        </p:txBody>
      </p:sp>
      <p:sp>
        <p:nvSpPr>
          <p:cNvPr id="38915" name="Θέση περιεχομένου 2"/>
          <p:cNvSpPr>
            <a:spLocks noGrp="1"/>
          </p:cNvSpPr>
          <p:nvPr>
            <p:ph idx="1"/>
          </p:nvPr>
        </p:nvSpPr>
        <p:spPr>
          <a:xfrm>
            <a:off x="457200" y="1556792"/>
            <a:ext cx="8229600" cy="4680520"/>
          </a:xfrm>
        </p:spPr>
        <p:txBody>
          <a:bodyPr/>
          <a:lstStyle/>
          <a:p>
            <a:pPr eaLnBrk="1" hangingPunct="1">
              <a:spcBef>
                <a:spcPts val="1800"/>
              </a:spcBef>
            </a:pPr>
            <a:r>
              <a:rPr lang="el-GR" altLang="el-GR" sz="2400" dirty="0" smtClean="0"/>
              <a:t>Το μάθημα θα ασχοληθεί με:</a:t>
            </a:r>
          </a:p>
          <a:p>
            <a:pPr lvl="1" eaLnBrk="1" hangingPunct="1">
              <a:spcBef>
                <a:spcPts val="1800"/>
              </a:spcBef>
            </a:pPr>
            <a:r>
              <a:rPr lang="el-GR" altLang="el-GR" sz="2200" dirty="0" smtClean="0"/>
              <a:t>Την εξέταση των λειτουργικών κινήσεων των αρθρώσεων και την </a:t>
            </a:r>
            <a:r>
              <a:rPr lang="el-GR" altLang="el-GR" sz="2200" dirty="0" err="1" smtClean="0"/>
              <a:t>διαφοροδιάγνωση</a:t>
            </a:r>
            <a:r>
              <a:rPr lang="el-GR" altLang="el-GR" sz="2200" dirty="0" smtClean="0"/>
              <a:t> των δομών που μπορεί να είναι υπεύθυνοι για την δυσλειτουργία των αρθρώσεων.</a:t>
            </a:r>
          </a:p>
          <a:p>
            <a:pPr lvl="1" eaLnBrk="1" hangingPunct="1">
              <a:spcBef>
                <a:spcPts val="1800"/>
              </a:spcBef>
            </a:pPr>
            <a:r>
              <a:rPr lang="el-GR" altLang="el-GR" sz="2200" dirty="0" smtClean="0"/>
              <a:t>Την κινητοποίηση των μαλακών δομών – Την εξέταση και κινητοποίηση της ουλής</a:t>
            </a:r>
            <a:r>
              <a:rPr lang="el-GR" altLang="el-GR" dirty="0"/>
              <a:t>.</a:t>
            </a:r>
            <a:endParaRPr lang="el-GR" altLang="el-GR" sz="2200" dirty="0" smtClean="0"/>
          </a:p>
          <a:p>
            <a:pPr lvl="1" eaLnBrk="1" hangingPunct="1">
              <a:spcBef>
                <a:spcPts val="1800"/>
              </a:spcBef>
            </a:pPr>
            <a:r>
              <a:rPr lang="el-GR" altLang="el-GR" sz="2200" dirty="0" smtClean="0"/>
              <a:t>Τις βασικές αρχές εξέτασης των επικουρικών κινήσεων των αρθρώσεων.</a:t>
            </a:r>
            <a:endParaRPr lang="el-GR" altLang="el-GR" sz="2400" dirty="0" smtClean="0"/>
          </a:p>
        </p:txBody>
      </p:sp>
      <p:sp>
        <p:nvSpPr>
          <p:cNvPr id="38916"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5D31021-F062-44A2-B723-FCCE6C82432A}" type="slidenum">
              <a:rPr lang="el-GR" smtClean="0">
                <a:solidFill>
                  <a:prstClr val="black"/>
                </a:solidFill>
              </a:rPr>
              <a:pPr>
                <a:defRPr/>
              </a:pPr>
              <a:t>34</a:t>
            </a:fld>
            <a:endParaRPr lang="el-GR" smtClean="0">
              <a:solidFill>
                <a:prstClr val="black"/>
              </a:solidFill>
            </a:endParaRPr>
          </a:p>
        </p:txBody>
      </p:sp>
    </p:spTree>
    <p:extLst>
      <p:ext uri="{BB962C8B-B14F-4D97-AF65-F5344CB8AC3E}">
        <p14:creationId xmlns:p14="http://schemas.microsoft.com/office/powerpoint/2010/main" val="37654867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Τεχνικές κινητοποίησης και θεραπευτικοί χειρισμοί</a:t>
            </a:r>
            <a:r>
              <a:rPr lang="en-US" dirty="0"/>
              <a:t> </a:t>
            </a:r>
            <a:r>
              <a:rPr lang="en-US" sz="3000" b="0" dirty="0" smtClean="0"/>
              <a:t>2/</a:t>
            </a:r>
            <a:r>
              <a:rPr lang="el-GR" sz="3000" b="0" dirty="0"/>
              <a:t>3</a:t>
            </a:r>
            <a:endParaRPr lang="el-GR" sz="3000" dirty="0"/>
          </a:p>
        </p:txBody>
      </p:sp>
      <p:sp>
        <p:nvSpPr>
          <p:cNvPr id="39939" name="Θέση περιεχομένου 2"/>
          <p:cNvSpPr>
            <a:spLocks noGrp="1"/>
          </p:cNvSpPr>
          <p:nvPr>
            <p:ph idx="1"/>
          </p:nvPr>
        </p:nvSpPr>
        <p:spPr>
          <a:xfrm>
            <a:off x="611560" y="1556792"/>
            <a:ext cx="8075240" cy="4752528"/>
          </a:xfrm>
        </p:spPr>
        <p:txBody>
          <a:bodyPr/>
          <a:lstStyle/>
          <a:p>
            <a:pPr eaLnBrk="1" hangingPunct="1">
              <a:spcBef>
                <a:spcPts val="1800"/>
              </a:spcBef>
              <a:buFont typeface="Courier New" pitchFamily="49" charset="0"/>
              <a:buChar char="o"/>
            </a:pPr>
            <a:r>
              <a:rPr lang="el-GR" altLang="el-GR" dirty="0" smtClean="0"/>
              <a:t>Τις βασικές αρχές κινητοποίησης των αρθρώσεων.</a:t>
            </a:r>
          </a:p>
          <a:p>
            <a:pPr eaLnBrk="1" hangingPunct="1">
              <a:spcBef>
                <a:spcPts val="1800"/>
              </a:spcBef>
              <a:buFont typeface="Courier New" pitchFamily="49" charset="0"/>
              <a:buChar char="o"/>
            </a:pPr>
            <a:r>
              <a:rPr lang="el-GR" altLang="el-GR" dirty="0" smtClean="0"/>
              <a:t>Την εξέταση των επικουρικών κινήσεων και κινητοποίηση του καρπού και του αγκώνα.</a:t>
            </a:r>
          </a:p>
          <a:p>
            <a:pPr eaLnBrk="1" hangingPunct="1">
              <a:spcBef>
                <a:spcPts val="1800"/>
              </a:spcBef>
              <a:buFont typeface="Courier New" pitchFamily="49" charset="0"/>
              <a:buChar char="o"/>
            </a:pPr>
            <a:r>
              <a:rPr lang="el-GR" altLang="el-GR" dirty="0" smtClean="0"/>
              <a:t>Την εξέταση των επικουρικών κινήσεων και κινητοποίηση του ώμου.</a:t>
            </a:r>
          </a:p>
          <a:p>
            <a:pPr eaLnBrk="1" hangingPunct="1">
              <a:spcBef>
                <a:spcPts val="1800"/>
              </a:spcBef>
              <a:buFont typeface="Courier New" pitchFamily="49" charset="0"/>
              <a:buChar char="o"/>
            </a:pPr>
            <a:r>
              <a:rPr lang="el-GR" altLang="el-GR" dirty="0" smtClean="0"/>
              <a:t>Την εξέταση των επικουρικών κινήσεων και κινητοποίηση του ισχίου – Την κινητοποίηση των μυών με λειτουργική μάλαξη.</a:t>
            </a:r>
          </a:p>
        </p:txBody>
      </p:sp>
      <p:sp>
        <p:nvSpPr>
          <p:cNvPr id="3994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7A57F05C-C239-42AD-9E7D-1B24FECF19FB}" type="slidenum">
              <a:rPr lang="el-GR" smtClean="0">
                <a:solidFill>
                  <a:prstClr val="black"/>
                </a:solidFill>
              </a:rPr>
              <a:pPr>
                <a:defRPr/>
              </a:pPr>
              <a:t>35</a:t>
            </a:fld>
            <a:endParaRPr lang="el-GR" smtClean="0">
              <a:solidFill>
                <a:prstClr val="black"/>
              </a:solidFill>
            </a:endParaRPr>
          </a:p>
        </p:txBody>
      </p:sp>
    </p:spTree>
    <p:extLst>
      <p:ext uri="{BB962C8B-B14F-4D97-AF65-F5344CB8AC3E}">
        <p14:creationId xmlns:p14="http://schemas.microsoft.com/office/powerpoint/2010/main" val="3257001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eaLnBrk="1" fontAlgn="auto" hangingPunct="1">
              <a:spcAft>
                <a:spcPts val="0"/>
              </a:spcAft>
              <a:defRPr/>
            </a:pPr>
            <a:r>
              <a:rPr lang="el-GR" dirty="0"/>
              <a:t>Τεχνικές κινητοποίησης και θεραπευτικοί χειρισμοί</a:t>
            </a:r>
            <a:r>
              <a:rPr lang="en-US" dirty="0"/>
              <a:t> </a:t>
            </a:r>
            <a:r>
              <a:rPr lang="en-US" sz="3000" b="0" dirty="0" smtClean="0"/>
              <a:t>3/</a:t>
            </a:r>
            <a:r>
              <a:rPr lang="el-GR" sz="3000" b="0" dirty="0"/>
              <a:t>3</a:t>
            </a:r>
            <a:endParaRPr lang="el-GR" sz="3000" dirty="0"/>
          </a:p>
        </p:txBody>
      </p:sp>
      <p:sp>
        <p:nvSpPr>
          <p:cNvPr id="40963" name="Θέση περιεχομένου 2"/>
          <p:cNvSpPr>
            <a:spLocks noGrp="1"/>
          </p:cNvSpPr>
          <p:nvPr>
            <p:ph idx="1"/>
          </p:nvPr>
        </p:nvSpPr>
        <p:spPr>
          <a:xfrm>
            <a:off x="611560" y="1556792"/>
            <a:ext cx="7848872" cy="4752528"/>
          </a:xfrm>
        </p:spPr>
        <p:txBody>
          <a:bodyPr/>
          <a:lstStyle/>
          <a:p>
            <a:pPr eaLnBrk="1" hangingPunct="1">
              <a:buFont typeface="Courier New" pitchFamily="49" charset="0"/>
              <a:buChar char="o"/>
            </a:pPr>
            <a:r>
              <a:rPr lang="el-GR" altLang="el-GR" dirty="0" smtClean="0"/>
              <a:t>Την εξέταση των επικουρικών κινήσεων και κινητοποίηση του γόνατος.</a:t>
            </a:r>
          </a:p>
          <a:p>
            <a:pPr eaLnBrk="1" hangingPunct="1">
              <a:buFont typeface="Courier New" pitchFamily="49" charset="0"/>
              <a:buChar char="o"/>
            </a:pPr>
            <a:r>
              <a:rPr lang="el-GR" altLang="el-GR" dirty="0" smtClean="0"/>
              <a:t>Την εξέταση των επικουρικών κινήσεων και κινητοποίηση της </a:t>
            </a:r>
            <a:r>
              <a:rPr lang="el-GR" altLang="el-GR" dirty="0" err="1" smtClean="0"/>
              <a:t>ποδοκνημικής</a:t>
            </a:r>
            <a:r>
              <a:rPr lang="el-GR" altLang="el-GR" dirty="0"/>
              <a:t>.</a:t>
            </a:r>
            <a:endParaRPr lang="el-GR" altLang="el-GR" dirty="0" smtClean="0"/>
          </a:p>
          <a:p>
            <a:pPr eaLnBrk="1" hangingPunct="1">
              <a:buFont typeface="Courier New" pitchFamily="49" charset="0"/>
              <a:buChar char="o"/>
            </a:pPr>
            <a:r>
              <a:rPr lang="el-GR" altLang="el-GR" dirty="0" smtClean="0"/>
              <a:t>Την εξέταση της ελαστικότητας των μυών και τεχνικές διάτασης.</a:t>
            </a:r>
          </a:p>
          <a:p>
            <a:pPr eaLnBrk="1" hangingPunct="1">
              <a:buFont typeface="Courier New" pitchFamily="49" charset="0"/>
              <a:buChar char="o"/>
            </a:pPr>
            <a:r>
              <a:rPr lang="el-GR" altLang="el-GR" dirty="0" smtClean="0"/>
              <a:t>Τις βασικές αρχές κινητοποίησης της ΣΣ.</a:t>
            </a:r>
          </a:p>
          <a:p>
            <a:pPr eaLnBrk="1" hangingPunct="1">
              <a:buFont typeface="Courier New" pitchFamily="49" charset="0"/>
              <a:buChar char="o"/>
            </a:pPr>
            <a:r>
              <a:rPr lang="el-GR" altLang="el-GR" dirty="0" smtClean="0"/>
              <a:t>Τις βασικές αρχές αποκατάστασης της </a:t>
            </a:r>
            <a:r>
              <a:rPr lang="el-GR" altLang="el-GR" dirty="0" err="1" smtClean="0"/>
              <a:t>νευρομυϊκής</a:t>
            </a:r>
            <a:r>
              <a:rPr lang="el-GR" altLang="el-GR" dirty="0" smtClean="0"/>
              <a:t> δυσλειτουργίας της ΣΣ.</a:t>
            </a:r>
          </a:p>
        </p:txBody>
      </p:sp>
      <p:sp>
        <p:nvSpPr>
          <p:cNvPr id="4096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B96A65E-CB39-45EA-9D98-3B97FBFAC2DD}" type="slidenum">
              <a:rPr lang="el-GR" smtClean="0">
                <a:solidFill>
                  <a:prstClr val="black"/>
                </a:solidFill>
              </a:rPr>
              <a:pPr>
                <a:defRPr/>
              </a:pPr>
              <a:t>36</a:t>
            </a:fld>
            <a:endParaRPr lang="el-GR" smtClean="0">
              <a:solidFill>
                <a:prstClr val="black"/>
              </a:solidFill>
            </a:endParaRPr>
          </a:p>
        </p:txBody>
      </p:sp>
    </p:spTree>
    <p:extLst>
      <p:ext uri="{BB962C8B-B14F-4D97-AF65-F5344CB8AC3E}">
        <p14:creationId xmlns:p14="http://schemas.microsoft.com/office/powerpoint/2010/main" val="23368271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Ιστορία του </a:t>
            </a:r>
            <a:r>
              <a:rPr lang="en-US" dirty="0"/>
              <a:t>Manual Therapy </a:t>
            </a:r>
            <a:r>
              <a:rPr lang="en-US" sz="3000" b="0" dirty="0" smtClean="0"/>
              <a:t>3/</a:t>
            </a:r>
            <a:r>
              <a:rPr lang="el-GR" sz="3000" b="0" dirty="0"/>
              <a:t>25</a:t>
            </a:r>
            <a:endParaRPr lang="el-GR" sz="3600" b="0" dirty="0"/>
          </a:p>
        </p:txBody>
      </p:sp>
      <p:sp>
        <p:nvSpPr>
          <p:cNvPr id="7171" name="Θέση περιεχομένου 2"/>
          <p:cNvSpPr>
            <a:spLocks noGrp="1"/>
          </p:cNvSpPr>
          <p:nvPr>
            <p:ph idx="1"/>
          </p:nvPr>
        </p:nvSpPr>
        <p:spPr>
          <a:xfrm>
            <a:off x="539750" y="1619250"/>
            <a:ext cx="4403725" cy="4826000"/>
          </a:xfrm>
        </p:spPr>
        <p:txBody>
          <a:bodyPr/>
          <a:lstStyle/>
          <a:p>
            <a:pPr eaLnBrk="1" hangingPunct="1">
              <a:spcBef>
                <a:spcPts val="2400"/>
              </a:spcBef>
            </a:pPr>
            <a:r>
              <a:rPr lang="el-GR" altLang="el-GR" sz="2400" smtClean="0"/>
              <a:t>Αβικέννας ή Αμπού Αλή Αλ-Χουσεΐν ιμπν Αμπντάλλαχ Ιμπν Σίνα (980-1037) </a:t>
            </a:r>
          </a:p>
          <a:p>
            <a:pPr lvl="1" eaLnBrk="1" hangingPunct="1">
              <a:spcBef>
                <a:spcPts val="2400"/>
              </a:spcBef>
            </a:pPr>
            <a:r>
              <a:rPr lang="el-GR" altLang="el-GR" sz="2200" smtClean="0"/>
              <a:t>Πέρσης φιλόσοφος</a:t>
            </a:r>
            <a:r>
              <a:rPr lang="en-US" altLang="el-GR" sz="2200" smtClean="0"/>
              <a:t>,</a:t>
            </a:r>
            <a:endParaRPr lang="el-GR" altLang="el-GR" sz="2200" smtClean="0"/>
          </a:p>
          <a:p>
            <a:pPr lvl="1" eaLnBrk="1" hangingPunct="1">
              <a:spcBef>
                <a:spcPts val="2400"/>
              </a:spcBef>
            </a:pPr>
            <a:r>
              <a:rPr lang="el-GR" altLang="el-GR" sz="2200" smtClean="0"/>
              <a:t>Στο βιβλίο του ‘Ο Κανών της Ιατρικής’ ασχολείται με τις τεχνικές του Ιπποκράτη και του Γαληνού</a:t>
            </a:r>
            <a:r>
              <a:rPr lang="en-US" altLang="el-GR" sz="2200" smtClean="0"/>
              <a:t>.</a:t>
            </a:r>
            <a:endParaRPr lang="el-GR" altLang="el-GR" sz="2200" smtClean="0"/>
          </a:p>
          <a:p>
            <a:pPr eaLnBrk="1" hangingPunct="1"/>
            <a:endParaRPr lang="el-GR" altLang="el-GR" smtClean="0"/>
          </a:p>
        </p:txBody>
      </p:sp>
      <p:pic>
        <p:nvPicPr>
          <p:cNvPr id="7172" name="Εικόνα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5438" y="1617663"/>
            <a:ext cx="3213100" cy="3206750"/>
          </a:xfrm>
          <a:prstGeom prst="rect">
            <a:avLst/>
          </a:prstGeom>
          <a:noFill/>
          <a:ln w="9525">
            <a:solidFill>
              <a:srgbClr val="000000"/>
            </a:solidFill>
            <a:miter lim="800000"/>
            <a:headEnd/>
            <a:tailEnd/>
          </a:ln>
          <a:effectLst>
            <a:outerShdw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5462588" y="4840288"/>
            <a:ext cx="3167062" cy="461962"/>
          </a:xfrm>
          <a:prstGeom prst="rect">
            <a:avLst/>
          </a:prstGeom>
        </p:spPr>
        <p:txBody>
          <a:bodyPr>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lumMod val="75000"/>
                    <a:lumOff val="25000"/>
                  </a:prstClr>
                </a:solidFill>
                <a:latin typeface="Calibri"/>
                <a:cs typeface="Arial" charset="0"/>
                <a:hlinkClick r:id="rId3"/>
              </a:rPr>
              <a:t>Avicenna-</a:t>
            </a:r>
            <a:r>
              <a:rPr lang="en-US" sz="1200" dirty="0" err="1">
                <a:solidFill>
                  <a:prstClr val="black">
                    <a:lumMod val="75000"/>
                    <a:lumOff val="25000"/>
                  </a:prstClr>
                </a:solidFill>
                <a:latin typeface="Calibri"/>
                <a:cs typeface="Arial" charset="0"/>
                <a:hlinkClick r:id="rId3"/>
              </a:rPr>
              <a:t>miniatur</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err="1">
                <a:solidFill>
                  <a:prstClr val="black">
                    <a:lumMod val="75000"/>
                    <a:lumOff val="25000"/>
                  </a:prstClr>
                </a:solidFill>
                <a:latin typeface="Calibri"/>
                <a:cs typeface="Arial" charset="0"/>
              </a:rPr>
              <a:t>Mladifilozof</a:t>
            </a:r>
            <a:r>
              <a:rPr lang="el-GR" sz="1200" dirty="0">
                <a:solidFill>
                  <a:prstClr val="black">
                    <a:lumMod val="75000"/>
                    <a:lumOff val="25000"/>
                  </a:prstClr>
                </a:solidFill>
                <a:latin typeface="Calibri"/>
                <a:cs typeface="Arial" charset="0"/>
              </a:rPr>
              <a:t> </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ως κοινό κτήμα</a:t>
            </a:r>
            <a:endParaRPr lang="en-US" sz="1200" dirty="0">
              <a:solidFill>
                <a:prstClr val="black">
                  <a:lumMod val="75000"/>
                  <a:lumOff val="25000"/>
                </a:prstClr>
              </a:solidFill>
              <a:latin typeface="Calibri"/>
              <a:cs typeface="Arial" charset="0"/>
            </a:endParaRPr>
          </a:p>
        </p:txBody>
      </p:sp>
      <p:sp>
        <p:nvSpPr>
          <p:cNvPr id="717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5AA0F3B-435E-4638-967C-DEB6D96CD330}" type="slidenum">
              <a:rPr lang="el-GR" smtClean="0">
                <a:solidFill>
                  <a:prstClr val="black"/>
                </a:solidFill>
              </a:rPr>
              <a:pPr>
                <a:defRPr/>
              </a:pPr>
              <a:t>3</a:t>
            </a:fld>
            <a:endParaRPr lang="el-GR" smtClean="0">
              <a:solidFill>
                <a:prstClr val="black"/>
              </a:solidFill>
            </a:endParaRPr>
          </a:p>
        </p:txBody>
      </p:sp>
    </p:spTree>
    <p:extLst>
      <p:ext uri="{BB962C8B-B14F-4D97-AF65-F5344CB8AC3E}">
        <p14:creationId xmlns:p14="http://schemas.microsoft.com/office/powerpoint/2010/main" val="1787322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err="1" smtClean="0"/>
              <a:t>Παλίνα</a:t>
            </a:r>
            <a:r>
              <a:rPr lang="el-GR" sz="2000" dirty="0" smtClean="0"/>
              <a:t> </a:t>
            </a:r>
            <a:r>
              <a:rPr lang="el-GR" sz="2000" dirty="0" err="1" smtClean="0"/>
              <a:t>Καρακασίδου</a:t>
            </a:r>
            <a:r>
              <a:rPr lang="el-GR" sz="2000" dirty="0" smtClean="0"/>
              <a:t> 2014. </a:t>
            </a:r>
            <a:r>
              <a:rPr lang="el-GR" sz="2000" dirty="0" err="1" smtClean="0"/>
              <a:t>Παλίνα</a:t>
            </a:r>
            <a:r>
              <a:rPr lang="el-GR" sz="2000" dirty="0" smtClean="0"/>
              <a:t> </a:t>
            </a:r>
            <a:r>
              <a:rPr lang="el-GR" sz="2000" dirty="0" err="1" smtClean="0"/>
              <a:t>Καρακασίδου</a:t>
            </a:r>
            <a:r>
              <a:rPr lang="el-GR" sz="2000" dirty="0" smtClean="0"/>
              <a:t>. </a:t>
            </a:r>
            <a:r>
              <a:rPr lang="el-GR" sz="2000" dirty="0"/>
              <a:t>«Τεχνικές Κινητοποίησης και Θεραπευτικοί Χειρισμοί (Θ). </a:t>
            </a:r>
            <a:r>
              <a:rPr lang="el-GR" sz="2000" dirty="0" smtClean="0"/>
              <a:t>Ενότητα 1</a:t>
            </a:r>
            <a:r>
              <a:rPr lang="en-US" sz="2000" dirty="0" smtClean="0"/>
              <a:t>:</a:t>
            </a:r>
            <a:r>
              <a:rPr lang="el-GR" sz="2000" dirty="0" smtClean="0"/>
              <a:t> </a:t>
            </a:r>
            <a:r>
              <a:rPr lang="el-GR" sz="2000" dirty="0"/>
              <a:t>Ιστορική Αναδρομή του </a:t>
            </a:r>
            <a:r>
              <a:rPr lang="el-GR" sz="2000" dirty="0" err="1"/>
              <a:t>Manual</a:t>
            </a:r>
            <a:r>
              <a:rPr lang="el-GR" sz="2000" dirty="0"/>
              <a:t> </a:t>
            </a:r>
            <a:r>
              <a:rPr lang="el-GR" sz="2000" dirty="0" err="1"/>
              <a:t>Therapy</a:t>
            </a:r>
            <a:r>
              <a:rPr lang="el-GR" sz="2000" dirty="0"/>
              <a:t> – Ορισμοί- Περιεχόμενο του Μαθήματος».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2227202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6117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Ιστορία του </a:t>
            </a:r>
            <a:r>
              <a:rPr lang="en-US" dirty="0"/>
              <a:t>Manual Therapy </a:t>
            </a:r>
            <a:r>
              <a:rPr lang="en-US" sz="3000" b="0" dirty="0" smtClean="0"/>
              <a:t>4/</a:t>
            </a:r>
            <a:r>
              <a:rPr lang="el-GR" sz="3000" b="0" dirty="0"/>
              <a:t>25</a:t>
            </a:r>
            <a:endParaRPr lang="el-GR" sz="3600" b="0" dirty="0"/>
          </a:p>
        </p:txBody>
      </p:sp>
      <p:sp>
        <p:nvSpPr>
          <p:cNvPr id="8195" name="Θέση περιεχομένου 2"/>
          <p:cNvSpPr>
            <a:spLocks noGrp="1"/>
          </p:cNvSpPr>
          <p:nvPr>
            <p:ph idx="1"/>
          </p:nvPr>
        </p:nvSpPr>
        <p:spPr>
          <a:xfrm>
            <a:off x="539750" y="1619250"/>
            <a:ext cx="5195888" cy="4691063"/>
          </a:xfrm>
        </p:spPr>
        <p:txBody>
          <a:bodyPr/>
          <a:lstStyle/>
          <a:p>
            <a:pPr eaLnBrk="1" hangingPunct="1">
              <a:lnSpc>
                <a:spcPct val="114000"/>
              </a:lnSpc>
              <a:spcBef>
                <a:spcPts val="2400"/>
              </a:spcBef>
            </a:pPr>
            <a:r>
              <a:rPr lang="el-GR" altLang="el-GR" sz="2400" dirty="0" smtClean="0"/>
              <a:t>Το κρεβάτι θεραπείας του Ιπποκράτη επέζησε για περίπου 2000 χρόνια</a:t>
            </a:r>
            <a:r>
              <a:rPr lang="en-US" altLang="el-GR" sz="2400" dirty="0" smtClean="0"/>
              <a:t>,</a:t>
            </a:r>
            <a:endParaRPr lang="el-GR" altLang="el-GR" sz="2400" dirty="0" smtClean="0"/>
          </a:p>
          <a:p>
            <a:pPr eaLnBrk="1" hangingPunct="1">
              <a:lnSpc>
                <a:spcPct val="114000"/>
              </a:lnSpc>
              <a:spcBef>
                <a:spcPts val="2400"/>
              </a:spcBef>
            </a:pPr>
            <a:r>
              <a:rPr lang="el-GR" altLang="el-GR" sz="2400" dirty="0" smtClean="0"/>
              <a:t>Οι τεχνικές του Ιπποκράτη εφαρμόστηκαν και στον 16ο και 17ο αιώνα από διάφορους γιατρούς μεταξύ των οποίων ο γάλλος </a:t>
            </a:r>
            <a:r>
              <a:rPr lang="el-GR" altLang="el-GR" sz="2400" dirty="0" err="1" smtClean="0"/>
              <a:t>Ambrose</a:t>
            </a:r>
            <a:r>
              <a:rPr lang="el-GR" altLang="el-GR" sz="2400" dirty="0" smtClean="0"/>
              <a:t> </a:t>
            </a:r>
            <a:r>
              <a:rPr lang="el-GR" altLang="el-GR" sz="2400" dirty="0" err="1" smtClean="0"/>
              <a:t>Pare</a:t>
            </a:r>
            <a:r>
              <a:rPr lang="el-GR" altLang="el-GR" sz="2400" dirty="0" smtClean="0"/>
              <a:t> (1506-1590) και ο γερμανός </a:t>
            </a:r>
            <a:r>
              <a:rPr lang="el-GR" altLang="el-GR" sz="2400" dirty="0" err="1" smtClean="0"/>
              <a:t>Johannes</a:t>
            </a:r>
            <a:r>
              <a:rPr lang="el-GR" altLang="el-GR" sz="2400" dirty="0" smtClean="0"/>
              <a:t> </a:t>
            </a:r>
            <a:r>
              <a:rPr lang="el-GR" altLang="el-GR" sz="2400" dirty="0" err="1" smtClean="0"/>
              <a:t>Scultetus</a:t>
            </a:r>
            <a:r>
              <a:rPr lang="el-GR" altLang="el-GR" sz="2400" dirty="0" smtClean="0"/>
              <a:t> (1595-1645)</a:t>
            </a:r>
            <a:r>
              <a:rPr lang="en-US" altLang="el-GR" sz="2400" dirty="0" smtClean="0"/>
              <a:t>.</a:t>
            </a:r>
            <a:endParaRPr lang="el-GR" altLang="el-GR" sz="2400" dirty="0" smtClean="0"/>
          </a:p>
          <a:p>
            <a:pPr eaLnBrk="1" hangingPunct="1"/>
            <a:endParaRPr lang="el-GR" altLang="el-GR" dirty="0" smtClean="0"/>
          </a:p>
        </p:txBody>
      </p:sp>
      <p:pic>
        <p:nvPicPr>
          <p:cNvPr id="8196" name="Εικόνα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1646238"/>
            <a:ext cx="2832100" cy="4652962"/>
          </a:xfrm>
          <a:prstGeom prst="rect">
            <a:avLst/>
          </a:prstGeom>
          <a:noFill/>
          <a:ln w="9525">
            <a:solidFill>
              <a:srgbClr val="000000"/>
            </a:solidFill>
            <a:miter lim="800000"/>
            <a:headEnd/>
            <a:tailEnd/>
          </a:ln>
          <a:effectLst>
            <a:outerShdw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6361113" y="6310313"/>
            <a:ext cx="1511300" cy="277812"/>
          </a:xfrm>
          <a:prstGeom prst="rect">
            <a:avLst/>
          </a:prstGeom>
        </p:spPr>
        <p:txBody>
          <a:bodyPr>
            <a:spAutoFit/>
          </a:bodyPr>
          <a:lstStyle/>
          <a:p>
            <a:pPr algn="ctr">
              <a:defRPr/>
            </a:pPr>
            <a:r>
              <a:rPr lang="en-US" sz="1200" dirty="0">
                <a:solidFill>
                  <a:prstClr val="black"/>
                </a:solidFill>
                <a:latin typeface="Calibri"/>
                <a:cs typeface="Arial" charset="0"/>
                <a:hlinkClick r:id="rId4"/>
              </a:rPr>
              <a:t>wunderkammer.ki.se</a:t>
            </a:r>
            <a:endParaRPr lang="el-GR" sz="1200" dirty="0">
              <a:solidFill>
                <a:prstClr val="black"/>
              </a:solidFill>
              <a:latin typeface="Calibri"/>
              <a:cs typeface="Arial" charset="0"/>
            </a:endParaRPr>
          </a:p>
        </p:txBody>
      </p:sp>
      <p:sp>
        <p:nvSpPr>
          <p:cNvPr id="819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8960153-11CD-4684-B4FD-0C45464225B5}" type="slidenum">
              <a:rPr lang="el-GR" smtClean="0">
                <a:solidFill>
                  <a:prstClr val="black"/>
                </a:solidFill>
              </a:rPr>
              <a:pPr>
                <a:defRPr/>
              </a:pPr>
              <a:t>4</a:t>
            </a:fld>
            <a:endParaRPr lang="el-GR" smtClean="0">
              <a:solidFill>
                <a:prstClr val="black"/>
              </a:solidFill>
            </a:endParaRPr>
          </a:p>
        </p:txBody>
      </p:sp>
    </p:spTree>
    <p:extLst>
      <p:ext uri="{BB962C8B-B14F-4D97-AF65-F5344CB8AC3E}">
        <p14:creationId xmlns:p14="http://schemas.microsoft.com/office/powerpoint/2010/main" val="2118741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Ιστορία του </a:t>
            </a:r>
            <a:r>
              <a:rPr lang="en-US" dirty="0"/>
              <a:t>Manual Therapy </a:t>
            </a:r>
            <a:r>
              <a:rPr lang="en-US" sz="3000" b="0" dirty="0" smtClean="0"/>
              <a:t>5/</a:t>
            </a:r>
            <a:r>
              <a:rPr lang="el-GR" sz="3000" b="0" dirty="0"/>
              <a:t>25</a:t>
            </a:r>
            <a:endParaRPr lang="el-GR" sz="3600" b="0" dirty="0"/>
          </a:p>
        </p:txBody>
      </p:sp>
      <p:sp>
        <p:nvSpPr>
          <p:cNvPr id="9219" name="Θέση περιεχομένου 2"/>
          <p:cNvSpPr>
            <a:spLocks noGrp="1"/>
          </p:cNvSpPr>
          <p:nvPr>
            <p:ph idx="1"/>
          </p:nvPr>
        </p:nvSpPr>
        <p:spPr>
          <a:xfrm>
            <a:off x="539750" y="1619250"/>
            <a:ext cx="8229600" cy="4826000"/>
          </a:xfrm>
        </p:spPr>
        <p:txBody>
          <a:bodyPr/>
          <a:lstStyle/>
          <a:p>
            <a:pPr eaLnBrk="1" hangingPunct="1">
              <a:lnSpc>
                <a:spcPct val="114000"/>
              </a:lnSpc>
              <a:spcBef>
                <a:spcPts val="2400"/>
              </a:spcBef>
            </a:pPr>
            <a:r>
              <a:rPr lang="el-GR" altLang="el-GR" sz="2400" smtClean="0"/>
              <a:t>Οι χειρισμοί έπαψαν να εφαρμόζονται από την επίσημη ιατρική μετά την δημοσίευση της περιγραφής της φυματίωσης της ΣΣ από τον Sir Percival Pott (1714-1788).</a:t>
            </a:r>
          </a:p>
          <a:p>
            <a:pPr eaLnBrk="1" hangingPunct="1">
              <a:lnSpc>
                <a:spcPct val="114000"/>
              </a:lnSpc>
              <a:spcBef>
                <a:spcPts val="2400"/>
              </a:spcBef>
            </a:pPr>
            <a:r>
              <a:rPr lang="el-GR" altLang="el-GR" sz="2400" smtClean="0"/>
              <a:t>Στο έργο του αυτό, ο Pott ‘καταδίκασε’ την έλξη και τον χειρισμό λέγοντας ότι εκτός του ότι είναι ανώφελη θεραπεία, αλλά και επικίνδυνη.</a:t>
            </a:r>
          </a:p>
          <a:p>
            <a:pPr eaLnBrk="1" hangingPunct="1">
              <a:lnSpc>
                <a:spcPct val="114000"/>
              </a:lnSpc>
              <a:spcBef>
                <a:spcPts val="2400"/>
              </a:spcBef>
            </a:pPr>
            <a:r>
              <a:rPr lang="el-GR" altLang="el-GR" sz="2400" smtClean="0"/>
              <a:t>Ωστόσο, το manipulation υπό μορφή της ανάταξης των σπονδύλων εξακολουθούσε να εφαρμόζεται από τους πρακτικούς τον 18ο – 20ο αιώνα.</a:t>
            </a:r>
          </a:p>
        </p:txBody>
      </p:sp>
      <p:sp>
        <p:nvSpPr>
          <p:cNvPr id="9220"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84C35C4A-96BA-43D5-82F0-890E0F049704}" type="slidenum">
              <a:rPr lang="el-GR" smtClean="0">
                <a:solidFill>
                  <a:prstClr val="black"/>
                </a:solidFill>
              </a:rPr>
              <a:pPr>
                <a:defRPr/>
              </a:pPr>
              <a:t>5</a:t>
            </a:fld>
            <a:endParaRPr lang="el-GR" smtClean="0">
              <a:solidFill>
                <a:prstClr val="black"/>
              </a:solidFill>
            </a:endParaRPr>
          </a:p>
        </p:txBody>
      </p:sp>
    </p:spTree>
    <p:extLst>
      <p:ext uri="{BB962C8B-B14F-4D97-AF65-F5344CB8AC3E}">
        <p14:creationId xmlns:p14="http://schemas.microsoft.com/office/powerpoint/2010/main" val="1455042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Ιστορία του </a:t>
            </a:r>
            <a:r>
              <a:rPr lang="en-US" dirty="0"/>
              <a:t>Manual Therapy </a:t>
            </a:r>
            <a:r>
              <a:rPr lang="en-US" sz="3000" b="0" dirty="0" smtClean="0"/>
              <a:t>6/</a:t>
            </a:r>
            <a:r>
              <a:rPr lang="el-GR" sz="3000" b="0" dirty="0"/>
              <a:t>25</a:t>
            </a:r>
            <a:endParaRPr lang="el-GR" sz="3600" b="0" dirty="0"/>
          </a:p>
        </p:txBody>
      </p:sp>
      <p:sp>
        <p:nvSpPr>
          <p:cNvPr id="10243" name="Θέση περιεχομένου 2"/>
          <p:cNvSpPr>
            <a:spLocks noGrp="1"/>
          </p:cNvSpPr>
          <p:nvPr>
            <p:ph idx="1"/>
          </p:nvPr>
        </p:nvSpPr>
        <p:spPr>
          <a:xfrm>
            <a:off x="539750" y="1619250"/>
            <a:ext cx="8229600" cy="2808288"/>
          </a:xfrm>
        </p:spPr>
        <p:txBody>
          <a:bodyPr/>
          <a:lstStyle/>
          <a:p>
            <a:pPr eaLnBrk="1" hangingPunct="1">
              <a:lnSpc>
                <a:spcPct val="114000"/>
              </a:lnSpc>
            </a:pPr>
            <a:r>
              <a:rPr lang="el-GR" altLang="el-GR" sz="2400" smtClean="0"/>
              <a:t>Παρ’ όλα αυτά σιγά – σιγά με την δημοσίευση κάποιων άρθρων που αφορούσαν την συσχέτιση των εσωτερικών οργάνων και του πόνου της ΣΣ του Thomas Brown το 1828 (ιατρού από την Γλασκώβη)</a:t>
            </a:r>
            <a:r>
              <a:rPr lang="en-US" altLang="el-GR" sz="2400" smtClean="0"/>
              <a:t>,</a:t>
            </a:r>
            <a:r>
              <a:rPr lang="el-GR" altLang="el-GR" sz="2400" smtClean="0"/>
              <a:t> του Αμερικανού ιατρού Isaac Parrish και του λονδρέζου γιατρού Riadore το 1842, η οστεοπαθητική άρχισε να αναπτύσσεται.</a:t>
            </a:r>
          </a:p>
          <a:p>
            <a:pPr eaLnBrk="1" hangingPunct="1"/>
            <a:endParaRPr lang="el-GR" altLang="el-GR" sz="2400" smtClean="0"/>
          </a:p>
        </p:txBody>
      </p:sp>
      <p:sp>
        <p:nvSpPr>
          <p:cNvPr id="1024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CCF9D073-748D-4A60-BF4D-7CB888954DD5}" type="slidenum">
              <a:rPr lang="el-GR" smtClean="0">
                <a:solidFill>
                  <a:prstClr val="black"/>
                </a:solidFill>
              </a:rPr>
              <a:pPr>
                <a:defRPr/>
              </a:pPr>
              <a:t>6</a:t>
            </a:fld>
            <a:endParaRPr lang="el-GR" smtClean="0">
              <a:solidFill>
                <a:prstClr val="black"/>
              </a:solidFill>
            </a:endParaRPr>
          </a:p>
        </p:txBody>
      </p:sp>
    </p:spTree>
    <p:extLst>
      <p:ext uri="{BB962C8B-B14F-4D97-AF65-F5344CB8AC3E}">
        <p14:creationId xmlns:p14="http://schemas.microsoft.com/office/powerpoint/2010/main" val="794242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1"/>
          <p:cNvSpPr>
            <a:spLocks noGrp="1"/>
          </p:cNvSpPr>
          <p:nvPr>
            <p:ph type="title"/>
          </p:nvPr>
        </p:nvSpPr>
        <p:spPr/>
        <p:txBody>
          <a:bodyPr/>
          <a:lstStyle/>
          <a:p>
            <a:pPr eaLnBrk="1" hangingPunct="1"/>
            <a:r>
              <a:rPr lang="el-GR" dirty="0"/>
              <a:t>Ιστορία του </a:t>
            </a:r>
            <a:r>
              <a:rPr lang="en-US" dirty="0"/>
              <a:t>Manual Therapy </a:t>
            </a:r>
            <a:r>
              <a:rPr lang="en-US" sz="3000" b="0" dirty="0" smtClean="0"/>
              <a:t>7/</a:t>
            </a:r>
            <a:r>
              <a:rPr lang="el-GR" sz="3000" b="0" dirty="0"/>
              <a:t>25</a:t>
            </a:r>
            <a:endParaRPr lang="el-GR" altLang="el-GR" sz="3200" b="0" dirty="0" smtClean="0"/>
          </a:p>
        </p:txBody>
      </p:sp>
      <p:sp>
        <p:nvSpPr>
          <p:cNvPr id="11267" name="Θέση περιεχομένου 2"/>
          <p:cNvSpPr>
            <a:spLocks noGrp="1"/>
          </p:cNvSpPr>
          <p:nvPr>
            <p:ph idx="1"/>
          </p:nvPr>
        </p:nvSpPr>
        <p:spPr>
          <a:xfrm>
            <a:off x="539750" y="1619250"/>
            <a:ext cx="8064698" cy="2233613"/>
          </a:xfrm>
        </p:spPr>
        <p:txBody>
          <a:bodyPr/>
          <a:lstStyle/>
          <a:p>
            <a:pPr eaLnBrk="1" hangingPunct="1">
              <a:lnSpc>
                <a:spcPct val="114000"/>
              </a:lnSpc>
            </a:pPr>
            <a:r>
              <a:rPr lang="el-GR" altLang="el-GR" sz="2400" dirty="0" smtClean="0"/>
              <a:t>Η </a:t>
            </a:r>
            <a:r>
              <a:rPr lang="el-GR" altLang="el-GR" sz="2400" dirty="0" err="1" smtClean="0"/>
              <a:t>οστεοπαθητική</a:t>
            </a:r>
            <a:r>
              <a:rPr lang="el-GR" altLang="el-GR" sz="2400" dirty="0" smtClean="0"/>
              <a:t> γρήγορα άρχισε να κερδίζει έδαφος μετά το 1874 και η χειροπρακτική μετά το 1895 καθώς και τα παρακλάδια της (</a:t>
            </a:r>
            <a:r>
              <a:rPr lang="el-GR" altLang="el-GR" sz="2400" dirty="0" err="1" smtClean="0"/>
              <a:t>naturopathy</a:t>
            </a:r>
            <a:r>
              <a:rPr lang="el-GR" altLang="el-GR" sz="2400" dirty="0" smtClean="0"/>
              <a:t> μετά το 1902, </a:t>
            </a:r>
            <a:r>
              <a:rPr lang="el-GR" altLang="el-GR" sz="2400" dirty="0" err="1" smtClean="0"/>
              <a:t>naprapathy</a:t>
            </a:r>
            <a:r>
              <a:rPr lang="el-GR" altLang="el-GR" sz="2400" dirty="0" smtClean="0"/>
              <a:t> μετά το 1905)</a:t>
            </a:r>
            <a:r>
              <a:rPr lang="en-US" altLang="el-GR" sz="2400" dirty="0" smtClean="0"/>
              <a:t>.</a:t>
            </a:r>
            <a:endParaRPr lang="el-GR" altLang="el-GR" sz="2400" dirty="0" smtClean="0"/>
          </a:p>
          <a:p>
            <a:pPr eaLnBrk="1" hangingPunct="1"/>
            <a:endParaRPr lang="el-GR" altLang="el-GR" dirty="0" smtClean="0"/>
          </a:p>
        </p:txBody>
      </p:sp>
      <p:sp>
        <p:nvSpPr>
          <p:cNvPr id="11268"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FF2020E-166E-47FA-8EE5-2D40151119B2}" type="slidenum">
              <a:rPr lang="el-GR" smtClean="0">
                <a:solidFill>
                  <a:prstClr val="black"/>
                </a:solidFill>
              </a:rPr>
              <a:pPr>
                <a:defRPr/>
              </a:pPr>
              <a:t>7</a:t>
            </a:fld>
            <a:endParaRPr lang="el-GR" smtClean="0">
              <a:solidFill>
                <a:prstClr val="black"/>
              </a:solidFill>
            </a:endParaRPr>
          </a:p>
        </p:txBody>
      </p:sp>
    </p:spTree>
    <p:extLst>
      <p:ext uri="{BB962C8B-B14F-4D97-AF65-F5344CB8AC3E}">
        <p14:creationId xmlns:p14="http://schemas.microsoft.com/office/powerpoint/2010/main" val="1746325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eaLnBrk="1" fontAlgn="auto" hangingPunct="1">
              <a:spcAft>
                <a:spcPts val="0"/>
              </a:spcAft>
              <a:defRPr/>
            </a:pPr>
            <a:r>
              <a:rPr lang="el-GR" dirty="0"/>
              <a:t>Ιστορία του </a:t>
            </a:r>
            <a:r>
              <a:rPr lang="en-US" dirty="0"/>
              <a:t>Manual Therapy </a:t>
            </a:r>
            <a:r>
              <a:rPr lang="en-US" sz="3000" b="0" dirty="0" smtClean="0"/>
              <a:t>8/</a:t>
            </a:r>
            <a:r>
              <a:rPr lang="el-GR" sz="3000" b="0" dirty="0"/>
              <a:t>25</a:t>
            </a:r>
            <a:endParaRPr lang="el-GR" sz="3600" dirty="0"/>
          </a:p>
        </p:txBody>
      </p:sp>
      <p:sp>
        <p:nvSpPr>
          <p:cNvPr id="12291" name="Θέση περιεχομένου 2"/>
          <p:cNvSpPr>
            <a:spLocks noGrp="1"/>
          </p:cNvSpPr>
          <p:nvPr>
            <p:ph idx="1"/>
          </p:nvPr>
        </p:nvSpPr>
        <p:spPr>
          <a:xfrm>
            <a:off x="539750" y="1619250"/>
            <a:ext cx="5000625" cy="4840288"/>
          </a:xfrm>
        </p:spPr>
        <p:txBody>
          <a:bodyPr/>
          <a:lstStyle/>
          <a:p>
            <a:pPr eaLnBrk="1" hangingPunct="1">
              <a:spcBef>
                <a:spcPts val="2400"/>
              </a:spcBef>
            </a:pPr>
            <a:r>
              <a:rPr lang="el-GR" altLang="el-GR" sz="2400" smtClean="0"/>
              <a:t>Ο Andrew Taylor Still, Αμερικανός επαρχιακός γιατρός, πατέρας της οστεοπαθητικής – 1828-1917</a:t>
            </a:r>
          </a:p>
          <a:p>
            <a:pPr lvl="1" eaLnBrk="1" hangingPunct="1">
              <a:spcBef>
                <a:spcPts val="2400"/>
              </a:spcBef>
            </a:pPr>
            <a:r>
              <a:rPr lang="el-GR" altLang="el-GR" sz="2200" smtClean="0"/>
              <a:t>Το 1892 ίδρυσε την πρώτη σχολή στον κόσμο για την εκπαίδευση οστεοπαθητικών</a:t>
            </a:r>
            <a:r>
              <a:rPr lang="en-US" altLang="el-GR" sz="2200" smtClean="0"/>
              <a:t>.</a:t>
            </a:r>
            <a:endParaRPr lang="el-GR" altLang="el-GR" sz="2200" smtClean="0"/>
          </a:p>
          <a:p>
            <a:pPr eaLnBrk="1" hangingPunct="1"/>
            <a:endParaRPr lang="el-GR" altLang="el-GR" sz="2400" smtClean="0"/>
          </a:p>
        </p:txBody>
      </p:sp>
      <p:pic>
        <p:nvPicPr>
          <p:cNvPr id="12292" name="Εικόνα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73738" y="1685925"/>
            <a:ext cx="2697162" cy="3590925"/>
          </a:xfrm>
          <a:prstGeom prst="rect">
            <a:avLst/>
          </a:prstGeom>
          <a:noFill/>
          <a:ln w="9525">
            <a:solidFill>
              <a:srgbClr val="000000"/>
            </a:solidFill>
            <a:miter lim="800000"/>
            <a:headEnd/>
            <a:tailEnd/>
          </a:ln>
          <a:effectLst>
            <a:outerShdw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Rectangle 5"/>
          <p:cNvSpPr/>
          <p:nvPr/>
        </p:nvSpPr>
        <p:spPr>
          <a:xfrm>
            <a:off x="5538788" y="5276850"/>
            <a:ext cx="3167062" cy="463550"/>
          </a:xfrm>
          <a:prstGeom prst="rect">
            <a:avLst/>
          </a:prstGeom>
        </p:spPr>
        <p:txBody>
          <a:bodyPr>
            <a:spAutoFit/>
          </a:bodyPr>
          <a:lstStyle/>
          <a:p>
            <a:pPr algn="ctr">
              <a:defRPr/>
            </a:pPr>
            <a:r>
              <a:rPr lang="en-US" sz="1200" dirty="0">
                <a:solidFill>
                  <a:prstClr val="black">
                    <a:lumMod val="75000"/>
                    <a:lumOff val="25000"/>
                  </a:prstClr>
                </a:solidFill>
                <a:latin typeface="Calibri"/>
                <a:cs typeface="Arial" charset="0"/>
              </a:rPr>
              <a:t>“</a:t>
            </a:r>
            <a:r>
              <a:rPr lang="en-US" sz="1200" dirty="0">
                <a:solidFill>
                  <a:prstClr val="black">
                    <a:lumMod val="75000"/>
                    <a:lumOff val="25000"/>
                  </a:prstClr>
                </a:solidFill>
                <a:latin typeface="Calibri"/>
                <a:cs typeface="Arial" charset="0"/>
                <a:hlinkClick r:id="rId3"/>
              </a:rPr>
              <a:t>Andrew Taylor Still 1914</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από </a:t>
            </a:r>
            <a:r>
              <a:rPr lang="en-US" sz="1200" dirty="0" err="1">
                <a:solidFill>
                  <a:prstClr val="black">
                    <a:lumMod val="75000"/>
                    <a:lumOff val="25000"/>
                  </a:prstClr>
                </a:solidFill>
                <a:latin typeface="Calibri"/>
                <a:cs typeface="Arial" charset="0"/>
                <a:hlinkClick r:id="rId4"/>
              </a:rPr>
              <a:t>Megapixie</a:t>
            </a:r>
            <a:r>
              <a:rPr lang="en-US" sz="1200" dirty="0">
                <a:solidFill>
                  <a:prstClr val="black">
                    <a:lumMod val="75000"/>
                    <a:lumOff val="25000"/>
                  </a:prstClr>
                </a:solidFill>
                <a:latin typeface="Calibri"/>
                <a:cs typeface="Arial" charset="0"/>
              </a:rPr>
              <a:t> </a:t>
            </a:r>
            <a:r>
              <a:rPr lang="el-GR" sz="1200" dirty="0" smtClean="0">
                <a:solidFill>
                  <a:prstClr val="black">
                    <a:lumMod val="75000"/>
                    <a:lumOff val="25000"/>
                  </a:prstClr>
                </a:solidFill>
                <a:latin typeface="Calibri"/>
                <a:cs typeface="Arial" charset="0"/>
              </a:rPr>
              <a:t>διαθέσιμο ως κοινό κτήμα</a:t>
            </a:r>
            <a:endParaRPr lang="en-US" sz="1200" dirty="0">
              <a:solidFill>
                <a:prstClr val="black">
                  <a:lumMod val="75000"/>
                  <a:lumOff val="25000"/>
                </a:prstClr>
              </a:solidFill>
              <a:latin typeface="Calibri"/>
              <a:cs typeface="Arial" charset="0"/>
            </a:endParaRPr>
          </a:p>
        </p:txBody>
      </p:sp>
      <p:sp>
        <p:nvSpPr>
          <p:cNvPr id="12294" name="Θέση αριθμού διαφάνειας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2652CAC-32FF-4AC6-950B-1691B905B832}" type="slidenum">
              <a:rPr lang="el-GR" smtClean="0">
                <a:solidFill>
                  <a:prstClr val="black"/>
                </a:solidFill>
              </a:rPr>
              <a:pPr>
                <a:defRPr/>
              </a:pPr>
              <a:t>8</a:t>
            </a:fld>
            <a:endParaRPr lang="el-GR" smtClean="0">
              <a:solidFill>
                <a:prstClr val="black"/>
              </a:solidFill>
            </a:endParaRPr>
          </a:p>
        </p:txBody>
      </p:sp>
    </p:spTree>
    <p:extLst>
      <p:ext uri="{BB962C8B-B14F-4D97-AF65-F5344CB8AC3E}">
        <p14:creationId xmlns:p14="http://schemas.microsoft.com/office/powerpoint/2010/main" val="33212532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25ff0ae4ac0ea863df51ab6d779aedd6f437d"/>
</p:tagLst>
</file>

<file path=ppt/theme/theme1.xml><?xml version="1.0" encoding="utf-8"?>
<a:theme xmlns:a="http://schemas.openxmlformats.org/drawingml/2006/main" name="template">
  <a:themeElements>
    <a:clrScheme name="Προσαρμοσμένο 19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25</TotalTime>
  <Words>2567</Words>
  <Application>Microsoft Office PowerPoint</Application>
  <PresentationFormat>On-screen Show (4:3)</PresentationFormat>
  <Paragraphs>286</Paragraphs>
  <Slides>44</Slides>
  <Notes>20</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template</vt:lpstr>
      <vt:lpstr>OC_template_updated</vt:lpstr>
      <vt:lpstr>Τεχνικές Κινητοποίησης και Θεραπευτικοί Χειρισμοί (Θ)</vt:lpstr>
      <vt:lpstr>Ιστορία του Manual Therapy 1/25</vt:lpstr>
      <vt:lpstr>Ιστορία του Manual Therapy 2/25</vt:lpstr>
      <vt:lpstr>Ιστορία του Manual Therapy 3/25</vt:lpstr>
      <vt:lpstr>Ιστορία του Manual Therapy 4/25</vt:lpstr>
      <vt:lpstr>Ιστορία του Manual Therapy 5/25</vt:lpstr>
      <vt:lpstr>Ιστορία του Manual Therapy 6/25</vt:lpstr>
      <vt:lpstr>Ιστορία του Manual Therapy 7/25</vt:lpstr>
      <vt:lpstr>Ιστορία του Manual Therapy 8/25</vt:lpstr>
      <vt:lpstr>Ιστορία του Manual Therapy 9/25</vt:lpstr>
      <vt:lpstr>Ιστορία του Manual Therapy 10/25</vt:lpstr>
      <vt:lpstr>Ιστορία του Manual Therapy 11/25</vt:lpstr>
      <vt:lpstr>Ιστορία του Manual Therapy 12/25</vt:lpstr>
      <vt:lpstr>Ιστορία του Manual Therapy 13/25</vt:lpstr>
      <vt:lpstr>Ιστορία του Manual Therapy 14/25</vt:lpstr>
      <vt:lpstr>Ιστορία του Manual Therapy 15/25</vt:lpstr>
      <vt:lpstr>Ιστορία του Manual Therapy 16/25</vt:lpstr>
      <vt:lpstr>Ιστορία του Manual Therapy 17/25</vt:lpstr>
      <vt:lpstr>Ιστορία του Manual Therapy 18/25</vt:lpstr>
      <vt:lpstr>Ιστορία του Manual Therapy 19/25</vt:lpstr>
      <vt:lpstr>Ιστορία του Manual Therapy 20/25</vt:lpstr>
      <vt:lpstr>Ιστορία του Manual Therapy 21/25</vt:lpstr>
      <vt:lpstr>Ιστορία του Manual Therapy 22/25</vt:lpstr>
      <vt:lpstr>Ιστορία του Manual Therapy 23/25</vt:lpstr>
      <vt:lpstr>Ιστορία του Manual Therapy 24/25</vt:lpstr>
      <vt:lpstr>Ιστορία του Manual Therapy 25/25</vt:lpstr>
      <vt:lpstr>Ορισμός manual therapy</vt:lpstr>
      <vt:lpstr>Ορισμός 1/5</vt:lpstr>
      <vt:lpstr>Ορισμός 2/5</vt:lpstr>
      <vt:lpstr>Ορισμός 3/5</vt:lpstr>
      <vt:lpstr>Ορισμός 4/5</vt:lpstr>
      <vt:lpstr>Ορισμός 5/5</vt:lpstr>
      <vt:lpstr>Manual Therapy</vt:lpstr>
      <vt:lpstr>Λειτουργική παθολογία</vt:lpstr>
      <vt:lpstr>Τεχνικές κινητοποίησης και θεραπευτικοί χειρισμοί 1/3</vt:lpstr>
      <vt:lpstr>Τεχνικές κινητοποίησης και θεραπευτικοί χειρισμοί 2/3</vt:lpstr>
      <vt:lpstr>Τεχνικές κινητοποίησης και θεραπευτικοί χειρισμοί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Κινητοποίησης Και Θεραπευτικοί Χειρισμοί</dc:title>
  <dc:creator>opencourses@teiath.gr</dc:creator>
  <cp:lastModifiedBy>alex</cp:lastModifiedBy>
  <cp:revision>11</cp:revision>
  <dcterms:created xsi:type="dcterms:W3CDTF">2014-12-15T10:58:10Z</dcterms:created>
  <dcterms:modified xsi:type="dcterms:W3CDTF">2015-02-24T14:56:03Z</dcterms:modified>
</cp:coreProperties>
</file>