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2" r:id="rId4"/>
  </p:sldMasterIdLst>
  <p:notesMasterIdLst>
    <p:notesMasterId r:id="rId18"/>
  </p:notesMasterIdLst>
  <p:sldIdLst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9" r:id="rId14"/>
    <p:sldId id="270" r:id="rId15"/>
    <p:sldId id="267" r:id="rId16"/>
    <p:sldId id="268" r:id="rId17"/>
  </p:sldIdLst>
  <p:sldSz cx="9144000" cy="6858000" type="screen4x3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50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0868-C79F-4912-AE6B-AF689BAFA727}" type="datetimeFigureOut">
              <a:rPr lang="el-GR" smtClean="0"/>
              <a:t>2/9/2015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B628-0731-4F0F-B490-9E2EDFD1A8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55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7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4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1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1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7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8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6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2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8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4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6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3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2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0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9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4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7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5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1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95A77-3BA4-4286-9C7A-626809A00B2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Οριακή σύγκρουση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8502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841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ΟΡΙΑΚΗ ΣΥΓΚΡΟΥΣΗ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smtClean="0"/>
              <a:t>ΙΔΑΝΙΚΟ ΕΓΩ</a:t>
            </a:r>
            <a:r>
              <a:rPr lang="el-GR" dirty="0" smtClean="0"/>
              <a:t>            </a:t>
            </a:r>
            <a:r>
              <a:rPr lang="el-GR" sz="2800" dirty="0" smtClean="0"/>
              <a:t>ΑΝΩΡΙΜΟ ΕΓΩ </a:t>
            </a:r>
          </a:p>
          <a:p>
            <a:pPr>
              <a:buNone/>
            </a:pPr>
            <a:r>
              <a:rPr lang="el-GR" sz="2000" dirty="0" smtClean="0"/>
              <a:t>   </a:t>
            </a:r>
            <a:r>
              <a:rPr lang="el-GR" sz="2400" dirty="0" smtClean="0"/>
              <a:t> ΠΡΑΓΜΑΤΙΚΟΤΗΤΑ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     </a:t>
            </a:r>
            <a:r>
              <a:rPr lang="el-GR" sz="2800" dirty="0" smtClean="0"/>
              <a:t>ΑΥΤΟ</a:t>
            </a:r>
          </a:p>
          <a:p>
            <a:pPr>
              <a:buNone/>
            </a:pPr>
            <a:endParaRPr lang="el-GR" sz="28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658333" y="3814275"/>
            <a:ext cx="2500330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928794" y="3500438"/>
            <a:ext cx="192882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3929058" y="3071810"/>
            <a:ext cx="15716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ΑΓΧΟΣ</a:t>
            </a:r>
          </a:p>
          <a:p>
            <a:pPr algn="ctr"/>
            <a:r>
              <a:rPr lang="el-GR" dirty="0" smtClean="0"/>
              <a:t>(ΑΠΩΛΕΙΑΣ)</a:t>
            </a:r>
            <a:endParaRPr lang="el-GR" dirty="0"/>
          </a:p>
        </p:txBody>
      </p:sp>
      <p:cxnSp>
        <p:nvCxnSpPr>
          <p:cNvPr id="11" name="10 - Ευθύγραμμο βέλος σύνδεσης"/>
          <p:cNvCxnSpPr>
            <a:endCxn id="9" idx="0"/>
          </p:cNvCxnSpPr>
          <p:nvPr/>
        </p:nvCxnSpPr>
        <p:spPr>
          <a:xfrm rot="5400000">
            <a:off x="4214810" y="2571744"/>
            <a:ext cx="100013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9" idx="3"/>
          </p:cNvCxnSpPr>
          <p:nvPr/>
        </p:nvCxnSpPr>
        <p:spPr>
          <a:xfrm flipV="1">
            <a:off x="5500694" y="2857496"/>
            <a:ext cx="1143008" cy="6144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>
            <a:stCxn id="9" idx="3"/>
          </p:cNvCxnSpPr>
          <p:nvPr/>
        </p:nvCxnSpPr>
        <p:spPr>
          <a:xfrm>
            <a:off x="5500694" y="3471920"/>
            <a:ext cx="1143008" cy="5285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572264" y="250030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ΨΥΧΩΣΙΚΗ</a:t>
            </a:r>
          </a:p>
          <a:p>
            <a:pPr algn="ctr"/>
            <a:r>
              <a:rPr lang="el-GR" sz="2400" dirty="0" smtClean="0"/>
              <a:t>ΕΚΤΡΟΠΗ</a:t>
            </a:r>
            <a:endParaRPr lang="el-GR" sz="2400" dirty="0"/>
          </a:p>
        </p:txBody>
      </p:sp>
      <p:sp>
        <p:nvSpPr>
          <p:cNvPr id="20" name="19 - TextBox"/>
          <p:cNvSpPr txBox="1"/>
          <p:nvPr/>
        </p:nvSpPr>
        <p:spPr>
          <a:xfrm>
            <a:off x="6643702" y="371475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ΝΕΥΡΩΣΙΚΗ </a:t>
            </a:r>
          </a:p>
          <a:p>
            <a:pPr algn="ctr"/>
            <a:r>
              <a:rPr lang="el-GR" sz="2400" dirty="0" smtClean="0"/>
              <a:t>ΕΚΤΡΟΠΗ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ΟΡΙΑΚΟ ΣΤΑΔΙΟ</a:t>
            </a:r>
            <a:br>
              <a:rPr lang="el-GR" sz="3600" b="1" dirty="0" smtClean="0"/>
            </a:b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285860"/>
            <a:ext cx="3714776" cy="50235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z="3000" dirty="0" smtClean="0"/>
              <a:t>Οριακά χαρακτηριστικά της προσωπικότητας</a:t>
            </a:r>
          </a:p>
          <a:p>
            <a:pPr algn="just">
              <a:buNone/>
            </a:pPr>
            <a:endParaRPr lang="el-GR" sz="3000" dirty="0" smtClean="0"/>
          </a:p>
          <a:p>
            <a:r>
              <a:rPr lang="el-GR" sz="2400" dirty="0" smtClean="0"/>
              <a:t>συμβιωτική εξαρτητική συμπεριφορά </a:t>
            </a:r>
          </a:p>
          <a:p>
            <a:r>
              <a:rPr lang="el-GR" sz="2400" dirty="0" smtClean="0"/>
              <a:t>προσδοκία κάλυψης των αναγκών από το περιβάλλον </a:t>
            </a:r>
          </a:p>
          <a:p>
            <a:r>
              <a:rPr lang="el-GR" sz="2400" dirty="0" smtClean="0"/>
              <a:t>αυξημένη συναισθηματικότητα, διαισθητικότητα κλπ. </a:t>
            </a:r>
          </a:p>
          <a:p>
            <a:r>
              <a:rPr lang="el-GR" sz="2400" dirty="0" smtClean="0"/>
              <a:t>μειωμένος ή απών αυτό-λογοκριτικός μηχανισμός</a:t>
            </a:r>
          </a:p>
          <a:p>
            <a:r>
              <a:rPr lang="el-GR" sz="2400" dirty="0" smtClean="0"/>
              <a:t>ψυχωτικός εκτροχιασμός (υπό πίεση) </a:t>
            </a:r>
          </a:p>
          <a:p>
            <a:endParaRPr lang="el-GR" sz="2400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786314" y="1357298"/>
            <a:ext cx="3714776" cy="509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Κλινικές εικόνες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0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Πρωτογενής εξάρτηση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dirty="0" smtClean="0"/>
              <a:t>Κατάθλιψη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Νευρωσική ή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dirty="0" smtClean="0"/>
              <a:t>Ψυχωσική εκτροπή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ΝΕΥΡΩΤΙΚΗ ΣΥΓΚΡΟΥΣΗ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ΥΠΕΡΕΓΩ            ΕΓΩ </a:t>
            </a:r>
            <a:r>
              <a:rPr lang="el-GR" sz="2400" dirty="0" smtClean="0"/>
              <a:t>(Μηχανισμοί Άμυνας)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   ΑΥΤΟ</a:t>
            </a:r>
          </a:p>
          <a:p>
            <a:pPr>
              <a:buNone/>
            </a:pPr>
            <a:r>
              <a:rPr lang="el-GR" dirty="0" smtClean="0"/>
              <a:t>(ΠΡΟΕΓΩ)</a:t>
            </a:r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321439" y="3679033"/>
            <a:ext cx="1928826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285852" y="3714752"/>
            <a:ext cx="150019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857488" y="350043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ΑΓΧΟΣ</a:t>
            </a:r>
            <a:endParaRPr lang="el-GR" sz="2800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5400000">
            <a:off x="2964645" y="3107529"/>
            <a:ext cx="92869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V="1">
            <a:off x="3929058" y="3286124"/>
            <a:ext cx="1643074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3929058" y="3714752"/>
            <a:ext cx="1571636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5572132" y="2928934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Φ.Σ.</a:t>
            </a:r>
          </a:p>
          <a:p>
            <a:pPr algn="ctr"/>
            <a:r>
              <a:rPr lang="el-GR" dirty="0" smtClean="0"/>
              <a:t>(μετουσίωση)</a:t>
            </a:r>
          </a:p>
          <a:p>
            <a:pPr algn="ctr"/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5429256" y="428625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ΝΕΥΡΩΣΗ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ΨΥΧΑΝΑΓΚΑΣΤΙΚΟ – ΠΡΩΚΤΙΚΟ ΣΤΑΔΙΟ</a:t>
            </a:r>
            <a:br>
              <a:rPr lang="el-GR" sz="3600" b="1" dirty="0" smtClean="0"/>
            </a:br>
            <a:endParaRPr lang="el-GR" sz="3600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4572032" cy="5166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000" dirty="0" smtClean="0"/>
              <a:t>Ψυχαναγκαστικά χαρακτηριστικά της προσωπικότητας</a:t>
            </a:r>
          </a:p>
          <a:p>
            <a:pPr>
              <a:buNone/>
            </a:pPr>
            <a:endParaRPr lang="el-GR" sz="3000" dirty="0" smtClean="0"/>
          </a:p>
          <a:p>
            <a:r>
              <a:rPr lang="el-GR" sz="2400" dirty="0" smtClean="0"/>
              <a:t>συμπεριφορά σύμφωνα µε τους κανόνες </a:t>
            </a:r>
          </a:p>
          <a:p>
            <a:r>
              <a:rPr lang="el-GR" sz="2400" dirty="0" smtClean="0"/>
              <a:t>χαρακτηριστικά πειθαρχίας, τάξης, αναγνώρισης της ιεραρχίας κλπ. </a:t>
            </a:r>
          </a:p>
          <a:p>
            <a:r>
              <a:rPr lang="el-GR" sz="2400" dirty="0" smtClean="0"/>
              <a:t>μονωμένο συναίσθημα </a:t>
            </a:r>
          </a:p>
          <a:p>
            <a:r>
              <a:rPr lang="el-GR" sz="2400" dirty="0" smtClean="0"/>
              <a:t>μειωμένη φαντασία </a:t>
            </a:r>
          </a:p>
          <a:p>
            <a:r>
              <a:rPr lang="el-GR" sz="2400" dirty="0" smtClean="0"/>
              <a:t>έλλειψη πρωτοβουλίας </a:t>
            </a:r>
          </a:p>
          <a:p>
            <a:r>
              <a:rPr lang="el-GR" sz="2400" dirty="0" smtClean="0"/>
              <a:t>αξιολόγηση υλικών αξιών </a:t>
            </a:r>
          </a:p>
        </p:txBody>
      </p:sp>
      <p:sp>
        <p:nvSpPr>
          <p:cNvPr id="4" name="7 - Θέση περιεχομένου"/>
          <p:cNvSpPr txBox="1">
            <a:spLocks/>
          </p:cNvSpPr>
          <p:nvPr/>
        </p:nvSpPr>
        <p:spPr>
          <a:xfrm>
            <a:off x="4929190" y="1214422"/>
            <a:ext cx="4071966" cy="516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Ιδεοψυχαναγκαστική νεύρωση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600" dirty="0" smtClean="0"/>
              <a:t>ι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δεοληψίες</a:t>
            </a:r>
            <a:endParaRPr kumimoji="0" lang="el-G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600" dirty="0" err="1" smtClean="0"/>
              <a:t>ενορμητικές</a:t>
            </a:r>
            <a:r>
              <a:rPr lang="el-GR" sz="2600" dirty="0" smtClean="0"/>
              <a:t> τάσεις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600" dirty="0" smtClean="0"/>
              <a:t>τ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ελετουργικά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ή</a:t>
            </a:r>
            <a:r>
              <a:rPr lang="el-GR" sz="2600" dirty="0" smtClean="0"/>
              <a:t> αποτρεπτικά τεχνάσματα (μηχ. άμυνας: </a:t>
            </a:r>
            <a:r>
              <a:rPr lang="el-GR" sz="2600" dirty="0" err="1" smtClean="0"/>
              <a:t>ενδοβολή</a:t>
            </a:r>
            <a:r>
              <a:rPr lang="el-GR" sz="2600" dirty="0" smtClean="0"/>
              <a:t>, μόνωση, υπεραναπλήρωση)</a:t>
            </a:r>
            <a:endParaRPr kumimoji="0" lang="el-G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ΥΣΤΕΡΙΚΟ – ΟΙΔΙΠΟΔΕΙΟ ΣΤΑΔΙΟ</a:t>
            </a:r>
            <a:br>
              <a:rPr lang="el-GR" sz="3600" b="1" dirty="0" smtClean="0"/>
            </a:b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214422"/>
            <a:ext cx="4000528" cy="50949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 smtClean="0"/>
              <a:t>Υστερικά χαρακτηριστικά της προσωπικότητας</a:t>
            </a:r>
          </a:p>
          <a:p>
            <a:pPr>
              <a:buNone/>
            </a:pPr>
            <a:endParaRPr lang="el-GR" sz="3000" dirty="0" smtClean="0"/>
          </a:p>
          <a:p>
            <a:r>
              <a:rPr lang="el-GR" sz="2400" dirty="0" smtClean="0"/>
              <a:t>συμπεριφορά πρόκλησης του ενδιαφέροντος των άλλων </a:t>
            </a:r>
          </a:p>
          <a:p>
            <a:r>
              <a:rPr lang="el-GR" sz="2400" dirty="0" smtClean="0"/>
              <a:t>ελκυστική συμπεριφορά προς το άλλο φύλλο </a:t>
            </a:r>
          </a:p>
          <a:p>
            <a:r>
              <a:rPr lang="el-GR" sz="2400" dirty="0" smtClean="0"/>
              <a:t>εγωκεντρική σκέψη </a:t>
            </a:r>
          </a:p>
          <a:p>
            <a:r>
              <a:rPr lang="el-GR" sz="2400" dirty="0" smtClean="0"/>
              <a:t>θεατρινισμός </a:t>
            </a:r>
          </a:p>
          <a:p>
            <a:r>
              <a:rPr lang="el-GR" sz="2400" dirty="0" smtClean="0"/>
              <a:t>δημιουργία ψευδούς συμπτωματολογίας </a:t>
            </a:r>
          </a:p>
          <a:p>
            <a:r>
              <a:rPr lang="el-GR" sz="2400" dirty="0" smtClean="0"/>
              <a:t>υπερβολικός τονισμός αμελητέων συμπτωμάτων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857752" y="1357298"/>
            <a:ext cx="4000528" cy="509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Υστερική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νεύρωση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2800" baseline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800" dirty="0" smtClean="0"/>
              <a:t>μ</a:t>
            </a:r>
            <a:r>
              <a:rPr kumimoji="0" lang="el-G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ετατροπή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άγχους σε: </a:t>
            </a:r>
          </a:p>
          <a:p>
            <a:pPr marL="800100" lvl="1" indent="-342900">
              <a:spcBef>
                <a:spcPct val="20000"/>
              </a:spcBef>
            </a:pPr>
            <a:r>
              <a:rPr lang="el-GR" sz="2800" dirty="0" smtClean="0"/>
              <a:t>	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σωματικά</a:t>
            </a:r>
          </a:p>
          <a:p>
            <a:pPr marL="800100" lvl="1" indent="-342900">
              <a:spcBef>
                <a:spcPct val="20000"/>
              </a:spcBef>
            </a:pPr>
            <a:r>
              <a:rPr lang="el-GR" sz="2800" baseline="0" dirty="0" smtClean="0"/>
              <a:t>     -ψυχολογικά</a:t>
            </a:r>
          </a:p>
          <a:p>
            <a:pPr marL="800100" lvl="1" indent="-342900">
              <a:spcBef>
                <a:spcPct val="20000"/>
              </a:spcBef>
            </a:pP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λειτουργικά    </a:t>
            </a:r>
          </a:p>
          <a:p>
            <a:pPr marL="800100" lvl="1" indent="-342900">
              <a:spcBef>
                <a:spcPct val="20000"/>
              </a:spcBef>
            </a:pPr>
            <a:r>
              <a:rPr lang="el-GR" sz="2800" dirty="0" smtClean="0"/>
              <a:t>                    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συμπτώματα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800" dirty="0" smtClean="0"/>
              <a:t>μ</a:t>
            </a:r>
            <a:r>
              <a:rPr lang="el-GR" sz="2800" baseline="0" dirty="0" smtClean="0"/>
              <a:t>ηχ.</a:t>
            </a:r>
            <a:r>
              <a:rPr lang="el-GR" sz="2800" dirty="0" smtClean="0"/>
              <a:t> άμυνας (εκλογίκευση, εξιδανίκευση, ταύτιση, </a:t>
            </a:r>
            <a:r>
              <a:rPr lang="el-GR" sz="2800" b="1" dirty="0" smtClean="0"/>
              <a:t>μετατροπή</a:t>
            </a:r>
            <a:r>
              <a:rPr lang="el-GR" sz="2800" dirty="0" smtClean="0"/>
              <a:t>)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95A77-3BA4-4286-9C7A-626809A00B2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6: </a:t>
            </a:r>
            <a:r>
              <a:rPr lang="el-GR" sz="2000"/>
              <a:t>Οριακή </a:t>
            </a:r>
            <a:r>
              <a:rPr lang="el-GR" sz="2000" smtClean="0"/>
              <a:t>σύγκρουση»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698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e4245febdaf050f6faf88543f371e825b03984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767</Words>
  <Application>Microsoft Office PowerPoint</Application>
  <PresentationFormat>Προβολή στην οθόνη (4:3)</PresentationFormat>
  <Paragraphs>145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Θέμα του Office</vt:lpstr>
      <vt:lpstr>OC_template_updated</vt:lpstr>
      <vt:lpstr>1_OC_template_updated</vt:lpstr>
      <vt:lpstr>2_OC_template_updated</vt:lpstr>
      <vt:lpstr>Ψυχιατρική</vt:lpstr>
      <vt:lpstr>ΟΡΙΑΚΗ ΣΥΓΚΡΟΥΣΗ</vt:lpstr>
      <vt:lpstr>ΟΡΙΑΚΟ ΣΤΑΔΙΟ </vt:lpstr>
      <vt:lpstr>ΝΕΥΡΩΤΙΚΗ ΣΥΓΚΡΟΥΣΗ</vt:lpstr>
      <vt:lpstr>ΨΥΧΑΝΑΓΚΑΣΤΙΚΟ – ΠΡΩΚΤΙΚΟ ΣΤΑΔΙΟ </vt:lpstr>
      <vt:lpstr>ΥΣΤΕΡΙΚΟ – ΟΙΔΙΠΟΔΕΙΟ ΣΤΑΔΙΟ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Info-Quest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ΟΡΙΑΚΗ ΣΥΓΚΡΟΥΣΗ</dc:title>
  <dc:creator>opencourses@teiath.gr</dc:creator>
  <cp:lastModifiedBy>fkaram2</cp:lastModifiedBy>
  <cp:revision>5</cp:revision>
  <dcterms:created xsi:type="dcterms:W3CDTF">2015-09-01T09:37:07Z</dcterms:created>
  <dcterms:modified xsi:type="dcterms:W3CDTF">2015-09-02T11:25:54Z</dcterms:modified>
</cp:coreProperties>
</file>