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61"/>
  </p:notesMasterIdLst>
  <p:handoutMasterIdLst>
    <p:handoutMasterId r:id="rId62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2" r:id="rId45"/>
    <p:sldId id="310" r:id="rId46"/>
    <p:sldId id="311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262" r:id="rId56"/>
    <p:sldId id="264" r:id="rId57"/>
    <p:sldId id="265" r:id="rId58"/>
    <p:sldId id="266" r:id="rId59"/>
    <p:sldId id="261" r:id="rId60"/>
  </p:sldIdLst>
  <p:sldSz cx="9144000" cy="6858000" type="screen4x3"/>
  <p:notesSz cx="7104063" cy="10234613"/>
  <p:custDataLst>
    <p:tags r:id="rId6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5" d="100"/>
          <a:sy n="75" d="100"/>
        </p:scale>
        <p:origin x="-21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l-G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5E326-FC44-47CC-82C9-B962253FD12E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0FD6D-29AC-4615-BC1A-3364F571EE4F}" type="slidenum">
              <a:rPr lang="el-GR" smtClean="0"/>
              <a:pPr/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57224-B33B-4985-8758-B8A67EBC17B4}" type="slidenum">
              <a:rPr lang="el-GR"/>
              <a:pPr/>
              <a:t>6</a:t>
            </a:fld>
            <a:endParaRPr lang="el-G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04370-F4BF-40FE-8D45-B26EE04BA7D4}" type="slidenum">
              <a:rPr lang="el-GR"/>
              <a:pPr/>
              <a:t>7</a:t>
            </a:fld>
            <a:endParaRPr lang="el-GR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CDDBA-5641-4880-B8C8-B159886CA112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20E36-AC6A-419E-96FA-205FA33B981C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A7169-2D97-4BE9-95AE-115EF0450D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260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2A9C0-B87F-4727-B0AE-50637CCD66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932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ED809-EA41-4D4C-B4C3-CE63BEEFEF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67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ailer_bike#mediaviewer/File:Half_Wheeler_-_bik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5" TargetMode="External"/><Relationship Id="rId4" Type="http://schemas.openxmlformats.org/officeDocument/2006/relationships/hyperlink" Target="http://commons.wikimedia.org/wiki/User:PR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photos/wheelchai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publicdomain/zero/1.0/deed.en" TargetMode="External"/><Relationship Id="rId4" Type="http://schemas.openxmlformats.org/officeDocument/2006/relationships/hyperlink" Target="http://pixabay.com/en/users/Nem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tlasspinalcare.com/cerebral-palsy-children-birth-injurie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sistireland.i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apdisabilityaids.co.uk/garden-play-nproducts26curpage-2-26-c.asp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madeeasy.org.uk/children/trolleys,-karts,-scooter-boards-and-sledges-2761-p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central.org/adapted/factsheets/CerebralPalsy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uce_Wallrodt_throwing_discus_at_1992_Paralympics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paralympic.org.a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chery_at_the_2012_Summer_Paralympics_%E2%80%93_Women's_individual_recurve#mediaviewer/File:Gizem_Giri%C5%9Fmen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commons.wikimedia.org/wiki/User:Gasheadstev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niel_Bell_(Australian_swimmer)#mediaviewer/File:231000_-_Swimming_Daniel_Bell_reflections_action_-_3b_-_2000_Sydney_event_photo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paralympic.org.a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salie_Fahey#mediaviewer/File:291000_-_Equestrian_Rosalie_Fahey_dressage_action_-_3b_-_2000_Sydney_event_photo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paralympic.org.a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ccia#mediaviewer/File:Paralympics_Beijing_2008_286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commons.wikimedia.org/wiki/User:Stig%20Morten%20Skj%C3%A6ra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ustralia_at_the_2000_Summer_Paralympics#mediaviewer/File:231000_-_Football_Jason_Rand_action_-_3b_-_Sydney_2000_match_photo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paralympic.org.a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ustralian_paralympic_shooter,_Iain_Fischer_shoots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paralympic.org.a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012_Paralympic_rugby_USA_v_GB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eople/56594044@N06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ustralia_at_the_2000_Summer_Paralympics#mediaviewer/File:261000_-_Powerlifting_Richard_Nicholson_60kg_action_-_3b_-_Sydney_2000_match_photo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paralympic.org.au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nas_in_china/2845223959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2.0/" TargetMode="External"/><Relationship Id="rId4" Type="http://schemas.openxmlformats.org/officeDocument/2006/relationships/hyperlink" Target="https://www.flickr.com/photos/jonas_in_chin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uise_Sauvage#mediaviewer/File:231000_-_Athletics_wheelchair_racing_800m_T54_final_Louise_Sauvage_silver_action_2_-_3b_-_2000_Sydney_race_photo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paralympic.org.au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Raystorm" TargetMode="External"/><Relationship Id="rId2" Type="http://schemas.openxmlformats.org/officeDocument/2006/relationships/hyperlink" Target="http://en.wikipedia.org/wiki/Nathalie_Carpanedo#mediaviewer/File:Nathalie_Carpaned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creativecommons.org/licenses/by-sa/3.0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prstClr val="black"/>
                </a:solidFill>
                <a:latin typeface="Calibri"/>
              </a:rPr>
              <a:t>Προσαρμοσμένη Κινητική Δραστηριότητα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088232"/>
          </a:xfrm>
        </p:spPr>
        <p:txBody>
          <a:bodyPr>
            <a:noAutofit/>
          </a:bodyPr>
          <a:lstStyle/>
          <a:p>
            <a:pPr eaLnBrk="1" hangingPunct="1"/>
            <a:r>
              <a:rPr lang="el-GR" sz="2700" b="1" dirty="0" smtClean="0"/>
              <a:t>Ενότητα 6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Εγκεφαλική παράλυση και ΠΚΔ</a:t>
            </a:r>
            <a:endParaRPr lang="en-US" sz="2700" dirty="0" smtClean="0"/>
          </a:p>
          <a:p>
            <a:pPr eaLnBrk="1" hangingPunct="1"/>
            <a:endParaRPr lang="el-GR" sz="1400" dirty="0">
              <a:latin typeface="+mj-lt"/>
            </a:endParaRPr>
          </a:p>
          <a:p>
            <a:pPr lvl="0" algn="l">
              <a:lnSpc>
                <a:spcPct val="80000"/>
              </a:lnSpc>
            </a:pP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            </a:t>
            </a:r>
            <a:r>
              <a:rPr lang="el-GR" sz="2400" dirty="0" smtClean="0">
                <a:solidFill>
                  <a:prstClr val="black"/>
                </a:solidFill>
                <a:latin typeface="+mj-lt"/>
              </a:rPr>
              <a:t>   Ειρήνη </a:t>
            </a:r>
            <a:r>
              <a:rPr lang="el-GR" sz="2400" dirty="0" err="1" smtClean="0">
                <a:solidFill>
                  <a:prstClr val="black"/>
                </a:solidFill>
                <a:latin typeface="+mj-lt"/>
              </a:rPr>
              <a:t>Γραμματοπούλου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     </a:t>
            </a:r>
            <a:r>
              <a:rPr lang="el-GR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       </a:t>
            </a:r>
            <a:r>
              <a:rPr lang="el-GR" sz="2400" dirty="0" smtClean="0">
                <a:solidFill>
                  <a:prstClr val="black"/>
                </a:solidFill>
                <a:latin typeface="+mj-lt"/>
              </a:rPr>
              <a:t>Νικόλαος </a:t>
            </a:r>
            <a:r>
              <a:rPr lang="el-GR" sz="2400" dirty="0" err="1" smtClean="0">
                <a:solidFill>
                  <a:prstClr val="black"/>
                </a:solidFill>
                <a:latin typeface="+mj-lt"/>
              </a:rPr>
              <a:t>Χρυσάγης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+mj-lt"/>
              </a:rPr>
              <a:t>	Αναπληρώτρια </a:t>
            </a:r>
            <a:r>
              <a:rPr lang="el-GR" sz="2400" dirty="0">
                <a:solidFill>
                  <a:prstClr val="black"/>
                </a:solidFill>
                <a:latin typeface="+mj-lt"/>
              </a:rPr>
              <a:t>Καθηγήτρια </a:t>
            </a:r>
            <a:r>
              <a:rPr lang="el-GR" sz="2400" dirty="0" smtClean="0">
                <a:solidFill>
                  <a:prstClr val="black"/>
                </a:solidFill>
                <a:latin typeface="+mj-lt"/>
              </a:rPr>
              <a:t>    Εργαστηριακός συνεργάτης</a:t>
            </a:r>
            <a:endParaRPr lang="el-GR" sz="2400" dirty="0">
              <a:solidFill>
                <a:prstClr val="black"/>
              </a:solidFill>
              <a:latin typeface="+mj-lt"/>
            </a:endParaRPr>
          </a:p>
          <a:p>
            <a:pPr lvl="0">
              <a:lnSpc>
                <a:spcPct val="80000"/>
              </a:lnSpc>
            </a:pPr>
            <a:r>
              <a:rPr lang="el-GR" sz="2400" dirty="0" smtClean="0">
                <a:solidFill>
                  <a:prstClr val="black"/>
                </a:solidFill>
                <a:latin typeface="+mj-lt"/>
              </a:rPr>
              <a:t>Τμήμα Φυσικοθεραπείας ΤΕΙ-Αθήνας</a:t>
            </a:r>
            <a:endParaRPr lang="el-GR" sz="24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5. Εκπαιδευτικές - θεραπευτικές παρεμβάσεις </a:t>
            </a:r>
            <a:r>
              <a:rPr lang="el-GR" dirty="0"/>
              <a:t/>
            </a:r>
            <a:br>
              <a:rPr lang="el-GR" dirty="0"/>
            </a:br>
            <a:endParaRPr lang="el-GR" b="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546848" cy="504056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Φυσικοθεραπεία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err="1" smtClean="0"/>
              <a:t>Εργοθεραπεία</a:t>
            </a:r>
            <a:endParaRPr lang="el-GR" sz="24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err="1" smtClean="0"/>
              <a:t>Λογοθεραπεία</a:t>
            </a:r>
            <a:endParaRPr lang="el-GR" sz="24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Φαρμακευτική αγωγή- χειρουργικές επεμβάσεις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Ειδική εκπαίδευση- Γονείς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Προσαρμοσμένη Κινητική Δραστηριότητα (ΠΚΔ)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2000232" y="6072206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Anttila</a:t>
            </a:r>
            <a:r>
              <a:rPr lang="en-US" dirty="0" smtClean="0">
                <a:latin typeface="+mn-lt"/>
              </a:rPr>
              <a:t>, et al., 2008, Novak et al., 2013,</a:t>
            </a:r>
            <a:r>
              <a:rPr lang="en-US" dirty="0" smtClean="0">
                <a:latin typeface="+mn-lt"/>
                <a:cs typeface="Calibri" pitchFamily="34" charset="0"/>
              </a:rPr>
              <a:t> </a:t>
            </a:r>
            <a:r>
              <a:rPr lang="en-US" dirty="0" err="1" smtClean="0">
                <a:latin typeface="+mn-lt"/>
                <a:cs typeface="Calibri" pitchFamily="34" charset="0"/>
              </a:rPr>
              <a:t>Orelove</a:t>
            </a:r>
            <a:r>
              <a:rPr lang="en-US" dirty="0" smtClean="0">
                <a:latin typeface="+mn-lt"/>
                <a:cs typeface="Calibri" pitchFamily="34" charset="0"/>
              </a:rPr>
              <a:t> et al., 2004)</a:t>
            </a:r>
            <a:r>
              <a:rPr lang="en-US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pic>
        <p:nvPicPr>
          <p:cNvPr id="2050" name="Picture 2" descr="http://upload.wikimedia.org/wikipedia/commons/3/33/Half_Wheeler_-_bi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86" y="1412776"/>
            <a:ext cx="3860056" cy="28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39505" y="4285845"/>
            <a:ext cx="2641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Half Wheeler - bike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 tooltip="User:PRA"/>
              </a:rPr>
              <a:t>PRA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2.5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20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6. Θεραπευτικές προσεγγίσεις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err="1" smtClean="0"/>
              <a:t>Νευροεξελικτική</a:t>
            </a:r>
            <a:r>
              <a:rPr lang="el-GR" sz="2400" dirty="0" smtClean="0"/>
              <a:t> αγωγή (</a:t>
            </a:r>
            <a:r>
              <a:rPr lang="en-US" sz="2400" dirty="0" err="1" smtClean="0"/>
              <a:t>Neurodevelopmental</a:t>
            </a:r>
            <a:r>
              <a:rPr lang="en-US" sz="2400" dirty="0" smtClean="0"/>
              <a:t> treatment) </a:t>
            </a:r>
            <a:endParaRPr lang="el-GR" sz="24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Αισθητηριακή Ολοκλήρωση (</a:t>
            </a:r>
            <a:r>
              <a:rPr lang="en-US" sz="2400" dirty="0" smtClean="0"/>
              <a:t>Sensory Integration</a:t>
            </a:r>
            <a:r>
              <a:rPr lang="el-GR" sz="2400" dirty="0" smtClean="0"/>
              <a:t>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Καθοδηγούμενη εκπαίδευση (</a:t>
            </a:r>
            <a:r>
              <a:rPr lang="en-US" sz="2400" dirty="0" smtClean="0"/>
              <a:t>conductive education) </a:t>
            </a:r>
            <a:r>
              <a:rPr lang="el-GR" sz="2400" dirty="0" smtClean="0"/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Λειτουργική φυσικοθεραπεία </a:t>
            </a:r>
            <a:r>
              <a:rPr lang="en-US" sz="2400" dirty="0" smtClean="0"/>
              <a:t>( functional physical therapy) </a:t>
            </a:r>
            <a:endParaRPr lang="el-GR" sz="24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Προγράμματα φυσικής δραστηριότητας</a:t>
            </a:r>
            <a:r>
              <a:rPr lang="en-US" sz="2400" dirty="0" smtClean="0"/>
              <a:t>-</a:t>
            </a:r>
            <a:r>
              <a:rPr lang="el-GR" sz="2400" dirty="0" smtClean="0"/>
              <a:t> υγείας</a:t>
            </a:r>
            <a:r>
              <a:rPr lang="en-US" sz="2400" dirty="0" smtClean="0"/>
              <a:t>( Physical activity</a:t>
            </a:r>
            <a:r>
              <a:rPr lang="el-GR" sz="2400" dirty="0" smtClean="0"/>
              <a:t>- </a:t>
            </a:r>
            <a:r>
              <a:rPr lang="en-US" sz="2400" dirty="0" smtClean="0"/>
              <a:t>fitness training) </a:t>
            </a:r>
            <a:endParaRPr lang="el-GR" sz="24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Προγράμματα ενδυνάμωσης ( </a:t>
            </a:r>
            <a:r>
              <a:rPr lang="en-US" sz="2400" dirty="0" smtClean="0"/>
              <a:t>Strength training)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Ψυχαγωγικές θεραπείες</a:t>
            </a:r>
            <a:r>
              <a:rPr lang="en-US" sz="2400" dirty="0" smtClean="0"/>
              <a:t> </a:t>
            </a:r>
            <a:r>
              <a:rPr lang="el-GR" sz="2400" dirty="0" smtClean="0"/>
              <a:t> ( </a:t>
            </a:r>
            <a:r>
              <a:rPr lang="en-US" sz="2400" dirty="0" smtClean="0"/>
              <a:t>Recreational therapies) (</a:t>
            </a:r>
            <a:r>
              <a:rPr lang="el-GR" sz="2400" dirty="0" err="1" smtClean="0"/>
              <a:t>Ιπποθεραπεία</a:t>
            </a:r>
            <a:r>
              <a:rPr lang="el-GR" sz="2400" dirty="0" smtClean="0"/>
              <a:t> – κολύμβηση)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4071934" y="59293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Anttila</a:t>
            </a:r>
            <a:r>
              <a:rPr lang="en-US" dirty="0" smtClean="0">
                <a:latin typeface="+mn-lt"/>
              </a:rPr>
              <a:t>, et al., 2008, Novak et al., 2013</a:t>
            </a:r>
            <a:r>
              <a:rPr lang="el-GR" dirty="0" smtClean="0">
                <a:latin typeface="+mn-lt"/>
              </a:rPr>
              <a:t>)</a:t>
            </a:r>
            <a:r>
              <a:rPr lang="en-US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57200" y="2394559"/>
            <a:ext cx="478634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Εκπαιδευτικός -  καθηγητής      προσαρμοσμένης κινητικής       δραστηριότητας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Παιδίατρος- </a:t>
            </a:r>
            <a:r>
              <a:rPr lang="el-GR" sz="2400" dirty="0" err="1" smtClean="0">
                <a:latin typeface="+mn-lt"/>
              </a:rPr>
              <a:t>παιδονευρολόγος</a:t>
            </a:r>
            <a:r>
              <a:rPr lang="el-GR" sz="2400" dirty="0" smtClean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Φυσικοθεραπευτής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</a:rPr>
              <a:t>Εργοθεραπευτής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Λογοθεραπευτής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Ψυχολόγος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Κοινωνικός λειτουργός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565895" y="2468975"/>
            <a:ext cx="3566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Η αξιολόγηση βασίζεται στο τρίπτυχο</a:t>
            </a:r>
            <a:r>
              <a:rPr lang="en-US" sz="2000" b="1" dirty="0" smtClean="0">
                <a:latin typeface="+mn-lt"/>
              </a:rPr>
              <a:t>:</a:t>
            </a:r>
            <a:r>
              <a:rPr lang="el-GR" sz="2000" b="1" dirty="0" smtClean="0">
                <a:latin typeface="+mn-lt"/>
              </a:rPr>
              <a:t> </a:t>
            </a:r>
            <a:endParaRPr lang="el-GR" sz="2000" b="1" dirty="0">
              <a:latin typeface="+mn-lt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821505" y="6241766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(</a:t>
            </a:r>
            <a:r>
              <a:rPr lang="en-US" sz="1600" dirty="0" err="1" smtClean="0">
                <a:latin typeface="+mn-lt"/>
              </a:rPr>
              <a:t>Campell</a:t>
            </a:r>
            <a:r>
              <a:rPr lang="en-US" sz="1600" dirty="0" smtClean="0">
                <a:latin typeface="+mn-lt"/>
              </a:rPr>
              <a:t>, 2000; </a:t>
            </a:r>
            <a:r>
              <a:rPr lang="en-US" sz="1600" dirty="0" err="1" smtClean="0">
                <a:latin typeface="+mn-lt"/>
              </a:rPr>
              <a:t>Shumway</a:t>
            </a:r>
            <a:r>
              <a:rPr lang="en-US" sz="1600" dirty="0" smtClean="0">
                <a:latin typeface="+mn-lt"/>
              </a:rPr>
              <a:t>-Cook &amp; </a:t>
            </a:r>
            <a:r>
              <a:rPr lang="en-US" sz="1600" dirty="0" err="1" smtClean="0">
                <a:latin typeface="+mn-lt"/>
              </a:rPr>
              <a:t>Woollacott</a:t>
            </a:r>
            <a:r>
              <a:rPr lang="en-US" sz="1600" dirty="0" smtClean="0">
                <a:latin typeface="+mn-lt"/>
              </a:rPr>
              <a:t>, 2001)</a:t>
            </a:r>
            <a:endParaRPr lang="el-GR" sz="16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9123" y="3214686"/>
            <a:ext cx="4494570" cy="1558966"/>
            <a:chOff x="4429123" y="3214686"/>
            <a:chExt cx="4494570" cy="1558966"/>
          </a:xfrm>
        </p:grpSpPr>
        <p:sp>
          <p:nvSpPr>
            <p:cNvPr id="5" name="4 - TextBox"/>
            <p:cNvSpPr txBox="1"/>
            <p:nvPr/>
          </p:nvSpPr>
          <p:spPr>
            <a:xfrm>
              <a:off x="5786445" y="3214686"/>
              <a:ext cx="1920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rgbClr val="820000"/>
                  </a:solidFill>
                  <a:latin typeface="+mn-lt"/>
                  <a:cs typeface="Times New Roman" pitchFamily="18" charset="0"/>
                </a:rPr>
                <a:t>μαθητή</a:t>
              </a:r>
              <a:r>
                <a:rPr lang="el-GR" b="1" dirty="0" smtClean="0">
                  <a:solidFill>
                    <a:srgbClr val="820000"/>
                  </a:solidFill>
                  <a:latin typeface="+mn-lt"/>
                  <a:cs typeface="Times New Roman" pitchFamily="18" charset="0"/>
                </a:rPr>
                <a:t>ς</a:t>
              </a:r>
              <a:endParaRPr lang="el-GR" b="1" dirty="0">
                <a:solidFill>
                  <a:srgbClr val="820000"/>
                </a:solidFill>
                <a:latin typeface="+mn-lt"/>
              </a:endParaRPr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6923429" y="4373542"/>
              <a:ext cx="200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820000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l-GR" sz="2000" b="1" dirty="0" smtClean="0">
                  <a:solidFill>
                    <a:srgbClr val="820000"/>
                  </a:solidFill>
                  <a:latin typeface="+mn-lt"/>
                  <a:cs typeface="Times New Roman" pitchFamily="18" charset="0"/>
                </a:rPr>
                <a:t>δραστηριότητα</a:t>
              </a:r>
              <a:endParaRPr lang="el-GR" sz="2000" b="1" dirty="0">
                <a:solidFill>
                  <a:srgbClr val="820000"/>
                </a:solidFill>
                <a:latin typeface="+mn-lt"/>
              </a:endParaRPr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4429123" y="4357694"/>
              <a:ext cx="1920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 smtClean="0">
                  <a:solidFill>
                    <a:srgbClr val="820000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l-GR" sz="2000" b="1" dirty="0" smtClean="0">
                  <a:solidFill>
                    <a:srgbClr val="820000"/>
                  </a:solidFill>
                  <a:latin typeface="+mn-lt"/>
                  <a:cs typeface="Times New Roman" pitchFamily="18" charset="0"/>
                </a:rPr>
                <a:t>περιβάλλον</a:t>
              </a:r>
              <a:endParaRPr lang="el-GR" sz="2000" b="1" dirty="0">
                <a:solidFill>
                  <a:srgbClr val="820000"/>
                </a:solidFill>
                <a:latin typeface="+mn-lt"/>
              </a:endParaRPr>
            </a:p>
          </p:txBody>
        </p:sp>
        <p:cxnSp>
          <p:nvCxnSpPr>
            <p:cNvPr id="17" name="16 - Ευθύγραμμο βέλος σύνδεσης"/>
            <p:cNvCxnSpPr/>
            <p:nvPr/>
          </p:nvCxnSpPr>
          <p:spPr>
            <a:xfrm rot="5400000">
              <a:off x="5572132" y="3857628"/>
              <a:ext cx="642942" cy="357190"/>
            </a:xfrm>
            <a:prstGeom prst="straightConnector1">
              <a:avLst/>
            </a:prstGeom>
            <a:ln w="28575" cmpd="sng">
              <a:solidFill>
                <a:srgbClr val="004B8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- Ευθύγραμμο βέλος σύνδεσης"/>
            <p:cNvCxnSpPr/>
            <p:nvPr/>
          </p:nvCxnSpPr>
          <p:spPr>
            <a:xfrm rot="16200000" flipH="1">
              <a:off x="6465107" y="3821909"/>
              <a:ext cx="642942" cy="428628"/>
            </a:xfrm>
            <a:prstGeom prst="straightConnector1">
              <a:avLst/>
            </a:prstGeom>
            <a:ln w="28575">
              <a:solidFill>
                <a:srgbClr val="004B8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- Ευθύγραμμο βέλος σύνδεσης"/>
            <p:cNvCxnSpPr/>
            <p:nvPr/>
          </p:nvCxnSpPr>
          <p:spPr>
            <a:xfrm rot="10800000">
              <a:off x="6025368" y="4575194"/>
              <a:ext cx="785818" cy="1588"/>
            </a:xfrm>
            <a:prstGeom prst="straightConnector1">
              <a:avLst/>
            </a:prstGeom>
            <a:ln w="28575">
              <a:solidFill>
                <a:srgbClr val="004B8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7. </a:t>
            </a:r>
            <a:r>
              <a:rPr lang="el-GR" dirty="0" smtClean="0"/>
              <a:t>Εκπαίδευση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60678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Η διεπιστημονική ομάδα πραγματοποιεί την αισθητικοκινητική αξιολόγηση για να εκπονήσει το εξατομικευμένο πρόγραμμα του μαθητή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366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l-GR" sz="3600" dirty="0" smtClean="0">
                <a:effectLst/>
                <a:cs typeface="Times New Roman" pitchFamily="18" charset="0"/>
              </a:rPr>
              <a:t>8. Αισθητικοκινητική ανάπτυξη στην εγκεφαλική παράλυση </a:t>
            </a:r>
            <a:r>
              <a:rPr lang="el-GR" sz="2800" b="0" dirty="0" smtClean="0">
                <a:effectLst/>
                <a:cs typeface="Times New Roman" pitchFamily="18" charset="0"/>
              </a:rPr>
              <a:t>(1 από 3)</a:t>
            </a:r>
            <a:endParaRPr lang="el-GR" sz="28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7662"/>
          </a:xfrm>
        </p:spPr>
        <p:txBody>
          <a:bodyPr>
            <a:noAutofit/>
          </a:bodyPr>
          <a:lstStyle/>
          <a:p>
            <a:r>
              <a:rPr lang="el-GR" sz="2400" dirty="0" smtClean="0">
                <a:cs typeface="Times New Roman" pitchFamily="18" charset="0"/>
              </a:rPr>
              <a:t>Παραμονή Αντανακλαστικών αντιδράσεων </a:t>
            </a:r>
          </a:p>
          <a:p>
            <a:r>
              <a:rPr lang="el-GR" sz="2400" dirty="0" smtClean="0">
                <a:cs typeface="Times New Roman" pitchFamily="18" charset="0"/>
              </a:rPr>
              <a:t>Ελλιπής ανάπτυξη </a:t>
            </a:r>
            <a:r>
              <a:rPr lang="el-GR" sz="2400" dirty="0" err="1" smtClean="0">
                <a:cs typeface="Times New Roman" pitchFamily="18" charset="0"/>
              </a:rPr>
              <a:t>ισορροπιστικών</a:t>
            </a:r>
            <a:r>
              <a:rPr lang="el-GR" sz="2400" dirty="0" smtClean="0">
                <a:cs typeface="Times New Roman" pitchFamily="18" charset="0"/>
              </a:rPr>
              <a:t> και προστατευτικών αντιδράσεων</a:t>
            </a:r>
          </a:p>
          <a:p>
            <a:r>
              <a:rPr lang="el-GR" sz="2400" dirty="0" smtClean="0">
                <a:cs typeface="Times New Roman" pitchFamily="18" charset="0"/>
              </a:rPr>
              <a:t>Διαταραχές μυϊκού τόνου</a:t>
            </a:r>
          </a:p>
          <a:p>
            <a:r>
              <a:rPr lang="el-GR" sz="2400" dirty="0" smtClean="0">
                <a:cs typeface="Times New Roman" pitchFamily="18" charset="0"/>
              </a:rPr>
              <a:t>Παθολογικά πρότυπα στάσης και κίνησης</a:t>
            </a:r>
            <a:endParaRPr lang="en-US" sz="2400" dirty="0" smtClean="0">
              <a:cs typeface="Times New Roman" pitchFamily="18" charset="0"/>
            </a:endParaRPr>
          </a:p>
          <a:p>
            <a:r>
              <a:rPr lang="el-GR" sz="2400" dirty="0" smtClean="0">
                <a:cs typeface="Times New Roman" pitchFamily="18" charset="0"/>
              </a:rPr>
              <a:t>Ορθοπεδικά προβλήματα (θέσεις)      </a:t>
            </a:r>
          </a:p>
          <a:p>
            <a:pPr>
              <a:buNone/>
            </a:pPr>
            <a:r>
              <a:rPr lang="el-GR" sz="2400" dirty="0" smtClean="0">
                <a:cs typeface="Times New Roman" pitchFamily="18" charset="0"/>
              </a:rPr>
              <a:t>         </a:t>
            </a:r>
          </a:p>
          <a:p>
            <a:endParaRPr lang="el-GR" sz="2400" dirty="0" smtClean="0"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cs typeface="Times New Roman" pitchFamily="18" charset="0"/>
            </a:endParaRPr>
          </a:p>
          <a:p>
            <a:pPr>
              <a:buNone/>
            </a:pPr>
            <a:endParaRPr lang="el-GR" sz="2400" dirty="0" smtClean="0">
              <a:cs typeface="Times New Roman" pitchFamily="18" charset="0"/>
            </a:endParaRPr>
          </a:p>
          <a:p>
            <a:r>
              <a:rPr lang="el-GR" sz="2400" dirty="0" smtClean="0">
                <a:cs typeface="Times New Roman" pitchFamily="18" charset="0"/>
              </a:rPr>
              <a:t>Δυσκολία  στην ανάπτυξη λειτουργικών δεξιοτήτων</a:t>
            </a:r>
          </a:p>
          <a:p>
            <a:pPr>
              <a:buNone/>
            </a:pPr>
            <a:r>
              <a:rPr lang="el-GR" sz="2400" dirty="0" smtClean="0">
                <a:cs typeface="Times New Roman" pitchFamily="18" charset="0"/>
              </a:rPr>
              <a:t>      (Σίτιση, παιχνίδι, ντύσιμο, γραφή)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6429388" y="62150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cs typeface="Calibri" pitchFamily="34" charset="0"/>
              </a:rPr>
              <a:t>(</a:t>
            </a:r>
            <a:r>
              <a:rPr lang="en-US" dirty="0" err="1" smtClean="0">
                <a:latin typeface="+mn-lt"/>
                <a:cs typeface="Calibri" pitchFamily="34" charset="0"/>
              </a:rPr>
              <a:t>Orelove</a:t>
            </a:r>
            <a:r>
              <a:rPr lang="en-US" dirty="0" smtClean="0">
                <a:latin typeface="+mn-lt"/>
                <a:cs typeface="Calibri" pitchFamily="34" charset="0"/>
              </a:rPr>
              <a:t> et al., 2004)</a:t>
            </a:r>
            <a:endParaRPr lang="el-GR" dirty="0">
              <a:latin typeface="+mn-lt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475656" y="3933056"/>
            <a:ext cx="936104" cy="1512168"/>
          </a:xfrm>
          <a:prstGeom prst="downArrow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83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cs typeface="Times New Roman" pitchFamily="18" charset="0"/>
              </a:rPr>
              <a:t>8. Αισθητικοκινητική ανάπτυξη στην εγκεφαλική παράλυση </a:t>
            </a:r>
            <a:r>
              <a:rPr lang="el-GR" sz="3100" b="0" dirty="0" smtClean="0">
                <a:cs typeface="Times New Roman" pitchFamily="18" charset="0"/>
              </a:rPr>
              <a:t>(2 </a:t>
            </a:r>
            <a:r>
              <a:rPr lang="el-GR" sz="3100" b="0" dirty="0">
                <a:cs typeface="Times New Roman" pitchFamily="18" charset="0"/>
              </a:rPr>
              <a:t>από 3)</a:t>
            </a:r>
            <a:endParaRPr lang="el-GR" sz="36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A7169-2D97-4BE9-95AE-115EF0450D41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285720" y="157161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Προβλήματα που προκαλούν τα αντανακλαστικά</a:t>
            </a:r>
            <a:endParaRPr lang="el-GR" sz="2400" dirty="0">
              <a:solidFill>
                <a:srgbClr val="820000"/>
              </a:solidFill>
              <a:latin typeface="+mn-lt"/>
              <a:sym typeface="Wingdings 2" pitchFamily="18" charset="2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5720" y="228599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Τονικό λαβυρινθικό (πρηνή)</a:t>
            </a:r>
            <a:r>
              <a:rPr lang="en-US" sz="2000" dirty="0" smtClean="0">
                <a:latin typeface="+mn-lt"/>
              </a:rPr>
              <a:t> </a:t>
            </a:r>
            <a:endParaRPr lang="el-GR" sz="2000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20" y="3041802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Τονικό λαβυρινθικό (ύπτια) </a:t>
            </a:r>
            <a:endParaRPr lang="el-GR" sz="2000" dirty="0">
              <a:latin typeface="+mn-lt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85720" y="3889047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Συμμετρικό τονικό </a:t>
            </a:r>
            <a:endParaRPr lang="el-GR" sz="2000" dirty="0">
              <a:latin typeface="+mn-lt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85720" y="467196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Αντανακλαστικό σύλληψης </a:t>
            </a:r>
            <a:endParaRPr lang="el-GR" sz="2000" dirty="0"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375583" y="2285992"/>
            <a:ext cx="4500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Έκταση κεφαλιού, κορμού, χρήση χεριών  </a:t>
            </a:r>
            <a:endParaRPr lang="el-GR" sz="2000" dirty="0">
              <a:latin typeface="+mn-lt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375583" y="3011794"/>
            <a:ext cx="4643438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Συμμετρική τοποθέτηση και χρήση  χεριών</a:t>
            </a:r>
            <a:endParaRPr lang="el-GR" sz="2000" dirty="0">
              <a:latin typeface="+mn-lt"/>
              <a:sym typeface="Wingdings 2" pitchFamily="18" charset="2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375583" y="3889047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Καθιστή θέση και χρήση χεριών</a:t>
            </a:r>
            <a:endParaRPr lang="el-GR" sz="2000" dirty="0">
              <a:latin typeface="+mn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375583" y="467196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Σύλληψη απελευθέρωση</a:t>
            </a:r>
            <a:endParaRPr lang="el-GR" sz="2000" dirty="0">
              <a:latin typeface="+mn-lt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6715140" y="5929330"/>
            <a:ext cx="2060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  <a:ea typeface="ＭＳ Ｐゴシック" charset="-128"/>
              </a:rPr>
              <a:t>(</a:t>
            </a:r>
            <a:r>
              <a:rPr lang="en-US" dirty="0" smtClean="0">
                <a:latin typeface="+mn-lt"/>
                <a:ea typeface="ＭＳ Ｐゴシック" charset="-128"/>
              </a:rPr>
              <a:t>Sherrill</a:t>
            </a:r>
            <a:r>
              <a:rPr lang="el-GR" dirty="0" smtClean="0">
                <a:latin typeface="+mn-lt"/>
                <a:ea typeface="ＭＳ Ｐゴシック" charset="-128"/>
              </a:rPr>
              <a:t>, 200</a:t>
            </a:r>
            <a:r>
              <a:rPr lang="en-US" dirty="0" smtClean="0">
                <a:latin typeface="+mn-lt"/>
                <a:ea typeface="ＭＳ Ｐゴシック" charset="-128"/>
              </a:rPr>
              <a:t>4</a:t>
            </a:r>
            <a:r>
              <a:rPr lang="el-GR" dirty="0" smtClean="0">
                <a:latin typeface="+mn-lt"/>
                <a:ea typeface="ＭＳ Ｐゴシック" charset="-128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573826" y="2285992"/>
            <a:ext cx="589401" cy="400110"/>
          </a:xfrm>
          <a:prstGeom prst="rightArrow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3558676" y="3041802"/>
            <a:ext cx="589401" cy="400110"/>
          </a:xfrm>
          <a:prstGeom prst="rightArrow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3558676" y="3836455"/>
            <a:ext cx="589401" cy="400110"/>
          </a:xfrm>
          <a:prstGeom prst="rightArrow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3558675" y="4671964"/>
            <a:ext cx="589401" cy="400110"/>
          </a:xfrm>
          <a:prstGeom prst="rightArrow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cs typeface="Times New Roman" pitchFamily="18" charset="0"/>
              </a:rPr>
              <a:t>8. Αισθητικοκινητική ανάπτυξη στην εγκεφαλική παράλυση </a:t>
            </a:r>
            <a:r>
              <a:rPr lang="el-GR" sz="3200" b="0" dirty="0" smtClean="0">
                <a:cs typeface="Times New Roman" pitchFamily="18" charset="0"/>
              </a:rPr>
              <a:t>(3 </a:t>
            </a:r>
            <a:r>
              <a:rPr lang="el-GR" sz="3200" b="0" dirty="0">
                <a:cs typeface="Times New Roman" pitchFamily="18" charset="0"/>
              </a:rPr>
              <a:t>από 3)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437981" y="2293757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>
                <a:latin typeface="+mn-lt"/>
              </a:rPr>
              <a:t>Στροφή κορμού, ευθυγράμμιση                                                                                            κεφαλιού- σώματος,</a:t>
            </a:r>
          </a:p>
          <a:p>
            <a:pPr>
              <a:spcBef>
                <a:spcPts val="0"/>
              </a:spcBef>
            </a:pPr>
            <a:r>
              <a:rPr lang="el-GR" sz="2000" dirty="0" err="1" smtClean="0">
                <a:latin typeface="+mn-lt"/>
              </a:rPr>
              <a:t>οπτικοκινητικός</a:t>
            </a:r>
            <a:r>
              <a:rPr lang="el-GR" sz="2000" dirty="0" smtClean="0">
                <a:latin typeface="+mn-lt"/>
              </a:rPr>
              <a:t> συντονισμός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437981" y="364502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Καθιστή θέση, χρήση χεριών</a:t>
            </a:r>
            <a:endParaRPr lang="el-GR" sz="2000" dirty="0">
              <a:latin typeface="+mn-lt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437981" y="4507363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  <a:sym typeface="Wingdings 3" pitchFamily="18" charset="2"/>
              </a:rPr>
              <a:t>Ψαλιδισμός, συντονισμός ΚΑ</a:t>
            </a:r>
            <a:endParaRPr lang="el-GR" sz="2000" dirty="0"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437981" y="5376019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Καθιστή θέση, χρήση χεριών</a:t>
            </a:r>
            <a:endParaRPr lang="el-GR" sz="2000" dirty="0">
              <a:latin typeface="+mn-lt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6643702" y="6215082"/>
            <a:ext cx="2060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  <a:ea typeface="ＭＳ Ｐゴシック" charset="-128"/>
              </a:rPr>
              <a:t>(</a:t>
            </a:r>
            <a:r>
              <a:rPr lang="en-US" dirty="0" smtClean="0">
                <a:latin typeface="+mn-lt"/>
                <a:ea typeface="ＭＳ Ｐゴシック" charset="-128"/>
              </a:rPr>
              <a:t>Sherrill</a:t>
            </a:r>
            <a:r>
              <a:rPr lang="el-GR" dirty="0" smtClean="0">
                <a:latin typeface="+mn-lt"/>
                <a:ea typeface="ＭＳ Ｐゴシック" charset="-128"/>
              </a:rPr>
              <a:t>, 200</a:t>
            </a:r>
            <a:r>
              <a:rPr lang="en-US" dirty="0" smtClean="0">
                <a:latin typeface="+mn-lt"/>
                <a:ea typeface="ＭＳ Ｐゴシック" charset="-128"/>
              </a:rPr>
              <a:t>4</a:t>
            </a:r>
            <a:r>
              <a:rPr lang="el-GR" dirty="0" smtClean="0">
                <a:latin typeface="+mn-lt"/>
                <a:ea typeface="ＭＳ Ｐゴシック" charset="-128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17" name="3 - TextBox"/>
          <p:cNvSpPr txBox="1"/>
          <p:nvPr/>
        </p:nvSpPr>
        <p:spPr>
          <a:xfrm>
            <a:off x="285720" y="1388391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Προβλήματα που προκαλούν τα αντανακλαστικά</a:t>
            </a:r>
            <a:endParaRPr lang="el-GR" sz="2400" dirty="0">
              <a:solidFill>
                <a:srgbClr val="820000"/>
              </a:solidFill>
              <a:latin typeface="+mn-lt"/>
              <a:sym typeface="Wingdings 2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5376019"/>
            <a:ext cx="816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Moro</a:t>
            </a:r>
            <a:r>
              <a:rPr lang="el-GR" sz="2000" dirty="0">
                <a:latin typeface="+mn-l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4353475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Tx/>
              <a:buSzTx/>
              <a:defRPr/>
            </a:pPr>
            <a:r>
              <a:rPr lang="el-GR" sz="2000" dirty="0">
                <a:latin typeface="+mn-lt"/>
              </a:rPr>
              <a:t>Εναλλασσόμενη </a:t>
            </a:r>
            <a:r>
              <a:rPr lang="el-GR" sz="2000" dirty="0" smtClean="0">
                <a:latin typeface="+mn-lt"/>
              </a:rPr>
              <a:t> </a:t>
            </a:r>
          </a:p>
          <a:p>
            <a:pPr eaLnBrk="1" hangingPunct="1">
              <a:spcBef>
                <a:spcPts val="0"/>
              </a:spcBef>
              <a:buClrTx/>
              <a:buSzTx/>
              <a:defRPr/>
            </a:pPr>
            <a:r>
              <a:rPr lang="el-GR" sz="2000" dirty="0" smtClean="0">
                <a:latin typeface="+mn-lt"/>
              </a:rPr>
              <a:t>κάμψη </a:t>
            </a:r>
            <a:r>
              <a:rPr lang="el-GR" sz="2000" dirty="0">
                <a:latin typeface="+mn-lt"/>
              </a:rPr>
              <a:t>– </a:t>
            </a:r>
            <a:r>
              <a:rPr lang="el-GR" sz="2000" dirty="0" smtClean="0">
                <a:latin typeface="+mn-lt"/>
              </a:rPr>
              <a:t>έκταση</a:t>
            </a:r>
            <a:endParaRPr lang="el-GR" sz="2000" dirty="0">
              <a:latin typeface="+mn-lt"/>
              <a:sym typeface="Wingdings 3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3645024"/>
            <a:ext cx="2843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err="1">
                <a:latin typeface="+mn-lt"/>
              </a:rPr>
              <a:t>Εκτατική</a:t>
            </a:r>
            <a:r>
              <a:rPr lang="el-GR" sz="2000" dirty="0">
                <a:latin typeface="+mn-lt"/>
              </a:rPr>
              <a:t> αντίδραση          </a:t>
            </a:r>
            <a:endParaRPr lang="en-US" sz="20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720" y="2601534"/>
            <a:ext cx="3013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Ασύμμετρο τονικό               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034760" y="2558749"/>
            <a:ext cx="978408" cy="484632"/>
          </a:xfrm>
          <a:prstGeom prst="rightArrow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3034760" y="3602763"/>
            <a:ext cx="978408" cy="484632"/>
          </a:xfrm>
          <a:prstGeom prst="rightArrow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3034760" y="4465102"/>
            <a:ext cx="978408" cy="484632"/>
          </a:xfrm>
          <a:prstGeom prst="rightArrow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3034760" y="5341970"/>
            <a:ext cx="978408" cy="484632"/>
          </a:xfrm>
          <a:prstGeom prst="rightArrow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6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9. Εργαλεία-δοκιμασίες  αξιολόγησης λειτουργικότητας στην ΕΠ </a:t>
            </a:r>
            <a:r>
              <a:rPr lang="el-GR" sz="2800" b="0" dirty="0" smtClean="0"/>
              <a:t>(1 από 2) 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l-GR" sz="2600" dirty="0"/>
              <a:t>Η λειτουργικότητα αφορά παραμέτρους (</a:t>
            </a:r>
            <a:r>
              <a:rPr lang="el-GR" sz="2600" dirty="0">
                <a:cs typeface="Times New Roman" pitchFamily="18" charset="0"/>
              </a:rPr>
              <a:t>σωματικές δομές και λειτουργίες, δραστηριότητες και συμμετοχή)</a:t>
            </a:r>
            <a:r>
              <a:rPr lang="el-GR" sz="2600" dirty="0"/>
              <a:t> σύμφωνα με το μοντέλο της </a:t>
            </a:r>
            <a:r>
              <a:rPr lang="el-GR" sz="2600" dirty="0" smtClean="0"/>
              <a:t>Διεθνούς </a:t>
            </a:r>
            <a:r>
              <a:rPr lang="el-GR" sz="2600" dirty="0"/>
              <a:t>ταξινόμησης της Λειτουργικότητας, Αναπηρίας  και Υγείας (</a:t>
            </a:r>
            <a:r>
              <a:rPr lang="en-US" sz="2600" dirty="0" smtClean="0"/>
              <a:t>ICF)</a:t>
            </a:r>
            <a:endParaRPr lang="el-GR" sz="2400" dirty="0" smtClean="0">
              <a:cs typeface="Times New Roman" pitchFamily="18" charset="0"/>
            </a:endParaRPr>
          </a:p>
          <a:p>
            <a:pPr>
              <a:buNone/>
              <a:defRPr/>
            </a:pPr>
            <a:endParaRPr lang="el-GR" sz="2400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smtClean="0"/>
              <a:t>Gross motor function measure GMFM-88</a:t>
            </a:r>
            <a:r>
              <a:rPr lang="el-GR" sz="2200" dirty="0" smtClean="0"/>
              <a:t> </a:t>
            </a:r>
            <a:r>
              <a:rPr lang="el-GR" sz="1800" dirty="0" smtClean="0"/>
              <a:t>(</a:t>
            </a:r>
            <a:r>
              <a:rPr lang="en-US" sz="1800" dirty="0" smtClean="0"/>
              <a:t>Russell </a:t>
            </a:r>
            <a:r>
              <a:rPr lang="el-GR" sz="1800" dirty="0" smtClean="0"/>
              <a:t>και συν  (1989)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err="1" smtClean="0"/>
              <a:t>Bruinings-Oseretsky</a:t>
            </a:r>
            <a:r>
              <a:rPr lang="el-GR" sz="2400" dirty="0" smtClean="0"/>
              <a:t> </a:t>
            </a:r>
            <a:r>
              <a:rPr lang="en-US" sz="2400" dirty="0" smtClean="0"/>
              <a:t>Test of motor proficiency (BOTMP-BOT-2) </a:t>
            </a:r>
            <a:endParaRPr lang="el-GR" sz="2400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200" dirty="0" smtClean="0"/>
              <a:t>  </a:t>
            </a:r>
            <a:r>
              <a:rPr lang="en-US" sz="2200" dirty="0" smtClean="0"/>
              <a:t>    </a:t>
            </a:r>
            <a:r>
              <a:rPr lang="el-GR" sz="1800" dirty="0" smtClean="0"/>
              <a:t>(</a:t>
            </a:r>
            <a:r>
              <a:rPr lang="en-US" sz="1800" dirty="0" err="1" smtClean="0"/>
              <a:t>Bruininks</a:t>
            </a:r>
            <a:r>
              <a:rPr lang="en-US" sz="1800" dirty="0" smtClean="0"/>
              <a:t>, 1978; </a:t>
            </a:r>
            <a:r>
              <a:rPr lang="en-US" sz="1800" dirty="0" err="1" smtClean="0"/>
              <a:t>Bruininks</a:t>
            </a:r>
            <a:r>
              <a:rPr lang="en-US" sz="1800" dirty="0" smtClean="0"/>
              <a:t> and </a:t>
            </a:r>
            <a:r>
              <a:rPr lang="en-US" sz="1800" dirty="0" err="1" smtClean="0"/>
              <a:t>Bruininks</a:t>
            </a:r>
            <a:r>
              <a:rPr lang="en-US" sz="1800" dirty="0" smtClean="0"/>
              <a:t>, 2005)</a:t>
            </a:r>
            <a:endParaRPr lang="el-GR" sz="1800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smtClean="0"/>
              <a:t>Peabody Developmental Motor Scales </a:t>
            </a:r>
            <a:endParaRPr lang="el-GR" sz="2400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l-GR" sz="1800" dirty="0" smtClean="0"/>
              <a:t>       (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Cools  et al., 2009</a:t>
            </a:r>
            <a:r>
              <a:rPr lang="el-G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smtClean="0"/>
              <a:t>Children’s Assessment of Participation and Enjoyment (CAPE),</a:t>
            </a:r>
          </a:p>
          <a:p>
            <a:pPr>
              <a:buNone/>
              <a:defRPr/>
            </a:pPr>
            <a:r>
              <a:rPr lang="en-US" sz="1800" dirty="0" smtClean="0"/>
              <a:t>     </a:t>
            </a:r>
            <a:r>
              <a:rPr lang="el-GR" sz="1800" dirty="0" smtClean="0"/>
              <a:t> </a:t>
            </a:r>
            <a:r>
              <a:rPr lang="en-US" sz="1800" dirty="0" smtClean="0"/>
              <a:t> (King et al., 2004)</a:t>
            </a:r>
            <a:endParaRPr lang="el-GR" sz="1800" dirty="0" smtClean="0"/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064896" cy="1584176"/>
          </a:xfrm>
          <a:prstGeom prst="rect">
            <a:avLst/>
          </a:prstGeom>
          <a:noFill/>
          <a:ln w="38100" cmpd="thickThin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9. Εργαλεία-δοκιμασίες  αξιολόγησης λειτουργικότητας στην ΕΠ </a:t>
            </a:r>
            <a:r>
              <a:rPr lang="el-GR" sz="2800" b="0" dirty="0" smtClean="0"/>
              <a:t>(2 από 2) 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 smtClean="0"/>
              <a:t>The Brockport Physical Fitness Test Manual </a:t>
            </a:r>
            <a:r>
              <a:rPr lang="en-US" sz="1800" dirty="0" smtClean="0"/>
              <a:t>(</a:t>
            </a:r>
            <a:r>
              <a:rPr lang="en-US" sz="1800" dirty="0" err="1" smtClean="0"/>
              <a:t>Winnik</a:t>
            </a:r>
            <a:r>
              <a:rPr lang="en-US" sz="1800" dirty="0" smtClean="0"/>
              <a:t>, 1999) </a:t>
            </a:r>
            <a:endParaRPr lang="el-GR" sz="18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l-GR" sz="2400" dirty="0" smtClean="0"/>
              <a:t>Δυναμόμετρο χειρός: Ισομετρική δύναμη</a:t>
            </a:r>
            <a:r>
              <a:rPr lang="el-GR" sz="1800" i="1" dirty="0" smtClean="0">
                <a:cs typeface="Times New Roman" pitchFamily="18" charset="0"/>
              </a:rPr>
              <a:t> </a:t>
            </a:r>
            <a:r>
              <a:rPr lang="en-US" sz="1800" i="1" dirty="0" smtClean="0">
                <a:cs typeface="Times New Roman" pitchFamily="18" charset="0"/>
              </a:rPr>
              <a:t>(</a:t>
            </a:r>
            <a:r>
              <a:rPr lang="en-US" sz="1800" dirty="0" err="1" smtClean="0"/>
              <a:t>Verschuren</a:t>
            </a:r>
            <a:r>
              <a:rPr lang="en-US" sz="1800" dirty="0" smtClean="0"/>
              <a:t> et al</a:t>
            </a:r>
            <a:r>
              <a:rPr lang="el-GR" sz="1800" dirty="0" smtClean="0"/>
              <a:t>., 2008</a:t>
            </a:r>
            <a:r>
              <a:rPr lang="el-GR" sz="1800" i="1" dirty="0" smtClean="0">
                <a:cs typeface="Times New Roman" pitchFamily="18" charset="0"/>
              </a:rPr>
              <a:t>) </a:t>
            </a:r>
            <a:endParaRPr lang="el-GR" sz="1800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Timed 10 meter walk </a:t>
            </a:r>
            <a:r>
              <a:rPr lang="en-US" sz="1800" dirty="0" smtClean="0"/>
              <a:t>(</a:t>
            </a:r>
            <a:r>
              <a:rPr lang="en-US" sz="1800" dirty="0" smtClean="0">
                <a:cs typeface="Times New Roman" pitchFamily="18" charset="0"/>
              </a:rPr>
              <a:t>Liao </a:t>
            </a:r>
            <a:r>
              <a:rPr lang="en-US" sz="1800" dirty="0" smtClean="0"/>
              <a:t>et al.</a:t>
            </a:r>
            <a:r>
              <a:rPr lang="el-GR" sz="1800" dirty="0" smtClean="0">
                <a:cs typeface="Times New Roman" pitchFamily="18" charset="0"/>
              </a:rPr>
              <a:t>, 2007</a:t>
            </a:r>
            <a:r>
              <a:rPr lang="el-GR" sz="1800" i="1" dirty="0" smtClean="0">
                <a:cs typeface="Times New Roman" pitchFamily="18" charset="0"/>
              </a:rPr>
              <a:t>) 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The Time Stair Test </a:t>
            </a:r>
            <a:r>
              <a:rPr lang="el-GR" sz="1800" dirty="0" smtClean="0">
                <a:cs typeface="Times New Roman" pitchFamily="18" charset="0"/>
              </a:rPr>
              <a:t>(</a:t>
            </a:r>
            <a:r>
              <a:rPr lang="en-US" sz="1800" dirty="0" smtClean="0">
                <a:cs typeface="Times New Roman" pitchFamily="18" charset="0"/>
              </a:rPr>
              <a:t>Taylor</a:t>
            </a:r>
            <a:r>
              <a:rPr lang="el-GR" sz="1800" dirty="0" smtClean="0">
                <a:cs typeface="Times New Roman" pitchFamily="18" charset="0"/>
              </a:rPr>
              <a:t> &amp; </a:t>
            </a:r>
            <a:r>
              <a:rPr lang="en-US" sz="1800" dirty="0" smtClean="0">
                <a:cs typeface="Times New Roman" pitchFamily="18" charset="0"/>
              </a:rPr>
              <a:t>Graham</a:t>
            </a:r>
            <a:r>
              <a:rPr lang="el-GR" sz="1800" dirty="0" smtClean="0">
                <a:cs typeface="Times New Roman" pitchFamily="18" charset="0"/>
              </a:rPr>
              <a:t>, 2004</a:t>
            </a:r>
            <a:r>
              <a:rPr lang="el-GR" sz="2400" i="1" dirty="0" smtClean="0">
                <a:cs typeface="Times New Roman" pitchFamily="18" charset="0"/>
              </a:rPr>
              <a:t>)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/>
              <a:t>1 </a:t>
            </a:r>
            <a:r>
              <a:rPr lang="en-US" sz="2400" dirty="0" smtClean="0"/>
              <a:t>min walking test </a:t>
            </a:r>
            <a:r>
              <a:rPr lang="el-GR" sz="1800" dirty="0" smtClean="0">
                <a:cs typeface="Times New Roman" pitchFamily="18" charset="0"/>
              </a:rPr>
              <a:t>(</a:t>
            </a:r>
            <a:r>
              <a:rPr lang="en-US" sz="1800" dirty="0" smtClean="0">
                <a:cs typeface="Times New Roman" pitchFamily="18" charset="0"/>
              </a:rPr>
              <a:t>McDowell</a:t>
            </a:r>
            <a:r>
              <a:rPr lang="el-GR" sz="1800" dirty="0" smtClean="0">
                <a:cs typeface="Times New Roman" pitchFamily="18" charset="0"/>
              </a:rPr>
              <a:t> </a:t>
            </a:r>
            <a:r>
              <a:rPr lang="en-US" sz="1800" dirty="0" smtClean="0"/>
              <a:t>et al.</a:t>
            </a:r>
            <a:r>
              <a:rPr lang="el-GR" sz="1800" dirty="0" smtClean="0">
                <a:cs typeface="Times New Roman" pitchFamily="18" charset="0"/>
              </a:rPr>
              <a:t>, </a:t>
            </a:r>
            <a:r>
              <a:rPr lang="el-GR" sz="1800" i="1" dirty="0" smtClean="0">
                <a:cs typeface="Times New Roman" pitchFamily="18" charset="0"/>
              </a:rPr>
              <a:t>2009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Time Up and Go Test</a:t>
            </a:r>
            <a:r>
              <a:rPr lang="el-GR" sz="2400" i="1" dirty="0" smtClean="0"/>
              <a:t> </a:t>
            </a:r>
            <a:r>
              <a:rPr lang="el-GR" sz="1800" dirty="0" smtClean="0"/>
              <a:t>(</a:t>
            </a:r>
            <a:r>
              <a:rPr lang="en-US" sz="1800" dirty="0" err="1" smtClean="0"/>
              <a:t>Shumwway</a:t>
            </a:r>
            <a:r>
              <a:rPr lang="el-GR" sz="1800" dirty="0" smtClean="0"/>
              <a:t>-</a:t>
            </a:r>
            <a:r>
              <a:rPr lang="en-US" sz="1800" dirty="0" smtClean="0"/>
              <a:t>Cook et al., </a:t>
            </a:r>
            <a:r>
              <a:rPr lang="el-GR" sz="1800" dirty="0" smtClean="0"/>
              <a:t>2000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l-GR" sz="2400" dirty="0" smtClean="0"/>
              <a:t>30 </a:t>
            </a:r>
            <a:r>
              <a:rPr lang="en-US" sz="2400" dirty="0" smtClean="0"/>
              <a:t>sec Sit to Stand Test </a:t>
            </a:r>
            <a:r>
              <a:rPr lang="el-GR" sz="1800" dirty="0" smtClean="0">
                <a:cs typeface="Times New Roman" pitchFamily="18" charset="0"/>
              </a:rPr>
              <a:t>(</a:t>
            </a:r>
            <a:r>
              <a:rPr lang="en-US" sz="1800" dirty="0" err="1" smtClean="0">
                <a:cs typeface="Times New Roman" pitchFamily="18" charset="0"/>
              </a:rPr>
              <a:t>Verschuren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/>
              <a:t>et al.</a:t>
            </a:r>
            <a:r>
              <a:rPr lang="el-GR" sz="1800" dirty="0" smtClean="0">
                <a:cs typeface="Times New Roman" pitchFamily="18" charset="0"/>
              </a:rPr>
              <a:t>, 2008) 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/>
              <a:t>30 </a:t>
            </a:r>
            <a:r>
              <a:rPr lang="en-US" sz="2400" dirty="0" smtClean="0"/>
              <a:t>sec Lateral Step UP Test </a:t>
            </a:r>
            <a:r>
              <a:rPr lang="en-GB" sz="1800" dirty="0" smtClean="0">
                <a:cs typeface="Times New Roman" pitchFamily="18" charset="0"/>
              </a:rPr>
              <a:t>(</a:t>
            </a:r>
            <a:r>
              <a:rPr lang="en-US" sz="1800" dirty="0" err="1" smtClean="0">
                <a:cs typeface="Times New Roman" pitchFamily="18" charset="0"/>
              </a:rPr>
              <a:t>Chrysagis</a:t>
            </a:r>
            <a:r>
              <a:rPr lang="en-US" sz="1800" dirty="0" smtClean="0">
                <a:cs typeface="Times New Roman" pitchFamily="18" charset="0"/>
              </a:rPr>
              <a:t> et al., 2013)</a:t>
            </a:r>
            <a:endParaRPr lang="el-GR" sz="1800" dirty="0" smtClean="0">
              <a:cs typeface="Times New Roman" pitchFamily="18" charset="0"/>
            </a:endParaRPr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59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10. Προσαρμοσμένη κινητική δραστηριότητα </a:t>
            </a:r>
            <a:br>
              <a:rPr lang="el-GR" dirty="0" smtClean="0"/>
            </a:br>
            <a:r>
              <a:rPr lang="el-GR" sz="3100" b="0" dirty="0" smtClean="0"/>
              <a:t>(1 από 10)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33338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l-GR" sz="2800" b="1" dirty="0" smtClean="0">
                <a:solidFill>
                  <a:srgbClr val="820000"/>
                </a:solidFill>
              </a:rPr>
              <a:t>Γενικές - Διδακτικές αρχές</a:t>
            </a:r>
          </a:p>
          <a:p>
            <a:pPr marL="0" eaLnBrk="1" hangingPunct="1">
              <a:lnSpc>
                <a:spcPct val="170000"/>
              </a:lnSpc>
              <a:spcBef>
                <a:spcPts val="0"/>
              </a:spcBef>
            </a:pPr>
            <a:r>
              <a:rPr lang="el-GR" sz="2800" dirty="0" smtClean="0"/>
              <a:t>Συνεργασία με την ομάδα αποκατάστασης</a:t>
            </a:r>
          </a:p>
          <a:p>
            <a:pPr marL="0">
              <a:lnSpc>
                <a:spcPct val="170000"/>
              </a:lnSpc>
              <a:spcBef>
                <a:spcPts val="0"/>
              </a:spcBef>
            </a:pPr>
            <a:r>
              <a:rPr lang="el-GR" sz="2800" dirty="0" smtClean="0"/>
              <a:t>Χειρισμός - εναλλαγή θέσεων </a:t>
            </a:r>
          </a:p>
          <a:p>
            <a:pPr marL="0" eaLnBrk="1" hangingPunct="1">
              <a:lnSpc>
                <a:spcPct val="170000"/>
              </a:lnSpc>
              <a:spcBef>
                <a:spcPts val="0"/>
              </a:spcBef>
            </a:pPr>
            <a:r>
              <a:rPr lang="el-GR" sz="2800" dirty="0" smtClean="0"/>
              <a:t>Σωστή τοποθέτηση </a:t>
            </a:r>
            <a:r>
              <a:rPr lang="el-GR" sz="2600" dirty="0" smtClean="0"/>
              <a:t>(ορθοστάτες, καθίσματα, αναπηρικά </a:t>
            </a:r>
            <a:r>
              <a:rPr lang="el-GR" sz="2600" dirty="0" err="1" smtClean="0"/>
              <a:t>αμαξίδια</a:t>
            </a:r>
            <a:r>
              <a:rPr lang="el-GR" sz="3100" dirty="0" smtClean="0"/>
              <a:t>)</a:t>
            </a:r>
          </a:p>
          <a:p>
            <a:pPr marL="0" eaLnBrk="1" hangingPunct="1">
              <a:lnSpc>
                <a:spcPct val="170000"/>
              </a:lnSpc>
              <a:spcBef>
                <a:spcPts val="0"/>
              </a:spcBef>
            </a:pPr>
            <a:r>
              <a:rPr lang="el-GR" sz="2800" dirty="0" smtClean="0"/>
              <a:t>Δημιουργία κλίματος εμπιστοσύνης</a:t>
            </a:r>
          </a:p>
          <a:p>
            <a:pPr marL="0" eaLnBrk="1" hangingPunct="1">
              <a:lnSpc>
                <a:spcPct val="170000"/>
              </a:lnSpc>
              <a:spcBef>
                <a:spcPts val="0"/>
              </a:spcBef>
            </a:pPr>
            <a:r>
              <a:rPr lang="el-GR" sz="2800" dirty="0" smtClean="0"/>
              <a:t>Ασφαλής χώρος άσκησης</a:t>
            </a:r>
          </a:p>
          <a:p>
            <a:pPr marL="0" eaLnBrk="1" hangingPunct="1">
              <a:lnSpc>
                <a:spcPct val="170000"/>
              </a:lnSpc>
              <a:spcBef>
                <a:spcPts val="0"/>
              </a:spcBef>
            </a:pPr>
            <a:r>
              <a:rPr lang="el-GR" sz="2800" dirty="0" smtClean="0"/>
              <a:t>Σταθεροποίηση για ενεργητική κίνηση </a:t>
            </a:r>
            <a:r>
              <a:rPr lang="el-GR" sz="2400" dirty="0" smtClean="0"/>
              <a:t>(</a:t>
            </a:r>
            <a:r>
              <a:rPr lang="el-GR" sz="2400" dirty="0" err="1" smtClean="0"/>
              <a:t>αθέτωση</a:t>
            </a:r>
            <a:r>
              <a:rPr lang="el-GR" sz="2400" dirty="0" smtClean="0"/>
              <a:t>- </a:t>
            </a:r>
            <a:r>
              <a:rPr lang="el-GR" sz="2400" dirty="0" err="1" smtClean="0"/>
              <a:t>εκτατικός</a:t>
            </a:r>
            <a:r>
              <a:rPr lang="el-GR" sz="2400" dirty="0" smtClean="0"/>
              <a:t> σπασμός)</a:t>
            </a:r>
            <a:endParaRPr lang="el-GR" sz="2400" dirty="0" smtClean="0">
              <a:sym typeface="Wingdings 2" pitchFamily="18" charset="2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63BE0-6C6C-4C6F-B118-E9AACB637518}" type="slidenum">
              <a:rPr lang="el-GR"/>
              <a:pPr/>
              <a:t>17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428596" y="1628800"/>
            <a:ext cx="815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Ορθογώνιο"/>
          <p:cNvSpPr/>
          <p:nvPr/>
        </p:nvSpPr>
        <p:spPr>
          <a:xfrm>
            <a:off x="5006471" y="5530137"/>
            <a:ext cx="3280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Winnick</a:t>
            </a:r>
            <a:r>
              <a:rPr lang="en-US" dirty="0" smtClean="0">
                <a:latin typeface="+mn-lt"/>
              </a:rPr>
              <a:t>, 2000</a:t>
            </a:r>
            <a:r>
              <a:rPr lang="el-GR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ea typeface="ＭＳ Ｐゴシック" charset="-128"/>
              </a:rPr>
              <a:t>Sherrill</a:t>
            </a:r>
            <a:r>
              <a:rPr lang="el-GR" dirty="0" smtClean="0">
                <a:latin typeface="+mn-lt"/>
                <a:ea typeface="ＭＳ Ｐゴシック" charset="-128"/>
              </a:rPr>
              <a:t>, 200</a:t>
            </a:r>
            <a:r>
              <a:rPr lang="en-US" dirty="0" smtClean="0">
                <a:latin typeface="+mn-lt"/>
                <a:ea typeface="ＭＳ Ｐゴシック" charset="-128"/>
              </a:rPr>
              <a:t>4</a:t>
            </a:r>
            <a:r>
              <a:rPr lang="el-GR" dirty="0" smtClean="0">
                <a:latin typeface="+mn-lt"/>
                <a:ea typeface="ＭＳ Ｐゴシック" charset="-128"/>
              </a:rPr>
              <a:t>)</a:t>
            </a:r>
            <a:r>
              <a:rPr lang="en-US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10. Προσαρμοσμένη κινητική </a:t>
            </a:r>
            <a:r>
              <a:rPr lang="el-GR" dirty="0"/>
              <a:t>δραστηριότητα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100" b="0" dirty="0" smtClean="0"/>
              <a:t>(2 από 10)</a:t>
            </a:r>
            <a:endParaRPr lang="en-US" sz="3100" b="0" dirty="0"/>
          </a:p>
        </p:txBody>
      </p:sp>
      <p:sp>
        <p:nvSpPr>
          <p:cNvPr id="10" name="9 - Ορθογώνιο"/>
          <p:cNvSpPr/>
          <p:nvPr/>
        </p:nvSpPr>
        <p:spPr>
          <a:xfrm>
            <a:off x="2496471" y="4324454"/>
            <a:ext cx="2060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  <a:ea typeface="ＭＳ Ｐゴシック" charset="-128"/>
              </a:rPr>
              <a:t>(</a:t>
            </a:r>
            <a:r>
              <a:rPr lang="en-US" dirty="0" smtClean="0">
                <a:latin typeface="+mn-lt"/>
                <a:ea typeface="ＭＳ Ｐゴシック" charset="-128"/>
              </a:rPr>
              <a:t>Sherrill</a:t>
            </a:r>
            <a:r>
              <a:rPr lang="el-GR" dirty="0" smtClean="0">
                <a:latin typeface="+mn-lt"/>
                <a:ea typeface="ＭＳ Ｐゴシック" charset="-128"/>
              </a:rPr>
              <a:t>, </a:t>
            </a:r>
            <a:r>
              <a:rPr lang="en-US" dirty="0" smtClean="0">
                <a:latin typeface="+mn-lt"/>
                <a:ea typeface="ＭＳ Ｐゴシック" charset="-128"/>
              </a:rPr>
              <a:t> </a:t>
            </a:r>
            <a:r>
              <a:rPr lang="el-GR" dirty="0" smtClean="0">
                <a:latin typeface="+mn-lt"/>
                <a:ea typeface="ＭＳ Ｐゴシック" charset="-128"/>
              </a:rPr>
              <a:t>200</a:t>
            </a:r>
            <a:r>
              <a:rPr lang="en-US" dirty="0" smtClean="0">
                <a:latin typeface="+mn-lt"/>
                <a:ea typeface="ＭＳ Ｐゴシック" charset="-128"/>
              </a:rPr>
              <a:t>4</a:t>
            </a:r>
            <a:r>
              <a:rPr lang="el-GR" dirty="0" smtClean="0">
                <a:latin typeface="+mn-lt"/>
                <a:ea typeface="ＭＳ Ｐゴシック" charset="-128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39659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Υποστήριξη</a:t>
            </a:r>
            <a:r>
              <a:rPr lang="en-US" sz="2400" dirty="0" smtClean="0"/>
              <a:t> </a:t>
            </a:r>
            <a:r>
              <a:rPr lang="el-GR" sz="2400" dirty="0" smtClean="0"/>
              <a:t>όπου απαιτείται 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Συμμετρικές θέσεις - Λειτουργική ασυμμετρία</a:t>
            </a:r>
          </a:p>
          <a:p>
            <a:pPr>
              <a:lnSpc>
                <a:spcPct val="120000"/>
              </a:lnSpc>
              <a:defRPr/>
            </a:pPr>
            <a:r>
              <a:rPr lang="el-GR" sz="2400" dirty="0" smtClean="0"/>
              <a:t>Σωστή θέση εκπαιδευτή</a:t>
            </a:r>
          </a:p>
          <a:p>
            <a:pPr>
              <a:lnSpc>
                <a:spcPct val="120000"/>
              </a:lnSpc>
              <a:defRPr/>
            </a:pPr>
            <a:r>
              <a:rPr lang="el-GR" sz="2400" dirty="0" smtClean="0"/>
              <a:t>Έλεγχος του σώματος  από σημεία κλειδιά</a:t>
            </a:r>
          </a:p>
          <a:p>
            <a:pPr>
              <a:lnSpc>
                <a:spcPct val="120000"/>
              </a:lnSpc>
              <a:defRPr/>
            </a:pPr>
            <a:endParaRPr lang="el-GR" sz="2400" dirty="0" smtClean="0"/>
          </a:p>
          <a:p>
            <a:pPr>
              <a:buNone/>
              <a:defRPr/>
            </a:pPr>
            <a:endParaRPr lang="el-GR" sz="2400" dirty="0" smtClean="0"/>
          </a:p>
          <a:p>
            <a:endParaRPr lang="el-GR" sz="2400" dirty="0"/>
          </a:p>
        </p:txBody>
      </p:sp>
      <p:pic>
        <p:nvPicPr>
          <p:cNvPr id="3074" name="Picture 2" descr="https://encrypted-tbn1.gstatic.com/images?q=tbn:ANd9GcRhnspFQ80xRs0Zrkvc5m12x1AY3_7w4OhEbQfL2NZcz_n44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60" y="1383432"/>
            <a:ext cx="2420900" cy="377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29487" y="5165685"/>
            <a:ext cx="2974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“Wheelchair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Nemo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 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CC0 Public Domain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22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dirty="0" smtClean="0"/>
              <a:t>Εγκεφαλική παράλυση και  προσαρμοσμένη φυσική δραστηριότητα</a:t>
            </a: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D5C6DC-2AAD-4803-88C4-A14698E46452}" type="slidenum">
              <a:rPr lang="el-GR"/>
              <a:pPr/>
              <a:t>1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79388" y="5373688"/>
            <a:ext cx="87137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l-GR" sz="2400" b="1" dirty="0">
                <a:latin typeface="+mn-lt"/>
              </a:rPr>
              <a:t>Λέξεις </a:t>
            </a:r>
            <a:r>
              <a:rPr lang="el-GR" sz="2400" b="1" dirty="0" smtClean="0">
                <a:latin typeface="+mn-lt"/>
              </a:rPr>
              <a:t>κλειδιά: </a:t>
            </a:r>
            <a:r>
              <a:rPr lang="el-GR" sz="2400" b="1" dirty="0" smtClean="0">
                <a:solidFill>
                  <a:schemeClr val="tx2"/>
                </a:solidFill>
                <a:latin typeface="+mn-lt"/>
              </a:rPr>
              <a:t>εγκεφαλική παράλυση, προσαρμοσμένη κινητική αγωγή, άσκηση, αθλήματα</a:t>
            </a:r>
            <a:endParaRPr lang="el-GR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93" y="1556792"/>
            <a:ext cx="215661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835981" y="4941168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atlasspinalcare.com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77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932040" y="602162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Orelove</a:t>
            </a:r>
            <a:r>
              <a:rPr lang="en-US" dirty="0" smtClean="0">
                <a:latin typeface="+mn-lt"/>
              </a:rPr>
              <a:t> et al., 2004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/>
              <a:t>10. Προσαρμοσμένη κινητική δραστηριότητα</a:t>
            </a:r>
            <a:br>
              <a:rPr lang="el-GR" dirty="0"/>
            </a:br>
            <a:r>
              <a:rPr lang="el-GR" sz="3100" b="0" dirty="0" smtClean="0"/>
              <a:t>(3 </a:t>
            </a:r>
            <a:r>
              <a:rPr lang="el-GR" sz="3100" b="0" dirty="0"/>
              <a:t>από 10)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472518" cy="5040560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Χειρισμός </a:t>
            </a:r>
            <a:r>
              <a:rPr lang="el-GR" sz="2400" b="1" dirty="0">
                <a:solidFill>
                  <a:srgbClr val="820000"/>
                </a:solidFill>
              </a:rPr>
              <a:t>παιδιού με ΕΠ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400" b="1" u="sng" dirty="0" smtClean="0"/>
              <a:t>Στόχοι</a:t>
            </a:r>
            <a:endParaRPr lang="el-GR" sz="2400" b="1" u="sng" dirty="0"/>
          </a:p>
          <a:p>
            <a:pPr>
              <a:spcBef>
                <a:spcPct val="50000"/>
              </a:spcBef>
            </a:pPr>
            <a:r>
              <a:rPr lang="el-GR" sz="2400" dirty="0" smtClean="0"/>
              <a:t>Ομαλοποίηση </a:t>
            </a:r>
            <a:r>
              <a:rPr lang="el-GR" sz="2400" dirty="0"/>
              <a:t>του μυϊκού τόνου</a:t>
            </a:r>
          </a:p>
          <a:p>
            <a:pPr marL="447675" indent="0">
              <a:spcBef>
                <a:spcPct val="50000"/>
              </a:spcBef>
              <a:buFont typeface="Wingdings 2" pitchFamily="18" charset="2"/>
              <a:buNone/>
            </a:pPr>
            <a:r>
              <a:rPr lang="el-GR" sz="2400" dirty="0" smtClean="0">
                <a:sym typeface="Wingdings 3" pitchFamily="18" charset="2"/>
              </a:rPr>
              <a:t> </a:t>
            </a:r>
            <a:r>
              <a:rPr lang="el-GR" sz="2400" dirty="0"/>
              <a:t>Ανησυχία, ενθουσιασμός, θόρυβος, έντονη </a:t>
            </a:r>
            <a:r>
              <a:rPr lang="el-GR" sz="2400" dirty="0" smtClean="0"/>
              <a:t>δραστηριότητα , </a:t>
            </a:r>
            <a:r>
              <a:rPr lang="el-GR" sz="2400" dirty="0"/>
              <a:t>απότομες κινήσεις</a:t>
            </a:r>
          </a:p>
          <a:p>
            <a:pPr marL="447675" indent="0">
              <a:spcBef>
                <a:spcPct val="50000"/>
              </a:spcBef>
              <a:buFont typeface="Wingdings 2" pitchFamily="18" charset="2"/>
              <a:buNone/>
            </a:pPr>
            <a:r>
              <a:rPr lang="el-GR" sz="2400" dirty="0" smtClean="0">
                <a:sym typeface="Wingdings 3" pitchFamily="18" charset="2"/>
              </a:rPr>
              <a:t> </a:t>
            </a:r>
            <a:r>
              <a:rPr lang="el-GR" sz="2400" dirty="0"/>
              <a:t>Ηρεμία, ήσυχο περιβάλλον, απαλές και ρυθμικές κινήσεις</a:t>
            </a:r>
            <a:endParaRPr lang="el-GR" sz="2400" dirty="0">
              <a:sym typeface="Wingdings 2" pitchFamily="18" charset="2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/>
              <a:t>Διευκόλυνση </a:t>
            </a:r>
            <a:r>
              <a:rPr lang="el-GR" sz="2400" dirty="0"/>
              <a:t>σωστών θέσεων</a:t>
            </a:r>
            <a:r>
              <a:rPr lang="en-US" sz="2400" dirty="0"/>
              <a:t>- </a:t>
            </a:r>
            <a:r>
              <a:rPr lang="el-GR" sz="2400" dirty="0"/>
              <a:t>σταθεροποίηση με ιμάντες</a:t>
            </a:r>
          </a:p>
          <a:p>
            <a:pPr>
              <a:spcBef>
                <a:spcPct val="50000"/>
              </a:spcBef>
            </a:pPr>
            <a:r>
              <a:rPr lang="el-GR" sz="2400" dirty="0" smtClean="0"/>
              <a:t>Διευκόλυνση </a:t>
            </a:r>
            <a:r>
              <a:rPr lang="el-GR" sz="2400" dirty="0"/>
              <a:t>κινήσεων χεριού</a:t>
            </a:r>
            <a:endParaRPr lang="el-GR" sz="2400" dirty="0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400" dirty="0"/>
              <a:t>  Χρήση σημείων κλειδιών (κεντρικές αρθρώσεις)</a:t>
            </a:r>
          </a:p>
        </p:txBody>
      </p:sp>
    </p:spTree>
    <p:extLst>
      <p:ext uri="{BB962C8B-B14F-4D97-AF65-F5344CB8AC3E}">
        <p14:creationId xmlns:p14="http://schemas.microsoft.com/office/powerpoint/2010/main" val="32269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955532" y="6311199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</a:t>
            </a:r>
            <a:r>
              <a:rPr lang="en-US" dirty="0" err="1" smtClean="0">
                <a:latin typeface="+mn-lt"/>
              </a:rPr>
              <a:t>Orelove</a:t>
            </a:r>
            <a:r>
              <a:rPr lang="en-US" dirty="0" smtClean="0">
                <a:latin typeface="+mn-lt"/>
              </a:rPr>
              <a:t> et al., 2004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5" name="4 - Βέλος προς τα κάτω"/>
          <p:cNvSpPr/>
          <p:nvPr/>
        </p:nvSpPr>
        <p:spPr>
          <a:xfrm>
            <a:off x="1730939" y="5422682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Βέλος προς τα επάνω"/>
          <p:cNvSpPr/>
          <p:nvPr/>
        </p:nvSpPr>
        <p:spPr>
          <a:xfrm>
            <a:off x="7169978" y="5393545"/>
            <a:ext cx="357190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10. Προσαρμοσμένη κινητική δραστηριότητα</a:t>
            </a:r>
            <a:br>
              <a:rPr lang="el-GR" dirty="0"/>
            </a:br>
            <a:r>
              <a:rPr lang="el-GR" sz="3100" b="0" dirty="0" smtClean="0"/>
              <a:t>(4 </a:t>
            </a:r>
            <a:r>
              <a:rPr lang="el-GR" sz="3100" b="0" dirty="0"/>
              <a:t>από 10)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72408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2400" dirty="0" smtClean="0">
                <a:solidFill>
                  <a:srgbClr val="820000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Θέσεις</a:t>
            </a:r>
            <a:r>
              <a:rPr lang="en-US" sz="2400" b="1" dirty="0">
                <a:solidFill>
                  <a:srgbClr val="820000"/>
                </a:solidFill>
              </a:rPr>
              <a:t> (positioning) </a:t>
            </a:r>
            <a:endParaRPr lang="el-GR" sz="2400" b="1" dirty="0">
              <a:solidFill>
                <a:srgbClr val="82000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sz="2400" b="1" dirty="0"/>
              <a:t> </a:t>
            </a:r>
            <a:r>
              <a:rPr lang="el-GR" sz="2400" b="1" u="sng" dirty="0"/>
              <a:t>Στόχοι</a:t>
            </a:r>
          </a:p>
          <a:p>
            <a:pPr>
              <a:spcBef>
                <a:spcPct val="50000"/>
              </a:spcBef>
            </a:pPr>
            <a:r>
              <a:rPr lang="el-GR" sz="2400" dirty="0" smtClean="0"/>
              <a:t>Διατήρηση </a:t>
            </a:r>
            <a:r>
              <a:rPr lang="el-GR" sz="2400" dirty="0"/>
              <a:t>ομαλού μυϊκού τόνου</a:t>
            </a:r>
          </a:p>
          <a:p>
            <a:pPr>
              <a:spcBef>
                <a:spcPct val="50000"/>
              </a:spcBef>
            </a:pPr>
            <a:r>
              <a:rPr lang="el-GR" sz="2400" dirty="0" smtClean="0"/>
              <a:t>Διατήρηση </a:t>
            </a:r>
            <a:r>
              <a:rPr lang="el-GR" sz="2400" dirty="0"/>
              <a:t>ευθυγράμμισης των μελών του σώματος</a:t>
            </a:r>
          </a:p>
          <a:p>
            <a:pPr>
              <a:spcBef>
                <a:spcPct val="50000"/>
              </a:spcBef>
            </a:pPr>
            <a:r>
              <a:rPr lang="el-GR" sz="2400" dirty="0" smtClean="0"/>
              <a:t>Σταθεροποίηση </a:t>
            </a:r>
            <a:r>
              <a:rPr lang="el-GR" sz="2400" dirty="0"/>
              <a:t>των μελών του σώματος</a:t>
            </a:r>
          </a:p>
          <a:p>
            <a:pPr>
              <a:spcBef>
                <a:spcPct val="50000"/>
              </a:spcBef>
            </a:pPr>
            <a:r>
              <a:rPr lang="el-GR" sz="2400" dirty="0" smtClean="0"/>
              <a:t>Προώθηση </a:t>
            </a:r>
            <a:r>
              <a:rPr lang="el-GR" sz="2400" dirty="0"/>
              <a:t>της ενεργητικής συμμετοχής του παιδιού σε </a:t>
            </a:r>
            <a:r>
              <a:rPr lang="el-GR" sz="2400" dirty="0" smtClean="0"/>
              <a:t>δραστηριότητες                  </a:t>
            </a:r>
            <a:endParaRPr lang="el-GR" sz="2400" dirty="0"/>
          </a:p>
        </p:txBody>
      </p:sp>
      <p:sp>
        <p:nvSpPr>
          <p:cNvPr id="8" name="Rectangle 7"/>
          <p:cNvSpPr/>
          <p:nvPr/>
        </p:nvSpPr>
        <p:spPr>
          <a:xfrm>
            <a:off x="2987824" y="5009248"/>
            <a:ext cx="2767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004B82"/>
                </a:solidFill>
                <a:latin typeface="+mn-lt"/>
              </a:rPr>
              <a:t>Σωστή θέση του μαθητή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9752" y="5701713"/>
            <a:ext cx="1066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+mn-lt"/>
                <a:sym typeface="Wingdings 2" pitchFamily="18" charset="2"/>
              </a:rPr>
              <a:t>Κόπωση</a:t>
            </a:r>
            <a:endParaRPr lang="el-GR" sz="2000" b="1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9154" y="5547825"/>
            <a:ext cx="3419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latin typeface="+mn-lt"/>
                <a:sym typeface="Wingdings 2" pitchFamily="18" charset="2"/>
              </a:rPr>
              <a:t>Συμμετοχή στις δραστηριότητες της τάξης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95736" y="5409358"/>
            <a:ext cx="48245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4" name="Rectangle 16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dirty="0"/>
              <a:t>10. Προσαρμοσμένη κινητική δραστηριότητα</a:t>
            </a:r>
            <a:br>
              <a:rPr lang="el-GR" sz="3600" dirty="0"/>
            </a:br>
            <a:r>
              <a:rPr lang="el-GR" sz="2800" b="0" dirty="0" smtClean="0"/>
              <a:t>(5 </a:t>
            </a:r>
            <a:r>
              <a:rPr lang="el-GR" sz="2800" b="0" dirty="0"/>
              <a:t>από 10)</a:t>
            </a:r>
            <a:endParaRPr lang="el-GR" sz="36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716016" y="5944288"/>
            <a:ext cx="3280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Winnick</a:t>
            </a:r>
            <a:r>
              <a:rPr lang="en-US" dirty="0" smtClean="0">
                <a:latin typeface="+mn-lt"/>
              </a:rPr>
              <a:t>, 2000</a:t>
            </a:r>
            <a:r>
              <a:rPr lang="el-GR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ea typeface="ＭＳ Ｐゴシック" charset="-128"/>
              </a:rPr>
              <a:t>Sherrill</a:t>
            </a:r>
            <a:r>
              <a:rPr lang="el-GR" dirty="0" smtClean="0">
                <a:latin typeface="+mn-lt"/>
                <a:ea typeface="ＭＳ Ｐゴシック" charset="-128"/>
              </a:rPr>
              <a:t>, 200</a:t>
            </a:r>
            <a:r>
              <a:rPr lang="en-US" dirty="0" smtClean="0">
                <a:latin typeface="+mn-lt"/>
                <a:ea typeface="ＭＳ Ｐゴシック" charset="-128"/>
              </a:rPr>
              <a:t>4</a:t>
            </a:r>
            <a:r>
              <a:rPr lang="el-GR" dirty="0" smtClean="0">
                <a:latin typeface="+mn-lt"/>
                <a:ea typeface="ＭＳ Ｐゴシック" charset="-128"/>
              </a:rPr>
              <a:t>)</a:t>
            </a:r>
            <a:r>
              <a:rPr lang="en-US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Σταθεροποίηση</a:t>
            </a:r>
            <a:r>
              <a:rPr lang="en-US" sz="2400" b="1" dirty="0">
                <a:solidFill>
                  <a:srgbClr val="820000"/>
                </a:solidFill>
              </a:rPr>
              <a:t>  </a:t>
            </a:r>
            <a:r>
              <a:rPr lang="el-GR" sz="2400" b="1" dirty="0">
                <a:solidFill>
                  <a:srgbClr val="820000"/>
                </a:solidFill>
              </a:rPr>
              <a:t>με ιμάντες  ( </a:t>
            </a:r>
            <a:r>
              <a:rPr lang="en-US" sz="2400" b="1" dirty="0">
                <a:solidFill>
                  <a:srgbClr val="820000"/>
                </a:solidFill>
              </a:rPr>
              <a:t>strapping) </a:t>
            </a:r>
            <a:endParaRPr lang="el-GR" sz="2400" b="1" dirty="0">
              <a:solidFill>
                <a:srgbClr val="820000"/>
              </a:solidFill>
            </a:endParaRPr>
          </a:p>
          <a:p>
            <a:endParaRPr lang="el-GR" sz="2400" b="1" dirty="0">
              <a:solidFill>
                <a:srgbClr val="820000"/>
              </a:solidFill>
            </a:endParaRPr>
          </a:p>
        </p:txBody>
      </p:sp>
      <p:pic>
        <p:nvPicPr>
          <p:cNvPr id="4098" name="Picture 2" descr="Universal Elastic Str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eelchair Strap with Buckle/Safety Str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7489" y="5085184"/>
            <a:ext cx="1109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assistireland.ie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23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10. Προσαρμοσμένη κινητική δραστηριότητα</a:t>
            </a:r>
            <a:br>
              <a:rPr lang="el-GR" dirty="0"/>
            </a:br>
            <a:r>
              <a:rPr lang="el-GR" sz="3100" b="0" dirty="0" smtClean="0"/>
              <a:t>(6 </a:t>
            </a:r>
            <a:r>
              <a:rPr lang="el-GR" sz="3100" b="0" dirty="0"/>
              <a:t>από 10)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  <a:buFont typeface="Arial" charset="0"/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Προτεινόμενες δραστηριότητες</a:t>
            </a:r>
            <a:endParaRPr lang="el-GR" sz="240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145000"/>
              </a:lnSpc>
              <a:tabLst>
                <a:tab pos="0" algn="l"/>
              </a:tabLst>
            </a:pPr>
            <a:r>
              <a:rPr lang="el-GR" sz="2400" dirty="0" smtClean="0"/>
              <a:t>Δραστηριότητες </a:t>
            </a:r>
            <a:r>
              <a:rPr lang="el-GR" sz="2400" dirty="0" err="1" smtClean="0"/>
              <a:t>οπτικοκινητικού</a:t>
            </a:r>
            <a:r>
              <a:rPr lang="el-GR" sz="2400" dirty="0" smtClean="0"/>
              <a:t> συντονισμού</a:t>
            </a:r>
            <a:endParaRPr lang="el-GR" sz="2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400" dirty="0" smtClean="0">
                <a:solidFill>
                  <a:srgbClr val="000000"/>
                </a:solidFill>
              </a:rPr>
              <a:t>Ασκήσεις </a:t>
            </a:r>
            <a:r>
              <a:rPr lang="el-GR" sz="2400" dirty="0" err="1" smtClean="0">
                <a:solidFill>
                  <a:srgbClr val="000000"/>
                </a:solidFill>
              </a:rPr>
              <a:t>νευρομυικής</a:t>
            </a:r>
            <a:r>
              <a:rPr lang="el-GR" sz="2400" dirty="0" smtClean="0">
                <a:solidFill>
                  <a:srgbClr val="000000"/>
                </a:solidFill>
              </a:rPr>
              <a:t> συναρμογής  </a:t>
            </a:r>
          </a:p>
          <a:p>
            <a:pPr>
              <a:spcAft>
                <a:spcPts val="600"/>
              </a:spcAft>
            </a:pPr>
            <a:r>
              <a:rPr lang="el-GR" sz="2400" dirty="0" smtClean="0">
                <a:solidFill>
                  <a:srgbClr val="000000"/>
                </a:solidFill>
              </a:rPr>
              <a:t>Ψυχοκινητικές δραστηριότητες</a:t>
            </a:r>
          </a:p>
          <a:p>
            <a:pPr>
              <a:spcAft>
                <a:spcPts val="600"/>
              </a:spcAft>
            </a:pPr>
            <a:r>
              <a:rPr lang="el-GR" sz="2400" dirty="0" err="1" smtClean="0"/>
              <a:t>Ισορροπιστικές</a:t>
            </a:r>
            <a:r>
              <a:rPr lang="el-GR" sz="2400" dirty="0" smtClean="0"/>
              <a:t> ασκήσεις 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Αναπνευστικές ασκήσεις </a:t>
            </a:r>
          </a:p>
          <a:p>
            <a:pPr>
              <a:spcAft>
                <a:spcPts val="600"/>
              </a:spcAft>
            </a:pPr>
            <a:r>
              <a:rPr lang="el-GR" sz="2400" dirty="0" smtClean="0">
                <a:solidFill>
                  <a:srgbClr val="000000"/>
                </a:solidFill>
              </a:rPr>
              <a:t>Ασκήσεις προσανατολισμού</a:t>
            </a:r>
          </a:p>
          <a:p>
            <a:pPr>
              <a:spcAft>
                <a:spcPts val="600"/>
              </a:spcAft>
            </a:pPr>
            <a:endParaRPr lang="el-GR" sz="2400" dirty="0" smtClean="0"/>
          </a:p>
          <a:p>
            <a:pPr>
              <a:spcAft>
                <a:spcPts val="600"/>
              </a:spcAft>
            </a:pPr>
            <a:endParaRPr lang="el-GR" sz="2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el-GR" sz="2400" dirty="0" smtClean="0"/>
          </a:p>
          <a:p>
            <a:pPr>
              <a:spcAft>
                <a:spcPts val="600"/>
              </a:spcAft>
            </a:pPr>
            <a:endParaRPr lang="el-GR" sz="2400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1747838"/>
            <a:ext cx="815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928662" y="6000768"/>
            <a:ext cx="3280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Winnick</a:t>
            </a:r>
            <a:r>
              <a:rPr lang="en-US" dirty="0" smtClean="0">
                <a:latin typeface="+mn-lt"/>
              </a:rPr>
              <a:t>, 2000</a:t>
            </a:r>
            <a:r>
              <a:rPr lang="el-GR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ea typeface="ＭＳ Ｐゴシック" charset="-128"/>
              </a:rPr>
              <a:t>Sherrill</a:t>
            </a:r>
            <a:r>
              <a:rPr lang="el-GR" dirty="0" smtClean="0">
                <a:latin typeface="+mn-lt"/>
                <a:ea typeface="ＭＳ Ｐゴシック" charset="-128"/>
              </a:rPr>
              <a:t>, 200</a:t>
            </a:r>
            <a:r>
              <a:rPr lang="en-US" dirty="0" smtClean="0">
                <a:latin typeface="+mn-lt"/>
                <a:ea typeface="ＭＳ Ｐゴシック" charset="-128"/>
              </a:rPr>
              <a:t>4</a:t>
            </a:r>
            <a:r>
              <a:rPr lang="el-GR" dirty="0" smtClean="0">
                <a:latin typeface="+mn-lt"/>
                <a:ea typeface="ＭＳ Ｐゴシック" charset="-128"/>
              </a:rPr>
              <a:t>)</a:t>
            </a:r>
            <a:r>
              <a:rPr lang="en-US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pic>
        <p:nvPicPr>
          <p:cNvPr id="5122" name="Picture 2" descr="Giant Balancing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55" y="2420888"/>
            <a:ext cx="2485628" cy="24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59645" y="4885014"/>
            <a:ext cx="29318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cheapdisabilityaids.co.uk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0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10. Προσαρμοσμένη κινητική δραστηριότητα</a:t>
            </a:r>
            <a:br>
              <a:rPr lang="el-GR" dirty="0"/>
            </a:br>
            <a:r>
              <a:rPr lang="el-GR" sz="3100" b="0" dirty="0" smtClean="0"/>
              <a:t>(7 </a:t>
            </a:r>
            <a:r>
              <a:rPr lang="el-GR" sz="3100" b="0" dirty="0"/>
              <a:t>από 10)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161338" cy="430394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sz="2400" b="1" dirty="0">
                <a:solidFill>
                  <a:srgbClr val="820000"/>
                </a:solidFill>
              </a:rPr>
              <a:t>Προτεινόμενες δραστηριότητες</a:t>
            </a:r>
            <a:endParaRPr lang="el-GR" sz="24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>
                <a:solidFill>
                  <a:srgbClr val="000000"/>
                </a:solidFill>
              </a:rPr>
              <a:t>Ρολαρίσματα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Παιχνίδια και ασκήσεις για την οικοδόμηση θεμελιωδών κινητικών προτύπων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Συγχρονισμένες κινήσεις (επαφή μελών για ταυτόχρονη λήψη διαφορετικών αισθητηριακών ερεθισμάτων)</a:t>
            </a:r>
            <a:endParaRPr lang="el-GR" sz="2400" dirty="0" smtClean="0">
              <a:solidFill>
                <a:srgbClr val="00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995936" y="4437112"/>
            <a:ext cx="3280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Winnick</a:t>
            </a:r>
            <a:r>
              <a:rPr lang="en-US" dirty="0" smtClean="0">
                <a:latin typeface="+mn-lt"/>
              </a:rPr>
              <a:t>, 2000</a:t>
            </a:r>
            <a:r>
              <a:rPr lang="el-GR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ea typeface="ＭＳ Ｐゴシック" charset="-128"/>
              </a:rPr>
              <a:t>Sherrill</a:t>
            </a:r>
            <a:r>
              <a:rPr lang="el-GR" dirty="0" smtClean="0">
                <a:latin typeface="+mn-lt"/>
                <a:ea typeface="ＭＳ Ｐゴシック" charset="-128"/>
              </a:rPr>
              <a:t>, 200</a:t>
            </a:r>
            <a:r>
              <a:rPr lang="en-US" dirty="0" smtClean="0">
                <a:latin typeface="+mn-lt"/>
                <a:ea typeface="ＭＳ Ｐゴシック" charset="-128"/>
              </a:rPr>
              <a:t>4</a:t>
            </a:r>
            <a:r>
              <a:rPr lang="el-GR" dirty="0" smtClean="0">
                <a:latin typeface="+mn-lt"/>
                <a:ea typeface="ＭＳ Ｐゴシック" charset="-128"/>
              </a:rPr>
              <a:t>)</a:t>
            </a:r>
            <a:r>
              <a:rPr lang="en-US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8313" y="1747838"/>
            <a:ext cx="815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7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10. Προσαρμοσμένη κινητική δραστηριότητα</a:t>
            </a:r>
            <a:br>
              <a:rPr lang="el-GR" dirty="0"/>
            </a:br>
            <a:r>
              <a:rPr lang="el-GR" sz="3100" b="0" dirty="0" smtClean="0"/>
              <a:t>(8 </a:t>
            </a:r>
            <a:r>
              <a:rPr lang="el-GR" sz="3100" b="0" dirty="0"/>
              <a:t>από 10)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040560"/>
          </a:xfrm>
        </p:spPr>
        <p:txBody>
          <a:bodyPr/>
          <a:lstStyle/>
          <a:p>
            <a:pPr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Προτεινόμενες δραστηριότητες</a:t>
            </a:r>
            <a:endParaRPr lang="el-GR" sz="2400" dirty="0" smtClean="0">
              <a:solidFill>
                <a:srgbClr val="000000"/>
              </a:solidFill>
            </a:endParaRPr>
          </a:p>
          <a:p>
            <a:endParaRPr lang="el-GR" sz="2400" dirty="0" smtClean="0"/>
          </a:p>
          <a:p>
            <a:r>
              <a:rPr lang="el-GR" sz="2400" dirty="0" smtClean="0"/>
              <a:t>Δραστηριότητες </a:t>
            </a:r>
            <a:r>
              <a:rPr lang="el-GR" sz="2400" dirty="0" err="1" smtClean="0"/>
              <a:t>σωματογνωσίας</a:t>
            </a:r>
            <a:endParaRPr lang="el-GR" sz="2400" dirty="0" smtClean="0"/>
          </a:p>
          <a:p>
            <a:r>
              <a:rPr lang="el-GR" sz="2400" dirty="0" smtClean="0"/>
              <a:t>Δραστηριότητες κιναίσθησης</a:t>
            </a:r>
            <a:endParaRPr lang="en-US" sz="2400" dirty="0" smtClean="0"/>
          </a:p>
          <a:p>
            <a:r>
              <a:rPr lang="el-GR" sz="2400" dirty="0" smtClean="0"/>
              <a:t>Ασκήσεις κινητικού ελέγχου  και χαλάρωσης</a:t>
            </a:r>
          </a:p>
          <a:p>
            <a:r>
              <a:rPr lang="el-GR" sz="2400" dirty="0" smtClean="0"/>
              <a:t>Ασκήσεις παραμέτρων φυσικής κατάστασης</a:t>
            </a:r>
          </a:p>
          <a:p>
            <a:r>
              <a:rPr lang="el-GR" sz="2400" dirty="0" smtClean="0"/>
              <a:t> </a:t>
            </a:r>
            <a:r>
              <a:rPr lang="el-GR" sz="2400" dirty="0" smtClean="0">
                <a:latin typeface="Calibri" panose="020F0502020204030204" pitchFamily="34" charset="0"/>
              </a:rPr>
              <a:t>Ασκήσεις αντίθετες των παθολογικών προτύπων</a:t>
            </a:r>
          </a:p>
          <a:p>
            <a:r>
              <a:rPr lang="el-GR" sz="2400" dirty="0" smtClean="0">
                <a:latin typeface="Calibri" panose="020F0502020204030204" pitchFamily="34" charset="0"/>
                <a:sym typeface="Wingdings 2" pitchFamily="18" charset="2"/>
              </a:rPr>
              <a:t> Ήπιες στατικές διατάσεις</a:t>
            </a:r>
            <a:endParaRPr lang="el-GR" sz="2400" dirty="0" smtClean="0">
              <a:latin typeface="Calibri" panose="020F0502020204030204" pitchFamily="34" charset="0"/>
            </a:endParaRPr>
          </a:p>
          <a:p>
            <a:endParaRPr lang="el-GR" sz="2400" dirty="0" smtClean="0">
              <a:latin typeface="Times New Roman" pitchFamily="18" charset="0"/>
            </a:endParaRPr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6146" name="Picture 2" descr="C:\Users\Nikos\Desktop\27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0982" y="2271426"/>
            <a:ext cx="2714644" cy="2714644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5724128" y="5072073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livingmadeeasy.org.uk</a:t>
            </a:r>
            <a:endParaRPr lang="el-GR" sz="1200" dirty="0">
              <a:latin typeface="+mn-lt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214942" y="6215082"/>
            <a:ext cx="3280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Winnick</a:t>
            </a:r>
            <a:r>
              <a:rPr lang="en-US" dirty="0" smtClean="0">
                <a:latin typeface="+mn-lt"/>
              </a:rPr>
              <a:t>, 2000</a:t>
            </a:r>
            <a:r>
              <a:rPr lang="el-GR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ea typeface="ＭＳ Ｐゴシック" charset="-128"/>
              </a:rPr>
              <a:t>Sherrill</a:t>
            </a:r>
            <a:r>
              <a:rPr lang="el-GR" dirty="0" smtClean="0">
                <a:latin typeface="+mn-lt"/>
                <a:ea typeface="ＭＳ Ｐゴシック" charset="-128"/>
              </a:rPr>
              <a:t>, 200</a:t>
            </a:r>
            <a:r>
              <a:rPr lang="en-US" dirty="0" smtClean="0">
                <a:latin typeface="+mn-lt"/>
                <a:ea typeface="ＭＳ Ｐゴシック" charset="-128"/>
              </a:rPr>
              <a:t>4</a:t>
            </a:r>
            <a:r>
              <a:rPr lang="el-GR" dirty="0" smtClean="0">
                <a:latin typeface="+mn-lt"/>
                <a:ea typeface="ＭＳ Ｐゴシック" charset="-128"/>
              </a:rPr>
              <a:t>)</a:t>
            </a:r>
            <a:r>
              <a:rPr lang="en-US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8313" y="1747838"/>
            <a:ext cx="815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10. Προσαρμοσμένη κινητική </a:t>
            </a:r>
            <a:r>
              <a:rPr lang="el-GR" dirty="0"/>
              <a:t>δραστηριότητα </a:t>
            </a:r>
            <a:r>
              <a:rPr lang="el-GR" sz="3100" b="0" dirty="0"/>
              <a:t>(</a:t>
            </a:r>
            <a:r>
              <a:rPr lang="el-GR" sz="3100" b="0" dirty="0" smtClean="0"/>
              <a:t>9 από 10)</a:t>
            </a:r>
            <a:endParaRPr lang="en-US" sz="3100" b="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Θέσεις και δραστηριότητες που πρέπει να αποφεύγονται</a:t>
            </a:r>
            <a:endParaRPr lang="el-GR" sz="2400" b="1" dirty="0" smtClean="0">
              <a:solidFill>
                <a:srgbClr val="820000"/>
              </a:solidFill>
              <a:effectLst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>
                <a:effectLst/>
              </a:rPr>
              <a:t>Σύρσιμο στα τέσσερα σε παιδιά με </a:t>
            </a:r>
            <a:r>
              <a:rPr lang="el-GR" sz="2400" dirty="0" err="1" smtClean="0">
                <a:effectLst/>
              </a:rPr>
              <a:t>διπληγία</a:t>
            </a:r>
            <a:r>
              <a:rPr lang="el-GR" sz="2400" dirty="0" smtClean="0">
                <a:effectLst/>
              </a:rPr>
              <a:t> τετραπληγία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>
                <a:effectLst/>
              </a:rPr>
              <a:t>Κάθισμα μέσα στα πόδια με κάμψη, προσαγωγή, έσω στροφή  ισχίων  (θέση </a:t>
            </a:r>
            <a:r>
              <a:rPr lang="en-US" sz="2400" dirty="0" smtClean="0"/>
              <a:t>W</a:t>
            </a:r>
            <a:r>
              <a:rPr lang="el-GR" sz="2400" dirty="0" smtClean="0"/>
              <a:t>) </a:t>
            </a:r>
            <a:endParaRPr lang="el-GR" sz="2400" dirty="0" smtClean="0">
              <a:effectLst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>
                <a:effectLst/>
              </a:rPr>
              <a:t>Γέφυρα στην ύπτια θέση σε παιδιά με </a:t>
            </a:r>
            <a:r>
              <a:rPr lang="el-GR" sz="2400" dirty="0" err="1" smtClean="0">
                <a:effectLst/>
              </a:rPr>
              <a:t>αθέτωση</a:t>
            </a:r>
            <a:endParaRPr lang="el-GR" sz="2400" dirty="0" smtClean="0">
              <a:effectLst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>
                <a:effectLst/>
              </a:rPr>
              <a:t>Εξαρτημένες αντιδράσεις (αναστολή)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Βάδιση στα  δάκτυλα των ποδιών σε σφικτό γαστροκνήμιο </a:t>
            </a:r>
            <a:endParaRPr lang="el-GR" sz="2400" dirty="0" smtClean="0">
              <a:effectLst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6572264" y="5301208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+mn-lt"/>
                <a:ea typeface="ＭＳ Ｐゴシック" charset="-128"/>
              </a:rPr>
              <a:t>(</a:t>
            </a:r>
            <a:r>
              <a:rPr lang="en-US" dirty="0" smtClean="0">
                <a:latin typeface="+mn-lt"/>
                <a:ea typeface="ＭＳ Ｐゴシック" charset="-128"/>
              </a:rPr>
              <a:t>Sherrill</a:t>
            </a:r>
            <a:r>
              <a:rPr lang="el-GR" dirty="0" smtClean="0">
                <a:latin typeface="+mn-lt"/>
                <a:ea typeface="ＭＳ Ｐゴシック" charset="-128"/>
              </a:rPr>
              <a:t>, </a:t>
            </a:r>
            <a:r>
              <a:rPr lang="en-US" dirty="0" smtClean="0">
                <a:latin typeface="+mn-lt"/>
                <a:ea typeface="ＭＳ Ｐゴシック" charset="-128"/>
              </a:rPr>
              <a:t> </a:t>
            </a:r>
            <a:r>
              <a:rPr lang="el-GR" dirty="0" smtClean="0">
                <a:latin typeface="+mn-lt"/>
                <a:ea typeface="ＭＳ Ｐゴシック" charset="-128"/>
              </a:rPr>
              <a:t>200</a:t>
            </a:r>
            <a:r>
              <a:rPr lang="en-US" dirty="0" smtClean="0">
                <a:latin typeface="+mn-lt"/>
                <a:ea typeface="ＭＳ Ｐゴシック" charset="-128"/>
              </a:rPr>
              <a:t>4</a:t>
            </a:r>
            <a:r>
              <a:rPr lang="el-GR" dirty="0" smtClean="0">
                <a:latin typeface="+mn-lt"/>
                <a:ea typeface="ＭＳ Ｐゴシック" charset="-128"/>
              </a:rPr>
              <a:t>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08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10. Προσαρμοσμένη κινητική </a:t>
            </a:r>
            <a:r>
              <a:rPr lang="el-GR" dirty="0"/>
              <a:t>δραστηριότητα </a:t>
            </a:r>
            <a:r>
              <a:rPr lang="el-GR" sz="3100" b="0" dirty="0" smtClean="0"/>
              <a:t>(10 από 10)</a:t>
            </a:r>
            <a:endParaRPr lang="en-US" b="0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Προσαρμογές </a:t>
            </a:r>
            <a:endParaRPr lang="el-GR" sz="2400" b="1" dirty="0" smtClean="0">
              <a:solidFill>
                <a:srgbClr val="820000"/>
              </a:solidFill>
              <a:effectLst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l-GR" sz="2400" dirty="0" smtClean="0">
                <a:effectLst/>
              </a:rPr>
              <a:t>Χρησιμοποίηση αντικειμένων σύμφωνα με τις δυνατότητες των παιδιών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sz="2400" dirty="0" smtClean="0">
                <a:effectLst/>
              </a:rPr>
              <a:t>Τροποποίηση κανονισμών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sz="2400" dirty="0" smtClean="0">
                <a:effectLst/>
              </a:rPr>
              <a:t>Μείωση αποστάσεων, χρόνου παιχνιδιών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l-GR" sz="2400" dirty="0" smtClean="0">
                <a:effectLst/>
              </a:rPr>
              <a:t>Μείωση ύψους στόχου (καλάθι)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sz="2400" dirty="0" smtClean="0">
                <a:effectLst/>
              </a:rPr>
              <a:t> Ελαφρύτερες μπάλες, μεγαλύτερες- μικρότερες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>
                <a:effectLst/>
              </a:rPr>
              <a:t> </a:t>
            </a:r>
            <a:r>
              <a:rPr lang="el-GR" sz="2400" dirty="0" smtClean="0">
                <a:effectLst/>
              </a:rPr>
              <a:t>Μείωση αποστάσεων (γήπεδο) </a:t>
            </a:r>
            <a:endParaRPr lang="en-US" sz="2400" dirty="0" smtClean="0">
              <a:effectLst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l-GR" sz="2400" dirty="0" smtClean="0">
                <a:effectLst/>
              </a:rPr>
              <a:t> Μείωση χρόνου δραστηριότητας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719054" y="5774312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+mn-lt"/>
                <a:ea typeface="ＭＳ Ｐゴシック" charset="-128"/>
              </a:rPr>
              <a:t>(</a:t>
            </a:r>
            <a:r>
              <a:rPr lang="en-US" dirty="0" smtClean="0">
                <a:latin typeface="+mn-lt"/>
                <a:ea typeface="ＭＳ Ｐゴシック" charset="-128"/>
              </a:rPr>
              <a:t>Sherrill</a:t>
            </a:r>
            <a:r>
              <a:rPr lang="el-GR" dirty="0" smtClean="0">
                <a:latin typeface="+mn-lt"/>
                <a:ea typeface="ＭＳ Ｐゴシック" charset="-128"/>
              </a:rPr>
              <a:t>, </a:t>
            </a:r>
            <a:r>
              <a:rPr lang="en-US" dirty="0" smtClean="0">
                <a:latin typeface="+mn-lt"/>
                <a:ea typeface="ＭＳ Ｐゴシック" charset="-128"/>
              </a:rPr>
              <a:t> </a:t>
            </a:r>
            <a:r>
              <a:rPr lang="el-GR" dirty="0" smtClean="0">
                <a:latin typeface="+mn-lt"/>
                <a:ea typeface="ＭＳ Ｐゴシック" charset="-128"/>
              </a:rPr>
              <a:t>200</a:t>
            </a:r>
            <a:r>
              <a:rPr lang="en-US" dirty="0" smtClean="0">
                <a:latin typeface="+mn-lt"/>
                <a:ea typeface="ＭＳ Ｐゴシック" charset="-128"/>
              </a:rPr>
              <a:t>4</a:t>
            </a:r>
            <a:r>
              <a:rPr lang="el-GR" dirty="0" smtClean="0">
                <a:latin typeface="+mn-lt"/>
                <a:ea typeface="ＭＳ Ｐゴシック" charset="-128"/>
              </a:rPr>
              <a:t>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effectLst/>
                <a:latin typeface="+mn-lt"/>
              </a:rPr>
              <a:t>11. Το παιδί με ΕΠ στην γενική αγωγή- συμβουλές σε εκπαιδευτικούς</a:t>
            </a:r>
            <a:endParaRPr lang="el-GR" sz="2800" dirty="0" smtClean="0">
              <a:solidFill>
                <a:srgbClr val="FF99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300" dirty="0" smtClean="0">
                <a:effectLst/>
              </a:rPr>
              <a:t> </a:t>
            </a:r>
            <a:r>
              <a:rPr lang="el-GR" sz="2300" dirty="0" smtClean="0">
                <a:effectLst/>
              </a:rPr>
              <a:t>Βοήθεια από συμμαθητή </a:t>
            </a:r>
          </a:p>
          <a:p>
            <a:pPr>
              <a:defRPr/>
            </a:pPr>
            <a:r>
              <a:rPr lang="en-US" sz="2300" dirty="0" smtClean="0">
                <a:effectLst/>
                <a:sym typeface="Wingdings 2" pitchFamily="18" charset="2"/>
              </a:rPr>
              <a:t> </a:t>
            </a:r>
            <a:r>
              <a:rPr lang="el-GR" sz="2300" dirty="0" smtClean="0">
                <a:effectLst/>
                <a:sym typeface="Wingdings 2" pitchFamily="18" charset="2"/>
              </a:rPr>
              <a:t>Επανάληψη, επεξήγηση, υπενθύμιση, παρακίνηση</a:t>
            </a:r>
          </a:p>
          <a:p>
            <a:pPr>
              <a:defRPr/>
            </a:pPr>
            <a:r>
              <a:rPr lang="el-GR" sz="2300" dirty="0" smtClean="0">
                <a:effectLst/>
                <a:sym typeface="Wingdings 2" pitchFamily="18" charset="2"/>
              </a:rPr>
              <a:t> Ενθάρρυνση, επιβράβευση </a:t>
            </a:r>
            <a:endParaRPr lang="el-GR" sz="2300" dirty="0" smtClean="0">
              <a:effectLst/>
            </a:endParaRPr>
          </a:p>
          <a:p>
            <a:pPr>
              <a:defRPr/>
            </a:pPr>
            <a:r>
              <a:rPr lang="el-GR" sz="2300" dirty="0" smtClean="0">
                <a:effectLst/>
              </a:rPr>
              <a:t> Συνεργαστείτε με Φ/Θ και Ε/Θ για την θέση του μαθητή</a:t>
            </a:r>
          </a:p>
          <a:p>
            <a:pPr>
              <a:defRPr/>
            </a:pPr>
            <a:r>
              <a:rPr lang="el-GR" sz="2300" dirty="0" smtClean="0">
                <a:effectLst/>
              </a:rPr>
              <a:t> Συνεργαστείτε με τους γονείς</a:t>
            </a:r>
          </a:p>
          <a:p>
            <a:pPr>
              <a:defRPr/>
            </a:pPr>
            <a:r>
              <a:rPr lang="el-GR" sz="2300" dirty="0" smtClean="0">
                <a:effectLst/>
              </a:rPr>
              <a:t> Ενημερώστε τους μαθητές για την ΕΠ</a:t>
            </a:r>
          </a:p>
          <a:p>
            <a:pPr>
              <a:defRPr/>
            </a:pPr>
            <a:r>
              <a:rPr lang="el-GR" sz="2300" dirty="0" smtClean="0">
                <a:effectLst/>
              </a:rPr>
              <a:t>Μην στηρίζεστε πάνω στο αναπηρικό αμαξίδιο</a:t>
            </a:r>
          </a:p>
          <a:p>
            <a:pPr>
              <a:defRPr/>
            </a:pPr>
            <a:r>
              <a:rPr lang="el-GR" sz="2300" dirty="0" smtClean="0">
                <a:effectLst/>
              </a:rPr>
              <a:t> Βοηθήστε τον μαθητή με ΕΠ όταν σας το ζητήσει</a:t>
            </a:r>
          </a:p>
          <a:p>
            <a:pPr>
              <a:defRPr/>
            </a:pPr>
            <a:r>
              <a:rPr lang="el-GR" sz="2300" dirty="0" smtClean="0">
                <a:effectLst/>
              </a:rPr>
              <a:t> Αντιμετωπίστε τον μαθητή με ΕΠ όπως τους συμμαθητές του</a:t>
            </a:r>
          </a:p>
          <a:p>
            <a:pPr>
              <a:defRPr/>
            </a:pPr>
            <a:r>
              <a:rPr lang="el-GR" sz="2300" dirty="0" smtClean="0">
                <a:effectLst/>
              </a:rPr>
              <a:t> Χρησιμοποιήστε τις λέξεις περπάτημα τρέξιμο</a:t>
            </a:r>
          </a:p>
          <a:p>
            <a:pPr>
              <a:defRPr/>
            </a:pPr>
            <a:r>
              <a:rPr lang="el-GR" sz="2300" dirty="0" smtClean="0">
                <a:effectLst/>
              </a:rPr>
              <a:t> Μην χαϊδεύετε τα παιδιά με ΕΠ στο κεφάλι για επιβράβευση</a:t>
            </a:r>
            <a:endParaRPr lang="el-GR" sz="23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5652120" y="5998877"/>
            <a:ext cx="2199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atin typeface="+mn-lt"/>
                <a:hlinkClick r:id="rId2"/>
              </a:rPr>
              <a:t>pecentral.org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5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12. Ατομικά και ομαδικά Αθλήματα για ΕΠ 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100" b="0" dirty="0" smtClean="0">
                <a:solidFill>
                  <a:srgbClr val="004A82"/>
                </a:solidFill>
              </a:rPr>
              <a:t>(1 </a:t>
            </a:r>
            <a:r>
              <a:rPr lang="el-GR" sz="3100" b="0" dirty="0">
                <a:solidFill>
                  <a:srgbClr val="004A82"/>
                </a:solidFill>
              </a:rPr>
              <a:t>από </a:t>
            </a:r>
            <a:r>
              <a:rPr lang="el-GR" sz="3100" b="0" dirty="0" smtClean="0">
                <a:solidFill>
                  <a:srgbClr val="004A82"/>
                </a:solidFill>
              </a:rPr>
              <a:t>13)</a:t>
            </a:r>
            <a:endParaRPr lang="el-GR" sz="31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196752"/>
            <a:ext cx="4978896" cy="50405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Στίβος - Δρόμοι</a:t>
            </a:r>
          </a:p>
          <a:p>
            <a:pPr>
              <a:buNone/>
              <a:defRPr/>
            </a:pPr>
            <a:r>
              <a:rPr lang="el-GR" sz="2400" dirty="0" smtClean="0"/>
              <a:t>Συμμετέχουν </a:t>
            </a:r>
            <a:r>
              <a:rPr lang="el-GR" sz="2400" dirty="0"/>
              <a:t>αθλητές  </a:t>
            </a:r>
          </a:p>
          <a:p>
            <a:pPr>
              <a:defRPr/>
            </a:pPr>
            <a:r>
              <a:rPr lang="el-GR" sz="2400" dirty="0"/>
              <a:t>με </a:t>
            </a:r>
            <a:r>
              <a:rPr lang="el-GR" sz="2400" dirty="0" err="1"/>
              <a:t>αμαξίδιο</a:t>
            </a:r>
            <a:r>
              <a:rPr lang="el-GR" sz="2400" dirty="0"/>
              <a:t> (32-34 </a:t>
            </a:r>
            <a:r>
              <a:rPr lang="en-US" sz="2400" dirty="0"/>
              <a:t>class)</a:t>
            </a:r>
            <a:endParaRPr lang="el-GR" sz="2400" dirty="0"/>
          </a:p>
          <a:p>
            <a:pPr>
              <a:defRPr/>
            </a:pPr>
            <a:r>
              <a:rPr lang="el-GR" sz="2400" dirty="0"/>
              <a:t>όρθιοι </a:t>
            </a:r>
            <a:r>
              <a:rPr lang="en-US" sz="2400" dirty="0"/>
              <a:t>(</a:t>
            </a:r>
            <a:r>
              <a:rPr lang="el-GR" sz="2400" dirty="0"/>
              <a:t>35-38</a:t>
            </a:r>
            <a:r>
              <a:rPr lang="en-US" sz="2400" dirty="0"/>
              <a:t>)</a:t>
            </a:r>
            <a:endParaRPr lang="el-GR" sz="2400" dirty="0"/>
          </a:p>
          <a:p>
            <a:pPr>
              <a:defRPr/>
            </a:pPr>
            <a:endParaRPr lang="el-GR" sz="2400" dirty="0"/>
          </a:p>
          <a:p>
            <a:pPr>
              <a:buNone/>
              <a:defRPr/>
            </a:pPr>
            <a:r>
              <a:rPr lang="el-GR" sz="2400" dirty="0"/>
              <a:t>Αγωνίσματα </a:t>
            </a:r>
            <a:endParaRPr lang="en-US" sz="2400" dirty="0"/>
          </a:p>
          <a:p>
            <a:pPr>
              <a:defRPr/>
            </a:pPr>
            <a:r>
              <a:rPr lang="el-GR" sz="2400" dirty="0"/>
              <a:t>100, 200, 400, 800, 1500μ </a:t>
            </a:r>
          </a:p>
          <a:p>
            <a:endParaRPr lang="el-GR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95736" y="1697832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Περιεχόμενα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200" dirty="0" smtClean="0"/>
              <a:t>Τι είναι η εγκεφαλική παράλυση (ΕΠ);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200" dirty="0" smtClean="0"/>
              <a:t>Αιτιολογία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200" dirty="0" smtClean="0"/>
              <a:t> Συχνότητα-  επιδημιολογία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200" dirty="0" smtClean="0"/>
              <a:t>Ταξινόμηση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200" dirty="0" smtClean="0"/>
              <a:t>5.     Εκπαιδευτικές - θεραπευτικές παρεμβάσεις 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200" dirty="0" smtClean="0"/>
              <a:t>6.    Θεραπευτικές προσεγγίσεις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200" dirty="0" smtClean="0"/>
              <a:t>7.    Εκπαίδευση </a:t>
            </a:r>
          </a:p>
          <a:p>
            <a:pPr marL="457200" indent="-457200" fontAlgn="auto">
              <a:spcAft>
                <a:spcPts val="0"/>
              </a:spcAft>
              <a:buAutoNum type="arabicPeriod" startAt="8"/>
              <a:defRPr/>
            </a:pPr>
            <a:r>
              <a:rPr lang="el-GR" sz="2200" dirty="0" smtClean="0">
                <a:cs typeface="Times New Roman" pitchFamily="18" charset="0"/>
              </a:rPr>
              <a:t>Αισθητικοκινητική ανάπτυξη στην εγκεφαλική παράλυση</a:t>
            </a:r>
            <a:endParaRPr lang="en-US" sz="2200" dirty="0" smtClean="0"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AutoNum type="arabicPeriod" startAt="8"/>
              <a:defRPr/>
            </a:pPr>
            <a:endParaRPr lang="el-GR" sz="2200" dirty="0" smtClean="0"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200" dirty="0" smtClean="0">
                <a:cs typeface="Times New Roman" pitchFamily="18" charset="0"/>
              </a:rPr>
              <a:t>9.   </a:t>
            </a:r>
            <a:r>
              <a:rPr lang="el-GR" sz="2200" dirty="0" smtClean="0"/>
              <a:t>Εργαλεία-δοκιμασίες  αξιολόγησης λειτουργικότητας στην ΕΠ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200" dirty="0" smtClean="0"/>
              <a:t>10.  Προσαρμοσμένη κινητική αγωγή 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200" dirty="0" smtClean="0"/>
              <a:t>11. Το παιδί με ΕΠ στην γενική αγωγή- συμβουλές σε εκπαιδευτικούς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200" dirty="0" smtClean="0"/>
              <a:t> 12. Ατομικά και ομαδικά Αθλήματα για ΕΠ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200" dirty="0" smtClean="0"/>
              <a:t>13.  Έρευνες 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200" dirty="0" smtClean="0"/>
              <a:t>14 . Προτεινόμενη βιβλιογραφία 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endParaRPr lang="el-GR" sz="200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1A083-3ABF-4F76-89C6-08880E5BCB94}" type="slidenum">
              <a:rPr lang="el-GR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1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754760" cy="5040560"/>
          </a:xfrm>
        </p:spPr>
        <p:txBody>
          <a:bodyPr/>
          <a:lstStyle/>
          <a:p>
            <a:pPr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  <a:latin typeface="Calibri" panose="020F0502020204030204" pitchFamily="34" charset="0"/>
              </a:rPr>
              <a:t>Στίβος - Ρίψεις</a:t>
            </a:r>
            <a:endParaRPr lang="el-GR" sz="2400" b="1" dirty="0" smtClean="0">
              <a:solidFill>
                <a:srgbClr val="820000"/>
              </a:solidFill>
              <a:latin typeface="Calibri" panose="020F0502020204030204" pitchFamily="34" charset="0"/>
            </a:endParaRPr>
          </a:p>
          <a:p>
            <a:pPr eaLnBrk="1" hangingPunct="1">
              <a:buNone/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Συμμετέχουν αθλητές </a:t>
            </a:r>
          </a:p>
          <a:p>
            <a:pPr eaLnBrk="1" hangingPunct="1"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όρθιοι </a:t>
            </a:r>
            <a:r>
              <a:rPr lang="en-US" sz="2400" dirty="0" smtClean="0">
                <a:latin typeface="Calibri" panose="020F0502020204030204" pitchFamily="34" charset="0"/>
              </a:rPr>
              <a:t>(</a:t>
            </a:r>
            <a:r>
              <a:rPr lang="el-GR" sz="2400" dirty="0" smtClean="0">
                <a:latin typeface="Calibri" panose="020F0502020204030204" pitchFamily="34" charset="0"/>
              </a:rPr>
              <a:t>35-38</a:t>
            </a:r>
            <a:r>
              <a:rPr lang="en-US" sz="2400" dirty="0" smtClean="0">
                <a:latin typeface="Calibri" panose="020F0502020204030204" pitchFamily="34" charset="0"/>
              </a:rPr>
              <a:t>)</a:t>
            </a:r>
            <a:endParaRPr lang="el-GR" sz="24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Καθιστοί (32 – 34</a:t>
            </a:r>
            <a:r>
              <a:rPr lang="el-GR" sz="2800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>
              <a:defRPr/>
            </a:pPr>
            <a:endParaRPr lang="el-GR" sz="2400" dirty="0" smtClean="0">
              <a:latin typeface="Calibri" panose="020F0502020204030204" pitchFamily="34" charset="0"/>
            </a:endParaRPr>
          </a:p>
          <a:p>
            <a:pPr eaLnBrk="1" hangingPunct="1">
              <a:buNone/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Αγωνίσματα</a:t>
            </a:r>
          </a:p>
          <a:p>
            <a:pPr eaLnBrk="1" hangingPunct="1"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Σφαιροβολία, Δισκοβολία, Ακοντισμός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12. Ατομικά και ομαδικά Αθλήματα για ΕΠ 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100" b="0" dirty="0" smtClean="0">
                <a:solidFill>
                  <a:srgbClr val="004A82"/>
                </a:solidFill>
              </a:rPr>
              <a:t>(</a:t>
            </a:r>
            <a:r>
              <a:rPr lang="el-GR" sz="3100" b="0" dirty="0">
                <a:solidFill>
                  <a:srgbClr val="004A82"/>
                </a:solidFill>
              </a:rPr>
              <a:t>2 από </a:t>
            </a:r>
            <a:r>
              <a:rPr lang="el-GR" sz="3100" b="0" dirty="0" smtClean="0">
                <a:solidFill>
                  <a:srgbClr val="004A82"/>
                </a:solidFill>
              </a:rPr>
              <a:t>13)</a:t>
            </a:r>
            <a:endParaRPr lang="el-GR" sz="3600" b="0" dirty="0"/>
          </a:p>
        </p:txBody>
      </p:sp>
      <p:pic>
        <p:nvPicPr>
          <p:cNvPr id="9218" name="Picture 2" descr="File:Bruce Wallrodt throwing discus at 1992 Paralympic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4283968" y="1340768"/>
            <a:ext cx="4425304" cy="30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83491" y="4419650"/>
            <a:ext cx="3826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Bruce </a:t>
            </a:r>
            <a:r>
              <a:rPr lang="en-US" sz="1200" dirty="0" err="1">
                <a:latin typeface="+mn-lt"/>
                <a:hlinkClick r:id="rId3"/>
              </a:rPr>
              <a:t>Wallrodt</a:t>
            </a:r>
            <a:r>
              <a:rPr lang="en-US" sz="1200" dirty="0">
                <a:latin typeface="+mn-lt"/>
                <a:hlinkClick r:id="rId3"/>
              </a:rPr>
              <a:t> throwing discus at 1992 </a:t>
            </a:r>
            <a:r>
              <a:rPr lang="en-US" sz="1200" dirty="0" smtClean="0">
                <a:latin typeface="+mn-lt"/>
                <a:hlinkClick r:id="rId3"/>
              </a:rPr>
              <a:t>Paralympics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Australian Paralympic Committee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700808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0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004A82"/>
                </a:solidFill>
              </a:rPr>
              <a:t>12. Ατομικά και ομαδικά Αθλήματα για ΕΠ </a:t>
            </a:r>
            <a:br>
              <a:rPr lang="el-GR" sz="3600" dirty="0">
                <a:solidFill>
                  <a:srgbClr val="004A82"/>
                </a:solidFill>
              </a:rPr>
            </a:br>
            <a:r>
              <a:rPr lang="el-GR" sz="2800" b="0" dirty="0" smtClean="0">
                <a:solidFill>
                  <a:srgbClr val="004A82"/>
                </a:solidFill>
              </a:rPr>
              <a:t>(3 </a:t>
            </a:r>
            <a:r>
              <a:rPr lang="el-GR" sz="2800" b="0" dirty="0">
                <a:solidFill>
                  <a:srgbClr val="004A82"/>
                </a:solidFill>
              </a:rPr>
              <a:t>από </a:t>
            </a:r>
            <a:r>
              <a:rPr lang="el-GR" sz="2800" b="0" dirty="0" smtClean="0">
                <a:solidFill>
                  <a:srgbClr val="004A82"/>
                </a:solidFill>
              </a:rPr>
              <a:t>13)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538736" cy="40324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Τοξοβολία</a:t>
            </a:r>
          </a:p>
          <a:p>
            <a:pPr>
              <a:buNone/>
              <a:defRPr/>
            </a:pPr>
            <a:r>
              <a:rPr lang="el-GR" sz="2400" dirty="0" smtClean="0"/>
              <a:t>Συμμετέχουν αθλητές </a:t>
            </a:r>
          </a:p>
          <a:p>
            <a:pPr>
              <a:defRPr/>
            </a:pPr>
            <a:r>
              <a:rPr lang="el-GR" sz="2400" dirty="0" smtClean="0"/>
              <a:t>όρθιοι</a:t>
            </a:r>
            <a:endParaRPr lang="el-GR" sz="2400" dirty="0"/>
          </a:p>
          <a:p>
            <a:pPr>
              <a:defRPr/>
            </a:pPr>
            <a:r>
              <a:rPr lang="el-GR" sz="2400" dirty="0"/>
              <a:t>Καθιστοί</a:t>
            </a:r>
          </a:p>
          <a:p>
            <a:pPr>
              <a:defRPr/>
            </a:pPr>
            <a:endParaRPr lang="el-GR" sz="2400" dirty="0"/>
          </a:p>
          <a:p>
            <a:pPr>
              <a:buNone/>
              <a:defRPr/>
            </a:pPr>
            <a:r>
              <a:rPr lang="el-GR" sz="2400" dirty="0"/>
              <a:t>Απαιτείται:</a:t>
            </a:r>
          </a:p>
          <a:p>
            <a:pPr>
              <a:defRPr/>
            </a:pPr>
            <a:r>
              <a:rPr lang="el-GR" sz="2400" dirty="0"/>
              <a:t>αυτοσυγκέντρωση</a:t>
            </a:r>
          </a:p>
          <a:p>
            <a:pPr>
              <a:defRPr/>
            </a:pPr>
            <a:r>
              <a:rPr lang="el-GR" sz="2400" dirty="0"/>
              <a:t>συντονισμός</a:t>
            </a:r>
          </a:p>
          <a:p>
            <a:endParaRPr lang="el-GR" sz="2400" dirty="0"/>
          </a:p>
        </p:txBody>
      </p:sp>
      <p:pic>
        <p:nvPicPr>
          <p:cNvPr id="10242" name="Picture 2" descr="http://upload.wikimedia.org/wikipedia/commons/4/45/Gizem_Giri%C5%9F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51585"/>
            <a:ext cx="4822319" cy="30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2613" y="4441903"/>
            <a:ext cx="2868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Gizem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Girişmen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Gasheadsteve"/>
              </a:rPr>
              <a:t>Steve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Gasheadsteve"/>
              </a:rPr>
              <a:t>Gregory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0080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12. Ατομικά και ομαδικά Αθλήματα για ΕΠ 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100" b="0" dirty="0" smtClean="0">
                <a:solidFill>
                  <a:srgbClr val="004A82"/>
                </a:solidFill>
              </a:rPr>
              <a:t>(4 </a:t>
            </a:r>
            <a:r>
              <a:rPr lang="el-GR" sz="3100" b="0" dirty="0">
                <a:solidFill>
                  <a:srgbClr val="004A82"/>
                </a:solidFill>
              </a:rPr>
              <a:t>από </a:t>
            </a:r>
            <a:r>
              <a:rPr lang="el-GR" sz="3100" b="0" dirty="0" smtClean="0">
                <a:solidFill>
                  <a:srgbClr val="004A82"/>
                </a:solidFill>
              </a:rPr>
              <a:t>13)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618856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Κολύμβηση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>
              <a:defRPr/>
            </a:pPr>
            <a:r>
              <a:rPr lang="el-GR" sz="2400" dirty="0" smtClean="0"/>
              <a:t>Θεραπεία</a:t>
            </a:r>
            <a:r>
              <a:rPr lang="el-GR" sz="2400" dirty="0"/>
              <a:t>, ψυχαγωγία, άσκηση</a:t>
            </a:r>
          </a:p>
          <a:p>
            <a:pPr>
              <a:defRPr/>
            </a:pPr>
            <a:r>
              <a:rPr lang="el-GR" sz="2400" dirty="0"/>
              <a:t>Συντονισμός, ενδυνάμωση</a:t>
            </a:r>
          </a:p>
          <a:p>
            <a:pPr>
              <a:defRPr/>
            </a:pPr>
            <a:r>
              <a:rPr lang="el-GR" sz="2400" dirty="0"/>
              <a:t>10 κατηγορίες, S1-S10, για το ελεύθερο, το ύπτιο, την πεταλούδα</a:t>
            </a:r>
          </a:p>
          <a:p>
            <a:pPr>
              <a:defRPr/>
            </a:pPr>
            <a:r>
              <a:rPr lang="el-GR" sz="2400" dirty="0"/>
              <a:t>8 κατηγορίες, SB2-SB9, για το πρόσθιο </a:t>
            </a:r>
          </a:p>
          <a:p>
            <a:pPr>
              <a:defRPr/>
            </a:pPr>
            <a:r>
              <a:rPr lang="el-GR" sz="2400" dirty="0"/>
              <a:t>Κατάταξη ανάλογα με το στυλ</a:t>
            </a:r>
          </a:p>
          <a:p>
            <a:pPr>
              <a:defRPr/>
            </a:pPr>
            <a:r>
              <a:rPr lang="el-GR" sz="2400" dirty="0"/>
              <a:t>Εκκίνηση από το νερό ή βατήρα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endParaRPr lang="el-GR" sz="2400" dirty="0"/>
          </a:p>
          <a:p>
            <a:endParaRPr lang="el-GR" sz="2400" dirty="0"/>
          </a:p>
        </p:txBody>
      </p:sp>
      <p:pic>
        <p:nvPicPr>
          <p:cNvPr id="11266" name="Picture 2" descr="http://upload.wikimedia.org/wikipedia/commons/thumb/c/cd/231000_-_Swimming_Daniel_Bell_reflections_action_-_3b_-_2000_Sydney_event_photo.jpg/1280px-231000_-_Swimming_Daniel_Bell_reflections_action_-_3b_-_2000_Sydney_event_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1939"/>
          <a:stretch/>
        </p:blipFill>
        <p:spPr bwMode="auto">
          <a:xfrm>
            <a:off x="4972502" y="1700808"/>
            <a:ext cx="4027481" cy="27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11017" y="4491822"/>
            <a:ext cx="3150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231000 - Swimming Daniel Bell reflections 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Australian Paralympic Committee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700808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12. Ατομικά και ομαδικά Αθλήματα για ΕΠ 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100" b="0" dirty="0" smtClean="0">
                <a:solidFill>
                  <a:srgbClr val="004A82"/>
                </a:solidFill>
              </a:rPr>
              <a:t>(5 </a:t>
            </a:r>
            <a:r>
              <a:rPr lang="el-GR" sz="3100" b="0" dirty="0">
                <a:solidFill>
                  <a:srgbClr val="004A82"/>
                </a:solidFill>
              </a:rPr>
              <a:t>από </a:t>
            </a:r>
            <a:r>
              <a:rPr lang="el-GR" sz="3100" b="0" dirty="0" smtClean="0">
                <a:solidFill>
                  <a:srgbClr val="004A82"/>
                </a:solidFill>
              </a:rPr>
              <a:t>13)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  <a:latin typeface="Calibri" panose="020F0502020204030204" pitchFamily="34" charset="0"/>
              </a:rPr>
              <a:t>Ιππασία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Θεραπεία</a:t>
            </a:r>
            <a:r>
              <a:rPr lang="el-GR" sz="2400" dirty="0">
                <a:latin typeface="Calibri" panose="020F0502020204030204" pitchFamily="34" charset="0"/>
              </a:rPr>
              <a:t>: Χαλάρωση, αποκατάσταση και βελτίωση  κινητικών δεξιοτήτων 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Άθλημα</a:t>
            </a:r>
            <a:r>
              <a:rPr lang="el-GR" sz="2400" dirty="0">
                <a:latin typeface="Calibri" panose="020F0502020204030204" pitchFamily="34" charset="0"/>
              </a:rPr>
              <a:t>: αγώνες ιππικής δεξιοτεχνίας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pic>
        <p:nvPicPr>
          <p:cNvPr id="12290" name="Picture 2" descr="http://upload.wikimedia.org/wikipedia/commons/thumb/6/60/291000_-_Equestrian_Rosalie_Fahey_dressage_action_-_3b_-_2000_Sydney_event_photo.jpg/640px-291000_-_Equestrian_Rosalie_Fahey_dressage_action_-_3b_-_2000_Sydney_event_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2567608" cy="38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000659" y="5308319"/>
            <a:ext cx="3150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291000 - Equestrian Rosalie Fahey dressage action - 3b - 2000 Sydney event photo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Australian Paralympic Committee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9552" y="1700808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12. Ατομικά και ομαδικά Αθλήματα για ΕΠ 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100" b="0" dirty="0" smtClean="0">
                <a:solidFill>
                  <a:srgbClr val="004A82"/>
                </a:solidFill>
              </a:rPr>
              <a:t>(6 </a:t>
            </a:r>
            <a:r>
              <a:rPr lang="el-GR" sz="3100" b="0" dirty="0">
                <a:solidFill>
                  <a:srgbClr val="004A82"/>
                </a:solidFill>
              </a:rPr>
              <a:t>από </a:t>
            </a:r>
            <a:r>
              <a:rPr lang="el-GR" sz="3100" b="0" dirty="0" smtClean="0">
                <a:solidFill>
                  <a:srgbClr val="004A82"/>
                </a:solidFill>
              </a:rPr>
              <a:t>13)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US" sz="2400" b="1" dirty="0" smtClean="0">
                <a:solidFill>
                  <a:srgbClr val="820000"/>
                </a:solidFill>
                <a:latin typeface="Calibri" panose="020F0502020204030204" pitchFamily="34" charset="0"/>
              </a:rPr>
              <a:t>Boccia </a:t>
            </a:r>
          </a:p>
          <a:p>
            <a:pPr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Ατομικό </a:t>
            </a:r>
            <a:r>
              <a:rPr lang="el-GR" sz="2400" dirty="0">
                <a:latin typeface="Calibri" panose="020F0502020204030204" pitchFamily="34" charset="0"/>
              </a:rPr>
              <a:t>, ζευγάρια, ομάδες</a:t>
            </a:r>
          </a:p>
          <a:p>
            <a:pPr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Στόχος </a:t>
            </a:r>
            <a:r>
              <a:rPr lang="el-GR" sz="2400" dirty="0">
                <a:latin typeface="Calibri" panose="020F0502020204030204" pitchFamily="34" charset="0"/>
              </a:rPr>
              <a:t>των παικτών είναι να προωθήσουν τις 6 δερμάτινες κόκκινες ή 6 μπλε μπάλες τους, όσο το δυνατόν πιο κοντά σε μια άσπρη μπάλα-στόχο</a:t>
            </a:r>
          </a:p>
          <a:p>
            <a:pPr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Αυτοσυγκέντρωση</a:t>
            </a:r>
            <a:r>
              <a:rPr lang="el-GR" sz="2400" dirty="0">
                <a:latin typeface="Calibri" panose="020F0502020204030204" pitchFamily="34" charset="0"/>
              </a:rPr>
              <a:t>, συντονισμό, ομαδικότητα, συνεργασία και στρατηγική</a:t>
            </a:r>
          </a:p>
          <a:p>
            <a:endParaRPr lang="el-GR" sz="2400" dirty="0"/>
          </a:p>
        </p:txBody>
      </p:sp>
      <p:pic>
        <p:nvPicPr>
          <p:cNvPr id="13314" name="Picture 2" descr="http://upload.wikimedia.org/wikipedia/commons/thumb/0/0c/Paralympics_Beijing_2008_286.JPG/1024px-Paralympics_Beijing_2008_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28" y="1317152"/>
            <a:ext cx="4169416" cy="27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39552" y="1700808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79133" y="4098120"/>
            <a:ext cx="3356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Paralympics Beijing 2008 286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/>
              </a:rPr>
              <a:t>Stig</a:t>
            </a:r>
            <a:r>
              <a:rPr lang="en-US" sz="1200" dirty="0">
                <a:latin typeface="+mn-lt"/>
                <a:hlinkClick r:id="rId4"/>
              </a:rPr>
              <a:t> Morten </a:t>
            </a:r>
            <a:r>
              <a:rPr lang="en-US" sz="1200" dirty="0" err="1">
                <a:latin typeface="+mn-lt"/>
                <a:hlinkClick r:id="rId4"/>
              </a:rPr>
              <a:t>Skjæran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09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12. Ατομικά και ομαδικά Αθλήματα για ΕΠ 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100" b="0" dirty="0" smtClean="0">
                <a:solidFill>
                  <a:srgbClr val="004A82"/>
                </a:solidFill>
              </a:rPr>
              <a:t>(7 </a:t>
            </a:r>
            <a:r>
              <a:rPr lang="el-GR" sz="3100" b="0" dirty="0">
                <a:solidFill>
                  <a:srgbClr val="004A82"/>
                </a:solidFill>
              </a:rPr>
              <a:t>από </a:t>
            </a:r>
            <a:r>
              <a:rPr lang="el-GR" sz="3100" b="0" dirty="0" smtClean="0">
                <a:solidFill>
                  <a:srgbClr val="004A82"/>
                </a:solidFill>
              </a:rPr>
              <a:t>13)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Πόδοσφαιρο 7</a:t>
            </a:r>
            <a:r>
              <a:rPr lang="en-US" sz="2400" b="1" dirty="0">
                <a:solidFill>
                  <a:srgbClr val="820000"/>
                </a:solidFill>
              </a:rPr>
              <a:t>x</a:t>
            </a:r>
            <a:r>
              <a:rPr lang="el-GR" sz="2400" b="1" dirty="0">
                <a:solidFill>
                  <a:srgbClr val="820000"/>
                </a:solidFill>
              </a:rPr>
              <a:t>7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 marL="533400" indent="-533400">
              <a:spcAft>
                <a:spcPts val="600"/>
              </a:spcAft>
              <a:defRPr/>
            </a:pPr>
            <a:r>
              <a:rPr lang="el-GR" sz="2400" dirty="0" smtClean="0"/>
              <a:t>Συμμετέχουν </a:t>
            </a:r>
            <a:r>
              <a:rPr lang="el-GR" sz="2400" dirty="0"/>
              <a:t>όρθιοι αθλητές </a:t>
            </a:r>
          </a:p>
          <a:p>
            <a:pPr marL="533400" indent="-533400">
              <a:spcAft>
                <a:spcPts val="600"/>
              </a:spcAft>
              <a:defRPr/>
            </a:pPr>
            <a:r>
              <a:rPr lang="el-GR" sz="2400" dirty="0"/>
              <a:t>Διαστάσεις </a:t>
            </a:r>
            <a:r>
              <a:rPr lang="el-GR" sz="2400" dirty="0" smtClean="0"/>
              <a:t>γηπέδου</a:t>
            </a:r>
            <a:r>
              <a:rPr lang="en-US" sz="2400" dirty="0" smtClean="0"/>
              <a:t>:</a:t>
            </a:r>
            <a:r>
              <a:rPr lang="el-GR" sz="2400" dirty="0" smtClean="0"/>
              <a:t> Μήκος </a:t>
            </a:r>
            <a:r>
              <a:rPr lang="el-GR" sz="2400" dirty="0"/>
              <a:t>75 μ πλάτος 55μ </a:t>
            </a:r>
          </a:p>
          <a:p>
            <a:pPr marL="533400" indent="-533400">
              <a:spcAft>
                <a:spcPts val="600"/>
              </a:spcAft>
              <a:defRPr/>
            </a:pPr>
            <a:r>
              <a:rPr lang="el-GR" sz="2400" dirty="0"/>
              <a:t>Δεν ισχύει ο κανονισμός του οφ </a:t>
            </a:r>
            <a:r>
              <a:rPr lang="el-GR" sz="2400" dirty="0" err="1"/>
              <a:t>σάιντ</a:t>
            </a:r>
            <a:r>
              <a:rPr lang="el-GR" sz="2400" dirty="0"/>
              <a:t> (</a:t>
            </a:r>
            <a:r>
              <a:rPr lang="el-GR" sz="2400" dirty="0" err="1"/>
              <a:t>off</a:t>
            </a:r>
            <a:r>
              <a:rPr lang="el-GR" sz="2400" dirty="0"/>
              <a:t> </a:t>
            </a:r>
            <a:r>
              <a:rPr lang="el-GR" sz="2400" dirty="0" err="1"/>
              <a:t>side</a:t>
            </a:r>
            <a:r>
              <a:rPr lang="el-GR" sz="2400" dirty="0"/>
              <a:t>)</a:t>
            </a:r>
          </a:p>
          <a:p>
            <a:pPr marL="533400" indent="-533400">
              <a:spcAft>
                <a:spcPts val="600"/>
              </a:spcAft>
              <a:defRPr/>
            </a:pPr>
            <a:r>
              <a:rPr lang="el-GR" sz="2400" dirty="0" smtClean="0"/>
              <a:t>Η </a:t>
            </a:r>
            <a:r>
              <a:rPr lang="el-GR" sz="2400" dirty="0"/>
              <a:t>επαναφορά της μπάλας μέσα στον αγωνιστικό χώρο μπορεί να γίνει και με το ένα χέρι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700808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upload.wikimedia.org/wikipedia/commons/thumb/9/9d/231000_-_Football_Jason_Rand_action_-_3b_-_Sydney_2000_match_photo.jpg/640px-231000_-_Football_Jason_Rand_action_-_3b_-_Sydney_2000_match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08" y="1412775"/>
            <a:ext cx="2744882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26546" y="5517896"/>
            <a:ext cx="335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31000 </a:t>
            </a:r>
            <a:r>
              <a:rPr lang="en-US" sz="1200" dirty="0">
                <a:latin typeface="+mn-lt"/>
                <a:hlinkClick r:id="rId3"/>
              </a:rPr>
              <a:t>- Football Jason Rand action - 3b - Sydney 2000 match photo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Australian Paralympic Committee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6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12. Ατομικά και ομαδικά Αθλήματα για ΕΠ 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100" b="0" dirty="0" smtClean="0">
                <a:solidFill>
                  <a:srgbClr val="004A82"/>
                </a:solidFill>
              </a:rPr>
              <a:t>(8 </a:t>
            </a:r>
            <a:r>
              <a:rPr lang="el-GR" sz="3100" b="0" dirty="0">
                <a:solidFill>
                  <a:srgbClr val="004A82"/>
                </a:solidFill>
              </a:rPr>
              <a:t>από </a:t>
            </a:r>
            <a:r>
              <a:rPr lang="el-GR" sz="3100" b="0" dirty="0" smtClean="0">
                <a:solidFill>
                  <a:srgbClr val="004A82"/>
                </a:solidFill>
              </a:rPr>
              <a:t>13)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Σκοποβολή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Συμμετέχουν</a:t>
            </a:r>
            <a:endParaRPr lang="el-GR" sz="2400" dirty="0"/>
          </a:p>
          <a:p>
            <a:pPr>
              <a:spcAft>
                <a:spcPts val="600"/>
              </a:spcAft>
              <a:buNone/>
              <a:defRPr/>
            </a:pPr>
            <a:r>
              <a:rPr lang="el-GR" sz="2400" dirty="0"/>
              <a:t>Όρθιοι ή καθιστοί αθλητές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l-GR" sz="2400" dirty="0"/>
              <a:t>με ικανοποιητικό έλεγχο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l-GR" sz="2400" dirty="0"/>
              <a:t>κορμού </a:t>
            </a:r>
          </a:p>
          <a:p>
            <a:pPr>
              <a:spcAft>
                <a:spcPts val="600"/>
              </a:spcAft>
              <a:buNone/>
              <a:defRPr/>
            </a:pPr>
            <a:endParaRPr lang="el-GR" sz="2400" dirty="0"/>
          </a:p>
          <a:p>
            <a:pPr>
              <a:spcAft>
                <a:spcPts val="600"/>
              </a:spcAft>
              <a:defRPr/>
            </a:pPr>
            <a:r>
              <a:rPr lang="el-GR" sz="2400" dirty="0"/>
              <a:t>Απαιτούνται: 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l-GR" sz="2400" dirty="0"/>
              <a:t>αυτοσυγκέντρωση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l-GR" sz="2400" dirty="0" smtClean="0"/>
              <a:t>συντονισμός</a:t>
            </a:r>
            <a:endParaRPr lang="el-GR" sz="2400" dirty="0"/>
          </a:p>
        </p:txBody>
      </p:sp>
      <p:pic>
        <p:nvPicPr>
          <p:cNvPr id="15362" name="Picture 2" descr="File:Australian paralympic shooter, Iain Fischer sho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2665034" cy="434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39552" y="1700808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78342" y="5690511"/>
            <a:ext cx="335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Australian </a:t>
            </a:r>
            <a:r>
              <a:rPr lang="en-US" sz="1200" dirty="0" err="1">
                <a:latin typeface="+mn-lt"/>
                <a:hlinkClick r:id="rId3"/>
              </a:rPr>
              <a:t>paralympic</a:t>
            </a:r>
            <a:r>
              <a:rPr lang="en-US" sz="1200" dirty="0">
                <a:latin typeface="+mn-lt"/>
                <a:hlinkClick r:id="rId3"/>
              </a:rPr>
              <a:t> shooter, Iain Fischer </a:t>
            </a:r>
            <a:r>
              <a:rPr lang="en-US" sz="1200" dirty="0" smtClean="0">
                <a:latin typeface="+mn-lt"/>
                <a:hlinkClick r:id="rId3"/>
              </a:rPr>
              <a:t>shoots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Australian Paralympic Committee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9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12. Ατομικά και ομαδικά Αθλήματα για ΕΠ 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100" b="0" dirty="0" smtClean="0">
                <a:solidFill>
                  <a:srgbClr val="004A82"/>
                </a:solidFill>
              </a:rPr>
              <a:t>(9 </a:t>
            </a:r>
            <a:r>
              <a:rPr lang="el-GR" sz="3100" b="0" dirty="0">
                <a:solidFill>
                  <a:srgbClr val="004A82"/>
                </a:solidFill>
              </a:rPr>
              <a:t>από </a:t>
            </a:r>
            <a:r>
              <a:rPr lang="el-GR" sz="3100" b="0" dirty="0" smtClean="0">
                <a:solidFill>
                  <a:srgbClr val="004A82"/>
                </a:solidFill>
              </a:rPr>
              <a:t>13)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394720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Ράγκμπι με </a:t>
            </a:r>
            <a:r>
              <a:rPr lang="el-GR" sz="2400" b="1" dirty="0" err="1">
                <a:solidFill>
                  <a:srgbClr val="820000"/>
                </a:solidFill>
              </a:rPr>
              <a:t>αμαξίδιο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Στόχος </a:t>
            </a:r>
            <a:r>
              <a:rPr lang="el-GR" sz="2400" dirty="0">
                <a:latin typeface="Calibri" panose="020F0502020204030204" pitchFamily="34" charset="0"/>
              </a:rPr>
              <a:t>της ομάδας που έχει την μπάλα είναι να περάσει στο αντίπαλο τέρμα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Γήπεδο </a:t>
            </a:r>
            <a:r>
              <a:rPr lang="el-GR" sz="2400" dirty="0">
                <a:latin typeface="Calibri" panose="020F0502020204030204" pitchFamily="34" charset="0"/>
              </a:rPr>
              <a:t>μπάσκετ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Ντρίπλα</a:t>
            </a:r>
            <a:r>
              <a:rPr lang="el-GR" sz="2400" dirty="0">
                <a:latin typeface="Calibri" panose="020F0502020204030204" pitchFamily="34" charset="0"/>
              </a:rPr>
              <a:t>, μεταβίβαση σε 10 </a:t>
            </a:r>
            <a:r>
              <a:rPr lang="en-US" sz="2400" dirty="0">
                <a:latin typeface="Calibri" panose="020F0502020204030204" pitchFamily="34" charset="0"/>
              </a:rPr>
              <a:t>sec </a:t>
            </a:r>
            <a:endParaRPr lang="el-GR" sz="2400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1700808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File:2012 Paralympic rugby USA v 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50" y="1340768"/>
            <a:ext cx="4256503" cy="28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73897" y="4176664"/>
            <a:ext cx="3356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2012 Paralympic rugby USA v </a:t>
            </a:r>
            <a:r>
              <a:rPr lang="en-US" sz="1200" dirty="0" smtClean="0">
                <a:latin typeface="+mn-lt"/>
                <a:hlinkClick r:id="rId3"/>
              </a:rPr>
              <a:t>GB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Official Navy </a:t>
            </a:r>
            <a:r>
              <a:rPr lang="en-US" sz="1200" dirty="0" smtClean="0">
                <a:latin typeface="+mn-lt"/>
                <a:hlinkClick r:id="rId4"/>
              </a:rPr>
              <a:t>Page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2.0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14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12. Ατομικά και ομαδικά Αθλήματα για ΕΠ 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100" b="0" dirty="0" smtClean="0">
                <a:solidFill>
                  <a:srgbClr val="004A82"/>
                </a:solidFill>
              </a:rPr>
              <a:t>(10 </a:t>
            </a:r>
            <a:r>
              <a:rPr lang="el-GR" sz="3100" b="0" dirty="0">
                <a:solidFill>
                  <a:srgbClr val="004A82"/>
                </a:solidFill>
              </a:rPr>
              <a:t>από </a:t>
            </a:r>
            <a:r>
              <a:rPr lang="el-GR" sz="3100" b="0" dirty="0" smtClean="0">
                <a:solidFill>
                  <a:srgbClr val="004A82"/>
                </a:solidFill>
              </a:rPr>
              <a:t>13)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Άρση βαρών σε πάγκο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/>
              <a:t>Οι αθλητές ή οι αθλήτριες αγωνίζονται από ύπτια θέση (ανάσκελα) πάνω σε ειδικά διαμορφωμένο πάγκο</a:t>
            </a:r>
          </a:p>
          <a:p>
            <a:pPr>
              <a:spcAft>
                <a:spcPts val="600"/>
              </a:spcAft>
              <a:defRPr/>
            </a:pPr>
            <a:endParaRPr lang="el-GR" sz="2400" dirty="0"/>
          </a:p>
          <a:p>
            <a:pPr>
              <a:spcAft>
                <a:spcPts val="600"/>
              </a:spcAft>
              <a:defRPr/>
            </a:pPr>
            <a:r>
              <a:rPr lang="el-GR" sz="2400" dirty="0"/>
              <a:t>η αδυναμία έκτασης του αγκώνα να μην ξεπερνά τις 20 μοίρες</a:t>
            </a:r>
          </a:p>
          <a:p>
            <a:pPr>
              <a:spcAft>
                <a:spcPts val="600"/>
              </a:spcAft>
              <a:buNone/>
              <a:defRPr/>
            </a:pPr>
            <a:endParaRPr lang="el-GR" sz="2400" dirty="0"/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1700808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upload.wikimedia.org/wikipedia/commons/thumb/d/db/261000_-_Powerlifting_Richard_Nicholson_60kg_action_-_3b_-_Sydney_2000_match_photo.jpg/1024px-261000_-_Powerlifting_Richard_Nicholson_60kg_action_-_3b_-_Sydney_2000_match_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05" y="1340768"/>
            <a:ext cx="4140435" cy="27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00619" y="4049842"/>
            <a:ext cx="335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261000 - Powerlifting Richard Nicholson 60kg action - 3b - Sydney 2000 match photo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Australian Paralympic Committee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97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12. Ατομικά και ομαδικά Αθλήματα για ΕΠ 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100" b="0" dirty="0" smtClean="0">
                <a:solidFill>
                  <a:srgbClr val="004A82"/>
                </a:solidFill>
              </a:rPr>
              <a:t>(11 </a:t>
            </a:r>
            <a:r>
              <a:rPr lang="el-GR" sz="3100" b="0" dirty="0">
                <a:solidFill>
                  <a:srgbClr val="004A82"/>
                </a:solidFill>
              </a:rPr>
              <a:t>από </a:t>
            </a:r>
            <a:r>
              <a:rPr lang="el-GR" sz="3100" b="0" dirty="0" smtClean="0">
                <a:solidFill>
                  <a:srgbClr val="004A82"/>
                </a:solidFill>
              </a:rPr>
              <a:t>13)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682752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Επιτραπέζια αντισφαίριση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Οι </a:t>
            </a:r>
            <a:r>
              <a:rPr lang="el-GR" sz="2400" dirty="0"/>
              <a:t>αθλητές αγωνίζονται με </a:t>
            </a:r>
            <a:r>
              <a:rPr lang="el-GR" sz="2400" dirty="0" err="1"/>
              <a:t>αμαξίδιο</a:t>
            </a:r>
            <a:r>
              <a:rPr lang="el-GR" sz="2400" dirty="0"/>
              <a:t> ή όρθιοι και κατατάσσονται σε 10 κατηγορίες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l-GR" sz="2400" dirty="0"/>
              <a:t>    </a:t>
            </a:r>
            <a:endParaRPr lang="en-US" sz="2400" dirty="0" smtClean="0"/>
          </a:p>
          <a:p>
            <a:pPr>
              <a:spcAft>
                <a:spcPts val="600"/>
              </a:spcAft>
              <a:buNone/>
              <a:defRPr/>
            </a:pPr>
            <a:r>
              <a:rPr lang="el-GR" sz="2400" dirty="0" smtClean="0"/>
              <a:t>Προάγονται</a:t>
            </a:r>
            <a:r>
              <a:rPr lang="el-GR" sz="2400" dirty="0"/>
              <a:t>: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/>
              <a:t>Ταχύτητα 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err="1"/>
              <a:t>Οπτικοκινητικός</a:t>
            </a:r>
            <a:r>
              <a:rPr lang="el-GR" sz="2400" dirty="0"/>
              <a:t> συντονισμός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1700808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s://c2.staticflickr.com/4/3148/2845223959_f2b0c05a31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06" y="1310616"/>
            <a:ext cx="4205538" cy="27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15772" y="4077072"/>
            <a:ext cx="3356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Table tennis match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 tooltip="Go to Jonas Merian's photostream"/>
              </a:rPr>
              <a:t>Jonas </a:t>
            </a:r>
            <a:r>
              <a:rPr lang="en-US" sz="1200" dirty="0" err="1">
                <a:latin typeface="+mn-lt"/>
                <a:hlinkClick r:id="rId4" tooltip="Go to Jonas Merian's photostream"/>
              </a:rPr>
              <a:t>Merian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BY-NC-SA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991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1. Τι είναι η εγκεφαλική παράλυση (ΕΠ);</a:t>
            </a:r>
            <a:r>
              <a:rPr lang="en-US" sz="3600" dirty="0" smtClean="0"/>
              <a:t> </a:t>
            </a:r>
            <a:endParaRPr lang="en-US" sz="3600" b="0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sz="2400" b="1" dirty="0" smtClean="0">
              <a:latin typeface="Calibri" pitchFamily="34" charset="0"/>
            </a:endParaRPr>
          </a:p>
          <a:p>
            <a:pPr>
              <a:lnSpc>
                <a:spcPct val="135000"/>
              </a:lnSpc>
              <a:spcBef>
                <a:spcPct val="50000"/>
              </a:spcBef>
              <a:buNone/>
            </a:pPr>
            <a:r>
              <a:rPr lang="el-GR" sz="2400" dirty="0" smtClean="0">
                <a:latin typeface="Times New Roman" pitchFamily="18" charset="0"/>
              </a:rPr>
              <a:t>     ‘</a:t>
            </a:r>
            <a:r>
              <a:rPr lang="el-GR" sz="2400" dirty="0" smtClean="0"/>
              <a:t>Ομάδα μόνιμων διαταραχών της στάσης και κίνησης οι οποίες προκαλούν περιορισμό δραστηριοτήτων και οφείλονται σε μη προϊούσα βλάβη στον εμβρυικό η βρεφικό εγκέφαλο. Οι κινητικοί περιορισμοί συχνά συνοδεύονται από διαταραχές αισθητικότητας/ αντίληψης/</a:t>
            </a:r>
            <a:r>
              <a:rPr lang="en-US" sz="2400" dirty="0" smtClean="0"/>
              <a:t> </a:t>
            </a:r>
            <a:r>
              <a:rPr lang="el-GR" sz="2400" dirty="0" smtClean="0"/>
              <a:t>μάθησης/</a:t>
            </a:r>
            <a:r>
              <a:rPr lang="en-US" sz="2400" dirty="0" smtClean="0"/>
              <a:t> </a:t>
            </a:r>
            <a:r>
              <a:rPr lang="el-GR" sz="2400" dirty="0" smtClean="0"/>
              <a:t>επικοινωνίας, συμπεριφοράς, επιληπτικές κρίσεις και </a:t>
            </a:r>
            <a:r>
              <a:rPr lang="el-GR" sz="2400" dirty="0" err="1" smtClean="0"/>
              <a:t>μυοσκελετικά</a:t>
            </a:r>
            <a:r>
              <a:rPr lang="el-GR" sz="2400" dirty="0" smtClean="0"/>
              <a:t> προβλήματα’</a:t>
            </a:r>
          </a:p>
          <a:p>
            <a:pPr>
              <a:lnSpc>
                <a:spcPct val="135000"/>
              </a:lnSpc>
              <a:spcBef>
                <a:spcPct val="50000"/>
              </a:spcBef>
              <a:buNone/>
            </a:pPr>
            <a:r>
              <a:rPr lang="el-GR" sz="1800" dirty="0" smtClean="0"/>
              <a:t>                                   </a:t>
            </a:r>
            <a:endParaRPr lang="el-GR" sz="1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l-GR" sz="2400" dirty="0" smtClean="0">
                <a:solidFill>
                  <a:srgbClr val="820000"/>
                </a:solidFill>
              </a:rPr>
              <a:t>     </a:t>
            </a:r>
            <a:endParaRPr lang="el-GR" sz="2400" b="1" dirty="0" smtClean="0">
              <a:latin typeface="Calibri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392E66-BD6B-4943-9E65-0BBB53DD01AE}" type="slidenum">
              <a:rPr lang="el-GR"/>
              <a:pPr/>
              <a:t>3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357818" y="5857892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Rosenbaum et al., </a:t>
            </a:r>
            <a:r>
              <a:rPr lang="el-GR" dirty="0" smtClean="0">
                <a:latin typeface="+mn-lt"/>
              </a:rPr>
              <a:t>2007</a:t>
            </a:r>
            <a:r>
              <a:rPr lang="en-US" i="1" dirty="0" smtClean="0">
                <a:latin typeface="Times New Roman" pitchFamily="18" charset="0"/>
              </a:rPr>
              <a:t>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15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12. Ατομικά και ομαδικά Αθλήματα για ΕΠ 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100" b="0" dirty="0" smtClean="0">
                <a:solidFill>
                  <a:srgbClr val="004A82"/>
                </a:solidFill>
              </a:rPr>
              <a:t>(12 </a:t>
            </a:r>
            <a:r>
              <a:rPr lang="el-GR" sz="3100" b="0" dirty="0">
                <a:solidFill>
                  <a:srgbClr val="004A82"/>
                </a:solidFill>
              </a:rPr>
              <a:t>από </a:t>
            </a:r>
            <a:r>
              <a:rPr lang="el-GR" sz="3100" b="0" dirty="0" smtClean="0">
                <a:solidFill>
                  <a:srgbClr val="004A82"/>
                </a:solidFill>
              </a:rPr>
              <a:t>13)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906888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Ποδηλασία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Συμμετέχουν </a:t>
            </a:r>
            <a:r>
              <a:rPr lang="el-GR" sz="2400" dirty="0"/>
              <a:t>περιπατητικοί αθλητές 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/>
              <a:t>δίτροχο, τρίτροχο</a:t>
            </a:r>
            <a:endParaRPr lang="en-US" sz="2400" dirty="0"/>
          </a:p>
          <a:p>
            <a:pPr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el-GR" sz="2400" dirty="0"/>
          </a:p>
          <a:p>
            <a:pPr>
              <a:spcAft>
                <a:spcPts val="600"/>
              </a:spcAft>
              <a:buNone/>
              <a:defRPr/>
            </a:pPr>
            <a:r>
              <a:rPr lang="el-GR" sz="2400" dirty="0"/>
              <a:t>Προάγονται: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/>
              <a:t>ισορροπία</a:t>
            </a:r>
            <a:endParaRPr lang="en-US" sz="2400" dirty="0"/>
          </a:p>
          <a:p>
            <a:pPr>
              <a:spcAft>
                <a:spcPts val="600"/>
              </a:spcAft>
              <a:defRPr/>
            </a:pPr>
            <a:r>
              <a:rPr lang="el-GR" sz="2400" dirty="0"/>
              <a:t>φυσική κατάσταση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/>
              <a:t>αμφίπλευρος συντονισμός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1700808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upload.wikimedia.org/wikipedia/commons/thumb/9/9d/231000_-_Athletics_wheelchair_racing_800m_T54_final_Louise_Sauvage_silver_action_2_-_3b_-_2000_Sydney_race_photo.jpg/1024px-231000_-_Athletics_wheelchair_racing_800m_T54_final_Louise_Sauvage_silver_action_2_-_3b_-_2000_Sydney_race_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709651" cy="243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96594" y="3771604"/>
            <a:ext cx="335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231000 - Athletics wheelchair racing 800m T54 final Louise </a:t>
            </a:r>
            <a:r>
              <a:rPr lang="en-US" sz="1200" dirty="0" err="1">
                <a:latin typeface="+mn-lt"/>
                <a:hlinkClick r:id="rId3"/>
              </a:rPr>
              <a:t>Sauvage</a:t>
            </a:r>
            <a:r>
              <a:rPr lang="en-US" sz="1200" dirty="0">
                <a:latin typeface="+mn-lt"/>
                <a:hlinkClick r:id="rId3"/>
              </a:rPr>
              <a:t> silver action 2 - 3b - </a:t>
            </a:r>
            <a:r>
              <a:rPr lang="en-US" sz="1200" dirty="0" smtClean="0">
                <a:latin typeface="+mn-lt"/>
                <a:hlinkClick r:id="rId3"/>
              </a:rPr>
              <a:t>2000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Australian Paralympic Committee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9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12. Ατομικά και ομαδικά Αθλήματα για ΕΠ 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100" b="0" dirty="0" smtClean="0">
                <a:solidFill>
                  <a:srgbClr val="004A82"/>
                </a:solidFill>
              </a:rPr>
              <a:t>(13 </a:t>
            </a:r>
            <a:r>
              <a:rPr lang="el-GR" sz="3100" b="0" dirty="0">
                <a:solidFill>
                  <a:srgbClr val="004A82"/>
                </a:solidFill>
              </a:rPr>
              <a:t>από </a:t>
            </a:r>
            <a:r>
              <a:rPr lang="el-GR" sz="3100" b="0" dirty="0" smtClean="0">
                <a:solidFill>
                  <a:srgbClr val="004A82"/>
                </a:solidFill>
              </a:rPr>
              <a:t>13)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04056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820000"/>
                </a:solidFill>
              </a:rPr>
              <a:t>Slalom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400" dirty="0" smtClean="0"/>
              <a:t>Συμμετέχουν αθλητές με </a:t>
            </a:r>
            <a:r>
              <a:rPr lang="el-GR" sz="2400" dirty="0" err="1" smtClean="0"/>
              <a:t>αμαξίδια</a:t>
            </a:r>
            <a:r>
              <a:rPr lang="el-GR" sz="2400" dirty="0" smtClean="0"/>
              <a:t> </a:t>
            </a:r>
          </a:p>
          <a:p>
            <a:pPr>
              <a:spcAft>
                <a:spcPts val="600"/>
              </a:spcAft>
              <a:buNone/>
            </a:pPr>
            <a:r>
              <a:rPr lang="el-GR" sz="2400" dirty="0" smtClean="0"/>
              <a:t>    </a:t>
            </a:r>
          </a:p>
          <a:p>
            <a:pPr>
              <a:spcAft>
                <a:spcPts val="600"/>
              </a:spcAft>
              <a:buNone/>
            </a:pPr>
            <a:r>
              <a:rPr lang="el-GR" sz="2400" dirty="0" smtClean="0"/>
              <a:t>Προάγονται: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συγκέντρωση 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 ακρίβεια </a:t>
            </a:r>
          </a:p>
          <a:p>
            <a:pPr>
              <a:spcAft>
                <a:spcPts val="600"/>
              </a:spcAft>
            </a:pPr>
            <a:r>
              <a:rPr lang="el-GR" sz="2400" dirty="0" err="1" smtClean="0"/>
              <a:t>νευρομυικός</a:t>
            </a:r>
            <a:r>
              <a:rPr lang="el-GR" sz="2400" dirty="0" smtClean="0"/>
              <a:t> συντονισμός </a:t>
            </a:r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D809-EA41-4D4C-B4C3-CE63BEEFEF0D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9552" y="1700808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61551" y="4187102"/>
            <a:ext cx="3356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Nathalie </a:t>
            </a:r>
            <a:r>
              <a:rPr lang="en-US" sz="1200" dirty="0" err="1">
                <a:latin typeface="+mn-lt"/>
                <a:hlinkClick r:id="rId2"/>
              </a:rPr>
              <a:t>Carpanedo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3" tooltip="User:Raystorm"/>
              </a:rPr>
              <a:t>Raystorm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9462" name="Picture 6" descr="http://upload.wikimedia.org/wikipedia/commons/thumb/3/36/Nathalie_Carpanedo.JPG/1024px-Nathalie_Carpane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53934"/>
            <a:ext cx="4247677" cy="28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dirty="0" smtClean="0">
                <a:ea typeface="+mn-ea"/>
                <a:cs typeface="+mn-cs"/>
              </a:rPr>
              <a:t>13. Έρευνες </a:t>
            </a:r>
            <a:r>
              <a:rPr lang="en-US" sz="2800" b="0" dirty="0" smtClean="0">
                <a:ea typeface="+mn-ea"/>
                <a:cs typeface="+mn-cs"/>
              </a:rPr>
              <a:t>(</a:t>
            </a:r>
            <a:r>
              <a:rPr lang="el-GR" sz="2800" b="0" dirty="0" smtClean="0">
                <a:ea typeface="+mn-ea"/>
                <a:cs typeface="+mn-cs"/>
              </a:rPr>
              <a:t>1 από 5)</a:t>
            </a:r>
            <a:r>
              <a:rPr lang="en-US" sz="2800" b="0" dirty="0" smtClean="0">
                <a:ea typeface="+mn-ea"/>
                <a:cs typeface="+mn-cs"/>
              </a:rPr>
              <a:t> </a:t>
            </a:r>
            <a:r>
              <a:rPr lang="el-GR" sz="2800" b="0" dirty="0" smtClean="0"/>
              <a:t> </a:t>
            </a:r>
            <a:endParaRPr lang="el-GR" sz="2800" b="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Οι </a:t>
            </a:r>
            <a:r>
              <a:rPr lang="el-GR" sz="2400" b="1" dirty="0" err="1" smtClean="0"/>
              <a:t>Κάνδραλη</a:t>
            </a:r>
            <a:r>
              <a:rPr lang="el-GR" sz="2400" b="1" dirty="0" smtClean="0"/>
              <a:t> και συν. (2006) </a:t>
            </a:r>
            <a:r>
              <a:rPr lang="el-GR" sz="2400" dirty="0" smtClean="0"/>
              <a:t>εξέτασαν την επίδραση ενός</a:t>
            </a:r>
          </a:p>
          <a:p>
            <a:pPr marL="0" indent="0">
              <a:buNone/>
            </a:pPr>
            <a:r>
              <a:rPr lang="el-GR" sz="2400" dirty="0" smtClean="0"/>
              <a:t>Προσαρμοσμένου προγράμματος άσκησης στην αδρή κινητική</a:t>
            </a:r>
          </a:p>
          <a:p>
            <a:pPr marL="0" indent="0">
              <a:buNone/>
            </a:pPr>
            <a:r>
              <a:rPr lang="el-GR" sz="2400" dirty="0"/>
              <a:t>λ</a:t>
            </a:r>
            <a:r>
              <a:rPr lang="el-GR" sz="2400" dirty="0" smtClean="0"/>
              <a:t>ειτουργία και απόδοση εφήβων με σπαστική  ημιπληγία ΕΠ (ηλικίας</a:t>
            </a:r>
            <a:r>
              <a:rPr lang="en-US" sz="2400" dirty="0" smtClean="0"/>
              <a:t> </a:t>
            </a:r>
            <a:r>
              <a:rPr lang="el-GR" sz="2400" dirty="0" smtClean="0"/>
              <a:t>13-17ετών) διάρκειας 12 εβδομάδων </a:t>
            </a:r>
          </a:p>
          <a:p>
            <a:pPr marL="0" indent="0">
              <a:spcBef>
                <a:spcPts val="1800"/>
              </a:spcBef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Παρεμβάσεις:  </a:t>
            </a:r>
            <a:r>
              <a:rPr lang="el-GR" sz="2400" dirty="0" smtClean="0"/>
              <a:t>α) φυσικοθεραπεία με</a:t>
            </a:r>
            <a:r>
              <a:rPr lang="en-US" sz="2400" dirty="0" smtClean="0"/>
              <a:t> </a:t>
            </a:r>
            <a:r>
              <a:rPr lang="el-GR" sz="2400" dirty="0" smtClean="0"/>
              <a:t>την</a:t>
            </a:r>
            <a:r>
              <a:rPr lang="en-US" sz="2400" dirty="0" smtClean="0"/>
              <a:t> </a:t>
            </a:r>
            <a:r>
              <a:rPr lang="el-GR" sz="2400" dirty="0" smtClean="0"/>
              <a:t>μέθοδο </a:t>
            </a:r>
            <a:r>
              <a:rPr lang="en-US" sz="2400" dirty="0" smtClean="0"/>
              <a:t>NDT</a:t>
            </a:r>
            <a:r>
              <a:rPr lang="el-GR" sz="2400" dirty="0" smtClean="0"/>
              <a:t> σε συνδυασμό</a:t>
            </a:r>
            <a:r>
              <a:rPr lang="en-US" sz="2400" dirty="0" smtClean="0"/>
              <a:t> </a:t>
            </a:r>
            <a:r>
              <a:rPr lang="el-GR" sz="2400" dirty="0" smtClean="0"/>
              <a:t>με διδασκαλία δεξιοτήτων καλαθοσφαίρισης β) φυσικοθεραπεία με</a:t>
            </a:r>
            <a:r>
              <a:rPr lang="en-US" sz="2400" dirty="0" smtClean="0"/>
              <a:t> </a:t>
            </a:r>
            <a:r>
              <a:rPr lang="el-GR" sz="2400" dirty="0" smtClean="0"/>
              <a:t>την μέθοδο </a:t>
            </a:r>
            <a:r>
              <a:rPr lang="en-US" sz="2400" dirty="0" smtClean="0"/>
              <a:t>NDT</a:t>
            </a:r>
            <a:r>
              <a:rPr lang="el-GR" sz="2400" dirty="0" smtClean="0"/>
              <a:t>και  πρόγραμμα φυσικής αγωγής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Αποτελέσματα: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 smtClean="0"/>
              <a:t>Η φυσικοθεραπεία </a:t>
            </a:r>
            <a:r>
              <a:rPr lang="el-GR" sz="2400" dirty="0"/>
              <a:t>με την μέθοδο NDT σε </a:t>
            </a:r>
            <a:r>
              <a:rPr lang="el-GR" sz="2400" dirty="0" smtClean="0"/>
              <a:t>συνδυασμό</a:t>
            </a:r>
            <a:r>
              <a:rPr lang="en-US" sz="2400" dirty="0" smtClean="0"/>
              <a:t> </a:t>
            </a:r>
            <a:r>
              <a:rPr lang="el-GR" sz="2400" dirty="0" smtClean="0"/>
              <a:t>με </a:t>
            </a:r>
            <a:r>
              <a:rPr lang="el-GR" sz="2400" dirty="0"/>
              <a:t>διδασκαλία δεξιοτήτων καλαθοσφαίρισης  </a:t>
            </a:r>
            <a:r>
              <a:rPr lang="el-GR" sz="2400" dirty="0" smtClean="0"/>
              <a:t>βελτίωσε την αδρή</a:t>
            </a:r>
            <a:r>
              <a:rPr lang="en-US" sz="2400" dirty="0" smtClean="0"/>
              <a:t> </a:t>
            </a:r>
            <a:r>
              <a:rPr lang="el-GR" sz="2400" dirty="0" smtClean="0"/>
              <a:t>κινητική λειτουργία και την απόδοση σε παιδιά με σπαστική ημιπληγία </a:t>
            </a:r>
            <a:endParaRPr lang="el-GR" sz="2400" dirty="0" smtClean="0">
              <a:latin typeface="Times New Roman" pitchFamily="18" charset="0"/>
            </a:endParaRPr>
          </a:p>
        </p:txBody>
      </p:sp>
      <p:sp>
        <p:nvSpPr>
          <p:cNvPr id="5017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3A8076-FE47-4D63-BEED-A6774F43A503}" type="slidenum">
              <a:rPr lang="el-GR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9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13. Έρευνες </a:t>
            </a:r>
            <a:r>
              <a:rPr lang="en-US" sz="2800" b="0" dirty="0" smtClean="0"/>
              <a:t>(</a:t>
            </a:r>
            <a:r>
              <a:rPr lang="el-GR" sz="2800" b="0" dirty="0" smtClean="0"/>
              <a:t>2 από 5)</a:t>
            </a:r>
            <a:r>
              <a:rPr lang="en-US" sz="2800" b="0" dirty="0" smtClean="0"/>
              <a:t> 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l-GR" sz="2400" b="1" dirty="0" smtClean="0"/>
              <a:t>Οι </a:t>
            </a:r>
            <a:r>
              <a:rPr lang="en-US" sz="2400" b="1" dirty="0" err="1" smtClean="0"/>
              <a:t>Verschuren</a:t>
            </a:r>
            <a:r>
              <a:rPr lang="en-US" sz="2400" b="1" dirty="0" smtClean="0"/>
              <a:t> et al. </a:t>
            </a:r>
            <a:r>
              <a:rPr lang="el-GR" sz="2400" b="1" dirty="0" smtClean="0"/>
              <a:t>(2007) </a:t>
            </a:r>
            <a:r>
              <a:rPr lang="el-GR" sz="2400" dirty="0" smtClean="0"/>
              <a:t>Μελέτησαν την αποτελεσματικότητα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l-GR" sz="2400" dirty="0" smtClean="0"/>
              <a:t>ενός προγράμματος άσκησης διάρκειας 8 μηνών  στην αερόβια και αναερόβια ικανότητα 32  παιδιών και εφήβων με ΕΠ ηλικίας 7-18 ετών (</a:t>
            </a:r>
            <a:r>
              <a:rPr lang="en-US" sz="2400" dirty="0" smtClean="0"/>
              <a:t>GMFCS I-II</a:t>
            </a:r>
            <a:r>
              <a:rPr lang="el-GR" sz="2400" dirty="0" smtClean="0"/>
              <a:t>)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Παρεμβάσεις: </a:t>
            </a:r>
            <a:r>
              <a:rPr lang="el-GR" sz="2400" dirty="0" smtClean="0"/>
              <a:t>Το πρόγραμμα περιελάμβανε 8 αεροβικές και 8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l-GR" sz="2400" dirty="0" smtClean="0"/>
              <a:t>αναερόβιες ασκήσεις  (τρέξιμο, αλλαγές κατεύθυνσης, εμπόδια,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l-GR" sz="2400" dirty="0" smtClean="0"/>
              <a:t>σκάλες) διάρκειας  35 – 45 λεπτών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Αποτελέσματα: </a:t>
            </a:r>
            <a:r>
              <a:rPr lang="el-GR" sz="2400" dirty="0" smtClean="0"/>
              <a:t>Το πρόγραμμα άσκησης είχε θετικά αποτελέσματα</a:t>
            </a:r>
            <a:r>
              <a:rPr lang="en-US" sz="2400" dirty="0" smtClean="0"/>
              <a:t> </a:t>
            </a:r>
            <a:r>
              <a:rPr lang="el-GR" sz="2400" dirty="0" smtClean="0"/>
              <a:t>στην φυσική κατάσταση, στην συμμετοχή και στην σχετιζόμενη με</a:t>
            </a:r>
            <a:r>
              <a:rPr lang="en-US" sz="2400" dirty="0" smtClean="0"/>
              <a:t> </a:t>
            </a:r>
            <a:r>
              <a:rPr lang="el-GR" sz="2400" dirty="0" smtClean="0"/>
              <a:t>την  υγεία ποιότητα ζωής παιδιών με ΕΠ</a:t>
            </a:r>
            <a:endParaRPr lang="en-US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0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13. Έρευνες </a:t>
            </a:r>
            <a:r>
              <a:rPr lang="en-US" sz="2800" b="0" dirty="0" smtClean="0"/>
              <a:t>(</a:t>
            </a:r>
            <a:r>
              <a:rPr lang="el-GR" sz="2800" b="0" dirty="0" smtClean="0"/>
              <a:t>5 από 5)</a:t>
            </a:r>
            <a:r>
              <a:rPr lang="en-US" sz="2800" b="0" dirty="0" smtClean="0"/>
              <a:t> 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l-GR" sz="2400" b="1" dirty="0" smtClean="0"/>
              <a:t>Οι </a:t>
            </a:r>
            <a:r>
              <a:rPr lang="en-US" sz="2400" b="1" dirty="0" err="1" smtClean="0"/>
              <a:t>Unnithan</a:t>
            </a:r>
            <a:r>
              <a:rPr lang="en-US" sz="2400" b="1" dirty="0" smtClean="0"/>
              <a:t> et al. </a:t>
            </a:r>
            <a:r>
              <a:rPr lang="el-GR" sz="2400" b="1" dirty="0" smtClean="0"/>
              <a:t>(2007) </a:t>
            </a:r>
            <a:r>
              <a:rPr lang="el-GR" sz="2400" dirty="0" smtClean="0"/>
              <a:t>αξιολόγησαν την αποτελεσματικότητα ενός προγράμματος  ενδυνάμωσης και αερόβιας άσκησης σε παιδιά και εφήβους με παιδιά με σπαστική </a:t>
            </a:r>
            <a:r>
              <a:rPr lang="el-GR" sz="2400" dirty="0" err="1" smtClean="0"/>
              <a:t>διπληγία</a:t>
            </a:r>
            <a:r>
              <a:rPr lang="en-US" sz="2400" dirty="0" smtClean="0"/>
              <a:t>, </a:t>
            </a:r>
            <a:r>
              <a:rPr lang="el-GR" sz="2400" dirty="0" smtClean="0"/>
              <a:t>(14-18 ετών </a:t>
            </a:r>
            <a:r>
              <a:rPr lang="en-US" sz="2400" dirty="0" smtClean="0"/>
              <a:t>GMFCS I-III</a:t>
            </a:r>
            <a:r>
              <a:rPr lang="el-GR" sz="2400" dirty="0" smtClean="0"/>
              <a:t>) διάρκειας 12 εβδομάδων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Παρεμβάσεις: </a:t>
            </a:r>
            <a:r>
              <a:rPr lang="el-GR" sz="2400" dirty="0" smtClean="0"/>
              <a:t>α) προθέρμανση 10 λεπτά (βάδιση και ασκήσεις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400" dirty="0" smtClean="0"/>
              <a:t>με βάρος σώματος) β)  ενδυνάμωση 20 λεπτά σε κορμό άνω και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400" dirty="0" smtClean="0"/>
              <a:t>κάτω άκρα γ) αερόβια άσκηση 20 λεπτά </a:t>
            </a:r>
          </a:p>
          <a:p>
            <a:pPr>
              <a:buFont typeface="Wingdings" pitchFamily="2" charset="2"/>
              <a:buNone/>
            </a:pPr>
            <a:endParaRPr lang="el-GR" sz="2400" dirty="0" smtClean="0"/>
          </a:p>
          <a:p>
            <a:pPr marL="0" indent="0"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Αποτελέσματα: </a:t>
            </a:r>
            <a:r>
              <a:rPr lang="el-GR" sz="2400" dirty="0" smtClean="0"/>
              <a:t>Το παρεμβατικό πρόγραμμα βελτίωσε την</a:t>
            </a:r>
          </a:p>
          <a:p>
            <a:pPr marL="0" indent="0">
              <a:buFont typeface="Wingdings" pitchFamily="2" charset="2"/>
              <a:buNone/>
            </a:pPr>
            <a:r>
              <a:rPr lang="el-GR" sz="2400" dirty="0" smtClean="0"/>
              <a:t>αερόβια ικανότητα ( </a:t>
            </a:r>
            <a:r>
              <a:rPr lang="en-US" sz="2400" dirty="0" smtClean="0"/>
              <a:t>VO</a:t>
            </a:r>
            <a:r>
              <a:rPr lang="en-US" sz="2400" baseline="-25000" dirty="0" smtClean="0"/>
              <a:t>2</a:t>
            </a:r>
            <a:r>
              <a:rPr lang="el-GR" sz="2400" baseline="-25000" dirty="0" smtClean="0"/>
              <a:t>) </a:t>
            </a:r>
            <a:r>
              <a:rPr lang="el-GR" sz="2400" dirty="0" smtClean="0"/>
              <a:t> και την αδρή κινητική λειτουργία (</a:t>
            </a:r>
            <a:r>
              <a:rPr lang="en-US" sz="2400" dirty="0" smtClean="0"/>
              <a:t>GMFM) </a:t>
            </a:r>
            <a:r>
              <a:rPr lang="el-GR" sz="2400" dirty="0" smtClean="0"/>
              <a:t>σε</a:t>
            </a:r>
            <a:r>
              <a:rPr lang="en-US" sz="2400" dirty="0" smtClean="0"/>
              <a:t> </a:t>
            </a:r>
            <a:r>
              <a:rPr lang="el-GR" sz="2400" dirty="0"/>
              <a:t>π</a:t>
            </a:r>
            <a:r>
              <a:rPr lang="el-GR" sz="2400" dirty="0" smtClean="0"/>
              <a:t>αιδιά και εφήβους με ΕΠ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97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13. Έρευνες </a:t>
            </a:r>
            <a:r>
              <a:rPr lang="en-US" sz="2800" b="0" dirty="0" smtClean="0"/>
              <a:t>(</a:t>
            </a:r>
            <a:r>
              <a:rPr lang="el-GR" sz="2800" b="0" dirty="0" smtClean="0"/>
              <a:t>3 από 5)</a:t>
            </a:r>
            <a:r>
              <a:rPr lang="en-US" sz="2800" b="0" dirty="0" smtClean="0"/>
              <a:t> 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b="1" dirty="0" smtClean="0"/>
              <a:t>Οι  </a:t>
            </a:r>
            <a:r>
              <a:rPr lang="en-US" sz="2400" b="1" dirty="0" err="1" smtClean="0"/>
              <a:t>Chrysagis</a:t>
            </a:r>
            <a:r>
              <a:rPr lang="en-US" sz="2400" b="1" dirty="0" smtClean="0"/>
              <a:t> et al</a:t>
            </a:r>
            <a:r>
              <a:rPr lang="el-GR" sz="2400" b="1" dirty="0" smtClean="0"/>
              <a:t>.</a:t>
            </a:r>
            <a:r>
              <a:rPr lang="en-US" sz="2400" b="1" dirty="0" smtClean="0"/>
              <a:t> (2009) </a:t>
            </a:r>
            <a:r>
              <a:rPr lang="el-GR" sz="2400" dirty="0" smtClean="0"/>
              <a:t>εφάρμοσαν ένα παρεμβατικό</a:t>
            </a:r>
            <a:endParaRPr lang="en-US" sz="2400" dirty="0" smtClean="0"/>
          </a:p>
          <a:p>
            <a:pPr>
              <a:buNone/>
            </a:pPr>
            <a:r>
              <a:rPr lang="el-GR" sz="2400" dirty="0" smtClean="0"/>
              <a:t>πρόγραμμα άσκησης στο νερό</a:t>
            </a:r>
            <a:r>
              <a:rPr lang="en-US" sz="2400" dirty="0" smtClean="0"/>
              <a:t> </a:t>
            </a:r>
            <a:r>
              <a:rPr lang="el-GR" sz="2400" dirty="0" smtClean="0"/>
              <a:t>διάρκειας 10 εβδομάδων σε </a:t>
            </a:r>
            <a:r>
              <a:rPr lang="en-US" sz="2400" dirty="0" smtClean="0"/>
              <a:t>6</a:t>
            </a: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el-GR" sz="2400" dirty="0" smtClean="0"/>
              <a:t>παιδιά με σπαστική </a:t>
            </a:r>
            <a:r>
              <a:rPr lang="el-GR" sz="2400" dirty="0" err="1" smtClean="0"/>
              <a:t>διπληγία</a:t>
            </a:r>
            <a:r>
              <a:rPr lang="el-GR" sz="2400" dirty="0" smtClean="0"/>
              <a:t> 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Η κάθε συνεδρία που διαρκούσε περίπου 45 λεπτά</a:t>
            </a:r>
          </a:p>
          <a:p>
            <a:pPr>
              <a:buNone/>
            </a:pPr>
            <a:r>
              <a:rPr lang="el-GR" sz="2400" dirty="0" smtClean="0"/>
              <a:t>περιλάμβανε την διδασκαλία ελευθέρου και ύπτιου σύμφωνα</a:t>
            </a:r>
          </a:p>
          <a:p>
            <a:pPr>
              <a:buNone/>
            </a:pPr>
            <a:r>
              <a:rPr lang="el-GR" sz="2400" dirty="0" smtClean="0"/>
              <a:t>με τις δυνατότητες των παιδιών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Τα αποτελέσματα </a:t>
            </a:r>
            <a:r>
              <a:rPr lang="el-GR" sz="2400" dirty="0" smtClean="0"/>
              <a:t>έδειξαν βελτίωση στην αδρή κίνηση, το εύρος</a:t>
            </a:r>
          </a:p>
          <a:p>
            <a:pPr>
              <a:buNone/>
            </a:pPr>
            <a:r>
              <a:rPr lang="el-GR" sz="2400" dirty="0" smtClean="0"/>
              <a:t>κίνησης των αρθρώσεων του ώμου, του ισχίου και του</a:t>
            </a:r>
          </a:p>
          <a:p>
            <a:pPr>
              <a:buNone/>
            </a:pPr>
            <a:r>
              <a:rPr lang="el-GR" sz="2400" dirty="0" smtClean="0"/>
              <a:t>γόνατος των συμμετεχόντων 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14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13. Έρευνες </a:t>
            </a:r>
            <a:r>
              <a:rPr lang="en-US" sz="2800" b="0" dirty="0" smtClean="0"/>
              <a:t>(</a:t>
            </a:r>
            <a:r>
              <a:rPr lang="el-GR" sz="2800" b="0" dirty="0" smtClean="0"/>
              <a:t>4 από 5)</a:t>
            </a:r>
            <a:r>
              <a:rPr lang="en-US" sz="2800" b="0" dirty="0" smtClean="0"/>
              <a:t> 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b="1" dirty="0" smtClean="0"/>
              <a:t>Οι </a:t>
            </a:r>
            <a:r>
              <a:rPr lang="en-US" sz="2400" b="1" dirty="0" err="1" smtClean="0"/>
              <a:t>Chysagis</a:t>
            </a:r>
            <a:r>
              <a:rPr lang="en-US" sz="2400" b="1" dirty="0" smtClean="0"/>
              <a:t> et al</a:t>
            </a:r>
            <a:r>
              <a:rPr lang="el-GR" sz="2400" b="1" dirty="0" smtClean="0"/>
              <a:t>. (2013) </a:t>
            </a:r>
            <a:r>
              <a:rPr lang="en-US" sz="2400" b="1" dirty="0" smtClean="0"/>
              <a:t> </a:t>
            </a:r>
            <a:r>
              <a:rPr lang="el-GR" sz="2400" dirty="0" smtClean="0"/>
              <a:t>εξέτασαν την συγχρονική και</a:t>
            </a:r>
          </a:p>
          <a:p>
            <a:pPr>
              <a:buNone/>
            </a:pPr>
            <a:r>
              <a:rPr lang="el-GR" sz="2400" dirty="0" smtClean="0"/>
              <a:t>κατασκευαστική εγκυρότητα της δοκιμασίας πλάγιο βήμα σε</a:t>
            </a:r>
          </a:p>
          <a:p>
            <a:pPr>
              <a:buNone/>
            </a:pPr>
            <a:r>
              <a:rPr lang="el-GR" sz="2400" dirty="0" smtClean="0"/>
              <a:t>σκαλί (</a:t>
            </a:r>
            <a:r>
              <a:rPr lang="en-US" sz="2400" dirty="0" smtClean="0"/>
              <a:t>lateral step</a:t>
            </a:r>
            <a:r>
              <a:rPr lang="el-GR" sz="2400" dirty="0" smtClean="0"/>
              <a:t> </a:t>
            </a:r>
            <a:r>
              <a:rPr lang="en-US" sz="2400" dirty="0" smtClean="0"/>
              <a:t>up</a:t>
            </a:r>
            <a:r>
              <a:rPr lang="el-GR" sz="2400" dirty="0" smtClean="0"/>
              <a:t>) σε εφήβους με εγκεφαλική παράλυση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Συμμετείχαν 35 έφηβοι ηλικίας 12 -18 ετών  με επίπεδα</a:t>
            </a:r>
          </a:p>
          <a:p>
            <a:pPr>
              <a:buNone/>
            </a:pPr>
            <a:r>
              <a:rPr lang="el-GR" sz="2400" dirty="0" smtClean="0"/>
              <a:t>λειτουργικής ταξινόμησης  (</a:t>
            </a:r>
            <a:r>
              <a:rPr lang="en-US" sz="2400" dirty="0" smtClean="0"/>
              <a:t>GMFCS</a:t>
            </a:r>
            <a:r>
              <a:rPr lang="el-GR" sz="2400" dirty="0" smtClean="0"/>
              <a:t>) </a:t>
            </a:r>
            <a:r>
              <a:rPr lang="en-US" sz="2400" dirty="0" smtClean="0"/>
              <a:t> I, II </a:t>
            </a:r>
            <a:r>
              <a:rPr lang="el-GR" sz="2400" dirty="0" smtClean="0"/>
              <a:t> και </a:t>
            </a:r>
            <a:r>
              <a:rPr lang="en-US" sz="2400" dirty="0" smtClean="0"/>
              <a:t>III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Τα αποτελέσματα </a:t>
            </a:r>
            <a:r>
              <a:rPr lang="el-GR" sz="2400" dirty="0" smtClean="0"/>
              <a:t>έδειξαν ότι η δοκιμασία πλάγιο βήμα σε σκαλί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lateral step</a:t>
            </a:r>
            <a:r>
              <a:rPr lang="el-GR" sz="2400" dirty="0" smtClean="0"/>
              <a:t> </a:t>
            </a:r>
            <a:r>
              <a:rPr lang="en-US" sz="2400" dirty="0" smtClean="0"/>
              <a:t>up</a:t>
            </a:r>
            <a:r>
              <a:rPr lang="el-GR" sz="2400" dirty="0" smtClean="0"/>
              <a:t>) είναι μια έγκυρη δοκιμασία για την αξιολόγηση</a:t>
            </a:r>
            <a:r>
              <a:rPr lang="en-US" sz="2400" dirty="0" smtClean="0"/>
              <a:t> </a:t>
            </a:r>
            <a:r>
              <a:rPr lang="el-GR" sz="2400" dirty="0" smtClean="0"/>
              <a:t>της κινητικότητας σε εφήβους με εγκεφαλική παράλυση</a:t>
            </a:r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06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14. Προτεινόμενη βιβλιογραφία </a:t>
            </a:r>
            <a:br>
              <a:rPr lang="el-GR" dirty="0" smtClean="0"/>
            </a:br>
            <a:r>
              <a:rPr lang="el-GR" sz="3100" b="0" dirty="0" smtClean="0"/>
              <a:t>(1 από 7)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 err="1" smtClean="0"/>
              <a:t>Anttila</a:t>
            </a:r>
            <a:r>
              <a:rPr lang="en-US" sz="2400" dirty="0" smtClean="0"/>
              <a:t> H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Autti-Ramo</a:t>
            </a:r>
            <a:r>
              <a:rPr lang="en-US" sz="2400" dirty="0" smtClean="0"/>
              <a:t> I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Suoranta</a:t>
            </a:r>
            <a:r>
              <a:rPr lang="en-US" sz="2400" dirty="0" smtClean="0"/>
              <a:t> J</a:t>
            </a:r>
            <a:r>
              <a:rPr lang="el-GR" sz="2400" dirty="0" smtClean="0"/>
              <a:t>, </a:t>
            </a:r>
            <a:r>
              <a:rPr lang="en-US" sz="2400" dirty="0" smtClean="0"/>
              <a:t>et al. Effectiveness of physical therapy interventions for children with cerebral palsy: A systematic review. BMC </a:t>
            </a:r>
            <a:r>
              <a:rPr lang="en-US" sz="2400" dirty="0" err="1" smtClean="0"/>
              <a:t>Pediatr</a:t>
            </a:r>
            <a:r>
              <a:rPr lang="en-US" sz="2400" dirty="0" smtClean="0"/>
              <a:t>, 2008; 8(14): 1-31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Bruininks</a:t>
            </a:r>
            <a:r>
              <a:rPr lang="en-US" sz="2400" dirty="0" smtClean="0"/>
              <a:t> RH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Bruininks</a:t>
            </a:r>
            <a:r>
              <a:rPr lang="en-US" sz="2400" dirty="0" smtClean="0"/>
              <a:t> BD. Test of Motor Proficiency. 2nd </a:t>
            </a:r>
            <a:r>
              <a:rPr lang="en-US" sz="2400" dirty="0" err="1" smtClean="0"/>
              <a:t>edition.Manual</a:t>
            </a:r>
            <a:r>
              <a:rPr lang="en-US" sz="2400" dirty="0" smtClean="0"/>
              <a:t>: AGS Publishing, </a:t>
            </a:r>
            <a:r>
              <a:rPr lang="en-US" sz="2400" dirty="0"/>
              <a:t>Circle Pines </a:t>
            </a:r>
            <a:r>
              <a:rPr lang="en-US" sz="2400" dirty="0" smtClean="0"/>
              <a:t>Minnesota, 2005. </a:t>
            </a:r>
          </a:p>
          <a:p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Bruininks</a:t>
            </a:r>
            <a:r>
              <a:rPr lang="en-US" sz="2400" dirty="0" smtClean="0"/>
              <a:t> RH. </a:t>
            </a:r>
            <a:r>
              <a:rPr lang="en-US" sz="2400" dirty="0" err="1" smtClean="0"/>
              <a:t>Bruininks</a:t>
            </a:r>
            <a:r>
              <a:rPr lang="en-US" sz="2400" dirty="0" smtClean="0"/>
              <a:t> </a:t>
            </a:r>
            <a:r>
              <a:rPr lang="en-US" sz="2400" dirty="0" err="1" smtClean="0"/>
              <a:t>Oseretsky</a:t>
            </a:r>
            <a:r>
              <a:rPr lang="en-US" sz="2400" dirty="0" smtClean="0"/>
              <a:t> test of motor proficiency. American Guidance Service, Circle pines Minnesota, 1978.</a:t>
            </a:r>
            <a:endParaRPr lang="el-GR" sz="2400" dirty="0" smtClean="0"/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Chrysagis</a:t>
            </a:r>
            <a:r>
              <a:rPr lang="en-US" sz="2400" dirty="0" smtClean="0"/>
              <a:t> N, Skordilis K, </a:t>
            </a:r>
            <a:r>
              <a:rPr lang="en-US" sz="2400" dirty="0" err="1" smtClean="0"/>
              <a:t>Tsiganos</a:t>
            </a:r>
            <a:r>
              <a:rPr lang="en-US" sz="2400" dirty="0" smtClean="0"/>
              <a:t> G, </a:t>
            </a:r>
            <a:r>
              <a:rPr lang="en-US" sz="2400" dirty="0" err="1" smtClean="0"/>
              <a:t>Koutsouki</a:t>
            </a:r>
            <a:r>
              <a:rPr lang="en-US" sz="2400" dirty="0" smtClean="0"/>
              <a:t> D. Validity evidence of the Lateral Step Up (LSU) test for adolescents with spastic cerebral palsy. Disability and Rehabilitation, 2013; 35(11): 875-80. </a:t>
            </a:r>
            <a:endParaRPr lang="el-GR" sz="2400" dirty="0" smtClean="0"/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21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14. Προτεινόμενη βιβλιογραφία </a:t>
            </a:r>
            <a:br>
              <a:rPr lang="el-GR" dirty="0" smtClean="0"/>
            </a:br>
            <a:r>
              <a:rPr lang="el-GR" sz="3100" b="0" dirty="0" smtClean="0"/>
              <a:t>(2 από 7)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Cools W, </a:t>
            </a:r>
            <a:r>
              <a:rPr lang="en-GB" sz="2400" dirty="0" err="1" smtClean="0"/>
              <a:t>Martelaer</a:t>
            </a:r>
            <a:r>
              <a:rPr lang="en-GB" sz="2400" dirty="0" smtClean="0"/>
              <a:t> KD, </a:t>
            </a:r>
            <a:r>
              <a:rPr lang="en-GB" sz="2400" dirty="0" err="1" smtClean="0"/>
              <a:t>Samaey</a:t>
            </a:r>
            <a:r>
              <a:rPr lang="en-GB" sz="2400" dirty="0" smtClean="0"/>
              <a:t> C, </a:t>
            </a:r>
            <a:r>
              <a:rPr lang="en-GB" sz="2400" dirty="0" err="1" smtClean="0"/>
              <a:t>Andries</a:t>
            </a:r>
            <a:r>
              <a:rPr lang="en-GB" sz="2400" dirty="0" smtClean="0"/>
              <a:t> C. “Movement Skill </a:t>
            </a:r>
            <a:r>
              <a:rPr lang="en-GB" sz="2400" dirty="0" err="1" smtClean="0"/>
              <a:t>Assesment</a:t>
            </a:r>
            <a:r>
              <a:rPr lang="en-GB" sz="2400" dirty="0" smtClean="0"/>
              <a:t> of Typically Developing Preschool Children: A Review</a:t>
            </a:r>
            <a:r>
              <a:rPr lang="el-GR" sz="2400" dirty="0" smtClean="0"/>
              <a:t> </a:t>
            </a:r>
            <a:r>
              <a:rPr lang="en-GB" sz="2400" dirty="0" smtClean="0"/>
              <a:t>of Seven Movement Skill </a:t>
            </a:r>
            <a:r>
              <a:rPr lang="en-GB" sz="2400" dirty="0" err="1" smtClean="0"/>
              <a:t>Assesment</a:t>
            </a:r>
            <a:r>
              <a:rPr lang="en-GB" sz="2400" dirty="0" smtClean="0"/>
              <a:t> Tools”. </a:t>
            </a:r>
            <a:r>
              <a:rPr lang="el-GR" sz="2400" dirty="0" smtClean="0"/>
              <a:t>J </a:t>
            </a:r>
            <a:r>
              <a:rPr lang="el-GR" sz="2400" dirty="0" err="1" smtClean="0"/>
              <a:t>Sports</a:t>
            </a:r>
            <a:r>
              <a:rPr lang="el-GR" sz="2400" dirty="0" smtClean="0"/>
              <a:t> </a:t>
            </a:r>
            <a:r>
              <a:rPr lang="el-GR" sz="2400" dirty="0" err="1" smtClean="0"/>
              <a:t>Sci</a:t>
            </a:r>
            <a:r>
              <a:rPr lang="el-GR" sz="2400" dirty="0" smtClean="0"/>
              <a:t> </a:t>
            </a:r>
            <a:r>
              <a:rPr lang="el-GR" sz="2400" dirty="0" err="1" smtClean="0"/>
              <a:t>Med</a:t>
            </a:r>
            <a:r>
              <a:rPr lang="en-US" sz="2400" dirty="0" smtClean="0"/>
              <a:t>, 2009;</a:t>
            </a:r>
            <a:r>
              <a:rPr lang="el-GR" sz="2400" dirty="0" smtClean="0"/>
              <a:t> 8 (2):154–168.</a:t>
            </a:r>
          </a:p>
          <a:p>
            <a:endParaRPr lang="el-GR" sz="2400" dirty="0" smtClean="0"/>
          </a:p>
          <a:p>
            <a:r>
              <a:rPr lang="en-US" sz="2400" dirty="0" err="1" smtClean="0"/>
              <a:t>Ellenberg</a:t>
            </a:r>
            <a:r>
              <a:rPr lang="en-US" sz="2400" dirty="0" smtClean="0"/>
              <a:t> JH, Nelson KB. "The association of</a:t>
            </a:r>
            <a:r>
              <a:rPr lang="el-GR" sz="2400" dirty="0" smtClean="0"/>
              <a:t> </a:t>
            </a:r>
            <a:r>
              <a:rPr lang="en-US" sz="2400" dirty="0" smtClean="0"/>
              <a:t>cerebral palsy with birth asphyxia: A </a:t>
            </a:r>
            <a:r>
              <a:rPr lang="en-US" sz="2400" dirty="0" err="1" smtClean="0"/>
              <a:t>definitionaquagmire</a:t>
            </a:r>
            <a:r>
              <a:rPr lang="en-US" sz="2400" dirty="0" smtClean="0"/>
              <a:t>. “Developmental medicine and child</a:t>
            </a:r>
            <a:r>
              <a:rPr lang="el-GR" sz="2400" dirty="0" smtClean="0"/>
              <a:t>  </a:t>
            </a:r>
            <a:r>
              <a:rPr lang="en-US" sz="2400" dirty="0" smtClean="0"/>
              <a:t>neurology, 2013; 55 (3):210–6. 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fr-FR" sz="2400" dirty="0" err="1" smtClean="0"/>
              <a:t>Kandrali</a:t>
            </a:r>
            <a:r>
              <a:rPr lang="fr-FR" sz="2400" dirty="0" smtClean="0"/>
              <a:t> I, </a:t>
            </a:r>
            <a:r>
              <a:rPr lang="fr-FR" sz="2400" dirty="0" err="1" smtClean="0"/>
              <a:t>Kastimanis</a:t>
            </a:r>
            <a:r>
              <a:rPr lang="fr-FR" sz="2400" dirty="0" smtClean="0"/>
              <a:t> G, </a:t>
            </a:r>
            <a:r>
              <a:rPr lang="fr-FR" sz="2400" dirty="0" err="1" smtClean="0"/>
              <a:t>Chistoulas</a:t>
            </a:r>
            <a:r>
              <a:rPr lang="fr-FR" sz="2400" dirty="0" smtClean="0"/>
              <a:t> K, et al. </a:t>
            </a:r>
            <a:r>
              <a:rPr lang="en-GB" sz="2400" dirty="0" smtClean="0"/>
              <a:t>The influence of an adopted exercise program on the development of the gross motor function and performance in adolescents with spastic </a:t>
            </a:r>
            <a:r>
              <a:rPr lang="en-GB" sz="2400" dirty="0" err="1" smtClean="0"/>
              <a:t>hemilegia</a:t>
            </a:r>
            <a:r>
              <a:rPr lang="en-GB" sz="2400" dirty="0" smtClean="0"/>
              <a:t>. Inquiries in Sport and Physical Education, 2006; 4</a:t>
            </a:r>
            <a:r>
              <a:rPr lang="en-GB" sz="2400" dirty="0"/>
              <a:t>:</a:t>
            </a:r>
            <a:r>
              <a:rPr lang="en-GB" sz="2400" dirty="0" smtClean="0"/>
              <a:t> 45-56. 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spcBef>
                <a:spcPts val="0"/>
              </a:spcBef>
            </a:pPr>
            <a:endParaRPr lang="el-GR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82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14. Προτεινόμενη βιβλιογραφία </a:t>
            </a:r>
            <a:br>
              <a:rPr lang="el-GR" dirty="0" smtClean="0"/>
            </a:br>
            <a:r>
              <a:rPr lang="el-GR" sz="3100" b="0" dirty="0" smtClean="0"/>
              <a:t>(3 από 7)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King G, Law M, King S, et al. Children’s Assessment of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n-US" sz="2400" dirty="0" smtClean="0"/>
              <a:t>Participation and Enjoyment (CAPE) and Preferences for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n-US" sz="2400" dirty="0" smtClean="0"/>
              <a:t>Activities of Children (PAC). San Antonio, TX: Harcourt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n-US" sz="2400" dirty="0" smtClean="0"/>
              <a:t>Assessment, Inc, 2004.</a:t>
            </a:r>
          </a:p>
          <a:p>
            <a:pPr>
              <a:buNone/>
            </a:pPr>
            <a:endParaRPr lang="el-GR" sz="2400" dirty="0" smtClean="0"/>
          </a:p>
          <a:p>
            <a:r>
              <a:rPr lang="en-US" sz="2400" dirty="0" smtClean="0"/>
              <a:t>Novak I, McIntyre S, Morgan C, et al. A systematic review of interventions for children with cerebral palsy: State of the evidence. Developmental Medicine and Child Neurology, 2013; 55: 885-910. </a:t>
            </a:r>
          </a:p>
          <a:p>
            <a:endParaRPr lang="el-GR" sz="2400" dirty="0" smtClean="0"/>
          </a:p>
          <a:p>
            <a:r>
              <a:rPr lang="en-US" sz="2400" dirty="0" err="1" smtClean="0"/>
              <a:t>Odding</a:t>
            </a:r>
            <a:r>
              <a:rPr lang="en-US" sz="2400" dirty="0" smtClean="0"/>
              <a:t> E, </a:t>
            </a:r>
            <a:r>
              <a:rPr lang="en-US" sz="2400" dirty="0" err="1" smtClean="0"/>
              <a:t>Roebroek</a:t>
            </a:r>
            <a:r>
              <a:rPr lang="en-US" sz="2400" dirty="0" smtClean="0"/>
              <a:t> ME, </a:t>
            </a:r>
            <a:r>
              <a:rPr lang="en-US" sz="2400" dirty="0" err="1" smtClean="0"/>
              <a:t>Stam</a:t>
            </a:r>
            <a:r>
              <a:rPr lang="en-US" sz="2400" dirty="0" smtClean="0"/>
              <a:t> JH. The epidemiology</a:t>
            </a:r>
            <a:r>
              <a:rPr lang="el-GR" sz="2400" dirty="0" smtClean="0"/>
              <a:t> </a:t>
            </a:r>
            <a:r>
              <a:rPr lang="en-US" sz="2400" dirty="0" smtClean="0"/>
              <a:t>of cerebral palsy: Incidence, impairments and risk</a:t>
            </a:r>
            <a:r>
              <a:rPr lang="el-GR" sz="2400" dirty="0" smtClean="0"/>
              <a:t> </a:t>
            </a:r>
            <a:r>
              <a:rPr lang="en-US" sz="2400" dirty="0" smtClean="0"/>
              <a:t>factors. </a:t>
            </a:r>
            <a:r>
              <a:rPr lang="en-US" sz="2400" dirty="0" err="1" smtClean="0"/>
              <a:t>Disabil</a:t>
            </a:r>
            <a:r>
              <a:rPr lang="en-US" sz="2400" dirty="0" smtClean="0"/>
              <a:t> </a:t>
            </a:r>
            <a:r>
              <a:rPr lang="en-US" sz="2400" dirty="0" err="1" smtClean="0"/>
              <a:t>Rehabil</a:t>
            </a:r>
            <a:r>
              <a:rPr lang="en-US" sz="2400" dirty="0" smtClean="0"/>
              <a:t>,  2006; 28: 183-191.</a:t>
            </a:r>
            <a:endParaRPr lang="el-GR" sz="2400" dirty="0" smtClean="0"/>
          </a:p>
          <a:p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8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sz="3600" dirty="0" smtClean="0">
                <a:effectLst/>
                <a:latin typeface="+mn-lt"/>
              </a:rPr>
              <a:t/>
            </a:r>
            <a:br>
              <a:rPr lang="el-GR" sz="3600" dirty="0" smtClean="0">
                <a:effectLst/>
                <a:latin typeface="+mn-lt"/>
              </a:rPr>
            </a:br>
            <a:r>
              <a:rPr lang="el-GR" sz="3600" dirty="0" smtClean="0">
                <a:effectLst/>
                <a:latin typeface="+mn-lt"/>
              </a:rPr>
              <a:t>2. Αιτιολογία</a:t>
            </a:r>
            <a:r>
              <a:rPr lang="el-GR" sz="3600" dirty="0" smtClean="0">
                <a:solidFill>
                  <a:srgbClr val="FFCC66"/>
                </a:solidFill>
                <a:effectLst/>
                <a:latin typeface="+mn-lt"/>
              </a:rPr>
              <a:t/>
            </a:r>
            <a:br>
              <a:rPr lang="el-GR" sz="3600" dirty="0" smtClean="0">
                <a:solidFill>
                  <a:srgbClr val="FFCC66"/>
                </a:solidFill>
                <a:effectLst/>
                <a:latin typeface="+mn-lt"/>
              </a:rPr>
            </a:br>
            <a:endParaRPr lang="el-GR" sz="3600" dirty="0" smtClean="0">
              <a:solidFill>
                <a:srgbClr val="FFCC66"/>
              </a:solidFill>
              <a:effectLst/>
              <a:latin typeface="+mn-lt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400" dirty="0" smtClean="0">
                <a:effectLst/>
                <a:latin typeface="Calibri" panose="020F0502020204030204" pitchFamily="34" charset="0"/>
              </a:rPr>
              <a:t>Προγεννητικοί παράγοντες ποσοστό &gt;50%</a:t>
            </a:r>
            <a:endParaRPr lang="en-US" sz="2400" dirty="0" smtClean="0">
              <a:effectLst/>
              <a:latin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>
                <a:effectLst/>
                <a:latin typeface="Calibri" panose="020F0502020204030204" pitchFamily="34" charset="0"/>
              </a:rPr>
              <a:t>     </a:t>
            </a:r>
            <a:r>
              <a:rPr lang="el-GR" sz="2400" dirty="0" err="1" smtClean="0">
                <a:effectLst/>
                <a:latin typeface="Calibri" panose="020F0502020204030204" pitchFamily="34" charset="0"/>
              </a:rPr>
              <a:t>Έρπης</a:t>
            </a:r>
            <a:r>
              <a:rPr lang="el-GR" sz="2400" dirty="0" smtClean="0">
                <a:effectLst/>
                <a:latin typeface="Calibri" panose="020F0502020204030204" pitchFamily="34" charset="0"/>
              </a:rPr>
              <a:t>, τοξοπλάσμωση, ερυθρά, αποκόλληση πλακούντα, σύφιλη, παράταση εγκυμοσύνης, αποκόλληση πλακούντα, πολλαπλή   κύηση</a:t>
            </a:r>
            <a:r>
              <a:rPr lang="en-US" sz="2400" dirty="0" smtClean="0">
                <a:effectLst/>
                <a:latin typeface="Calibri" panose="020F0502020204030204" pitchFamily="34" charset="0"/>
              </a:rPr>
              <a:t>, </a:t>
            </a:r>
            <a:r>
              <a:rPr lang="el-GR" sz="2400" dirty="0" smtClean="0">
                <a:effectLst/>
                <a:latin typeface="Calibri" panose="020F0502020204030204" pitchFamily="34" charset="0"/>
              </a:rPr>
              <a:t>αγγειακά επεισόδια, </a:t>
            </a:r>
            <a:r>
              <a:rPr lang="el-GR" sz="2400" dirty="0" err="1" smtClean="0">
                <a:effectLst/>
                <a:latin typeface="Calibri" panose="020F0502020204030204" pitchFamily="34" charset="0"/>
              </a:rPr>
              <a:t>οικογενές</a:t>
            </a:r>
            <a:r>
              <a:rPr lang="el-GR" sz="2400" dirty="0" smtClean="0">
                <a:effectLst/>
                <a:latin typeface="Calibri" panose="020F0502020204030204" pitchFamily="34" charset="0"/>
              </a:rPr>
              <a:t> ιστορικό ΕΠ  </a:t>
            </a:r>
          </a:p>
          <a:p>
            <a:pPr eaLnBrk="1" hangingPunct="1">
              <a:defRPr/>
            </a:pPr>
            <a:r>
              <a:rPr lang="el-GR" sz="2400" dirty="0" err="1" smtClean="0">
                <a:effectLst/>
                <a:latin typeface="Calibri" panose="020F0502020204030204" pitchFamily="34" charset="0"/>
              </a:rPr>
              <a:t>Περιγεννητικοί</a:t>
            </a:r>
            <a:r>
              <a:rPr lang="el-GR" sz="2400" dirty="0" smtClean="0">
                <a:effectLst/>
                <a:latin typeface="Calibri" panose="020F0502020204030204" pitchFamily="34" charset="0"/>
              </a:rPr>
              <a:t> παράγοντες 10-15%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>
                <a:effectLst/>
                <a:latin typeface="Calibri" panose="020F0502020204030204" pitchFamily="34" charset="0"/>
              </a:rPr>
              <a:t>     Προωρότητα, </a:t>
            </a:r>
            <a:r>
              <a:rPr lang="el-GR" sz="2400" dirty="0" err="1" smtClean="0">
                <a:effectLst/>
                <a:latin typeface="Calibri" panose="020F0502020204030204" pitchFamily="34" charset="0"/>
              </a:rPr>
              <a:t>περιγεννητική</a:t>
            </a:r>
            <a:r>
              <a:rPr lang="el-GR" sz="2400" dirty="0" smtClean="0">
                <a:effectLst/>
                <a:latin typeface="Calibri" panose="020F0502020204030204" pitchFamily="34" charset="0"/>
              </a:rPr>
              <a:t> ασφυξία, τραύματα τοκετού</a:t>
            </a:r>
            <a:endParaRPr lang="en-US" sz="2400" dirty="0" smtClean="0">
              <a:effectLst/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l-GR" sz="2400" dirty="0" smtClean="0">
                <a:effectLst/>
                <a:latin typeface="Calibri" panose="020F0502020204030204" pitchFamily="34" charset="0"/>
              </a:rPr>
              <a:t>Παράγοντες μετά την γέννηση ( 10 -18%)</a:t>
            </a:r>
            <a:endParaRPr lang="en-US" sz="2400" dirty="0" smtClean="0">
              <a:effectLst/>
              <a:latin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>
                <a:effectLst/>
                <a:latin typeface="Calibri" panose="020F0502020204030204" pitchFamily="34" charset="0"/>
              </a:rPr>
              <a:t>     Εγκεφαλική κάκωση</a:t>
            </a:r>
            <a:r>
              <a:rPr lang="en-US" sz="2400" dirty="0" smtClean="0">
                <a:effectLst/>
                <a:latin typeface="Calibri" panose="020F0502020204030204" pitchFamily="34" charset="0"/>
              </a:rPr>
              <a:t>, </a:t>
            </a:r>
            <a:r>
              <a:rPr lang="el-GR" sz="2400" dirty="0" smtClean="0">
                <a:latin typeface="Calibri" panose="020F0502020204030204" pitchFamily="34" charset="0"/>
              </a:rPr>
              <a:t>λ</a:t>
            </a:r>
            <a:r>
              <a:rPr lang="el-GR" sz="2400" dirty="0" smtClean="0">
                <a:effectLst/>
                <a:latin typeface="Calibri" panose="020F0502020204030204" pitchFamily="34" charset="0"/>
              </a:rPr>
              <a:t>οιμώξεις (μηνιγγίτιδα), αγγειακά επεισόδια </a:t>
            </a:r>
          </a:p>
          <a:p>
            <a:pPr eaLnBrk="1" hangingPunct="1">
              <a:defRPr/>
            </a:pPr>
            <a:endParaRPr lang="el-GR" sz="2400" dirty="0" smtClean="0">
              <a:latin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214546" y="5929330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(</a:t>
            </a:r>
            <a:r>
              <a:rPr lang="en-US" dirty="0" err="1" smtClean="0">
                <a:latin typeface="+mn-lt"/>
              </a:rPr>
              <a:t>Ellenberg</a:t>
            </a:r>
            <a:r>
              <a:rPr lang="el-GR" dirty="0" smtClean="0">
                <a:latin typeface="+mn-lt"/>
              </a:rPr>
              <a:t> &amp; </a:t>
            </a:r>
            <a:r>
              <a:rPr lang="en-US" dirty="0" smtClean="0">
                <a:latin typeface="+mn-lt"/>
              </a:rPr>
              <a:t>Nelson, 2013</a:t>
            </a:r>
            <a:r>
              <a:rPr lang="el-GR" dirty="0" smtClean="0">
                <a:latin typeface="+mn-lt"/>
              </a:rPr>
              <a:t>; </a:t>
            </a:r>
            <a:r>
              <a:rPr lang="el-GR" i="1" dirty="0" err="1" smtClean="0">
                <a:latin typeface="+mn-lt"/>
              </a:rPr>
              <a:t>Παντελιάδης</a:t>
            </a:r>
            <a:r>
              <a:rPr lang="el-GR" i="1" dirty="0" smtClean="0">
                <a:latin typeface="+mn-lt"/>
              </a:rPr>
              <a:t>  &amp; Παπαβασιλείου, 2010) 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14. Προτεινόμενη βιβλιογραφία</a:t>
            </a:r>
            <a:br>
              <a:rPr lang="el-GR" dirty="0" smtClean="0"/>
            </a:br>
            <a:r>
              <a:rPr lang="el-GR" sz="3100" b="0" dirty="0" smtClean="0"/>
              <a:t>(4 από 7</a:t>
            </a:r>
            <a:r>
              <a:rPr lang="en-US" sz="3100" b="0" dirty="0" smtClean="0"/>
              <a:t>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Orelove</a:t>
            </a:r>
            <a:r>
              <a:rPr lang="en-US" sz="2400" dirty="0" smtClean="0"/>
              <a:t> FP, </a:t>
            </a:r>
            <a:r>
              <a:rPr lang="en-US" sz="2400" dirty="0" err="1" smtClean="0"/>
              <a:t>Sobsey</a:t>
            </a:r>
            <a:r>
              <a:rPr lang="en-US" sz="2400" dirty="0" smtClean="0"/>
              <a:t> D, </a:t>
            </a:r>
            <a:r>
              <a:rPr lang="en-US" sz="2400" dirty="0" err="1" smtClean="0"/>
              <a:t>Silberman</a:t>
            </a:r>
            <a:r>
              <a:rPr lang="en-US" sz="2400" dirty="0" smtClean="0"/>
              <a:t> RK. Educating children with multiple disabilities: A collaborative approach. Baltimore: Paul H. Brookes, 2004.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n-US" sz="2400" dirty="0" smtClean="0"/>
              <a:t>Rosenbaum P, </a:t>
            </a:r>
            <a:r>
              <a:rPr lang="en-US" sz="2400" dirty="0" err="1" smtClean="0"/>
              <a:t>Paneth</a:t>
            </a:r>
            <a:r>
              <a:rPr lang="en-US" sz="2400" dirty="0" smtClean="0"/>
              <a:t> N, Leviton A, et al. A report: The definition and classification of cerebral palsy.</a:t>
            </a:r>
            <a:r>
              <a:rPr lang="el-GR" sz="2400" dirty="0" smtClean="0"/>
              <a:t> </a:t>
            </a:r>
            <a:r>
              <a:rPr lang="en-US" sz="2400" dirty="0" smtClean="0"/>
              <a:t>2006. Dev Med Child </a:t>
            </a:r>
            <a:r>
              <a:rPr lang="en-US" sz="2400" dirty="0" err="1" smtClean="0"/>
              <a:t>Neurol</a:t>
            </a:r>
            <a:r>
              <a:rPr lang="en-US" sz="2400" dirty="0" smtClean="0"/>
              <a:t>, 2007;109: S8-S14.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n-US" sz="2400" dirty="0" err="1" smtClean="0"/>
              <a:t>Rosembaum</a:t>
            </a:r>
            <a:r>
              <a:rPr lang="en-US" sz="2400" dirty="0" smtClean="0"/>
              <a:t> PL, </a:t>
            </a:r>
            <a:r>
              <a:rPr lang="en-US" sz="2400" dirty="0" err="1" smtClean="0"/>
              <a:t>Palisano</a:t>
            </a:r>
            <a:r>
              <a:rPr lang="en-US" sz="2400" dirty="0" smtClean="0"/>
              <a:t> RJ, Bartlett DJ, et al. Development of the gross motor function classification system for cerebral palsy.</a:t>
            </a:r>
            <a:r>
              <a:rPr lang="el-GR" sz="2400" dirty="0" smtClean="0"/>
              <a:t> </a:t>
            </a:r>
            <a:r>
              <a:rPr lang="en-US" sz="2400" dirty="0" smtClean="0"/>
              <a:t>Dev Med Child </a:t>
            </a:r>
            <a:r>
              <a:rPr lang="en-US" sz="2400" dirty="0" err="1" smtClean="0"/>
              <a:t>Neurol</a:t>
            </a:r>
            <a:r>
              <a:rPr lang="en-US" sz="2400" dirty="0" smtClean="0"/>
              <a:t>, 2008; 50: 249-53.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57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14. Προτεινόμενη βιβλιογραφία</a:t>
            </a:r>
            <a:br>
              <a:rPr lang="el-GR" dirty="0" smtClean="0"/>
            </a:br>
            <a:r>
              <a:rPr lang="el-GR" sz="3100" b="0" dirty="0" smtClean="0"/>
              <a:t>(5 από 7)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charset="-128"/>
              </a:rPr>
              <a:t>Sherrill C. Adapted physical activity recreation and sport. </a:t>
            </a:r>
            <a:r>
              <a:rPr lang="en-US" sz="2400" dirty="0" err="1" smtClean="0">
                <a:ea typeface="ＭＳ Ｐゴシック" charset="-128"/>
              </a:rPr>
              <a:t>Crossdisciplinary</a:t>
            </a:r>
            <a:r>
              <a:rPr lang="en-US" sz="2400" dirty="0" smtClean="0">
                <a:ea typeface="ＭＳ Ｐゴシック" charset="-128"/>
              </a:rPr>
              <a:t> and lifespan. 6</a:t>
            </a:r>
            <a:r>
              <a:rPr lang="en-US" sz="2400" baseline="30000" dirty="0" smtClean="0">
                <a:ea typeface="ＭＳ Ｐゴシック" charset="-128"/>
              </a:rPr>
              <a:t>th</a:t>
            </a:r>
            <a:r>
              <a:rPr lang="en-US" sz="2400" dirty="0" smtClean="0">
                <a:ea typeface="ＭＳ Ｐゴシック" charset="-128"/>
              </a:rPr>
              <a:t> ed.  New </a:t>
            </a:r>
            <a:r>
              <a:rPr lang="en-US" sz="2400" dirty="0" err="1" smtClean="0">
                <a:ea typeface="ＭＳ Ｐゴシック" charset="-128"/>
              </a:rPr>
              <a:t>York,USA</a:t>
            </a:r>
            <a:r>
              <a:rPr lang="en-US" sz="2400" dirty="0" smtClean="0">
                <a:ea typeface="ＭＳ Ｐゴシック" charset="-128"/>
              </a:rPr>
              <a:t>. McGraw-Hill, 2004</a:t>
            </a:r>
            <a:endParaRPr lang="el-GR" sz="2400" dirty="0" smtClean="0">
              <a:ea typeface="ＭＳ Ｐゴシック" charset="-128"/>
            </a:endParaRPr>
          </a:p>
          <a:p>
            <a:endParaRPr lang="el-GR" sz="2400" dirty="0" smtClean="0"/>
          </a:p>
          <a:p>
            <a:r>
              <a:rPr lang="en-US" sz="2400" dirty="0" err="1" smtClean="0"/>
              <a:t>Winnick</a:t>
            </a:r>
            <a:r>
              <a:rPr lang="en-US" sz="2400" dirty="0" smtClean="0"/>
              <a:t> JP. (Ed.). Adapted Physical Education and </a:t>
            </a:r>
            <a:r>
              <a:rPr lang="en-US" sz="2400" dirty="0" err="1" smtClean="0"/>
              <a:t>Sport.Champaign</a:t>
            </a:r>
            <a:r>
              <a:rPr lang="en-US" sz="2400" dirty="0" smtClean="0"/>
              <a:t>, IL: Human Kinetics, 2000.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n-US" sz="2400" dirty="0" err="1" smtClean="0"/>
              <a:t>Winnick</a:t>
            </a:r>
            <a:r>
              <a:rPr lang="en-US" sz="2400" dirty="0" smtClean="0"/>
              <a:t> JP. Short J. The Brockport Physical Fitness Test Manual . Champaign, IL: Human Kinetics, 1999. </a:t>
            </a:r>
          </a:p>
          <a:p>
            <a:endParaRPr lang="en-US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8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14. Προτεινόμενη βιβλιογραφία </a:t>
            </a:r>
            <a:br>
              <a:rPr lang="el-GR" sz="3600" dirty="0" smtClean="0"/>
            </a:br>
            <a:r>
              <a:rPr lang="el-GR" sz="2800" b="0" dirty="0" smtClean="0"/>
              <a:t>(6 από 7)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err="1" smtClean="0"/>
              <a:t>Unnithan</a:t>
            </a:r>
            <a:r>
              <a:rPr lang="el-GR" sz="2400" dirty="0" smtClean="0"/>
              <a:t> VB, </a:t>
            </a:r>
            <a:r>
              <a:rPr lang="el-GR" sz="2400" dirty="0" err="1" smtClean="0"/>
              <a:t>Katsimanis</a:t>
            </a:r>
            <a:r>
              <a:rPr lang="el-GR" sz="2400" dirty="0" smtClean="0"/>
              <a:t> G, </a:t>
            </a:r>
            <a:r>
              <a:rPr lang="el-GR" sz="2400" dirty="0" err="1" smtClean="0"/>
              <a:t>Evangelinou</a:t>
            </a:r>
            <a:r>
              <a:rPr lang="el-GR" sz="2400" dirty="0" smtClean="0"/>
              <a:t> C, </a:t>
            </a:r>
            <a:r>
              <a:rPr lang="en-US" sz="2400" dirty="0" smtClean="0"/>
              <a:t>et al. </a:t>
            </a:r>
            <a:r>
              <a:rPr lang="en-GB" sz="2400" dirty="0" smtClean="0"/>
              <a:t>Effect of strength and aerobic </a:t>
            </a:r>
            <a:r>
              <a:rPr lang="en-GB" sz="2400" dirty="0" err="1" smtClean="0"/>
              <a:t>trainig</a:t>
            </a:r>
            <a:r>
              <a:rPr lang="en-GB" sz="2400" dirty="0" smtClean="0"/>
              <a:t> in children with cerebral palsy. Medicine and Science in Sports and Exercise, 2007; 39</a:t>
            </a:r>
            <a:r>
              <a:rPr lang="en-GB" sz="2400" dirty="0"/>
              <a:t>:</a:t>
            </a:r>
            <a:r>
              <a:rPr lang="en-GB" sz="2400" dirty="0" smtClean="0"/>
              <a:t> 1902-1909. 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de-DE" sz="2400" dirty="0" err="1" smtClean="0"/>
              <a:t>Verschuren</a:t>
            </a:r>
            <a:r>
              <a:rPr lang="de-DE" sz="2400" dirty="0" smtClean="0"/>
              <a:t> O, </a:t>
            </a:r>
            <a:r>
              <a:rPr lang="de-DE" sz="2400" dirty="0" err="1" smtClean="0"/>
              <a:t>Katelaar</a:t>
            </a:r>
            <a:r>
              <a:rPr lang="de-DE" sz="2400" dirty="0" smtClean="0"/>
              <a:t> M, </a:t>
            </a:r>
            <a:r>
              <a:rPr lang="de-DE" sz="2400" dirty="0" err="1" smtClean="0"/>
              <a:t>Gorter</a:t>
            </a:r>
            <a:r>
              <a:rPr lang="de-DE" sz="2400" dirty="0" smtClean="0"/>
              <a:t> JW, </a:t>
            </a:r>
            <a:r>
              <a:rPr lang="en-US" sz="2400" dirty="0" smtClean="0"/>
              <a:t>et al</a:t>
            </a:r>
            <a:r>
              <a:rPr lang="de-DE" sz="2400" dirty="0" smtClean="0"/>
              <a:t>. </a:t>
            </a:r>
            <a:r>
              <a:rPr lang="en-GB" sz="2400" dirty="0" smtClean="0"/>
              <a:t>Exercise training program in children and adolescents with cerebral palsy. Archives of </a:t>
            </a:r>
            <a:r>
              <a:rPr lang="en-GB" sz="2400" dirty="0" err="1" smtClean="0"/>
              <a:t>Pediadrics</a:t>
            </a:r>
            <a:r>
              <a:rPr lang="en-GB" sz="2400" dirty="0" smtClean="0"/>
              <a:t> and Adolescents Medicine, 2007; 161</a:t>
            </a:r>
            <a:r>
              <a:rPr lang="en-GB" sz="2400" dirty="0"/>
              <a:t>:</a:t>
            </a:r>
            <a:r>
              <a:rPr lang="en-GB" sz="2400" dirty="0" smtClean="0"/>
              <a:t> 1075-1081. </a:t>
            </a:r>
            <a:endParaRPr lang="el-GR" sz="2400" dirty="0" smtClean="0"/>
          </a:p>
          <a:p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6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14. Προτεινόμενη βιβλιογραφία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100" b="0" dirty="0" smtClean="0"/>
              <a:t>(7 από 7)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 smtClean="0"/>
          </a:p>
          <a:p>
            <a:r>
              <a:rPr lang="el-GR" sz="2400" dirty="0" smtClean="0"/>
              <a:t>Αγγελοπούλου-  </a:t>
            </a:r>
            <a:r>
              <a:rPr lang="el-GR" sz="2400" dirty="0" err="1" smtClean="0"/>
              <a:t>Σακαντάμη</a:t>
            </a:r>
            <a:r>
              <a:rPr lang="el-GR" sz="2400" dirty="0" smtClean="0"/>
              <a:t>. Ειδική Αγωγή, αναπτυξιακές και χρόνιες μειονεξίες. Εκδόσεις Πανεπιστημίου Μακεδονίας, Θεσσαλονίκη, 2004.  </a:t>
            </a:r>
          </a:p>
          <a:p>
            <a:endParaRPr lang="el-GR" sz="2400" dirty="0" smtClean="0"/>
          </a:p>
          <a:p>
            <a:r>
              <a:rPr lang="el-GR" sz="2400" dirty="0" err="1" smtClean="0"/>
              <a:t>Κουτσούκη</a:t>
            </a:r>
            <a:r>
              <a:rPr lang="el-GR" sz="2400" dirty="0" smtClean="0"/>
              <a:t> Δ. Ειδική Φυσική Αγωγή, Θεωρία και Πρακτική. Εκδόσεις Συμμετρία, Αθήνα, 1997.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A356C-2998-4EBA-AD3D-E24E6369BB78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6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38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prstClr val="black"/>
                </a:solidFill>
              </a:rPr>
              <a:t>Ειρήνη </a:t>
            </a:r>
            <a:r>
              <a:rPr lang="el-GR" sz="2000" dirty="0" err="1" smtClean="0">
                <a:solidFill>
                  <a:prstClr val="black"/>
                </a:solidFill>
              </a:rPr>
              <a:t>Γραμματοπούλου</a:t>
            </a:r>
            <a:r>
              <a:rPr lang="el-GR" sz="2000" dirty="0" smtClean="0">
                <a:solidFill>
                  <a:prstClr val="black"/>
                </a:solidFill>
              </a:rPr>
              <a:t>,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Νικόλαος </a:t>
            </a:r>
            <a:r>
              <a:rPr lang="el-GR" sz="2000" dirty="0" err="1" smtClean="0">
                <a:solidFill>
                  <a:prstClr val="black"/>
                </a:solidFill>
              </a:rPr>
              <a:t>Χρυσάγης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/>
              <a:t>2014. </a:t>
            </a:r>
            <a:r>
              <a:rPr lang="el-GR" sz="2000" dirty="0" smtClean="0">
                <a:solidFill>
                  <a:prstClr val="black"/>
                </a:solidFill>
              </a:rPr>
              <a:t>Ειρήνη </a:t>
            </a:r>
            <a:r>
              <a:rPr lang="el-GR" sz="2000" dirty="0" err="1" smtClean="0">
                <a:solidFill>
                  <a:prstClr val="black"/>
                </a:solidFill>
              </a:rPr>
              <a:t>Γραμματοπούλου</a:t>
            </a:r>
            <a:r>
              <a:rPr lang="el-GR" sz="2000" dirty="0" smtClean="0">
                <a:solidFill>
                  <a:prstClr val="black"/>
                </a:solidFill>
              </a:rPr>
              <a:t>,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Νικόλαος </a:t>
            </a:r>
            <a:r>
              <a:rPr lang="el-GR" sz="2000" dirty="0" err="1" smtClean="0">
                <a:solidFill>
                  <a:prstClr val="black"/>
                </a:solidFill>
              </a:rPr>
              <a:t>Χρυσάγης</a:t>
            </a:r>
            <a:r>
              <a:rPr lang="el-GR" sz="2000" dirty="0"/>
              <a:t>. «Προσαρμοσμένη Κινητική Δραστηριότητα. Ενότητα 6: Εγκεφαλική παράλυση και </a:t>
            </a:r>
            <a:r>
              <a:rPr lang="el-GR" sz="2000" dirty="0" smtClean="0"/>
              <a:t>ΠΚΔ».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+mn-lt"/>
              </a:rPr>
              <a:t>3. Συχνότητα-  επιδημιολογία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sz="2400" dirty="0" smtClean="0"/>
              <a:t>Στις ανεπτυγμένες χώρες 2 – 2.5 / 1000 ζώντα νεογνά 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Δυσκολία στις επιδημιολογικές μελέτες εξαιτίας των προβλημάτων στην διάγνωση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l-GR" sz="2400" dirty="0" smtClean="0"/>
              <a:t>Έλεγχος διάγνωσης 2-5 ετών</a:t>
            </a:r>
            <a:r>
              <a:rPr lang="en-US" sz="2400" dirty="0" smtClean="0"/>
              <a:t>           </a:t>
            </a:r>
            <a:r>
              <a:rPr lang="el-GR" sz="2400" dirty="0" smtClean="0"/>
              <a:t>επιβεβαίωση στο 55%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180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Στατιστικά στοιχεία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Σουηδία</a:t>
            </a:r>
          </a:p>
          <a:p>
            <a:pPr>
              <a:lnSpc>
                <a:spcPct val="120000"/>
              </a:lnSpc>
              <a:buNone/>
            </a:pPr>
            <a:r>
              <a:rPr lang="el-GR" sz="2400" dirty="0" smtClean="0"/>
              <a:t>     195</a:t>
            </a:r>
            <a:r>
              <a:rPr lang="en-US" sz="2400" dirty="0" smtClean="0"/>
              <a:t>7</a:t>
            </a:r>
            <a:r>
              <a:rPr lang="el-GR" sz="2400" dirty="0" smtClean="0"/>
              <a:t>-19</a:t>
            </a:r>
            <a:r>
              <a:rPr lang="en-US" sz="2400" dirty="0" smtClean="0"/>
              <a:t>70</a:t>
            </a:r>
            <a:r>
              <a:rPr lang="el-GR" sz="2400" dirty="0" smtClean="0"/>
              <a:t> 1,4</a:t>
            </a:r>
            <a:r>
              <a:rPr lang="en-US" sz="2400" dirty="0" smtClean="0"/>
              <a:t> ‰</a:t>
            </a:r>
            <a:r>
              <a:rPr lang="el-GR" sz="2400" dirty="0" smtClean="0"/>
              <a:t>  / </a:t>
            </a:r>
            <a:r>
              <a:rPr lang="en-US" sz="2400" dirty="0" smtClean="0"/>
              <a:t> </a:t>
            </a:r>
            <a:r>
              <a:rPr lang="el-GR" sz="2400" dirty="0" smtClean="0"/>
              <a:t> 1979-1982 2,17 ‰  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Αυστραλία 17% 1969-72 / </a:t>
            </a:r>
            <a:r>
              <a:rPr lang="en-US" sz="2400" dirty="0" smtClean="0"/>
              <a:t> </a:t>
            </a:r>
            <a:r>
              <a:rPr lang="el-GR" sz="2400" dirty="0" smtClean="0"/>
              <a:t>34% 1989-92 σε χαμηλού βάρους γέννησης νεογνά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572000" y="2928934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2928926" y="6143644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Odding</a:t>
            </a:r>
            <a:r>
              <a:rPr lang="el-GR" dirty="0" smtClean="0">
                <a:latin typeface="+mn-lt"/>
              </a:rPr>
              <a:t>, 2006; </a:t>
            </a:r>
            <a:r>
              <a:rPr lang="el-GR" i="1" dirty="0" err="1" smtClean="0">
                <a:latin typeface="+mn-lt"/>
              </a:rPr>
              <a:t>Παντελιάδης</a:t>
            </a:r>
            <a:r>
              <a:rPr lang="el-GR" i="1" dirty="0" smtClean="0">
                <a:latin typeface="+mn-lt"/>
              </a:rPr>
              <a:t>  &amp; Παπαβασιλείου, 2010)  </a:t>
            </a:r>
            <a:endParaRPr lang="el-GR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06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4. Ταξινόμηση </a:t>
            </a:r>
            <a:r>
              <a:rPr lang="el-GR" sz="3200" b="0" dirty="0" smtClean="0"/>
              <a:t>(1 </a:t>
            </a:r>
            <a:r>
              <a:rPr lang="el-GR" sz="3200" b="0" dirty="0"/>
              <a:t>από 3) 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635896" y="2391513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l-GR" sz="20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sym typeface="Wingdings 2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l-GR" sz="20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860031" y="1484784"/>
            <a:ext cx="3571993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2. Κατανομή </a:t>
            </a:r>
            <a:r>
              <a:rPr lang="el-GR" sz="2400" b="1" dirty="0">
                <a:solidFill>
                  <a:srgbClr val="820000"/>
                </a:solidFill>
                <a:latin typeface="+mj-lt"/>
              </a:rPr>
              <a:t>στο σώμα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3568" y="1484784"/>
            <a:ext cx="367240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1. </a:t>
            </a:r>
            <a:r>
              <a:rPr lang="el-GR" sz="2400" b="1" dirty="0" err="1" smtClean="0">
                <a:solidFill>
                  <a:srgbClr val="820000"/>
                </a:solidFill>
                <a:latin typeface="+mn-lt"/>
              </a:rPr>
              <a:t>Νευρομυϊκή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διαταραχή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201475" y="2391513"/>
            <a:ext cx="183502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l-GR" sz="20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el-GR" sz="2000" dirty="0">
                <a:latin typeface="+mn-lt"/>
              </a:rPr>
              <a:t>Αμφίπλευρη</a:t>
            </a:r>
            <a:r>
              <a:rPr lang="en-US" sz="2000" dirty="0">
                <a:latin typeface="+mn-lt"/>
              </a:rPr>
              <a:t>  </a:t>
            </a:r>
            <a:endParaRPr lang="el-GR" sz="2000" dirty="0">
              <a:latin typeface="+mn-lt"/>
            </a:endParaRPr>
          </a:p>
          <a:p>
            <a:pPr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endParaRPr lang="el-GR" sz="20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ts val="1200"/>
              </a:spcBef>
              <a:defRPr/>
            </a:pPr>
            <a:r>
              <a:rPr lang="el-GR" sz="2000" dirty="0">
                <a:latin typeface="+mn-lt"/>
              </a:rPr>
              <a:t>Μονόπλευρη </a:t>
            </a:r>
            <a:r>
              <a:rPr lang="en-US" sz="2000" dirty="0">
                <a:latin typeface="+mn-lt"/>
              </a:rPr>
              <a:t> </a:t>
            </a:r>
            <a:endParaRPr lang="el-GR" sz="20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l-GR" sz="2000" dirty="0">
              <a:latin typeface="+mn-lt"/>
            </a:endParaRPr>
          </a:p>
        </p:txBody>
      </p:sp>
      <p:sp>
        <p:nvSpPr>
          <p:cNvPr id="24585" name="AutoShape 12"/>
          <p:cNvSpPr>
            <a:spLocks noChangeArrowheads="1"/>
          </p:cNvSpPr>
          <p:nvPr/>
        </p:nvSpPr>
        <p:spPr bwMode="auto">
          <a:xfrm>
            <a:off x="6629971" y="2852936"/>
            <a:ext cx="571504" cy="142876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004B8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400">
              <a:latin typeface="Times New Roman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643570" y="6000768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Rosenbaum et al., </a:t>
            </a:r>
            <a:r>
              <a:rPr lang="el-GR" dirty="0" smtClean="0">
                <a:latin typeface="+mn-lt"/>
              </a:rPr>
              <a:t>2007</a:t>
            </a:r>
            <a:r>
              <a:rPr lang="en-US" i="1" dirty="0" smtClean="0">
                <a:latin typeface="Times New Roman" pitchFamily="18" charset="0"/>
              </a:rPr>
              <a:t>) </a:t>
            </a:r>
            <a:endParaRPr lang="el-GR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866922" y="2271714"/>
            <a:ext cx="2951162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2000" dirty="0" err="1" smtClean="0"/>
              <a:t>Σπαστικότητα</a:t>
            </a:r>
            <a:endParaRPr lang="el-GR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sz="2000" dirty="0" smtClean="0"/>
              <a:t>Δυστονία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000" dirty="0" err="1" smtClean="0"/>
              <a:t>Αθέτωση</a:t>
            </a:r>
            <a:endParaRPr lang="el-GR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sz="2000" dirty="0" smtClean="0"/>
              <a:t>Αταξία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000" dirty="0" smtClean="0">
                <a:sym typeface="Wingdings" pitchFamily="2" charset="2"/>
              </a:rPr>
              <a:t>Υποτονία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000" dirty="0" smtClean="0"/>
              <a:t>Μεικτές μορφές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60031" y="2452690"/>
            <a:ext cx="2509665" cy="189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l-GR" sz="2000" dirty="0" smtClean="0"/>
              <a:t>Τετραπληγία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l-GR" sz="2000" dirty="0" err="1" smtClean="0"/>
              <a:t>Διπληγία</a:t>
            </a:r>
            <a:r>
              <a:rPr lang="el-GR" sz="2000" dirty="0" smtClean="0"/>
              <a:t> 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endParaRPr lang="el-GR" sz="2000" dirty="0" smtClean="0"/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l-GR" sz="2000" dirty="0" smtClean="0"/>
              <a:t>Ημιπληγία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l-GR" sz="2000" dirty="0" err="1" smtClean="0"/>
              <a:t>Μονοπληγία</a:t>
            </a:r>
            <a:endParaRPr lang="el-GR" sz="2000" dirty="0" smtClean="0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6629971" y="3882175"/>
            <a:ext cx="571504" cy="142876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004B8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Ταξινόμηση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</a:t>
            </a:r>
            <a:r>
              <a:rPr lang="el-GR" sz="3200" b="0" dirty="0"/>
              <a:t>από 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9600" cy="2808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Ταξινόμηση με βάση το επίπεδο της αδρής κίνησης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Διάκριση: λειτουργικοί περιορισμοί- Χρήση βοηθημάτων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5 επίπεδα  ( Ι-</a:t>
            </a:r>
            <a:r>
              <a:rPr lang="en-US" sz="2400" dirty="0" smtClean="0"/>
              <a:t>V)</a:t>
            </a:r>
            <a:endParaRPr 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5 διαφορετικές ηλικιακές ομάδες ( 0-2, 2-4, 4-6, 6-12, 12-18) </a:t>
            </a:r>
            <a:endParaRPr lang="el-GR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latin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1472" y="1357298"/>
            <a:ext cx="4500594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3. Λειτουργικότητα  (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GMFCS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)</a:t>
            </a:r>
            <a:endParaRPr lang="el-GR" sz="2400" b="1" dirty="0">
              <a:solidFill>
                <a:srgbClr val="82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840356" y="5303496"/>
            <a:ext cx="2632172" cy="296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i="1" dirty="0" smtClean="0">
                <a:latin typeface="+mn-lt"/>
                <a:cs typeface="Times New Roman" pitchFamily="18" charset="0"/>
              </a:rPr>
              <a:t>(</a:t>
            </a:r>
            <a:r>
              <a:rPr lang="en-US" dirty="0" err="1" smtClean="0">
                <a:latin typeface="+mn-lt"/>
                <a:cs typeface="Times New Roman" pitchFamily="18" charset="0"/>
              </a:rPr>
              <a:t>Palisiano</a:t>
            </a:r>
            <a:r>
              <a:rPr lang="en-US" dirty="0" smtClean="0"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latin typeface="+mn-lt"/>
              </a:rPr>
              <a:t>et al.</a:t>
            </a:r>
            <a:r>
              <a:rPr lang="el-GR" dirty="0" smtClean="0">
                <a:latin typeface="+mn-lt"/>
                <a:cs typeface="Times New Roman" pitchFamily="18" charset="0"/>
              </a:rPr>
              <a:t>,2008)</a:t>
            </a:r>
            <a:endParaRPr lang="el-GR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4. Ταξινόμηση </a:t>
            </a: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</a:t>
            </a:r>
            <a:r>
              <a:rPr lang="el-GR" sz="3200" b="0" dirty="0"/>
              <a:t>από 3)</a:t>
            </a:r>
            <a:endParaRPr lang="el-GR" sz="2400" b="0" dirty="0" smtClean="0">
              <a:latin typeface="Times New Roman" pitchFamily="18" charset="0"/>
            </a:endParaRPr>
          </a:p>
        </p:txBody>
      </p:sp>
      <p:sp>
        <p:nvSpPr>
          <p:cNvPr id="443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099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  <a:defRPr/>
            </a:pPr>
            <a:r>
              <a:rPr lang="el-GR" sz="2200" b="1" dirty="0" smtClean="0">
                <a:solidFill>
                  <a:srgbClr val="820000"/>
                </a:solidFill>
              </a:rPr>
              <a:t>Σύστημα </a:t>
            </a:r>
            <a:r>
              <a:rPr lang="el-GR" sz="2200" b="1" dirty="0">
                <a:solidFill>
                  <a:srgbClr val="820000"/>
                </a:solidFill>
              </a:rPr>
              <a:t>λειτουργικής ταξινόμησης (</a:t>
            </a:r>
            <a:r>
              <a:rPr lang="en-US" sz="2200" b="1" dirty="0">
                <a:solidFill>
                  <a:srgbClr val="820000"/>
                </a:solidFill>
              </a:rPr>
              <a:t>GMFCS</a:t>
            </a:r>
            <a:r>
              <a:rPr lang="el-GR" sz="2200" b="1" dirty="0">
                <a:solidFill>
                  <a:srgbClr val="820000"/>
                </a:solidFill>
              </a:rPr>
              <a:t>) 12-18 ετών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200" b="1" dirty="0" smtClean="0"/>
              <a:t>I</a:t>
            </a:r>
            <a:r>
              <a:rPr lang="el-GR" sz="2200" b="1" dirty="0" smtClean="0"/>
              <a:t> : </a:t>
            </a:r>
            <a:r>
              <a:rPr lang="el-GR" sz="2200" dirty="0" smtClean="0"/>
              <a:t> </a:t>
            </a:r>
            <a:r>
              <a:rPr lang="el-GR" sz="2200" b="1" dirty="0" smtClean="0">
                <a:solidFill>
                  <a:srgbClr val="820000"/>
                </a:solidFill>
              </a:rPr>
              <a:t>βαδίζει χωρίς περιορισμούς</a:t>
            </a:r>
            <a:r>
              <a:rPr lang="el-GR" sz="2200" dirty="0" smtClean="0"/>
              <a:t>, τρέχει, κάνει άλματα, περιορισμένος συντονισμός, ανεβοκατεβαίνει σκάλες χωρίς να κρατά την κουπαστή</a:t>
            </a:r>
            <a:endParaRPr lang="el-GR" sz="2200" b="1" dirty="0" smtClean="0"/>
          </a:p>
          <a:p>
            <a:pPr>
              <a:spcBef>
                <a:spcPts val="600"/>
              </a:spcBef>
              <a:defRPr/>
            </a:pPr>
            <a:r>
              <a:rPr lang="el-GR" sz="2200" b="1" dirty="0" smtClean="0"/>
              <a:t>ΙΙ:</a:t>
            </a:r>
            <a:r>
              <a:rPr lang="el-GR" sz="2200" dirty="0" smtClean="0"/>
              <a:t>  </a:t>
            </a:r>
            <a:r>
              <a:rPr lang="el-GR" sz="2200" b="1" dirty="0" smtClean="0">
                <a:solidFill>
                  <a:srgbClr val="820000"/>
                </a:solidFill>
              </a:rPr>
              <a:t>βαδίζει με περιορισμούς</a:t>
            </a:r>
            <a:r>
              <a:rPr lang="el-GR" sz="2200" dirty="0" smtClean="0"/>
              <a:t>. Ανεβοκατεβαίνει σκάλες κρατώντας την κουπαστή. Όταν βαδίζει μπορεί να χρησιμοποιήσει βοήθημα για ασφάλεια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l-GR" sz="2200" b="1" dirty="0" smtClean="0"/>
              <a:t>ΙΙΙ:</a:t>
            </a:r>
            <a:r>
              <a:rPr lang="el-GR" sz="2200" dirty="0" smtClean="0"/>
              <a:t>   </a:t>
            </a:r>
            <a:r>
              <a:rPr lang="el-GR" sz="2200" b="1" dirty="0" smtClean="0">
                <a:solidFill>
                  <a:srgbClr val="820000"/>
                </a:solidFill>
              </a:rPr>
              <a:t>βαδίζει με μπαστούνι ή </a:t>
            </a:r>
            <a:r>
              <a:rPr lang="el-GR" sz="2200" b="1" dirty="0" err="1" smtClean="0">
                <a:solidFill>
                  <a:srgbClr val="820000"/>
                </a:solidFill>
              </a:rPr>
              <a:t>περιπατητήρα</a:t>
            </a:r>
            <a:r>
              <a:rPr lang="el-GR" sz="2200" dirty="0" smtClean="0"/>
              <a:t>. Έξω από σπίτι χρησιμοποιεί </a:t>
            </a:r>
            <a:r>
              <a:rPr lang="el-GR" sz="2200" dirty="0" err="1" smtClean="0"/>
              <a:t>αμαξίδιο</a:t>
            </a:r>
            <a:r>
              <a:rPr lang="el-GR" sz="2200" dirty="0" smtClean="0"/>
              <a:t>, ίσως και στο σχολείο.</a:t>
            </a:r>
          </a:p>
          <a:p>
            <a:pPr>
              <a:spcBef>
                <a:spcPts val="600"/>
              </a:spcBef>
              <a:defRPr/>
            </a:pPr>
            <a:r>
              <a:rPr lang="en-US" sz="2200" b="1" dirty="0" smtClean="0"/>
              <a:t>IV</a:t>
            </a:r>
            <a:r>
              <a:rPr lang="el-GR" sz="2200" b="1" dirty="0" smtClean="0"/>
              <a:t>:</a:t>
            </a:r>
            <a:r>
              <a:rPr lang="el-GR" sz="2200" dirty="0" smtClean="0"/>
              <a:t> </a:t>
            </a:r>
            <a:r>
              <a:rPr lang="el-GR" sz="2200" b="1" dirty="0" smtClean="0">
                <a:solidFill>
                  <a:srgbClr val="820000"/>
                </a:solidFill>
              </a:rPr>
              <a:t>χρησιμοποιεί αναπηρικό </a:t>
            </a:r>
            <a:r>
              <a:rPr lang="el-GR" sz="2200" b="1" dirty="0" err="1" smtClean="0">
                <a:solidFill>
                  <a:srgbClr val="820000"/>
                </a:solidFill>
              </a:rPr>
              <a:t>αμαξίδιο</a:t>
            </a:r>
            <a:r>
              <a:rPr lang="el-GR" sz="2200" b="1" dirty="0" smtClean="0">
                <a:solidFill>
                  <a:srgbClr val="820000"/>
                </a:solidFill>
              </a:rPr>
              <a:t> </a:t>
            </a:r>
            <a:r>
              <a:rPr lang="el-GR" sz="2200" dirty="0" smtClean="0"/>
              <a:t>στα περισσότερα περιβάλλοντα . Για τις μεταφορές χρειάζεται τη φυσική βοήθεια 1 ή 2 ατόμων. </a:t>
            </a:r>
            <a:endParaRPr lang="el-GR" sz="2200" b="1" dirty="0" smtClean="0"/>
          </a:p>
          <a:p>
            <a:pPr>
              <a:spcBef>
                <a:spcPts val="600"/>
              </a:spcBef>
              <a:defRPr/>
            </a:pPr>
            <a:r>
              <a:rPr lang="en-US" sz="2200" b="1" dirty="0" smtClean="0"/>
              <a:t>V</a:t>
            </a:r>
            <a:r>
              <a:rPr lang="el-GR" sz="2200" b="1" dirty="0" smtClean="0"/>
              <a:t>: </a:t>
            </a:r>
            <a:r>
              <a:rPr lang="el-GR" sz="2200" b="1" dirty="0" smtClean="0">
                <a:solidFill>
                  <a:srgbClr val="820000"/>
                </a:solidFill>
              </a:rPr>
              <a:t>μεταφέρεται με χειροκίνητο </a:t>
            </a:r>
            <a:r>
              <a:rPr lang="el-GR" sz="2200" b="1" dirty="0" err="1" smtClean="0">
                <a:solidFill>
                  <a:srgbClr val="820000"/>
                </a:solidFill>
              </a:rPr>
              <a:t>αμαξίδιο</a:t>
            </a:r>
            <a:r>
              <a:rPr lang="el-GR" sz="2200" b="1" dirty="0" smtClean="0">
                <a:solidFill>
                  <a:srgbClr val="820000"/>
                </a:solidFill>
              </a:rPr>
              <a:t> </a:t>
            </a:r>
            <a:r>
              <a:rPr lang="el-GR" sz="2200" dirty="0" smtClean="0"/>
              <a:t>σε όλες τις περιπτώσεις. Για τις </a:t>
            </a:r>
            <a:r>
              <a:rPr lang="en-US" sz="2200" dirty="0" smtClean="0"/>
              <a:t> </a:t>
            </a:r>
            <a:r>
              <a:rPr lang="el-GR" sz="2200" dirty="0" smtClean="0"/>
              <a:t>μεταφορές είναι απαραίτητη η βοήθεια από 1-2 άτομα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5652120" y="6380985"/>
            <a:ext cx="263217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dirty="0" smtClean="0">
                <a:latin typeface="+mn-lt"/>
                <a:cs typeface="Times New Roman" pitchFamily="18" charset="0"/>
              </a:rPr>
              <a:t>(</a:t>
            </a:r>
            <a:r>
              <a:rPr lang="en-US" dirty="0" err="1" smtClean="0">
                <a:latin typeface="+mn-lt"/>
                <a:cs typeface="Times New Roman" pitchFamily="18" charset="0"/>
              </a:rPr>
              <a:t>Palisiano</a:t>
            </a:r>
            <a:r>
              <a:rPr lang="en-US" dirty="0" smtClean="0"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latin typeface="+mn-lt"/>
              </a:rPr>
              <a:t>et al.</a:t>
            </a:r>
            <a:r>
              <a:rPr lang="el-GR" dirty="0" smtClean="0">
                <a:latin typeface="+mn-lt"/>
                <a:cs typeface="Times New Roman" pitchFamily="18" charset="0"/>
              </a:rPr>
              <a:t>,2008)</a:t>
            </a:r>
            <a:endParaRPr lang="el-GR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667249e23c58ef17c852136dcce3591da07ba0"/>
</p:tagLst>
</file>

<file path=ppt/theme/theme1.xml><?xml version="1.0" encoding="utf-8"?>
<a:theme xmlns:a="http://schemas.openxmlformats.org/drawingml/2006/main" name="OC_template_updated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3587</Words>
  <Application>Microsoft Office PowerPoint</Application>
  <PresentationFormat>On-screen Show (4:3)</PresentationFormat>
  <Paragraphs>537</Paragraphs>
  <Slides>59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OC_template_updated</vt:lpstr>
      <vt:lpstr>Προσαρμοσμένη Κινητική Δραστηριότητα</vt:lpstr>
      <vt:lpstr>Εγκεφαλική παράλυση και  προσαρμοσμένη φυσική δραστηριότητα</vt:lpstr>
      <vt:lpstr>Περιεχόμενα</vt:lpstr>
      <vt:lpstr>1. Τι είναι η εγκεφαλική παράλυση (ΕΠ); </vt:lpstr>
      <vt:lpstr> 2. Αιτιολογία </vt:lpstr>
      <vt:lpstr>3. Συχνότητα-  επιδημιολογία</vt:lpstr>
      <vt:lpstr>4. Ταξινόμηση (1 από 3) </vt:lpstr>
      <vt:lpstr>4. Ταξινόμηση (2 από 3)</vt:lpstr>
      <vt:lpstr>4. Ταξινόμηση (3 από 3)</vt:lpstr>
      <vt:lpstr> 5. Εκπαιδευτικές - θεραπευτικές παρεμβάσεις  </vt:lpstr>
      <vt:lpstr>6. Θεραπευτικές προσεγγίσεις</vt:lpstr>
      <vt:lpstr>7. Εκπαίδευση</vt:lpstr>
      <vt:lpstr>8. Αισθητικοκινητική ανάπτυξη στην εγκεφαλική παράλυση (1 από 3)</vt:lpstr>
      <vt:lpstr>8. Αισθητικοκινητική ανάπτυξη στην εγκεφαλική παράλυση (2 από 3)</vt:lpstr>
      <vt:lpstr>8. Αισθητικοκινητική ανάπτυξη στην εγκεφαλική παράλυση (3 από 3)</vt:lpstr>
      <vt:lpstr>9. Εργαλεία-δοκιμασίες  αξιολόγησης λειτουργικότητας στην ΕΠ (1 από 2) </vt:lpstr>
      <vt:lpstr>9. Εργαλεία-δοκιμασίες  αξιολόγησης λειτουργικότητας στην ΕΠ (2 από 2) </vt:lpstr>
      <vt:lpstr>10. Προσαρμοσμένη κινητική δραστηριότητα  (1 από 10)</vt:lpstr>
      <vt:lpstr>10. Προσαρμοσμένη κινητική δραστηριότητα (2 από 10)</vt:lpstr>
      <vt:lpstr>10. Προσαρμοσμένη κινητική δραστηριότητα (3 από 10)</vt:lpstr>
      <vt:lpstr>10. Προσαρμοσμένη κινητική δραστηριότητα (4 από 10)</vt:lpstr>
      <vt:lpstr>10. Προσαρμοσμένη κινητική δραστηριότητα (5 από 10)</vt:lpstr>
      <vt:lpstr>10. Προσαρμοσμένη κινητική δραστηριότητα (6 από 10)</vt:lpstr>
      <vt:lpstr>10. Προσαρμοσμένη κινητική δραστηριότητα (7 από 10)</vt:lpstr>
      <vt:lpstr>10. Προσαρμοσμένη κινητική δραστηριότητα (8 από 10)</vt:lpstr>
      <vt:lpstr>10. Προσαρμοσμένη κινητική δραστηριότητα (9 από 10)</vt:lpstr>
      <vt:lpstr>10. Προσαρμοσμένη κινητική δραστηριότητα (10 από 10)</vt:lpstr>
      <vt:lpstr>11. Το παιδί με ΕΠ στην γενική αγωγή- συμβουλές σε εκπαιδευτικούς</vt:lpstr>
      <vt:lpstr>12. Ατομικά και ομαδικά Αθλήματα για ΕΠ  (1 από 13)</vt:lpstr>
      <vt:lpstr>12. Ατομικά και ομαδικά Αθλήματα για ΕΠ  (2 από 13)</vt:lpstr>
      <vt:lpstr>12. Ατομικά και ομαδικά Αθλήματα για ΕΠ  (3 από 13)</vt:lpstr>
      <vt:lpstr>12. Ατομικά και ομαδικά Αθλήματα για ΕΠ  (4 από 13)</vt:lpstr>
      <vt:lpstr>12. Ατομικά και ομαδικά Αθλήματα για ΕΠ  (5 από 13)</vt:lpstr>
      <vt:lpstr>12. Ατομικά και ομαδικά Αθλήματα για ΕΠ  (6 από 13)</vt:lpstr>
      <vt:lpstr>12. Ατομικά και ομαδικά Αθλήματα για ΕΠ  (7 από 13)</vt:lpstr>
      <vt:lpstr>12. Ατομικά και ομαδικά Αθλήματα για ΕΠ  (8 από 13)</vt:lpstr>
      <vt:lpstr>12. Ατομικά και ομαδικά Αθλήματα για ΕΠ  (9 από 13)</vt:lpstr>
      <vt:lpstr>12. Ατομικά και ομαδικά Αθλήματα για ΕΠ  (10 από 13)</vt:lpstr>
      <vt:lpstr>12. Ατομικά και ομαδικά Αθλήματα για ΕΠ  (11 από 13)</vt:lpstr>
      <vt:lpstr>12. Ατομικά και ομαδικά Αθλήματα για ΕΠ  (12 από 13)</vt:lpstr>
      <vt:lpstr>12. Ατομικά και ομαδικά Αθλήματα για ΕΠ  (13 από 13)</vt:lpstr>
      <vt:lpstr>13. Έρευνες (1 από 5)  </vt:lpstr>
      <vt:lpstr>13. Έρευνες (2 από 5) </vt:lpstr>
      <vt:lpstr>13. Έρευνες (5 από 5) </vt:lpstr>
      <vt:lpstr>13. Έρευνες (3 από 5) </vt:lpstr>
      <vt:lpstr>13. Έρευνες (4 από 5) </vt:lpstr>
      <vt:lpstr>14. Προτεινόμενη βιβλιογραφία  (1 από 7)</vt:lpstr>
      <vt:lpstr>14. Προτεινόμενη βιβλιογραφία  (2 από 7)</vt:lpstr>
      <vt:lpstr>14. Προτεινόμενη βιβλιογραφία  (3 από 7)</vt:lpstr>
      <vt:lpstr>14. Προτεινόμενη βιβλιογραφία (4 από 7)</vt:lpstr>
      <vt:lpstr>14. Προτεινόμενη βιβλιογραφία (5 από 7)</vt:lpstr>
      <vt:lpstr>14. Προτεινόμενη βιβλιογραφία  (6 από 7)</vt:lpstr>
      <vt:lpstr>14. Προτεινόμενη βιβλιογραφία  (7 από 7)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51</cp:revision>
  <dcterms:created xsi:type="dcterms:W3CDTF">2013-03-04T13:35:19Z</dcterms:created>
  <dcterms:modified xsi:type="dcterms:W3CDTF">2015-09-28T11:38:16Z</dcterms:modified>
</cp:coreProperties>
</file>