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8" r:id="rId1"/>
    <p:sldMasterId id="2147483697" r:id="rId2"/>
    <p:sldMasterId id="2147483721" r:id="rId3"/>
  </p:sldMasterIdLst>
  <p:notesMasterIdLst>
    <p:notesMasterId r:id="rId52"/>
  </p:notesMasterIdLst>
  <p:handoutMasterIdLst>
    <p:handoutMasterId r:id="rId53"/>
  </p:handoutMasterIdLst>
  <p:sldIdLst>
    <p:sldId id="306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47" r:id="rId22"/>
    <p:sldId id="331" r:id="rId23"/>
    <p:sldId id="332" r:id="rId24"/>
    <p:sldId id="333" r:id="rId25"/>
    <p:sldId id="337" r:id="rId26"/>
    <p:sldId id="308" r:id="rId27"/>
    <p:sldId id="309" r:id="rId28"/>
    <p:sldId id="310" r:id="rId29"/>
    <p:sldId id="311" r:id="rId30"/>
    <p:sldId id="312" r:id="rId31"/>
    <p:sldId id="334" r:id="rId32"/>
    <p:sldId id="335" r:id="rId33"/>
    <p:sldId id="338" r:id="rId34"/>
    <p:sldId id="287" r:id="rId35"/>
    <p:sldId id="339" r:id="rId36"/>
    <p:sldId id="341" r:id="rId37"/>
    <p:sldId id="342" r:id="rId38"/>
    <p:sldId id="291" r:id="rId39"/>
    <p:sldId id="343" r:id="rId40"/>
    <p:sldId id="344" r:id="rId41"/>
    <p:sldId id="345" r:id="rId42"/>
    <p:sldId id="346" r:id="rId43"/>
    <p:sldId id="336" r:id="rId44"/>
    <p:sldId id="299" r:id="rId45"/>
    <p:sldId id="300" r:id="rId46"/>
    <p:sldId id="301" r:id="rId47"/>
    <p:sldId id="348" r:id="rId48"/>
    <p:sldId id="349" r:id="rId49"/>
    <p:sldId id="350" r:id="rId50"/>
    <p:sldId id="351" r:id="rId51"/>
  </p:sldIdLst>
  <p:sldSz cx="9144000" cy="6858000" type="screen4x3"/>
  <p:notesSz cx="7104063" cy="10234613"/>
  <p:custDataLst>
    <p:tags r:id="rId5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A82"/>
    <a:srgbClr val="EFF789"/>
    <a:srgbClr val="1A5F17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80" d="100"/>
          <a:sy n="80" d="100"/>
        </p:scale>
        <p:origin x="-1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4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34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17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688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8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2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4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5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3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4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3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9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Στυλ υποδείγματος κειμένου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Δεύτερου επιπέδου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Τρίτου επιπέδου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Τέταρτου επιπέδου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Πέμπτου επιπέδου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6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3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0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38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14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35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82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6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77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1475184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7" name="Right Triangle 7"/>
          <p:cNvSpPr/>
          <p:nvPr userDrawn="1"/>
        </p:nvSpPr>
        <p:spPr>
          <a:xfrm rot="5400000">
            <a:off x="216022" y="-216024"/>
            <a:ext cx="864098" cy="129614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ight Triangle 8"/>
          <p:cNvSpPr/>
          <p:nvPr userDrawn="1"/>
        </p:nvSpPr>
        <p:spPr>
          <a:xfrm rot="16200000">
            <a:off x="8073840" y="5777879"/>
            <a:ext cx="864098" cy="129614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567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64096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Αντικειμενοστρεφής Προγραμματισμός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Τα βασικά της </a:t>
            </a:r>
            <a:r>
              <a:rPr lang="en-US" sz="2800" dirty="0" smtClean="0"/>
              <a:t>C++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Κλειώ Σγουροπούλου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Τ.Ε.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Ορισμένες και δηλωμένες σταθερές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/>
              <a:t>Ορισμένες (</a:t>
            </a:r>
            <a:r>
              <a:rPr lang="en-US" dirty="0"/>
              <a:t>defined) </a:t>
            </a:r>
            <a:r>
              <a:rPr lang="el-GR" dirty="0"/>
              <a:t>σταθερές </a:t>
            </a:r>
          </a:p>
          <a:p>
            <a:pPr lvl="1">
              <a:lnSpc>
                <a:spcPct val="90000"/>
              </a:lnSpc>
            </a:pPr>
            <a:r>
              <a:rPr lang="el-GR" sz="2000" b="1" dirty="0">
                <a:latin typeface="Courier" pitchFamily="49" charset="0"/>
              </a:rPr>
              <a:t>#define </a:t>
            </a:r>
            <a:r>
              <a:rPr lang="el-GR" sz="2000" b="1" i="1" dirty="0">
                <a:solidFill>
                  <a:schemeClr val="accent2"/>
                </a:solidFill>
                <a:latin typeface="Courier" pitchFamily="49" charset="0"/>
              </a:rPr>
              <a:t>identifier_value</a:t>
            </a:r>
            <a:endParaRPr lang="el-GR" sz="2000" b="1" dirty="0">
              <a:solidFill>
                <a:schemeClr val="accent2"/>
              </a:solidFill>
              <a:latin typeface="Courier" pitchFamily="49" charset="0"/>
            </a:endParaRPr>
          </a:p>
          <a:p>
            <a:pPr lvl="1">
              <a:lnSpc>
                <a:spcPct val="90000"/>
              </a:lnSpc>
            </a:pPr>
            <a:r>
              <a:rPr lang="el-GR" sz="2000" dirty="0">
                <a:latin typeface="Courier" pitchFamily="49" charset="0"/>
              </a:rPr>
              <a:t>#define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PI</a:t>
            </a:r>
            <a:r>
              <a:rPr lang="el-GR" sz="2000" dirty="0">
                <a:latin typeface="Courier" pitchFamily="49" charset="0"/>
              </a:rPr>
              <a:t> 3.14159265</a:t>
            </a:r>
            <a:br>
              <a:rPr lang="el-GR" sz="2000" dirty="0">
                <a:latin typeface="Courier" pitchFamily="49" charset="0"/>
              </a:rPr>
            </a:br>
            <a:r>
              <a:rPr lang="el-GR" sz="2000" dirty="0">
                <a:latin typeface="Courier" pitchFamily="49" charset="0"/>
              </a:rPr>
              <a:t>#define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NEWLINE</a:t>
            </a:r>
            <a:r>
              <a:rPr lang="el-GR" sz="2000" dirty="0">
                <a:latin typeface="Courier" pitchFamily="49" charset="0"/>
              </a:rPr>
              <a:t> '\n'</a:t>
            </a:r>
            <a:br>
              <a:rPr lang="el-GR" sz="2000" dirty="0">
                <a:latin typeface="Courier" pitchFamily="49" charset="0"/>
              </a:rPr>
            </a:br>
            <a:r>
              <a:rPr lang="el-GR" sz="2000" dirty="0">
                <a:latin typeface="Courier" pitchFamily="49" charset="0"/>
              </a:rPr>
              <a:t>#define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WIDTH</a:t>
            </a:r>
            <a:r>
              <a:rPr lang="el-GR" sz="2000" dirty="0">
                <a:latin typeface="Courier" pitchFamily="49" charset="0"/>
              </a:rPr>
              <a:t> 100</a:t>
            </a:r>
            <a:br>
              <a:rPr lang="el-GR" sz="2000" dirty="0">
                <a:latin typeface="Courier" pitchFamily="49" charset="0"/>
              </a:rPr>
            </a:br>
            <a:r>
              <a:rPr lang="el-GR" sz="2000" dirty="0">
                <a:latin typeface="Courier" pitchFamily="49" charset="0"/>
              </a:rPr>
              <a:t>...</a:t>
            </a:r>
            <a:br>
              <a:rPr lang="el-GR" sz="2000" dirty="0">
                <a:latin typeface="Courier" pitchFamily="49" charset="0"/>
              </a:rPr>
            </a:br>
            <a:r>
              <a:rPr lang="el-GR" sz="2000" dirty="0">
                <a:latin typeface="Courier" pitchFamily="49" charset="0"/>
              </a:rPr>
              <a:t>circle = 2 *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PI</a:t>
            </a:r>
            <a:r>
              <a:rPr lang="el-GR" sz="2000" dirty="0">
                <a:latin typeface="Courier" pitchFamily="49" charset="0"/>
              </a:rPr>
              <a:t> * r;</a:t>
            </a:r>
            <a:br>
              <a:rPr lang="el-GR" sz="2000" dirty="0">
                <a:latin typeface="Courier" pitchFamily="49" charset="0"/>
              </a:rPr>
            </a:br>
            <a:r>
              <a:rPr lang="el-GR" sz="2000" dirty="0">
                <a:latin typeface="Courier" pitchFamily="49" charset="0"/>
              </a:rPr>
              <a:t>cout &lt;&lt;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NEWLINE</a:t>
            </a:r>
            <a:r>
              <a:rPr lang="el-GR" sz="2000" dirty="0">
                <a:latin typeface="Courier" pitchFamily="49" charset="0"/>
              </a:rPr>
              <a:t>;</a:t>
            </a:r>
            <a:r>
              <a:rPr lang="el-GR" sz="2000" dirty="0"/>
              <a:t> 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/>
              <a:t>Δηλωμένες (</a:t>
            </a:r>
            <a:r>
              <a:rPr lang="en-US" dirty="0"/>
              <a:t>declared) </a:t>
            </a:r>
            <a:r>
              <a:rPr lang="el-GR" dirty="0"/>
              <a:t>σταθερές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Courier" pitchFamily="49" charset="0"/>
              </a:rPr>
              <a:t>const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b="1" i="1" dirty="0">
                <a:solidFill>
                  <a:schemeClr val="accent2"/>
                </a:solidFill>
                <a:latin typeface="Courier" pitchFamily="49" charset="0"/>
              </a:rPr>
              <a:t>type</a:t>
            </a:r>
            <a:r>
              <a:rPr lang="en-US" sz="2000" b="1" dirty="0">
                <a:solidFill>
                  <a:schemeClr val="accent2"/>
                </a:solidFill>
                <a:latin typeface="Courier" pitchFamily="49" charset="0"/>
              </a:rPr>
              <a:t> </a:t>
            </a:r>
            <a:r>
              <a:rPr lang="en-US" sz="2000" b="1" i="1" dirty="0">
                <a:solidFill>
                  <a:schemeClr val="accent2"/>
                </a:solidFill>
                <a:latin typeface="Courier" pitchFamily="49" charset="0"/>
              </a:rPr>
              <a:t>identifier</a:t>
            </a:r>
            <a:r>
              <a:rPr lang="en-US" sz="2000" b="1" dirty="0">
                <a:latin typeface="Courier" pitchFamily="49" charset="0"/>
              </a:rPr>
              <a:t> =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b="1" i="1" dirty="0">
                <a:solidFill>
                  <a:schemeClr val="accent2"/>
                </a:solidFill>
                <a:latin typeface="Courier" pitchFamily="49" charset="0"/>
              </a:rPr>
              <a:t>value</a:t>
            </a:r>
            <a:r>
              <a:rPr lang="en-US" sz="2000" dirty="0">
                <a:latin typeface="Courier" pitchFamily="49" charset="0"/>
              </a:rPr>
              <a:t>;</a:t>
            </a:r>
            <a:endParaRPr lang="el-GR" sz="2000" dirty="0">
              <a:latin typeface="Courier" pitchFamily="49" charset="0"/>
            </a:endParaRPr>
          </a:p>
          <a:p>
            <a:pPr lvl="1">
              <a:lnSpc>
                <a:spcPct val="90000"/>
              </a:lnSpc>
            </a:pPr>
            <a:r>
              <a:rPr lang="el-GR" sz="2000" dirty="0">
                <a:latin typeface="Courier" pitchFamily="49" charset="0"/>
              </a:rPr>
              <a:t>const int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width</a:t>
            </a:r>
            <a:r>
              <a:rPr lang="el-GR" sz="2000" dirty="0">
                <a:latin typeface="Courier" pitchFamily="49" charset="0"/>
              </a:rPr>
              <a:t> = 100;</a:t>
            </a:r>
            <a:br>
              <a:rPr lang="el-GR" sz="2000" dirty="0">
                <a:latin typeface="Courier" pitchFamily="49" charset="0"/>
              </a:rPr>
            </a:br>
            <a:r>
              <a:rPr lang="el-GR" sz="2000" dirty="0">
                <a:latin typeface="Courier" pitchFamily="49" charset="0"/>
              </a:rPr>
              <a:t>const char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tab</a:t>
            </a:r>
            <a:r>
              <a:rPr lang="el-GR" sz="2000" dirty="0">
                <a:latin typeface="Courier" pitchFamily="49" charset="0"/>
              </a:rPr>
              <a:t> = '\t';</a:t>
            </a:r>
            <a:br>
              <a:rPr lang="el-GR" sz="2000" dirty="0">
                <a:latin typeface="Courier" pitchFamily="49" charset="0"/>
              </a:rPr>
            </a:br>
            <a:r>
              <a:rPr lang="el-GR" sz="2000" dirty="0">
                <a:latin typeface="Courier" pitchFamily="49" charset="0"/>
              </a:rPr>
              <a:t>const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zip</a:t>
            </a:r>
            <a:r>
              <a:rPr lang="el-GR" sz="2000" b="1" dirty="0">
                <a:latin typeface="Courier" pitchFamily="49" charset="0"/>
              </a:rPr>
              <a:t> </a:t>
            </a:r>
            <a:r>
              <a:rPr lang="el-GR" sz="2000" dirty="0">
                <a:latin typeface="Courier" pitchFamily="49" charset="0"/>
              </a:rPr>
              <a:t>= 12440;</a:t>
            </a:r>
            <a:r>
              <a:rPr lang="en-US" sz="2000" b="1" dirty="0">
                <a:solidFill>
                  <a:schemeClr val="accent2"/>
                </a:solidFill>
                <a:latin typeface="Courier" pitchFamily="49" charset="0"/>
              </a:rPr>
              <a:t>*</a:t>
            </a:r>
            <a:r>
              <a:rPr lang="en-US" sz="2000" dirty="0">
                <a:latin typeface="Courier" pitchFamily="49" charset="0"/>
              </a:rPr>
              <a:t/>
            </a:r>
            <a:br>
              <a:rPr lang="en-US" sz="2000" dirty="0">
                <a:latin typeface="Courier" pitchFamily="49" charset="0"/>
              </a:rPr>
            </a:br>
            <a:r>
              <a:rPr lang="en-US" sz="2000" dirty="0">
                <a:latin typeface="Courier" pitchFamily="49" charset="0"/>
              </a:rPr>
              <a:t/>
            </a:r>
            <a:br>
              <a:rPr lang="en-US" sz="2000" dirty="0">
                <a:latin typeface="Courier" pitchFamily="49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Courier" pitchFamily="49" charset="0"/>
              </a:rPr>
              <a:t>*</a:t>
            </a:r>
            <a:r>
              <a:rPr lang="en-US" sz="2000" dirty="0"/>
              <a:t>(</a:t>
            </a:r>
            <a:r>
              <a:rPr lang="el-GR" sz="2000" dirty="0"/>
              <a:t>όταν παραλείπεται ο τύπος υπονοείται </a:t>
            </a:r>
            <a:r>
              <a:rPr lang="en-US" sz="2000" dirty="0"/>
              <a:t>int)</a:t>
            </a:r>
            <a:endParaRPr lang="el-GR" sz="2000" dirty="0"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7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Τελεστές</a:t>
            </a:r>
            <a:r>
              <a:rPr lang="en-US" dirty="0"/>
              <a:t> </a:t>
            </a:r>
            <a:r>
              <a:rPr lang="en-US" sz="3600" b="0" dirty="0"/>
              <a:t>1/</a:t>
            </a:r>
            <a:r>
              <a:rPr lang="el-GR" sz="3600" b="0" dirty="0"/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Ανάθεσης</a:t>
            </a:r>
            <a:r>
              <a:rPr lang="el-GR" dirty="0"/>
              <a:t> </a:t>
            </a:r>
            <a:r>
              <a:rPr lang="el-GR" sz="2000" dirty="0">
                <a:latin typeface="Courier" pitchFamily="49" charset="0"/>
              </a:rPr>
              <a:t>(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=</a:t>
            </a:r>
            <a:r>
              <a:rPr lang="el-GR" sz="2000" dirty="0">
                <a:latin typeface="Courier" pitchFamily="49" charset="0"/>
              </a:rPr>
              <a:t>)</a:t>
            </a:r>
          </a:p>
          <a:p>
            <a:pPr lvl="1"/>
            <a:r>
              <a:rPr lang="el-GR" sz="1700" dirty="0">
                <a:latin typeface="Courier" pitchFamily="49" charset="0"/>
              </a:rPr>
              <a:t>a = 2 + (b = 5);  </a:t>
            </a:r>
            <a:r>
              <a:rPr lang="el-GR" sz="1700" b="1" dirty="0">
                <a:solidFill>
                  <a:srgbClr val="0000FF"/>
                </a:solidFill>
                <a:latin typeface="Courier" pitchFamily="49" charset="0"/>
              </a:rPr>
              <a:t>// </a:t>
            </a:r>
            <a:r>
              <a:rPr lang="es-ES" sz="1700" b="1" dirty="0">
                <a:solidFill>
                  <a:srgbClr val="0000FF"/>
                </a:solidFill>
                <a:latin typeface="Courier" pitchFamily="49" charset="0"/>
              </a:rPr>
              <a:t>C</a:t>
            </a:r>
            <a:r>
              <a:rPr lang="en-US" sz="1700" b="1" dirty="0">
                <a:solidFill>
                  <a:srgbClr val="0000FF"/>
                </a:solidFill>
                <a:latin typeface="Courier" pitchFamily="49" charset="0"/>
              </a:rPr>
              <a:t>++</a:t>
            </a:r>
          </a:p>
          <a:p>
            <a:pPr lvl="1"/>
            <a:r>
              <a:rPr lang="el-GR" sz="1700" dirty="0">
                <a:latin typeface="Courier" pitchFamily="49" charset="0"/>
              </a:rPr>
              <a:t>a = b = c = 5; </a:t>
            </a:r>
            <a:r>
              <a:rPr lang="el-GR" sz="1700" b="1" dirty="0">
                <a:solidFill>
                  <a:srgbClr val="0000FF"/>
                </a:solidFill>
                <a:latin typeface="Courier" pitchFamily="49" charset="0"/>
              </a:rPr>
              <a:t>// </a:t>
            </a:r>
            <a:r>
              <a:rPr lang="es-ES" sz="1700" b="1" dirty="0">
                <a:solidFill>
                  <a:srgbClr val="0000FF"/>
                </a:solidFill>
                <a:latin typeface="Courier" pitchFamily="49" charset="0"/>
              </a:rPr>
              <a:t>C</a:t>
            </a:r>
            <a:r>
              <a:rPr lang="en-US" sz="1700" b="1" dirty="0">
                <a:solidFill>
                  <a:srgbClr val="0000FF"/>
                </a:solidFill>
                <a:latin typeface="Courier" pitchFamily="49" charset="0"/>
              </a:rPr>
              <a:t>++</a:t>
            </a:r>
            <a:endParaRPr lang="el-GR" sz="1700" b="1" dirty="0">
              <a:solidFill>
                <a:srgbClr val="0000FF"/>
              </a:solidFill>
              <a:latin typeface="Courier" pitchFamily="49" charset="0"/>
            </a:endParaRPr>
          </a:p>
          <a:p>
            <a:r>
              <a:rPr lang="el-GR" b="1" dirty="0"/>
              <a:t>Αριθμητικοί</a:t>
            </a:r>
            <a:r>
              <a:rPr lang="el-GR" dirty="0"/>
              <a:t> </a:t>
            </a:r>
            <a:r>
              <a:rPr lang="el-GR" sz="2000" dirty="0"/>
              <a:t>( </a:t>
            </a:r>
            <a:r>
              <a:rPr lang="el-GR" sz="2000" b="1" dirty="0">
                <a:solidFill>
                  <a:schemeClr val="accent2"/>
                </a:solidFill>
              </a:rPr>
              <a:t>+</a:t>
            </a:r>
            <a:r>
              <a:rPr lang="el-GR" sz="2000" dirty="0"/>
              <a:t>,</a:t>
            </a:r>
            <a:r>
              <a:rPr lang="el-GR" sz="2000" b="1" dirty="0"/>
              <a:t> </a:t>
            </a:r>
            <a:r>
              <a:rPr lang="el-GR" sz="2000" b="1" dirty="0">
                <a:solidFill>
                  <a:schemeClr val="accent2"/>
                </a:solidFill>
              </a:rPr>
              <a:t>-</a:t>
            </a:r>
            <a:r>
              <a:rPr lang="el-GR" sz="2000" b="1" dirty="0"/>
              <a:t>, </a:t>
            </a:r>
            <a:r>
              <a:rPr lang="el-GR" sz="2000" b="1" dirty="0">
                <a:solidFill>
                  <a:schemeClr val="accent2"/>
                </a:solidFill>
              </a:rPr>
              <a:t>*</a:t>
            </a:r>
            <a:r>
              <a:rPr lang="el-GR" sz="2000" b="1" dirty="0"/>
              <a:t>, </a:t>
            </a:r>
            <a:r>
              <a:rPr lang="el-GR" sz="2000" b="1" dirty="0">
                <a:solidFill>
                  <a:schemeClr val="accent2"/>
                </a:solidFill>
              </a:rPr>
              <a:t>/</a:t>
            </a:r>
            <a:r>
              <a:rPr lang="el-GR" sz="2000" b="1" dirty="0"/>
              <a:t>,</a:t>
            </a:r>
            <a:r>
              <a:rPr lang="el-GR" sz="2000" b="1" dirty="0">
                <a:solidFill>
                  <a:schemeClr val="accent2"/>
                </a:solidFill>
              </a:rPr>
              <a:t> %</a:t>
            </a:r>
            <a:r>
              <a:rPr lang="el-GR" sz="2000" dirty="0"/>
              <a:t> )</a:t>
            </a:r>
            <a:endParaRPr lang="es-ES" sz="2000" dirty="0"/>
          </a:p>
          <a:p>
            <a:pPr lvl="1"/>
            <a:r>
              <a:rPr lang="el-GR" sz="1700" dirty="0">
                <a:latin typeface="Courier" pitchFamily="49" charset="0"/>
              </a:rPr>
              <a:t>a = 11 % 3  </a:t>
            </a:r>
            <a:r>
              <a:rPr lang="en-US" sz="1700" b="1" dirty="0">
                <a:solidFill>
                  <a:srgbClr val="0000FF"/>
                </a:solidFill>
                <a:latin typeface="Courier" pitchFamily="49" charset="0"/>
              </a:rPr>
              <a:t>// </a:t>
            </a:r>
            <a:r>
              <a:rPr lang="el-GR" sz="1700" b="1" dirty="0">
                <a:solidFill>
                  <a:srgbClr val="0000FF"/>
                </a:solidFill>
                <a:latin typeface="Courier" pitchFamily="49" charset="0"/>
              </a:rPr>
              <a:t>υπόλοιπο διαίρεσης</a:t>
            </a:r>
          </a:p>
          <a:p>
            <a:r>
              <a:rPr lang="el-GR" b="1" dirty="0"/>
              <a:t>Σύνθετοι τελεστές ανάθεσης</a:t>
            </a:r>
            <a:r>
              <a:rPr lang="el-GR" dirty="0"/>
              <a:t> </a:t>
            </a:r>
            <a:br>
              <a:rPr lang="el-GR" dirty="0"/>
            </a:br>
            <a:r>
              <a:rPr lang="el-GR" sz="2000" b="1" dirty="0">
                <a:latin typeface="Courier" pitchFamily="49" charset="0"/>
              </a:rPr>
              <a:t>(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+=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-=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*=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/=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%=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&gt;&gt;=</a:t>
            </a:r>
            <a:r>
              <a:rPr lang="el-GR" sz="2000" b="1" dirty="0">
                <a:latin typeface="Courier" pitchFamily="49" charset="0"/>
              </a:rPr>
              <a:t>, &lt;&lt;=,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&amp;=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^=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|=</a:t>
            </a:r>
            <a:r>
              <a:rPr lang="el-GR" sz="2000" b="1" dirty="0">
                <a:latin typeface="Courier" pitchFamily="49" charset="0"/>
              </a:rPr>
              <a:t>)</a:t>
            </a:r>
          </a:p>
          <a:p>
            <a:pPr lvl="1"/>
            <a:r>
              <a:rPr lang="el-GR" sz="1700" dirty="0">
                <a:latin typeface="Courier" pitchFamily="49" charset="0"/>
              </a:rPr>
              <a:t>value += increase; </a:t>
            </a:r>
            <a:r>
              <a:rPr lang="el-GR" sz="1700" b="1" dirty="0">
                <a:solidFill>
                  <a:srgbClr val="0000FF"/>
                </a:solidFill>
                <a:latin typeface="Courier" pitchFamily="49" charset="0"/>
              </a:rPr>
              <a:t>// value = value + increase;</a:t>
            </a:r>
          </a:p>
          <a:p>
            <a:pPr lvl="1"/>
            <a:r>
              <a:rPr lang="el-GR" sz="1700" dirty="0">
                <a:latin typeface="Courier" pitchFamily="49" charset="0"/>
              </a:rPr>
              <a:t>price *= units + 1; </a:t>
            </a:r>
            <a:r>
              <a:rPr lang="el-GR" sz="1700" b="1" dirty="0">
                <a:solidFill>
                  <a:srgbClr val="0000FF"/>
                </a:solidFill>
                <a:latin typeface="Courier" pitchFamily="49" charset="0"/>
              </a:rPr>
              <a:t>// price = price * (units + 1);</a:t>
            </a:r>
          </a:p>
          <a:p>
            <a:r>
              <a:rPr lang="el-GR" b="1" dirty="0"/>
              <a:t>Τελεστές αύξησης και μείωσης</a:t>
            </a:r>
            <a:r>
              <a:rPr lang="el-GR" sz="1800" dirty="0">
                <a:latin typeface="Courier" pitchFamily="49" charset="0"/>
              </a:rPr>
              <a:t> </a:t>
            </a:r>
            <a:r>
              <a:rPr lang="el-GR" sz="2000" b="1" dirty="0">
                <a:latin typeface="Courier" pitchFamily="49" charset="0"/>
              </a:rPr>
              <a:t>(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++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--</a:t>
            </a:r>
            <a:r>
              <a:rPr lang="el-GR" sz="2000" b="1" dirty="0">
                <a:latin typeface="Courier" pitchFamily="49" charset="0"/>
              </a:rPr>
              <a:t>)</a:t>
            </a:r>
          </a:p>
          <a:p>
            <a:pPr lvl="1"/>
            <a:r>
              <a:rPr lang="el-GR" sz="1700" dirty="0">
                <a:latin typeface="Courier" pitchFamily="49" charset="0"/>
              </a:rPr>
              <a:t>Β = 3; Α = ++Β; </a:t>
            </a:r>
            <a:r>
              <a:rPr lang="el-GR" sz="1700" b="1" dirty="0">
                <a:solidFill>
                  <a:srgbClr val="0000FF"/>
                </a:solidFill>
                <a:latin typeface="Courier" pitchFamily="49" charset="0"/>
              </a:rPr>
              <a:t>// Α=?, Β=?</a:t>
            </a:r>
          </a:p>
          <a:p>
            <a:pPr lvl="1"/>
            <a:r>
              <a:rPr lang="el-GR" sz="1700" dirty="0">
                <a:latin typeface="Courier" pitchFamily="49" charset="0"/>
              </a:rPr>
              <a:t>Β = 3; Α = Β++; </a:t>
            </a:r>
            <a:r>
              <a:rPr lang="el-GR" sz="1700" b="1" dirty="0">
                <a:solidFill>
                  <a:srgbClr val="0000FF"/>
                </a:solidFill>
                <a:latin typeface="Courier" pitchFamily="49" charset="0"/>
              </a:rPr>
              <a:t>// Α=?, Β=?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71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Τελεστές</a:t>
            </a:r>
            <a:r>
              <a:rPr lang="en-US" dirty="0"/>
              <a:t> </a:t>
            </a:r>
            <a:r>
              <a:rPr lang="el-GR" sz="3600" b="0" dirty="0"/>
              <a:t>2</a:t>
            </a:r>
            <a:r>
              <a:rPr lang="en-US" sz="3600" b="0" dirty="0"/>
              <a:t>/</a:t>
            </a:r>
            <a:r>
              <a:rPr lang="el-GR" sz="3600" b="0" dirty="0"/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Σχεσιακοί τελεστές</a:t>
            </a:r>
            <a:r>
              <a:rPr lang="el-GR" dirty="0"/>
              <a:t> </a:t>
            </a:r>
            <a:r>
              <a:rPr lang="el-GR" sz="2000" b="1" dirty="0">
                <a:latin typeface="Courier" pitchFamily="49" charset="0"/>
              </a:rPr>
              <a:t>(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==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!=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&gt;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&lt;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&gt;=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&lt;=</a:t>
            </a:r>
            <a:r>
              <a:rPr lang="el-GR" sz="2000" b="1" dirty="0">
                <a:latin typeface="Courier" pitchFamily="49" charset="0"/>
              </a:rPr>
              <a:t>)</a:t>
            </a:r>
            <a:endParaRPr lang="el-GR" sz="2000" dirty="0">
              <a:latin typeface="Courier" pitchFamily="49" charset="0"/>
            </a:endParaRPr>
          </a:p>
          <a:p>
            <a:pPr lvl="1"/>
            <a:r>
              <a:rPr lang="el-GR" sz="1700" dirty="0">
                <a:latin typeface="Courier" pitchFamily="49" charset="0"/>
              </a:rPr>
              <a:t>(7 == 5);  </a:t>
            </a:r>
            <a:r>
              <a:rPr lang="el-GR" sz="1700" b="1" dirty="0">
                <a:solidFill>
                  <a:srgbClr val="0000FF"/>
                </a:solidFill>
                <a:latin typeface="Courier" pitchFamily="49" charset="0"/>
              </a:rPr>
              <a:t>// αποτέλεσμα?</a:t>
            </a:r>
            <a:endParaRPr lang="en-US" sz="1700" b="1" dirty="0">
              <a:solidFill>
                <a:srgbClr val="0000FF"/>
              </a:solidFill>
              <a:latin typeface="Courier" pitchFamily="49" charset="0"/>
            </a:endParaRPr>
          </a:p>
          <a:p>
            <a:pPr lvl="1"/>
            <a:r>
              <a:rPr lang="el-GR" sz="1700" dirty="0">
                <a:latin typeface="Courier" pitchFamily="49" charset="0"/>
              </a:rPr>
              <a:t>(6 &gt;= 6)  </a:t>
            </a:r>
            <a:r>
              <a:rPr lang="el-GR" sz="1700" b="1" dirty="0">
                <a:solidFill>
                  <a:srgbClr val="0000FF"/>
                </a:solidFill>
                <a:latin typeface="Courier" pitchFamily="49" charset="0"/>
              </a:rPr>
              <a:t>// αποτέλεσμα?</a:t>
            </a:r>
          </a:p>
          <a:p>
            <a:pPr lvl="1"/>
            <a:r>
              <a:rPr lang="el-GR" sz="1700" dirty="0">
                <a:latin typeface="Courier" pitchFamily="49" charset="0"/>
              </a:rPr>
              <a:t>((b=2) == a) </a:t>
            </a:r>
            <a:r>
              <a:rPr lang="el-GR" sz="1700" b="1" dirty="0">
                <a:solidFill>
                  <a:srgbClr val="0000FF"/>
                </a:solidFill>
                <a:latin typeface="Courier" pitchFamily="49" charset="0"/>
              </a:rPr>
              <a:t>// αποτέλεσμα?, </a:t>
            </a:r>
            <a:r>
              <a:rPr lang="en-US" sz="1700" b="1" dirty="0">
                <a:solidFill>
                  <a:srgbClr val="0000FF"/>
                </a:solidFill>
                <a:latin typeface="Courier" pitchFamily="49" charset="0"/>
              </a:rPr>
              <a:t>a=2, b=3</a:t>
            </a:r>
            <a:endParaRPr lang="el-GR" sz="1700" b="1" dirty="0">
              <a:solidFill>
                <a:srgbClr val="0000FF"/>
              </a:solidFill>
              <a:latin typeface="Courier" pitchFamily="49" charset="0"/>
            </a:endParaRPr>
          </a:p>
          <a:p>
            <a:r>
              <a:rPr lang="el-GR" b="1" dirty="0"/>
              <a:t>Λογικοί τελεστές</a:t>
            </a:r>
            <a:r>
              <a:rPr lang="el-GR" dirty="0"/>
              <a:t> </a:t>
            </a:r>
            <a:r>
              <a:rPr lang="el-GR" sz="2000" b="1" dirty="0">
                <a:latin typeface="Courier" pitchFamily="49" charset="0"/>
              </a:rPr>
              <a:t>(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!</a:t>
            </a:r>
            <a:r>
              <a:rPr lang="el-GR" sz="2000" b="1" dirty="0">
                <a:latin typeface="Courier" pitchFamily="49" charset="0"/>
              </a:rPr>
              <a:t>,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 &amp;&amp;</a:t>
            </a:r>
            <a:r>
              <a:rPr lang="el-GR" sz="2000" b="1" dirty="0">
                <a:latin typeface="Courier" pitchFamily="49" charset="0"/>
              </a:rPr>
              <a:t>,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 ||</a:t>
            </a:r>
            <a:r>
              <a:rPr lang="el-GR" sz="2000" b="1" dirty="0">
                <a:latin typeface="Courier" pitchFamily="49" charset="0"/>
              </a:rPr>
              <a:t>)</a:t>
            </a:r>
            <a:endParaRPr lang="es-ES" sz="2000" b="1" dirty="0">
              <a:latin typeface="Courier" pitchFamily="49" charset="0"/>
            </a:endParaRPr>
          </a:p>
          <a:p>
            <a:pPr lvl="1"/>
            <a:r>
              <a:rPr lang="el-GR" sz="1700" dirty="0">
                <a:latin typeface="Courier" pitchFamily="49" charset="0"/>
              </a:rPr>
              <a:t>( (5 == 5) &amp;&amp; (3 &gt; 6) )</a:t>
            </a:r>
            <a:r>
              <a:rPr lang="en-US" sz="1700" b="1" dirty="0">
                <a:solidFill>
                  <a:srgbClr val="0000FF"/>
                </a:solidFill>
                <a:latin typeface="Courier" pitchFamily="49" charset="0"/>
              </a:rPr>
              <a:t>// </a:t>
            </a:r>
            <a:r>
              <a:rPr lang="el-GR" sz="1700" b="1" dirty="0">
                <a:solidFill>
                  <a:srgbClr val="0000FF"/>
                </a:solidFill>
                <a:latin typeface="Courier" pitchFamily="49" charset="0"/>
              </a:rPr>
              <a:t>αποτέλεσμα?</a:t>
            </a:r>
          </a:p>
          <a:p>
            <a:r>
              <a:rPr lang="el-GR" b="1" dirty="0"/>
              <a:t>Τελεστής συνθήκης </a:t>
            </a:r>
            <a:r>
              <a:rPr lang="el-GR" dirty="0"/>
              <a:t> </a:t>
            </a:r>
            <a:r>
              <a:rPr lang="el-GR" sz="2000" b="1" dirty="0">
                <a:latin typeface="Courier" pitchFamily="49" charset="0"/>
              </a:rPr>
              <a:t>(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?</a:t>
            </a:r>
            <a:r>
              <a:rPr lang="el-GR" sz="2000" b="1" dirty="0">
                <a:latin typeface="Courier" pitchFamily="49" charset="0"/>
              </a:rPr>
              <a:t>)</a:t>
            </a:r>
          </a:p>
          <a:p>
            <a:pPr lvl="1"/>
            <a:r>
              <a:rPr lang="el-GR" sz="1700" i="1" dirty="0">
                <a:solidFill>
                  <a:schemeClr val="accent2"/>
                </a:solidFill>
                <a:latin typeface="Courier" pitchFamily="49" charset="0"/>
              </a:rPr>
              <a:t>condition</a:t>
            </a:r>
            <a:r>
              <a:rPr lang="el-GR" sz="1700" dirty="0">
                <a:latin typeface="Courier" pitchFamily="49" charset="0"/>
              </a:rPr>
              <a:t> </a:t>
            </a:r>
            <a:r>
              <a:rPr lang="el-GR" sz="1700" b="1" dirty="0">
                <a:latin typeface="Courier" pitchFamily="49" charset="0"/>
              </a:rPr>
              <a:t>?</a:t>
            </a:r>
            <a:r>
              <a:rPr lang="el-GR" sz="1700" dirty="0">
                <a:latin typeface="Courier" pitchFamily="49" charset="0"/>
              </a:rPr>
              <a:t> </a:t>
            </a:r>
            <a:r>
              <a:rPr lang="el-GR" sz="1700" i="1" dirty="0">
                <a:solidFill>
                  <a:schemeClr val="accent2"/>
                </a:solidFill>
                <a:latin typeface="Courier" pitchFamily="49" charset="0"/>
              </a:rPr>
              <a:t>result1</a:t>
            </a:r>
            <a:r>
              <a:rPr lang="el-GR" sz="1700" dirty="0">
                <a:latin typeface="Courier" pitchFamily="49" charset="0"/>
              </a:rPr>
              <a:t> </a:t>
            </a:r>
            <a:r>
              <a:rPr lang="el-GR" sz="1700" b="1" dirty="0">
                <a:latin typeface="Courier" pitchFamily="49" charset="0"/>
              </a:rPr>
              <a:t>:</a:t>
            </a:r>
            <a:r>
              <a:rPr lang="el-GR" sz="1700" dirty="0">
                <a:latin typeface="Courier" pitchFamily="49" charset="0"/>
              </a:rPr>
              <a:t> </a:t>
            </a:r>
            <a:r>
              <a:rPr lang="el-GR" sz="1700" i="1" dirty="0">
                <a:solidFill>
                  <a:schemeClr val="accent2"/>
                </a:solidFill>
                <a:latin typeface="Courier" pitchFamily="49" charset="0"/>
              </a:rPr>
              <a:t>result2</a:t>
            </a:r>
          </a:p>
          <a:p>
            <a:pPr lvl="1"/>
            <a:r>
              <a:rPr lang="el-GR" sz="1700" dirty="0">
                <a:latin typeface="Courier" pitchFamily="49" charset="0"/>
              </a:rPr>
              <a:t>7==5+2 ? 4 : 3	</a:t>
            </a:r>
            <a:r>
              <a:rPr lang="el-GR" sz="1700" b="1" dirty="0">
                <a:solidFill>
                  <a:srgbClr val="0000FF"/>
                </a:solidFill>
                <a:latin typeface="Courier" pitchFamily="49" charset="0"/>
              </a:rPr>
              <a:t>// αποτέλεσμα?</a:t>
            </a:r>
          </a:p>
          <a:p>
            <a:r>
              <a:rPr lang="el-GR" b="1" dirty="0"/>
              <a:t>Τελεστές </a:t>
            </a:r>
            <a:r>
              <a:rPr lang="es-ES" b="1" dirty="0"/>
              <a:t>bitwise</a:t>
            </a:r>
            <a:r>
              <a:rPr lang="el-GR" sz="1800" dirty="0">
                <a:latin typeface="Courier" pitchFamily="49" charset="0"/>
              </a:rPr>
              <a:t> </a:t>
            </a:r>
            <a:r>
              <a:rPr lang="en-US" sz="1800" b="1" dirty="0">
                <a:latin typeface="Courier" pitchFamily="49" charset="0"/>
              </a:rPr>
              <a:t>(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&amp;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|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^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~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&lt;&lt;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&gt;&gt;</a:t>
            </a:r>
            <a:r>
              <a:rPr lang="en-US" sz="2000" b="1" dirty="0">
                <a:latin typeface="Courier" pitchFamily="49" charset="0"/>
              </a:rPr>
              <a:t>)</a:t>
            </a:r>
            <a:endParaRPr lang="el-GR" sz="2000" b="1" dirty="0">
              <a:latin typeface="Courier" pitchFamily="49" charset="0"/>
            </a:endParaRPr>
          </a:p>
          <a:p>
            <a:pPr lvl="1"/>
            <a:r>
              <a:rPr lang="el-GR" dirty="0"/>
              <a:t>Μετατροπή μεταβλητών με βάση τη δυαδική τους αναπαράσταση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957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Τελεστές</a:t>
            </a:r>
            <a:r>
              <a:rPr lang="en-US" dirty="0"/>
              <a:t> </a:t>
            </a:r>
            <a:r>
              <a:rPr lang="el-GR" sz="3600" b="0" dirty="0"/>
              <a:t>3</a:t>
            </a:r>
            <a:r>
              <a:rPr lang="en-US" sz="3600" b="0" dirty="0"/>
              <a:t>/</a:t>
            </a:r>
            <a:r>
              <a:rPr lang="el-GR" sz="3600" b="0" dirty="0"/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Τελεστές μετατροπής τύπου</a:t>
            </a:r>
            <a:endParaRPr lang="el-GR" sz="2000" dirty="0">
              <a:latin typeface="Courier" pitchFamily="49" charset="0"/>
            </a:endParaRPr>
          </a:p>
          <a:p>
            <a:pPr lvl="1"/>
            <a:r>
              <a:rPr lang="el-GR" sz="1700" dirty="0">
                <a:latin typeface="Courier" pitchFamily="49" charset="0"/>
              </a:rPr>
              <a:t>(</a:t>
            </a:r>
            <a:r>
              <a:rPr lang="en-US" sz="1700" i="1" dirty="0">
                <a:solidFill>
                  <a:schemeClr val="accent2"/>
                </a:solidFill>
                <a:latin typeface="Courier" pitchFamily="49" charset="0"/>
              </a:rPr>
              <a:t>type</a:t>
            </a:r>
            <a:r>
              <a:rPr lang="el-GR" sz="1700" dirty="0">
                <a:latin typeface="Courier" pitchFamily="49" charset="0"/>
              </a:rPr>
              <a:t>)</a:t>
            </a:r>
            <a:endParaRPr lang="en-US" sz="1700" dirty="0">
              <a:solidFill>
                <a:srgbClr val="0000FF"/>
              </a:solidFill>
              <a:latin typeface="Courier" pitchFamily="49" charset="0"/>
            </a:endParaRPr>
          </a:p>
          <a:p>
            <a:pPr lvl="1"/>
            <a:r>
              <a:rPr lang="el-GR" sz="1700" dirty="0">
                <a:latin typeface="Courier" pitchFamily="49" charset="0"/>
              </a:rPr>
              <a:t>int i;</a:t>
            </a:r>
            <a:r>
              <a:rPr lang="en-US" sz="1700" dirty="0">
                <a:latin typeface="Courier" pitchFamily="49" charset="0"/>
              </a:rPr>
              <a:t/>
            </a:r>
            <a:br>
              <a:rPr lang="en-US" sz="1700" dirty="0">
                <a:latin typeface="Courier" pitchFamily="49" charset="0"/>
              </a:rPr>
            </a:br>
            <a:r>
              <a:rPr lang="el-GR" sz="1700" dirty="0">
                <a:latin typeface="Courier" pitchFamily="49" charset="0"/>
              </a:rPr>
              <a:t>float f = 3.14;</a:t>
            </a:r>
            <a:r>
              <a:rPr lang="en-US" sz="1700" dirty="0">
                <a:latin typeface="Courier" pitchFamily="49" charset="0"/>
              </a:rPr>
              <a:t/>
            </a:r>
            <a:br>
              <a:rPr lang="en-US" sz="1700" dirty="0">
                <a:latin typeface="Courier" pitchFamily="49" charset="0"/>
              </a:rPr>
            </a:br>
            <a:r>
              <a:rPr lang="el-GR" sz="1700" dirty="0">
                <a:latin typeface="Courier" pitchFamily="49" charset="0"/>
              </a:rPr>
              <a:t>i = (int) f;</a:t>
            </a:r>
            <a:r>
              <a:rPr lang="en-US" sz="1700" dirty="0">
                <a:latin typeface="Courier" pitchFamily="49" charset="0"/>
              </a:rPr>
              <a:t> </a:t>
            </a:r>
            <a:r>
              <a:rPr lang="el-GR" sz="1700" dirty="0">
                <a:solidFill>
                  <a:srgbClr val="0000FF"/>
                </a:solidFill>
                <a:latin typeface="Courier" pitchFamily="49" charset="0"/>
              </a:rPr>
              <a:t>ή</a:t>
            </a:r>
            <a:r>
              <a:rPr lang="el-GR" sz="1700" dirty="0">
                <a:latin typeface="Courier" pitchFamily="49" charset="0"/>
              </a:rPr>
              <a:t> </a:t>
            </a:r>
            <a:r>
              <a:rPr lang="en-US" sz="1700" dirty="0">
                <a:latin typeface="Courier" pitchFamily="49" charset="0"/>
              </a:rPr>
              <a:t>i = int (f);</a:t>
            </a:r>
            <a:endParaRPr lang="el-GR" sz="1700" dirty="0">
              <a:latin typeface="Courier" pitchFamily="49" charset="0"/>
            </a:endParaRPr>
          </a:p>
          <a:p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sizeof()</a:t>
            </a:r>
            <a:r>
              <a:rPr lang="el-GR" dirty="0"/>
              <a:t> </a:t>
            </a:r>
            <a:endParaRPr lang="es-ES" sz="2000" b="1" dirty="0">
              <a:latin typeface="Courier" pitchFamily="49" charset="0"/>
            </a:endParaRPr>
          </a:p>
          <a:p>
            <a:pPr lvl="1"/>
            <a:r>
              <a:rPr lang="el-GR" sz="1700" dirty="0">
                <a:latin typeface="Courier" pitchFamily="49" charset="0"/>
              </a:rPr>
              <a:t>a = sizeof (char);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59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Προτεραιότητα τελεστών</a:t>
            </a:r>
            <a:r>
              <a:rPr lang="en-US" dirty="0"/>
              <a:t> </a:t>
            </a:r>
            <a:r>
              <a:rPr lang="en-US" sz="3600" b="0" dirty="0"/>
              <a:t>1/</a:t>
            </a:r>
            <a:r>
              <a:rPr lang="el-GR" sz="3600" b="0" dirty="0"/>
              <a:t>2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011780"/>
              </p:ext>
            </p:extLst>
          </p:nvPr>
        </p:nvGraphicFramePr>
        <p:xfrm>
          <a:off x="457200" y="1341438"/>
          <a:ext cx="822960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1800200"/>
                <a:gridCol w="3168352"/>
                <a:gridCol w="2386608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Προτ.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Τελεστής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Περιγραφή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Συσχετιστ.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2475" marR="92475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::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scope</a:t>
                      </a: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Left</a:t>
                      </a:r>
                    </a:p>
                  </a:txBody>
                  <a:tcPr marL="92475" marR="92475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() [ ] -&gt; . sizeof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 </a:t>
                      </a: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Left</a:t>
                      </a:r>
                    </a:p>
                  </a:txBody>
                  <a:tcPr marL="92475" marR="92475" anchor="ctr" horzOverflow="overflow"/>
                </a:tc>
              </a:tr>
              <a:tr h="370840">
                <a:tc row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++ --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increment/decrement</a:t>
                      </a:r>
                    </a:p>
                  </a:txBody>
                  <a:tcPr marL="92475" marR="92475" anchor="ctr" horzOverflow="overflow"/>
                </a:tc>
                <a:tc row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Right</a:t>
                      </a:r>
                    </a:p>
                  </a:txBody>
                  <a:tcPr marL="92475" marR="92475" anchor="ctr"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~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Complement to one (bitwise)</a:t>
                      </a:r>
                    </a:p>
                  </a:txBody>
                  <a:tcPr marL="92475" marR="92475" anchor="ctr" horzOverflow="overflow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!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unary NOT</a:t>
                      </a:r>
                    </a:p>
                  </a:txBody>
                  <a:tcPr marL="92475" marR="92475" anchor="ctr" horzOverflow="overflow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&amp; *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Reference and Dereference (pointers)</a:t>
                      </a:r>
                    </a:p>
                  </a:txBody>
                  <a:tcPr marL="92475" marR="92475" anchor="ctr" horzOverflow="overflow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(type)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Type casting</a:t>
                      </a:r>
                    </a:p>
                  </a:txBody>
                  <a:tcPr marL="92475" marR="92475" anchor="ctr" horzOverflow="overflow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+ -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Unary less sign</a:t>
                      </a:r>
                    </a:p>
                  </a:txBody>
                  <a:tcPr marL="92475" marR="92475" anchor="ctr" horzOverflow="overflow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* / %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arithmetical operations</a:t>
                      </a: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Left</a:t>
                      </a:r>
                    </a:p>
                  </a:txBody>
                  <a:tcPr marL="92475" marR="92475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+ -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arithmetical operations</a:t>
                      </a: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Left</a:t>
                      </a:r>
                    </a:p>
                  </a:txBody>
                  <a:tcPr marL="92475" marR="92475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6</a:t>
                      </a: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&lt;&lt; &gt;&gt;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bit shifting (bitwise)</a:t>
                      </a: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Left</a:t>
                      </a:r>
                    </a:p>
                  </a:txBody>
                  <a:tcPr marL="92475" marR="92475" anchor="ctr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3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Προτεραιότητα τελεστών</a:t>
            </a:r>
            <a:r>
              <a:rPr lang="en-US" dirty="0"/>
              <a:t> </a:t>
            </a:r>
            <a:r>
              <a:rPr lang="en-US" sz="3600" b="0" dirty="0" smtClean="0"/>
              <a:t>2/</a:t>
            </a:r>
            <a:r>
              <a:rPr lang="el-GR" sz="3600" b="0" dirty="0"/>
              <a:t>2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966306"/>
              </p:ext>
            </p:extLst>
          </p:nvPr>
        </p:nvGraphicFramePr>
        <p:xfrm>
          <a:off x="457200" y="1341438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1296144"/>
                <a:gridCol w="2016224"/>
                <a:gridCol w="3538736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Προτ.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Τελεστής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Περιγραφή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2475" marR="9247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Συσχετιστ.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2475" marR="92475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7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&lt; &lt;= &gt; &gt;=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Relational operators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Left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8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== !=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Relational operators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Left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9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&amp; ^ |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Bitwise operators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Left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&amp;&amp; ||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Logic operators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Left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?: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Conditional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Right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12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= += -= *= /= %=</a:t>
                      </a:r>
                      <a:b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</a:b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&gt;&gt;= &lt;&lt;= &amp;= ^= |=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Assignation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Right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13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,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Comma, Separator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ourier New" pitchFamily="49" charset="0"/>
                        </a:rPr>
                        <a:t>Left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87337" marR="87337" anchor="ctr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40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ελέγχου </a:t>
            </a:r>
            <a:r>
              <a:rPr lang="el-GR" sz="3200" b="0" dirty="0"/>
              <a:t>1</a:t>
            </a:r>
            <a:r>
              <a:rPr lang="en-US" sz="3200" b="0" dirty="0"/>
              <a:t>/</a:t>
            </a:r>
            <a:r>
              <a:rPr lang="el-GR" sz="3200" b="0" dirty="0"/>
              <a:t>2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3826768" cy="4785395"/>
          </a:xfrm>
        </p:spPr>
        <p:txBody>
          <a:bodyPr>
            <a:normAutofit/>
          </a:bodyPr>
          <a:lstStyle/>
          <a:p>
            <a:r>
              <a:rPr lang="el-GR" sz="2200" b="1" dirty="0">
                <a:latin typeface="Courier" pitchFamily="49" charset="0"/>
              </a:rPr>
              <a:t>if (</a:t>
            </a:r>
            <a:r>
              <a:rPr lang="el-GR" sz="2200" b="1" i="1" dirty="0">
                <a:solidFill>
                  <a:schemeClr val="accent2"/>
                </a:solidFill>
                <a:latin typeface="Courier" pitchFamily="49" charset="0"/>
              </a:rPr>
              <a:t>expression1</a:t>
            </a:r>
            <a:r>
              <a:rPr lang="el-GR" sz="2200" b="1" dirty="0">
                <a:latin typeface="Courier" pitchFamily="49" charset="0"/>
              </a:rPr>
              <a:t>) </a:t>
            </a:r>
          </a:p>
          <a:p>
            <a:pPr>
              <a:buFont typeface="Wingdings" pitchFamily="2" charset="2"/>
              <a:buNone/>
            </a:pPr>
            <a:r>
              <a:rPr lang="el-GR" sz="2200" b="1" dirty="0">
                <a:latin typeface="Courier" pitchFamily="49" charset="0"/>
              </a:rPr>
              <a:t>		{ </a:t>
            </a:r>
            <a:r>
              <a:rPr lang="el-GR" sz="2200" b="1" i="1" dirty="0">
                <a:solidFill>
                  <a:srgbClr val="0000FF"/>
                </a:solidFill>
                <a:latin typeface="Courier" pitchFamily="49" charset="0"/>
              </a:rPr>
              <a:t>statements</a:t>
            </a:r>
          </a:p>
          <a:p>
            <a:pPr>
              <a:buFont typeface="Wingdings" pitchFamily="2" charset="2"/>
              <a:buNone/>
            </a:pPr>
            <a:r>
              <a:rPr lang="el-GR" sz="2200" b="1" i="1" dirty="0">
                <a:latin typeface="Courier" pitchFamily="49" charset="0"/>
              </a:rPr>
              <a:t>		</a:t>
            </a:r>
            <a:r>
              <a:rPr lang="el-GR" sz="2200" b="1" dirty="0">
                <a:latin typeface="Courier" pitchFamily="49" charset="0"/>
              </a:rPr>
              <a:t>} </a:t>
            </a:r>
          </a:p>
          <a:p>
            <a:pPr>
              <a:buFont typeface="Wingdings" pitchFamily="2" charset="2"/>
              <a:buNone/>
            </a:pPr>
            <a:r>
              <a:rPr lang="el-GR" sz="2200" b="1" dirty="0">
                <a:latin typeface="Courier" pitchFamily="49" charset="0"/>
              </a:rPr>
              <a:t>	else if (</a:t>
            </a:r>
            <a:r>
              <a:rPr lang="el-GR" sz="2200" b="1" i="1" dirty="0">
                <a:solidFill>
                  <a:schemeClr val="accent2"/>
                </a:solidFill>
                <a:latin typeface="Courier" pitchFamily="49" charset="0"/>
              </a:rPr>
              <a:t>expression2</a:t>
            </a:r>
            <a:r>
              <a:rPr lang="el-GR" sz="2200" b="1" dirty="0">
                <a:latin typeface="Courier" pitchFamily="49" charset="0"/>
              </a:rPr>
              <a:t>) </a:t>
            </a:r>
          </a:p>
          <a:p>
            <a:pPr>
              <a:buFont typeface="Wingdings" pitchFamily="2" charset="2"/>
              <a:buNone/>
            </a:pPr>
            <a:r>
              <a:rPr lang="el-GR" sz="2200" b="1" dirty="0">
                <a:latin typeface="Courier" pitchFamily="49" charset="0"/>
              </a:rPr>
              <a:t>		{ </a:t>
            </a:r>
            <a:r>
              <a:rPr lang="el-GR" sz="2200" b="1" i="1" dirty="0">
                <a:solidFill>
                  <a:srgbClr val="0000FF"/>
                </a:solidFill>
                <a:latin typeface="Courier" pitchFamily="49" charset="0"/>
              </a:rPr>
              <a:t>statements</a:t>
            </a:r>
          </a:p>
          <a:p>
            <a:pPr>
              <a:buFont typeface="Wingdings" pitchFamily="2" charset="2"/>
              <a:buNone/>
            </a:pPr>
            <a:r>
              <a:rPr lang="el-GR" sz="2200" b="1" i="1" dirty="0">
                <a:latin typeface="Courier" pitchFamily="49" charset="0"/>
              </a:rPr>
              <a:t>		</a:t>
            </a:r>
            <a:r>
              <a:rPr lang="el-GR" sz="2200" b="1" dirty="0">
                <a:latin typeface="Courier" pitchFamily="49" charset="0"/>
              </a:rPr>
              <a:t>} </a:t>
            </a:r>
          </a:p>
          <a:p>
            <a:pPr>
              <a:buFont typeface="Wingdings" pitchFamily="2" charset="2"/>
              <a:buNone/>
            </a:pPr>
            <a:r>
              <a:rPr lang="el-GR" sz="2200" b="1" dirty="0">
                <a:latin typeface="Courier" pitchFamily="49" charset="0"/>
              </a:rPr>
              <a:t>	else </a:t>
            </a:r>
          </a:p>
          <a:p>
            <a:pPr>
              <a:buFont typeface="Wingdings" pitchFamily="2" charset="2"/>
              <a:buNone/>
            </a:pPr>
            <a:r>
              <a:rPr lang="el-GR" sz="2200" b="1" dirty="0">
                <a:latin typeface="Courier" pitchFamily="49" charset="0"/>
              </a:rPr>
              <a:t>		{ </a:t>
            </a:r>
            <a:r>
              <a:rPr lang="el-GR" sz="2200" b="1" i="1" dirty="0">
                <a:solidFill>
                  <a:srgbClr val="0000FF"/>
                </a:solidFill>
                <a:latin typeface="Courier" pitchFamily="49" charset="0"/>
              </a:rPr>
              <a:t>statements</a:t>
            </a:r>
          </a:p>
          <a:p>
            <a:pPr>
              <a:buFont typeface="Wingdings" pitchFamily="2" charset="2"/>
              <a:buNone/>
            </a:pPr>
            <a:r>
              <a:rPr lang="el-GR" sz="2200" b="1" i="1" dirty="0">
                <a:latin typeface="Courier" pitchFamily="49" charset="0"/>
              </a:rPr>
              <a:t>		</a:t>
            </a:r>
            <a:r>
              <a:rPr lang="el-GR" sz="2200" b="1" dirty="0">
                <a:latin typeface="Courier" pitchFamily="49" charset="0"/>
              </a:rPr>
              <a:t>}</a:t>
            </a:r>
            <a:r>
              <a:rPr lang="el-GR" sz="2200" b="1" dirty="0"/>
              <a:t>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15</a:t>
            </a:fld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4644008" y="1303222"/>
            <a:ext cx="4038600" cy="4525963"/>
          </a:xfrm>
        </p:spPr>
        <p:txBody>
          <a:bodyPr>
            <a:normAutofit/>
          </a:bodyPr>
          <a:lstStyle/>
          <a:p>
            <a:pPr lvl="0">
              <a:buClr>
                <a:srgbClr val="9BBB59">
                  <a:lumMod val="50000"/>
                </a:srgb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prstClr val="black"/>
                </a:solidFill>
                <a:latin typeface="Courier" pitchFamily="49" charset="0"/>
              </a:rPr>
              <a:t>if (</a:t>
            </a:r>
            <a:r>
              <a:rPr lang="en-US" sz="2200" b="1" dirty="0">
                <a:solidFill>
                  <a:srgbClr val="C0504D"/>
                </a:solidFill>
                <a:latin typeface="Courier" pitchFamily="49" charset="0"/>
              </a:rPr>
              <a:t>x &gt; 0</a:t>
            </a:r>
            <a:r>
              <a:rPr lang="en-US" sz="2200" b="1" dirty="0">
                <a:solidFill>
                  <a:prstClr val="black"/>
                </a:solidFill>
                <a:latin typeface="Courier" pitchFamily="49" charset="0"/>
              </a:rPr>
              <a:t>)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l-GR" sz="2200" b="1" dirty="0">
                <a:solidFill>
                  <a:prstClr val="black"/>
                </a:solidFill>
                <a:latin typeface="Courier" pitchFamily="49" charset="0"/>
              </a:rPr>
              <a:t>	</a:t>
            </a:r>
            <a:r>
              <a:rPr lang="en-US" sz="2200" b="1" dirty="0">
                <a:solidFill>
                  <a:prstClr val="black"/>
                </a:solidFill>
                <a:latin typeface="Courier" pitchFamily="49" charset="0"/>
              </a:rPr>
              <a:t>  </a:t>
            </a:r>
            <a:r>
              <a:rPr lang="en-US" sz="2200" b="1" dirty="0">
                <a:solidFill>
                  <a:srgbClr val="0000FF"/>
                </a:solidFill>
                <a:latin typeface="Courier" pitchFamily="49" charset="0"/>
              </a:rPr>
              <a:t>cout &lt;&lt; "x is positive";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200" b="1" dirty="0">
                <a:solidFill>
                  <a:prstClr val="black"/>
                </a:solidFill>
                <a:latin typeface="Courier" pitchFamily="49" charset="0"/>
              </a:rPr>
              <a:t>	else if (</a:t>
            </a:r>
            <a:r>
              <a:rPr lang="en-US" sz="2200" b="1" dirty="0">
                <a:solidFill>
                  <a:srgbClr val="C0504D"/>
                </a:solidFill>
                <a:latin typeface="Courier" pitchFamily="49" charset="0"/>
              </a:rPr>
              <a:t>x &lt; 0</a:t>
            </a:r>
            <a:r>
              <a:rPr lang="en-US" sz="2200" b="1" dirty="0">
                <a:solidFill>
                  <a:prstClr val="black"/>
                </a:solidFill>
                <a:latin typeface="Courier" pitchFamily="49" charset="0"/>
              </a:rPr>
              <a:t>)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200" b="1" dirty="0">
                <a:solidFill>
                  <a:prstClr val="black"/>
                </a:solidFill>
                <a:latin typeface="Courier" pitchFamily="49" charset="0"/>
              </a:rPr>
              <a:t>	  </a:t>
            </a:r>
            <a:r>
              <a:rPr lang="en-US" sz="2200" b="1" dirty="0">
                <a:solidFill>
                  <a:srgbClr val="0000FF"/>
                </a:solidFill>
                <a:latin typeface="Courier" pitchFamily="49" charset="0"/>
              </a:rPr>
              <a:t>cout &lt;&lt; "x is negative";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200" b="1" dirty="0">
                <a:solidFill>
                  <a:prstClr val="black"/>
                </a:solidFill>
                <a:latin typeface="Courier" pitchFamily="49" charset="0"/>
              </a:rPr>
              <a:t>	else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200" b="1" dirty="0">
                <a:solidFill>
                  <a:prstClr val="black"/>
                </a:solidFill>
                <a:latin typeface="Courier" pitchFamily="49" charset="0"/>
              </a:rPr>
              <a:t>	  </a:t>
            </a:r>
            <a:r>
              <a:rPr lang="en-US" sz="2200" b="1" dirty="0">
                <a:solidFill>
                  <a:srgbClr val="0000FF"/>
                </a:solidFill>
                <a:latin typeface="Courier" pitchFamily="49" charset="0"/>
              </a:rPr>
              <a:t>cout &lt;&lt; "x is 0";</a:t>
            </a:r>
            <a:endParaRPr lang="el-GR" sz="2200" b="1" dirty="0">
              <a:solidFill>
                <a:srgbClr val="0000FF"/>
              </a:solidFill>
              <a:latin typeface="Courier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427984" y="1268760"/>
            <a:ext cx="0" cy="4896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2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</a:t>
            </a:r>
            <a:r>
              <a:rPr lang="el-GR" dirty="0" smtClean="0"/>
              <a:t>ελέγχου </a:t>
            </a:r>
            <a:r>
              <a:rPr lang="el-GR" sz="3600" b="0" dirty="0"/>
              <a:t>2</a:t>
            </a:r>
            <a:r>
              <a:rPr lang="en-US" sz="3600" b="0" dirty="0" smtClean="0"/>
              <a:t>/</a:t>
            </a:r>
            <a:r>
              <a:rPr lang="el-GR" sz="3600" b="0" dirty="0" smtClean="0"/>
              <a:t>2</a:t>
            </a:r>
            <a:r>
              <a:rPr lang="el-GR" sz="3600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3826768" cy="478539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Courier" pitchFamily="49" charset="0"/>
              </a:rPr>
              <a:t>switch (</a:t>
            </a:r>
            <a:r>
              <a:rPr lang="en-US" sz="2000" b="1" i="1" dirty="0">
                <a:solidFill>
                  <a:schemeClr val="accent2"/>
                </a:solidFill>
                <a:latin typeface="Courier" pitchFamily="49" charset="0"/>
              </a:rPr>
              <a:t>expression</a:t>
            </a:r>
            <a:r>
              <a:rPr lang="en-US" sz="2000" b="1" dirty="0">
                <a:latin typeface="Courier" pitchFamily="49" charset="0"/>
              </a:rPr>
              <a:t>)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Courier" pitchFamily="49" charset="0"/>
              </a:rPr>
              <a:t>	  case </a:t>
            </a:r>
            <a:r>
              <a:rPr lang="en-US" sz="2000" b="1" dirty="0">
                <a:solidFill>
                  <a:srgbClr val="0000FF"/>
                </a:solidFill>
                <a:latin typeface="Courier" pitchFamily="49" charset="0"/>
              </a:rPr>
              <a:t>constant1</a:t>
            </a:r>
            <a:r>
              <a:rPr lang="en-US" sz="2000" b="1" dirty="0">
                <a:latin typeface="Courier" pitchFamily="49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Courier" pitchFamily="49" charset="0"/>
              </a:rPr>
              <a:t>    	</a:t>
            </a:r>
            <a:r>
              <a:rPr lang="en-US" sz="2000" b="1" dirty="0">
                <a:solidFill>
                  <a:srgbClr val="0000FF"/>
                </a:solidFill>
                <a:latin typeface="Courier" pitchFamily="49" charset="0"/>
              </a:rPr>
              <a:t>block of 	instructions 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Courier" pitchFamily="49" charset="0"/>
              </a:rPr>
              <a:t>  	  break;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Courier" pitchFamily="49" charset="0"/>
              </a:rPr>
              <a:t>     case c</a:t>
            </a:r>
            <a:r>
              <a:rPr lang="en-US" sz="2000" b="1" dirty="0">
                <a:solidFill>
                  <a:srgbClr val="0000FF"/>
                </a:solidFill>
                <a:latin typeface="Courier" pitchFamily="49" charset="0"/>
              </a:rPr>
              <a:t>onstant2</a:t>
            </a:r>
            <a:r>
              <a:rPr lang="en-US" sz="2000" b="1" dirty="0">
                <a:latin typeface="Courier" pitchFamily="49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Courier" pitchFamily="49" charset="0"/>
              </a:rPr>
              <a:t>    	</a:t>
            </a:r>
            <a:r>
              <a:rPr lang="en-US" sz="2000" b="1" dirty="0">
                <a:solidFill>
                  <a:srgbClr val="0000FF"/>
                </a:solidFill>
                <a:latin typeface="Courier" pitchFamily="49" charset="0"/>
              </a:rPr>
              <a:t>block of 	instructions 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Courier" pitchFamily="49" charset="0"/>
              </a:rPr>
              <a:t>     break;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Courier" pitchFamily="49" charset="0"/>
              </a:rPr>
              <a:t>   ...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Courier" pitchFamily="49" charset="0"/>
              </a:rPr>
              <a:t>     default: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Courier" pitchFamily="49" charset="0"/>
              </a:rPr>
              <a:t>   	</a:t>
            </a:r>
            <a:r>
              <a:rPr lang="en-US" sz="2000" b="1" dirty="0">
                <a:solidFill>
                  <a:srgbClr val="0000FF"/>
                </a:solidFill>
                <a:latin typeface="Courier" pitchFamily="49" charset="0"/>
              </a:rPr>
              <a:t>default block of 	instructions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Courier" pitchFamily="49" charset="0"/>
              </a:rPr>
              <a:t>  </a:t>
            </a:r>
            <a:r>
              <a:rPr lang="en-US" sz="2000" b="1" dirty="0" smtClean="0">
                <a:latin typeface="Courier" pitchFamily="49" charset="0"/>
              </a:rPr>
              <a:t>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000" b="1" dirty="0"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16</a:t>
            </a:fld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4499992" y="1412776"/>
            <a:ext cx="4319587" cy="4525963"/>
          </a:xfrm>
        </p:spPr>
        <p:txBody>
          <a:bodyPr>
            <a:normAutofit/>
          </a:bodyPr>
          <a:lstStyle/>
          <a:p>
            <a:pPr lvl="0">
              <a:buClr>
                <a:srgbClr val="9BBB59">
                  <a:lumMod val="50000"/>
                </a:srgb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switch (</a:t>
            </a:r>
            <a:r>
              <a:rPr lang="en-US" sz="2000" b="1" dirty="0">
                <a:solidFill>
                  <a:srgbClr val="C0504D"/>
                </a:solidFill>
                <a:latin typeface="Courier" pitchFamily="49" charset="0"/>
              </a:rPr>
              <a:t>x</a:t>
            </a: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) {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    case </a:t>
            </a:r>
            <a:r>
              <a:rPr lang="en-US" sz="2000" b="1" dirty="0">
                <a:solidFill>
                  <a:srgbClr val="0000FF"/>
                </a:solidFill>
                <a:latin typeface="Courier" pitchFamily="49" charset="0"/>
              </a:rPr>
              <a:t>1</a:t>
            </a: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: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      </a:t>
            </a:r>
            <a:r>
              <a:rPr lang="en-US" sz="2000" b="1" dirty="0">
                <a:solidFill>
                  <a:srgbClr val="0000FF"/>
                </a:solidFill>
                <a:latin typeface="Courier" pitchFamily="49" charset="0"/>
              </a:rPr>
              <a:t>cout &lt;&lt; "x is 1";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    break;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    case </a:t>
            </a:r>
            <a:r>
              <a:rPr lang="en-US" sz="2000" b="1" dirty="0">
                <a:solidFill>
                  <a:srgbClr val="0000FF"/>
                </a:solidFill>
                <a:latin typeface="Courier" pitchFamily="49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: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      </a:t>
            </a:r>
            <a:r>
              <a:rPr lang="en-US" sz="2000" b="1" dirty="0">
                <a:solidFill>
                  <a:srgbClr val="0000FF"/>
                </a:solidFill>
                <a:latin typeface="Courier" pitchFamily="49" charset="0"/>
              </a:rPr>
              <a:t>cout &lt;&lt; "x is 2";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    break;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    default: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      </a:t>
            </a:r>
            <a:r>
              <a:rPr lang="en-US" sz="2000" b="1" dirty="0">
                <a:solidFill>
                  <a:srgbClr val="0000FF"/>
                </a:solidFill>
                <a:latin typeface="Courier" pitchFamily="49" charset="0"/>
              </a:rPr>
              <a:t>cout &lt;&lt; "value of x</a:t>
            </a:r>
            <a:br>
              <a:rPr lang="en-US" sz="20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en-US" sz="2000" b="1" dirty="0">
                <a:solidFill>
                  <a:srgbClr val="0000FF"/>
                </a:solidFill>
                <a:latin typeface="Courier" pitchFamily="49" charset="0"/>
              </a:rPr>
              <a:t>    unknown";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2000" b="1" dirty="0">
                <a:solidFill>
                  <a:prstClr val="black"/>
                </a:solidFill>
                <a:latin typeface="Courier" pitchFamily="49" charset="0"/>
              </a:rPr>
              <a:t>  }</a:t>
            </a:r>
            <a:endParaRPr lang="el-GR" sz="2000" b="1" dirty="0">
              <a:solidFill>
                <a:prstClr val="black"/>
              </a:solidFill>
              <a:latin typeface="Courier" pitchFamily="49" charset="0"/>
            </a:endParaRPr>
          </a:p>
          <a:p>
            <a:endParaRPr lang="el-GR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283968" y="1340768"/>
            <a:ext cx="0" cy="48245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7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επανάληψης </a:t>
            </a:r>
            <a:r>
              <a:rPr lang="el-GR" sz="3600" b="0" dirty="0"/>
              <a:t>1</a:t>
            </a:r>
            <a:r>
              <a:rPr lang="en-US" sz="3600" b="0" dirty="0" smtClean="0"/>
              <a:t>/</a:t>
            </a:r>
            <a:r>
              <a:rPr lang="el-GR" sz="3600" b="0" dirty="0"/>
              <a:t>5</a:t>
            </a:r>
            <a:r>
              <a:rPr lang="el-GR" sz="3600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3826768" cy="4785395"/>
          </a:xfrm>
        </p:spPr>
        <p:txBody>
          <a:bodyPr>
            <a:normAutofit/>
          </a:bodyPr>
          <a:lstStyle/>
          <a:p>
            <a:r>
              <a:rPr lang="en-US" b="1" dirty="0">
                <a:latin typeface="Courier" pitchFamily="49" charset="0"/>
              </a:rPr>
              <a:t> while (</a:t>
            </a:r>
            <a:r>
              <a:rPr lang="en-US" b="1" i="1" dirty="0">
                <a:solidFill>
                  <a:schemeClr val="accent2"/>
                </a:solidFill>
                <a:latin typeface="Courier" pitchFamily="49" charset="0"/>
              </a:rPr>
              <a:t>expression</a:t>
            </a:r>
            <a:r>
              <a:rPr lang="en-US" b="1" dirty="0">
                <a:latin typeface="Courier" pitchFamily="49" charset="0"/>
              </a:rPr>
              <a:t>) </a:t>
            </a:r>
            <a:endParaRPr lang="el-GR" b="1" dirty="0"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    </a:t>
            </a:r>
            <a:r>
              <a:rPr lang="el-GR" b="1" dirty="0">
                <a:latin typeface="Courier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statements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}</a:t>
            </a:r>
            <a:endParaRPr lang="el-GR" b="1" dirty="0"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17</a:t>
            </a:fld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4716016" y="1412776"/>
            <a:ext cx="4104456" cy="4752528"/>
          </a:xfrm>
        </p:spPr>
        <p:txBody>
          <a:bodyPr>
            <a:normAutofit/>
          </a:bodyPr>
          <a:lstStyle/>
          <a:p>
            <a:pPr lvl="0">
              <a:buClr>
                <a:srgbClr val="9BBB59">
                  <a:lumMod val="50000"/>
                </a:srgbClr>
              </a:buClr>
              <a:buSzPct val="129000"/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#include &lt;iostream&gt;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l-GR" sz="1700" b="1" dirty="0">
                <a:solidFill>
                  <a:prstClr val="black"/>
                </a:solidFill>
                <a:latin typeface="Courier" pitchFamily="49" charset="0"/>
              </a:rPr>
              <a:t>	</a:t>
            </a: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int main ()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l-GR" sz="1700" b="1" dirty="0">
                <a:solidFill>
                  <a:prstClr val="black"/>
                </a:solidFill>
                <a:latin typeface="Courier" pitchFamily="49" charset="0"/>
              </a:rPr>
              <a:t>	</a:t>
            </a: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{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  </a:t>
            </a:r>
            <a:r>
              <a:rPr lang="el-GR" sz="1700" b="1" dirty="0">
                <a:solidFill>
                  <a:prstClr val="black"/>
                </a:solidFill>
                <a:latin typeface="Courier" pitchFamily="49" charset="0"/>
              </a:rPr>
              <a:t>		</a:t>
            </a: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int n;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  </a:t>
            </a:r>
            <a:r>
              <a:rPr lang="el-GR" sz="1700" b="1" dirty="0">
                <a:solidFill>
                  <a:prstClr val="black"/>
                </a:solidFill>
                <a:latin typeface="Courier" pitchFamily="49" charset="0"/>
              </a:rPr>
              <a:t>		</a:t>
            </a: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cout &lt;&lt; "Enter the </a:t>
            </a:r>
            <a:r>
              <a:rPr lang="el-GR" sz="1700" b="1" dirty="0">
                <a:solidFill>
                  <a:prstClr val="black"/>
                </a:solidFill>
                <a:latin typeface="Courier" pitchFamily="49" charset="0"/>
              </a:rPr>
              <a:t>	</a:t>
            </a: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starting number &gt; ";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  </a:t>
            </a:r>
            <a:r>
              <a:rPr lang="el-GR" sz="1700" b="1" dirty="0">
                <a:solidFill>
                  <a:prstClr val="black"/>
                </a:solidFill>
                <a:latin typeface="Courier" pitchFamily="49" charset="0"/>
              </a:rPr>
              <a:t>		</a:t>
            </a: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cin &gt;&gt; n;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  </a:t>
            </a:r>
            <a:r>
              <a:rPr lang="el-GR" sz="1700" b="1" dirty="0">
                <a:solidFill>
                  <a:prstClr val="black"/>
                </a:solidFill>
                <a:latin typeface="Courier" pitchFamily="49" charset="0"/>
              </a:rPr>
              <a:t>		</a:t>
            </a: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while (</a:t>
            </a:r>
            <a:r>
              <a:rPr lang="en-US" sz="1700" b="1" dirty="0">
                <a:solidFill>
                  <a:srgbClr val="C0504D"/>
                </a:solidFill>
                <a:latin typeface="Courier" pitchFamily="49" charset="0"/>
              </a:rPr>
              <a:t>n&gt;0</a:t>
            </a: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) {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        </a:t>
            </a:r>
            <a:r>
              <a:rPr lang="en-US" sz="1700" b="1" dirty="0">
                <a:solidFill>
                  <a:srgbClr val="0000FF"/>
                </a:solidFill>
                <a:latin typeface="Courier" pitchFamily="49" charset="0"/>
              </a:rPr>
              <a:t>cout &lt;&lt; n &lt;&lt; ", ";</a:t>
            </a: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/>
            </a:r>
            <a:br>
              <a:rPr lang="en-US" sz="1700" b="1" dirty="0">
                <a:solidFill>
                  <a:prstClr val="black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      </a:t>
            </a:r>
            <a:r>
              <a:rPr lang="en-US" sz="1700" b="1" dirty="0">
                <a:solidFill>
                  <a:srgbClr val="0000FF"/>
                </a:solidFill>
                <a:latin typeface="Courier" pitchFamily="49" charset="0"/>
              </a:rPr>
              <a:t>--n;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      }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      cout &lt;&lt; "FIRE!";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      return 0;</a:t>
            </a:r>
          </a:p>
          <a:p>
            <a:pPr lvl="0">
              <a:buClr>
                <a:srgbClr val="0000FF"/>
              </a:buClr>
              <a:buSzPct val="90000"/>
              <a:buNone/>
            </a:pPr>
            <a:r>
              <a:rPr lang="en-US" sz="1700" b="1" dirty="0">
                <a:solidFill>
                  <a:prstClr val="black"/>
                </a:solidFill>
                <a:latin typeface="Courier" pitchFamily="49" charset="0"/>
              </a:rPr>
              <a:t>}</a:t>
            </a:r>
            <a:endParaRPr lang="el-GR" sz="1700" b="1" dirty="0">
              <a:solidFill>
                <a:prstClr val="black"/>
              </a:solidFill>
              <a:latin typeface="Courier" pitchFamily="49" charset="0"/>
            </a:endParaRPr>
          </a:p>
          <a:p>
            <a:endParaRPr lang="el-GR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427984" y="1628800"/>
            <a:ext cx="0" cy="45365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7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επανάληψης </a:t>
            </a:r>
            <a:r>
              <a:rPr lang="en-US" sz="3600" b="0" dirty="0" smtClean="0"/>
              <a:t>2/</a:t>
            </a:r>
            <a:r>
              <a:rPr lang="el-GR" sz="3600" b="0" dirty="0"/>
              <a:t>5</a:t>
            </a:r>
            <a:r>
              <a:rPr lang="el-GR" sz="3600" dirty="0"/>
              <a:t> </a:t>
            </a:r>
            <a:endParaRPr lang="el-GR" altLang="el-GR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3610744" cy="4785395"/>
          </a:xfrm>
        </p:spPr>
        <p:txBody>
          <a:bodyPr>
            <a:normAutofit/>
          </a:bodyPr>
          <a:lstStyle/>
          <a:p>
            <a:r>
              <a:rPr lang="en-US" altLang="el-GR" sz="2000" b="1" dirty="0">
                <a:latin typeface="Courier" pitchFamily="49" charset="0"/>
              </a:rPr>
              <a:t> do</a:t>
            </a:r>
            <a:endParaRPr lang="el-GR" altLang="el-GR" sz="2000" b="1" dirty="0"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l-GR" sz="2000" b="1" dirty="0">
                <a:latin typeface="Courier" pitchFamily="49" charset="0"/>
              </a:rPr>
              <a:t>   {</a:t>
            </a:r>
          </a:p>
          <a:p>
            <a:pPr>
              <a:buFont typeface="Wingdings" pitchFamily="2" charset="2"/>
              <a:buNone/>
            </a:pPr>
            <a:r>
              <a:rPr lang="en-US" altLang="el-GR" sz="2000" b="1" dirty="0">
                <a:latin typeface="Courier" pitchFamily="49" charset="0"/>
              </a:rPr>
              <a:t>    </a:t>
            </a:r>
            <a:r>
              <a:rPr lang="el-GR" altLang="el-GR" sz="2000" b="1" dirty="0">
                <a:latin typeface="Courier" pitchFamily="49" charset="0"/>
              </a:rPr>
              <a:t> </a:t>
            </a:r>
            <a:r>
              <a:rPr lang="en-US" altLang="el-GR" sz="2000" b="1" dirty="0">
                <a:solidFill>
                  <a:srgbClr val="0000FF"/>
                </a:solidFill>
                <a:latin typeface="Courier" pitchFamily="49" charset="0"/>
              </a:rPr>
              <a:t>statements</a:t>
            </a:r>
          </a:p>
          <a:p>
            <a:pPr>
              <a:buFont typeface="Wingdings" pitchFamily="2" charset="2"/>
              <a:buNone/>
            </a:pPr>
            <a:r>
              <a:rPr lang="en-US" altLang="el-GR" sz="2000" b="1" dirty="0">
                <a:latin typeface="Courier" pitchFamily="49" charset="0"/>
              </a:rPr>
              <a:t>   }</a:t>
            </a:r>
          </a:p>
          <a:p>
            <a:pPr lvl="0">
              <a:buNone/>
            </a:pPr>
            <a:r>
              <a:rPr lang="en-US" altLang="el-GR" sz="2000" b="1" dirty="0">
                <a:latin typeface="Courier" pitchFamily="49" charset="0"/>
              </a:rPr>
              <a:t>   while </a:t>
            </a:r>
            <a:r>
              <a:rPr lang="en-US" altLang="el-GR" sz="2000" b="1" dirty="0" smtClean="0">
                <a:latin typeface="Courier" pitchFamily="49" charset="0"/>
              </a:rPr>
              <a:t>(</a:t>
            </a:r>
            <a:r>
              <a:rPr lang="en-US" altLang="el-GR" sz="2000" b="1" i="1" dirty="0">
                <a:solidFill>
                  <a:srgbClr val="C0504D"/>
                </a:solidFill>
                <a:latin typeface="Courier" pitchFamily="49" charset="0"/>
              </a:rPr>
              <a:t>condition</a:t>
            </a:r>
            <a:r>
              <a:rPr lang="en-US" altLang="el-GR" sz="2000" b="1" dirty="0">
                <a:solidFill>
                  <a:prstClr val="black"/>
                </a:solidFill>
                <a:latin typeface="Courier" pitchFamily="49" charset="0"/>
              </a:rPr>
              <a:t>)</a:t>
            </a:r>
            <a:endParaRPr lang="el-GR" altLang="el-GR" sz="2000" b="1" dirty="0">
              <a:solidFill>
                <a:prstClr val="black"/>
              </a:solidFill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endParaRPr lang="en-US" altLang="el-GR" sz="2000" b="1" dirty="0" smtClean="0"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endParaRPr lang="en-US" altLang="el-GR" sz="2000" b="1" i="1" dirty="0">
              <a:solidFill>
                <a:schemeClr val="accent2"/>
              </a:solidFill>
              <a:latin typeface="Courier" pitchFamily="49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11638" y="1412776"/>
            <a:ext cx="439281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558F2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0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SzTx/>
              <a:buFont typeface="Wingdings" panose="05000000000000000000" pitchFamily="2" charset="2"/>
              <a:buChar char="§"/>
            </a:pPr>
            <a:r>
              <a:rPr lang="en-US" altLang="el-GR" sz="2000" b="1" dirty="0">
                <a:solidFill>
                  <a:prstClr val="black"/>
                </a:solidFill>
                <a:latin typeface="Courier" pitchFamily="49" charset="0"/>
              </a:rPr>
              <a:t>#include &lt;iostream&gt;</a:t>
            </a:r>
          </a:p>
          <a:p>
            <a:pPr lvl="0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SzTx/>
              <a:buNone/>
            </a:pPr>
            <a:r>
              <a:rPr lang="en-US" altLang="el-GR" sz="2000" b="1" dirty="0">
                <a:solidFill>
                  <a:prstClr val="black"/>
                </a:solidFill>
                <a:latin typeface="Courier" pitchFamily="49" charset="0"/>
              </a:rPr>
              <a:t>	int main ()</a:t>
            </a:r>
          </a:p>
          <a:p>
            <a:pPr lvl="0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SzTx/>
              <a:buNone/>
            </a:pPr>
            <a:r>
              <a:rPr lang="en-US" altLang="el-GR" sz="2000" b="1" dirty="0">
                <a:solidFill>
                  <a:prstClr val="black"/>
                </a:solidFill>
                <a:latin typeface="Courier" pitchFamily="49" charset="0"/>
              </a:rPr>
              <a:t>	{</a:t>
            </a:r>
          </a:p>
          <a:p>
            <a:pPr lvl="0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SzTx/>
              <a:buNone/>
            </a:pPr>
            <a:r>
              <a:rPr lang="en-US" altLang="el-GR" sz="2000" b="1" dirty="0">
                <a:solidFill>
                  <a:prstClr val="black"/>
                </a:solidFill>
                <a:latin typeface="Courier" pitchFamily="49" charset="0"/>
              </a:rPr>
              <a:t>  	  unsigned long n;</a:t>
            </a:r>
          </a:p>
          <a:p>
            <a:pPr lvl="0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SzTx/>
              <a:buNone/>
            </a:pPr>
            <a:r>
              <a:rPr lang="en-US" altLang="el-GR" sz="2000" b="1" dirty="0">
                <a:solidFill>
                  <a:prstClr val="black"/>
                </a:solidFill>
                <a:latin typeface="Courier" pitchFamily="49" charset="0"/>
              </a:rPr>
              <a:t>  	  do {</a:t>
            </a:r>
          </a:p>
          <a:p>
            <a:pPr lvl="0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SzTx/>
              <a:buNone/>
            </a:pPr>
            <a:r>
              <a:rPr lang="en-US" altLang="el-GR" sz="2000" b="1" dirty="0">
                <a:solidFill>
                  <a:prstClr val="black"/>
                </a:solidFill>
                <a:latin typeface="Courier" pitchFamily="49" charset="0"/>
              </a:rPr>
              <a:t>    	</a:t>
            </a:r>
            <a:r>
              <a:rPr lang="en-US" altLang="el-GR" sz="2000" b="1" dirty="0">
                <a:solidFill>
                  <a:srgbClr val="0000FF"/>
                </a:solidFill>
                <a:latin typeface="Courier" pitchFamily="49" charset="0"/>
              </a:rPr>
              <a:t>cout &lt;&lt; "Enter number </a:t>
            </a:r>
            <a:br>
              <a:rPr lang="en-US" altLang="el-GR" sz="20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en-US" altLang="el-GR" sz="2000" b="1" dirty="0">
                <a:solidFill>
                  <a:srgbClr val="0000FF"/>
                </a:solidFill>
                <a:latin typeface="Courier" pitchFamily="49" charset="0"/>
              </a:rPr>
              <a:t>   (0 to end): ";</a:t>
            </a:r>
          </a:p>
          <a:p>
            <a:pPr lvl="0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SzTx/>
              <a:buNone/>
            </a:pPr>
            <a:r>
              <a:rPr lang="en-US" altLang="el-GR" sz="2000" b="1" dirty="0">
                <a:solidFill>
                  <a:srgbClr val="0000FF"/>
                </a:solidFill>
                <a:latin typeface="Courier" pitchFamily="49" charset="0"/>
              </a:rPr>
              <a:t>      cin &gt;&gt; n;</a:t>
            </a:r>
          </a:p>
          <a:p>
            <a:pPr lvl="0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SzTx/>
              <a:buNone/>
            </a:pPr>
            <a:r>
              <a:rPr lang="en-US" altLang="el-GR" sz="2000" b="1" dirty="0">
                <a:solidFill>
                  <a:srgbClr val="0000FF"/>
                </a:solidFill>
                <a:latin typeface="Courier" pitchFamily="49" charset="0"/>
              </a:rPr>
              <a:t>      cout &lt;&lt; "You entered: “</a:t>
            </a:r>
            <a:br>
              <a:rPr lang="en-US" altLang="el-GR" sz="20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en-US" altLang="el-GR" sz="2000" b="1" dirty="0">
                <a:solidFill>
                  <a:srgbClr val="0000FF"/>
                </a:solidFill>
                <a:latin typeface="Courier" pitchFamily="49" charset="0"/>
              </a:rPr>
              <a:t>    &lt;&lt; n &lt;&lt; "\n";</a:t>
            </a:r>
          </a:p>
          <a:p>
            <a:pPr lvl="0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SzTx/>
              <a:buNone/>
            </a:pPr>
            <a:r>
              <a:rPr lang="en-US" altLang="el-GR" sz="2000" b="1" dirty="0">
                <a:solidFill>
                  <a:prstClr val="black"/>
                </a:solidFill>
                <a:latin typeface="Courier" pitchFamily="49" charset="0"/>
              </a:rPr>
              <a:t>    } while (</a:t>
            </a:r>
            <a:r>
              <a:rPr lang="en-US" altLang="el-GR" sz="2000" b="1" dirty="0">
                <a:solidFill>
                  <a:srgbClr val="C0504D"/>
                </a:solidFill>
                <a:latin typeface="Courier" pitchFamily="49" charset="0"/>
              </a:rPr>
              <a:t>n != 0</a:t>
            </a:r>
            <a:r>
              <a:rPr lang="en-US" altLang="el-GR" sz="2000" b="1" dirty="0">
                <a:solidFill>
                  <a:prstClr val="black"/>
                </a:solidFill>
                <a:latin typeface="Courier" pitchFamily="49" charset="0"/>
              </a:rPr>
              <a:t>);</a:t>
            </a:r>
          </a:p>
          <a:p>
            <a:pPr lvl="0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SzTx/>
              <a:buNone/>
            </a:pPr>
            <a:r>
              <a:rPr lang="en-US" altLang="el-GR" sz="2000" b="1" dirty="0">
                <a:solidFill>
                  <a:prstClr val="black"/>
                </a:solidFill>
                <a:latin typeface="Courier" pitchFamily="49" charset="0"/>
              </a:rPr>
              <a:t>    return 0;</a:t>
            </a:r>
          </a:p>
          <a:p>
            <a:pPr lvl="0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SzTx/>
              <a:buNone/>
            </a:pPr>
            <a:r>
              <a:rPr lang="en-US" altLang="el-GR" sz="2000" b="1" dirty="0">
                <a:solidFill>
                  <a:prstClr val="black"/>
                </a:solidFill>
                <a:latin typeface="Courier" pitchFamily="49" charset="0"/>
              </a:rPr>
              <a:t>  </a:t>
            </a:r>
            <a:r>
              <a:rPr lang="en-US" altLang="el-GR" sz="2000" b="1" dirty="0" smtClean="0">
                <a:solidFill>
                  <a:prstClr val="black"/>
                </a:solidFill>
                <a:latin typeface="Courier" pitchFamily="49" charset="0"/>
              </a:rPr>
              <a:t>}</a:t>
            </a:r>
            <a:endParaRPr lang="el-GR" altLang="el-GR" sz="2000" b="1" dirty="0">
              <a:solidFill>
                <a:prstClr val="black"/>
              </a:solidFill>
              <a:latin typeface="Courier" pitchFamily="49" charset="0"/>
            </a:endParaRP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4140200" y="1630363"/>
            <a:ext cx="0" cy="4751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90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Αναγνωριστικά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 dirty="0">
                <a:solidFill>
                  <a:prstClr val="black"/>
                </a:solidFill>
              </a:rPr>
              <a:t>Αναγνωριστικά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(identifiers)</a:t>
            </a:r>
            <a:r>
              <a:rPr lang="el-GR" b="1" dirty="0">
                <a:solidFill>
                  <a:prstClr val="black"/>
                </a:solidFill>
              </a:rPr>
              <a:t> – Ονοματοδοσία</a:t>
            </a:r>
          </a:p>
          <a:p>
            <a:pPr lvl="1"/>
            <a:r>
              <a:rPr lang="el-GR" dirty="0">
                <a:solidFill>
                  <a:prstClr val="black"/>
                </a:solidFill>
              </a:rPr>
              <a:t>Τα αναγνωριστικά ξεκινούν με αλφαβητικό χαρακτήρα και στη συνέχεια ακολουθεί οποιοσδήποτε συνδυασμός αλφαβητικών, αριθμητικών χαρακτήρων και του '_' (underscore).</a:t>
            </a:r>
          </a:p>
          <a:p>
            <a:pPr lvl="1"/>
            <a:r>
              <a:rPr lang="el-GR" dirty="0">
                <a:solidFill>
                  <a:prstClr val="black"/>
                </a:solidFill>
              </a:rPr>
              <a:t>Κάθε επόμενο από το πρώτο συνθετικό ενός αναγνωριστικού ξεκινά με </a:t>
            </a:r>
            <a:r>
              <a:rPr lang="el-GR" b="1" dirty="0">
                <a:solidFill>
                  <a:prstClr val="black"/>
                </a:solidFill>
              </a:rPr>
              <a:t>κεφαλαίο</a:t>
            </a:r>
            <a:r>
              <a:rPr lang="el-GR" dirty="0">
                <a:solidFill>
                  <a:prstClr val="black"/>
                </a:solidFill>
              </a:rPr>
              <a:t> γράμμα.</a:t>
            </a:r>
          </a:p>
          <a:p>
            <a:pPr lvl="2"/>
            <a:r>
              <a:rPr lang="el-GR" sz="2100" dirty="0">
                <a:solidFill>
                  <a:prstClr val="black"/>
                </a:solidFill>
              </a:rPr>
              <a:t>π.χ</a:t>
            </a:r>
            <a:r>
              <a:rPr lang="en-US" sz="2100" dirty="0">
                <a:solidFill>
                  <a:prstClr val="black"/>
                </a:solidFill>
              </a:rPr>
              <a:t>. </a:t>
            </a:r>
            <a:r>
              <a:rPr lang="en-US" sz="1700" dirty="0">
                <a:solidFill>
                  <a:prstClr val="black"/>
                </a:solidFill>
                <a:latin typeface="Courier" pitchFamily="49" charset="0"/>
              </a:rPr>
              <a:t>changeColor(), secondVar</a:t>
            </a:r>
            <a:r>
              <a:rPr lang="el-GR" sz="2100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l-GR" dirty="0">
                <a:solidFill>
                  <a:prstClr val="black"/>
                </a:solidFill>
              </a:rPr>
              <a:t>Δεν επιτρέπεται η χρήση λέξεων κλειδιών ως αναγνωριστικών. </a:t>
            </a:r>
          </a:p>
          <a:p>
            <a:pPr lvl="1">
              <a:lnSpc>
                <a:spcPct val="70000"/>
              </a:lnSpc>
            </a:pPr>
            <a:r>
              <a:rPr lang="el-GR" dirty="0">
                <a:solidFill>
                  <a:prstClr val="black"/>
                </a:solidFill>
              </a:rPr>
              <a:t>Οι σταθερές πρέπει να είναι με κεφαλαία</a:t>
            </a:r>
          </a:p>
          <a:p>
            <a:pPr lvl="2">
              <a:lnSpc>
                <a:spcPct val="70000"/>
              </a:lnSpc>
            </a:pPr>
            <a:r>
              <a:rPr lang="el-GR" sz="2100" dirty="0">
                <a:solidFill>
                  <a:prstClr val="black"/>
                </a:solidFill>
              </a:rPr>
              <a:t>π.χ. </a:t>
            </a:r>
            <a:r>
              <a:rPr lang="el-GR" sz="1700" dirty="0">
                <a:solidFill>
                  <a:prstClr val="black"/>
                </a:solidFill>
                <a:latin typeface="Courier" pitchFamily="49" charset="0"/>
              </a:rPr>
              <a:t>X_AXIS, Math.PI</a:t>
            </a:r>
            <a:r>
              <a:rPr lang="el-GR" sz="2900" dirty="0">
                <a:solidFill>
                  <a:prstClr val="black"/>
                </a:solidFill>
              </a:rPr>
              <a:t> </a:t>
            </a:r>
            <a:endParaRPr lang="en-US" sz="2900" dirty="0">
              <a:solidFill>
                <a:prstClr val="black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prstClr val="black"/>
                </a:solidFill>
              </a:rPr>
              <a:t>H C++ </a:t>
            </a:r>
            <a:r>
              <a:rPr lang="el-GR" dirty="0">
                <a:solidFill>
                  <a:prstClr val="black"/>
                </a:solidFill>
              </a:rPr>
              <a:t>είναι </a:t>
            </a:r>
            <a:r>
              <a:rPr lang="en-US" dirty="0">
                <a:solidFill>
                  <a:prstClr val="black"/>
                </a:solidFill>
              </a:rPr>
              <a:t>case-sensitive</a:t>
            </a:r>
          </a:p>
          <a:p>
            <a:pPr lvl="2">
              <a:lnSpc>
                <a:spcPct val="70000"/>
              </a:lnSpc>
            </a:pPr>
            <a:r>
              <a:rPr lang="el-GR" sz="2100" dirty="0">
                <a:solidFill>
                  <a:prstClr val="black"/>
                </a:solidFill>
              </a:rPr>
              <a:t>π.χ. </a:t>
            </a:r>
            <a:r>
              <a:rPr lang="en-US" sz="1700" dirty="0">
                <a:solidFill>
                  <a:prstClr val="black"/>
                </a:solidFill>
                <a:latin typeface="Courier" pitchFamily="49" charset="0"/>
              </a:rPr>
              <a:t>Result ‡ result ‡ RESULT</a:t>
            </a:r>
            <a:endParaRPr lang="el-GR" sz="2100" dirty="0">
              <a:solidFill>
                <a:prstClr val="black"/>
              </a:solidFill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35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επανάληψης </a:t>
            </a:r>
            <a:r>
              <a:rPr lang="en-US" sz="3600" b="0" dirty="0"/>
              <a:t>3/</a:t>
            </a:r>
            <a:r>
              <a:rPr lang="el-GR" sz="3600" b="0" dirty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latin typeface="Courier" pitchFamily="49" charset="0"/>
              </a:rPr>
              <a:t> for (</a:t>
            </a:r>
            <a:r>
              <a:rPr lang="en-US" b="1" i="1" dirty="0">
                <a:solidFill>
                  <a:schemeClr val="accent2"/>
                </a:solidFill>
                <a:latin typeface="Courier" pitchFamily="49" charset="0"/>
              </a:rPr>
              <a:t>initialization</a:t>
            </a:r>
            <a:r>
              <a:rPr lang="en-US" b="1" dirty="0">
                <a:latin typeface="Courier" pitchFamily="49" charset="0"/>
              </a:rPr>
              <a:t>; </a:t>
            </a:r>
            <a:r>
              <a:rPr lang="en-US" b="1" i="1" dirty="0">
                <a:solidFill>
                  <a:schemeClr val="accent2"/>
                </a:solidFill>
                <a:latin typeface="Courier" pitchFamily="49" charset="0"/>
              </a:rPr>
              <a:t>condition</a:t>
            </a:r>
            <a:r>
              <a:rPr lang="en-US" b="1" dirty="0">
                <a:latin typeface="Courier" pitchFamily="49" charset="0"/>
              </a:rPr>
              <a:t>; </a:t>
            </a:r>
            <a:r>
              <a:rPr lang="en-US" b="1" i="1" dirty="0">
                <a:solidFill>
                  <a:schemeClr val="accent2"/>
                </a:solidFill>
                <a:latin typeface="Courier" pitchFamily="49" charset="0"/>
              </a:rPr>
              <a:t>increase</a:t>
            </a:r>
            <a:r>
              <a:rPr lang="en-US" b="1" dirty="0">
                <a:latin typeface="Courier" pitchFamily="49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   {  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     </a:t>
            </a:r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statements</a:t>
            </a:r>
            <a:r>
              <a:rPr lang="en-US" b="1" dirty="0">
                <a:latin typeface="Courier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   }</a:t>
            </a:r>
            <a:endParaRPr lang="el-GR" b="1" dirty="0">
              <a:latin typeface="Courier" pitchFamily="49" charset="0"/>
            </a:endParaRPr>
          </a:p>
          <a:p>
            <a:endParaRPr lang="en-US" dirty="0" smtClean="0"/>
          </a:p>
          <a:p>
            <a:pPr>
              <a:buSzPct val="90000"/>
            </a:pPr>
            <a:r>
              <a:rPr lang="en-US" b="1" dirty="0">
                <a:latin typeface="Courier" pitchFamily="49" charset="0"/>
              </a:rPr>
              <a:t>#include &lt;iostream&gt;</a:t>
            </a:r>
          </a:p>
          <a:p>
            <a:pPr>
              <a:buClr>
                <a:schemeClr val="hlink"/>
              </a:buClr>
              <a:buSzPct val="90000"/>
              <a:buNone/>
            </a:pPr>
            <a:r>
              <a:rPr lang="en-US" b="1" dirty="0">
                <a:latin typeface="Courier" pitchFamily="49" charset="0"/>
              </a:rPr>
              <a:t>  int main ()</a:t>
            </a:r>
          </a:p>
          <a:p>
            <a:pPr>
              <a:buClr>
                <a:schemeClr val="hlink"/>
              </a:buClr>
              <a:buSzPct val="90000"/>
              <a:buNone/>
            </a:pPr>
            <a:r>
              <a:rPr lang="en-US" b="1" dirty="0">
                <a:latin typeface="Courier" pitchFamily="49" charset="0"/>
              </a:rPr>
              <a:t>  {</a:t>
            </a:r>
          </a:p>
          <a:p>
            <a:pPr>
              <a:buClr>
                <a:schemeClr val="hlink"/>
              </a:buClr>
              <a:buSzPct val="90000"/>
              <a:buNone/>
            </a:pPr>
            <a:r>
              <a:rPr lang="en-US" b="1" dirty="0">
                <a:latin typeface="Courier" pitchFamily="49" charset="0"/>
              </a:rPr>
              <a:t>    for (</a:t>
            </a: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int n=10</a:t>
            </a:r>
            <a:r>
              <a:rPr lang="en-US" b="1" dirty="0">
                <a:latin typeface="Courier" pitchFamily="49" charset="0"/>
              </a:rPr>
              <a:t>; </a:t>
            </a: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n&gt;0</a:t>
            </a:r>
            <a:r>
              <a:rPr lang="en-US" b="1" dirty="0">
                <a:latin typeface="Courier" pitchFamily="49" charset="0"/>
              </a:rPr>
              <a:t>; </a:t>
            </a: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n--</a:t>
            </a:r>
            <a:r>
              <a:rPr lang="en-US" b="1" dirty="0">
                <a:latin typeface="Courier" pitchFamily="49" charset="0"/>
              </a:rPr>
              <a:t>) {</a:t>
            </a:r>
          </a:p>
          <a:p>
            <a:pPr>
              <a:buClr>
                <a:schemeClr val="hlink"/>
              </a:buClr>
              <a:buSzPct val="90000"/>
              <a:buNone/>
            </a:pPr>
            <a:r>
              <a:rPr lang="en-US" b="1" dirty="0">
                <a:latin typeface="Courier" pitchFamily="49" charset="0"/>
              </a:rPr>
              <a:t>      </a:t>
            </a:r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cout &lt;&lt; n &lt;&lt; ", ";</a:t>
            </a:r>
          </a:p>
          <a:p>
            <a:pPr>
              <a:buClr>
                <a:schemeClr val="hlink"/>
              </a:buClr>
              <a:buSzPct val="90000"/>
              <a:buNone/>
            </a:pPr>
            <a:r>
              <a:rPr lang="en-US" b="1" dirty="0">
                <a:latin typeface="Courier" pitchFamily="49" charset="0"/>
              </a:rPr>
              <a:t>  }</a:t>
            </a:r>
          </a:p>
          <a:p>
            <a:pPr>
              <a:buClr>
                <a:schemeClr val="hlink"/>
              </a:buClr>
              <a:buSzPct val="90000"/>
              <a:buNone/>
            </a:pPr>
            <a:r>
              <a:rPr lang="en-US" b="1" dirty="0">
                <a:latin typeface="Courier" pitchFamily="49" charset="0"/>
              </a:rPr>
              <a:t>  cout &lt;&lt; "FIRE!";</a:t>
            </a:r>
          </a:p>
          <a:p>
            <a:pPr>
              <a:buClr>
                <a:schemeClr val="hlink"/>
              </a:buClr>
              <a:buSzPct val="90000"/>
              <a:buNone/>
            </a:pPr>
            <a:r>
              <a:rPr lang="en-US" b="1" dirty="0">
                <a:latin typeface="Courier" pitchFamily="49" charset="0"/>
              </a:rPr>
              <a:t>  return 0;}</a:t>
            </a:r>
            <a:endParaRPr lang="el-GR" b="1" dirty="0"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683568" y="2924944"/>
            <a:ext cx="78488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0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επανάληψης </a:t>
            </a:r>
            <a:r>
              <a:rPr lang="en-US" sz="3600" b="0" dirty="0" smtClean="0"/>
              <a:t>4/</a:t>
            </a:r>
            <a:r>
              <a:rPr lang="el-GR" sz="3600" b="0" dirty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urier" pitchFamily="49" charset="0"/>
              </a:rPr>
              <a:t> </a:t>
            </a:r>
            <a:r>
              <a:rPr lang="en-US" sz="2000" b="1" dirty="0">
                <a:latin typeface="Courier" pitchFamily="49" charset="0"/>
              </a:rPr>
              <a:t>for (;;)</a:t>
            </a:r>
            <a:endParaRPr lang="el-GR" sz="1800" b="1" dirty="0">
              <a:latin typeface="Courier" pitchFamily="49" charset="0"/>
            </a:endParaRPr>
          </a:p>
          <a:p>
            <a:pPr lvl="1"/>
            <a:r>
              <a:rPr lang="el-GR" dirty="0"/>
              <a:t>τι κάνει;</a:t>
            </a:r>
          </a:p>
          <a:p>
            <a:pPr lvl="1"/>
            <a:r>
              <a:rPr lang="el-GR" dirty="0"/>
              <a:t>ποιό είναι το ανάλογό του με χρήση </a:t>
            </a:r>
            <a:r>
              <a:rPr lang="en-US" dirty="0"/>
              <a:t>while; </a:t>
            </a:r>
          </a:p>
          <a:p>
            <a:r>
              <a:rPr lang="en-US" sz="2000" b="1" dirty="0">
                <a:latin typeface="Courier" pitchFamily="49" charset="0"/>
              </a:rPr>
              <a:t>break</a:t>
            </a:r>
          </a:p>
          <a:p>
            <a:pPr lvl="1"/>
            <a:r>
              <a:rPr lang="el-GR" dirty="0"/>
              <a:t>for (n=10; n&gt;0; n--) 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l-GR" dirty="0"/>
              <a:t>{ cout &lt;&lt; n &lt;&lt; ", "; </a:t>
            </a:r>
            <a:endParaRPr lang="en-US" dirty="0"/>
          </a:p>
          <a:p>
            <a:pPr lvl="1"/>
            <a:r>
              <a:rPr lang="en-US" dirty="0"/>
              <a:t>   </a:t>
            </a:r>
            <a:r>
              <a:rPr lang="el-GR" dirty="0"/>
              <a:t>if (n==3) </a:t>
            </a:r>
            <a:endParaRPr lang="en-US" dirty="0"/>
          </a:p>
          <a:p>
            <a:pPr lvl="1"/>
            <a:r>
              <a:rPr lang="en-US" dirty="0"/>
              <a:t>     </a:t>
            </a:r>
            <a:r>
              <a:rPr lang="el-GR" dirty="0"/>
              <a:t>{ cout &lt;&lt; "countdown aborted!"; </a:t>
            </a:r>
            <a:endParaRPr lang="en-US" dirty="0"/>
          </a:p>
          <a:p>
            <a:pPr lvl="1"/>
            <a:r>
              <a:rPr lang="en-US" dirty="0"/>
              <a:t>       </a:t>
            </a:r>
            <a:r>
              <a:rPr lang="el-GR" dirty="0"/>
              <a:t>break; </a:t>
            </a:r>
            <a:endParaRPr lang="en-US" dirty="0"/>
          </a:p>
          <a:p>
            <a:pPr lvl="1"/>
            <a:r>
              <a:rPr lang="en-US" dirty="0"/>
              <a:t>     }</a:t>
            </a:r>
          </a:p>
          <a:p>
            <a:pPr lvl="1"/>
            <a:r>
              <a:rPr lang="en-US" dirty="0"/>
              <a:t> }</a:t>
            </a:r>
            <a:r>
              <a:rPr lang="el-GR" dirty="0"/>
              <a:t> 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28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επανάληψης </a:t>
            </a:r>
            <a:r>
              <a:rPr lang="en-US" sz="3600" b="0" dirty="0"/>
              <a:t>5</a:t>
            </a:r>
            <a:r>
              <a:rPr lang="en-US" sz="3600" b="0" dirty="0" smtClean="0"/>
              <a:t>/</a:t>
            </a:r>
            <a:r>
              <a:rPr lang="el-GR" sz="3600" b="0" dirty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Courier" pitchFamily="49" charset="0"/>
              </a:rPr>
              <a:t>continue</a:t>
            </a:r>
          </a:p>
          <a:p>
            <a:pPr lvl="1"/>
            <a:r>
              <a:rPr lang="pt-BR" sz="2000" dirty="0">
                <a:latin typeface="Courier" pitchFamily="49" charset="0"/>
              </a:rPr>
              <a:t>for (int n=10; n&gt;0; n--) {</a:t>
            </a:r>
          </a:p>
          <a:p>
            <a:pPr lvl="1"/>
            <a:r>
              <a:rPr lang="pt-BR" sz="2000" dirty="0">
                <a:latin typeface="Courier" pitchFamily="49" charset="0"/>
              </a:rPr>
              <a:t>    if (n==5) continue;</a:t>
            </a:r>
          </a:p>
          <a:p>
            <a:pPr lvl="1"/>
            <a:r>
              <a:rPr lang="pt-BR" sz="2000" dirty="0">
                <a:latin typeface="Courier" pitchFamily="49" charset="0"/>
              </a:rPr>
              <a:t>    cout &lt;&lt; n &lt;&lt; ", ";</a:t>
            </a:r>
          </a:p>
          <a:p>
            <a:pPr lvl="1"/>
            <a:r>
              <a:rPr lang="pt-BR" sz="2000" dirty="0">
                <a:latin typeface="Courier" pitchFamily="49" charset="0"/>
              </a:rPr>
              <a:t>  }</a:t>
            </a:r>
          </a:p>
          <a:p>
            <a:r>
              <a:rPr lang="en-US" sz="2000" b="1" dirty="0">
                <a:latin typeface="Courier" pitchFamily="49" charset="0"/>
              </a:rPr>
              <a:t>exit()</a:t>
            </a:r>
          </a:p>
          <a:p>
            <a:pPr lvl="1"/>
            <a:r>
              <a:rPr lang="el-GR" dirty="0"/>
              <a:t>Συνάρτηση ορισμένη στην </a:t>
            </a:r>
            <a:r>
              <a:rPr lang="en-US" sz="1800" dirty="0">
                <a:latin typeface="Courier" pitchFamily="49" charset="0"/>
              </a:rPr>
              <a:t>stdlib.h</a:t>
            </a:r>
            <a:endParaRPr lang="el-GR" sz="1800" dirty="0">
              <a:latin typeface="Courier" pitchFamily="49" charset="0"/>
            </a:endParaRPr>
          </a:p>
          <a:p>
            <a:pPr lvl="1"/>
            <a:r>
              <a:rPr lang="el-GR" dirty="0"/>
              <a:t>Τερματίζει το τρέχων πρόγραμμα και επιστρέφει έναν κωδικό εξόδου (κατά σύμβαση 0 σημαίνει ότι το πρόγραμμα τερματίζει και οποιαδήποτε άλλη τιμή ότι έχει συμβεί σφάλμα)</a:t>
            </a:r>
          </a:p>
          <a:p>
            <a:pPr lvl="1"/>
            <a:r>
              <a:rPr lang="el-GR" sz="1800" b="1" dirty="0">
                <a:latin typeface="Courier" pitchFamily="49" charset="0"/>
              </a:rPr>
              <a:t>void exit (int </a:t>
            </a:r>
            <a:r>
              <a:rPr lang="el-GR" sz="1800" i="1" dirty="0">
                <a:latin typeface="Courier" pitchFamily="49" charset="0"/>
              </a:rPr>
              <a:t>exit code</a:t>
            </a:r>
            <a:r>
              <a:rPr lang="el-GR" sz="1800" b="1" dirty="0">
                <a:latin typeface="Courier" pitchFamily="49" charset="0"/>
              </a:rPr>
              <a:t>);</a:t>
            </a:r>
            <a:r>
              <a:rPr lang="el-GR" dirty="0"/>
              <a:t> 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36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Courier" pitchFamily="49" charset="0"/>
              </a:rPr>
              <a:t>type name </a:t>
            </a:r>
            <a:r>
              <a:rPr lang="en-US" b="1" dirty="0">
                <a:latin typeface="Courier" pitchFamily="49" charset="0"/>
              </a:rPr>
              <a:t>(</a:t>
            </a:r>
            <a:r>
              <a:rPr lang="en-US" b="1" i="1" dirty="0">
                <a:solidFill>
                  <a:schemeClr val="accent2"/>
                </a:solidFill>
                <a:latin typeface="Courier" pitchFamily="49" charset="0"/>
              </a:rPr>
              <a:t>argument1</a:t>
            </a:r>
            <a:r>
              <a:rPr lang="en-US" b="1" dirty="0">
                <a:latin typeface="Courier" pitchFamily="49" charset="0"/>
              </a:rPr>
              <a:t>,</a:t>
            </a:r>
            <a:r>
              <a:rPr lang="en-US" b="1" i="1" dirty="0">
                <a:solidFill>
                  <a:schemeClr val="accent2"/>
                </a:solidFill>
                <a:latin typeface="Courier" pitchFamily="49" charset="0"/>
              </a:rPr>
              <a:t> argument2</a:t>
            </a:r>
            <a:r>
              <a:rPr lang="en-US" b="1" dirty="0">
                <a:latin typeface="Courier" pitchFamily="49" charset="0"/>
              </a:rPr>
              <a:t>,</a:t>
            </a:r>
            <a:r>
              <a:rPr lang="en-US" b="1" i="1" dirty="0">
                <a:solidFill>
                  <a:schemeClr val="accent2"/>
                </a:solidFill>
                <a:latin typeface="Courier" pitchFamily="49" charset="0"/>
              </a:rPr>
              <a:t> ...</a:t>
            </a:r>
            <a:r>
              <a:rPr lang="en-US" b="1" dirty="0">
                <a:latin typeface="Courier" pitchFamily="49" charset="0"/>
              </a:rPr>
              <a:t>)</a:t>
            </a:r>
            <a:r>
              <a:rPr lang="en-US" b="1" i="1" dirty="0">
                <a:solidFill>
                  <a:schemeClr val="accent2"/>
                </a:solidFill>
                <a:latin typeface="Courier" pitchFamily="49" charset="0"/>
              </a:rPr>
              <a:t> </a:t>
            </a:r>
            <a:endParaRPr lang="el-GR" b="1" i="1" dirty="0">
              <a:solidFill>
                <a:schemeClr val="accent2"/>
              </a:solidFill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l-GR" b="1" dirty="0">
                <a:latin typeface="Courier" pitchFamily="49" charset="0"/>
              </a:rPr>
              <a:t>   </a:t>
            </a:r>
            <a:r>
              <a:rPr lang="en-US" b="1" dirty="0">
                <a:latin typeface="Courier" pitchFamily="49" charset="0"/>
              </a:rPr>
              <a:t>{  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     </a:t>
            </a:r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statements;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   }</a:t>
            </a:r>
            <a:endParaRPr lang="el-GR" b="1" dirty="0"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endParaRPr lang="el-GR" b="1" dirty="0"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#include &lt;iostream.h&gt;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int</a:t>
            </a:r>
            <a:r>
              <a:rPr lang="en-US" b="1" dirty="0">
                <a:latin typeface="Courier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addition</a:t>
            </a:r>
            <a:r>
              <a:rPr lang="en-US" b="1" dirty="0">
                <a:latin typeface="Courier" pitchFamily="49" charset="0"/>
              </a:rPr>
              <a:t> (</a:t>
            </a: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int a</a:t>
            </a:r>
            <a:r>
              <a:rPr lang="en-US" b="1" dirty="0">
                <a:latin typeface="Courier" pitchFamily="49" charset="0"/>
              </a:rPr>
              <a:t>, </a:t>
            </a: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int b</a:t>
            </a:r>
            <a:r>
              <a:rPr lang="en-US" b="1" dirty="0">
                <a:latin typeface="Courier" pitchFamily="49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int r;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  r</a:t>
            </a:r>
            <a:r>
              <a:rPr lang="el-GR" b="1" dirty="0">
                <a:solidFill>
                  <a:srgbClr val="0000FF"/>
                </a:solidFill>
                <a:latin typeface="Courier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=</a:t>
            </a:r>
            <a:r>
              <a:rPr lang="el-GR" b="1" dirty="0">
                <a:solidFill>
                  <a:srgbClr val="0000FF"/>
                </a:solidFill>
                <a:latin typeface="Courier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a</a:t>
            </a:r>
            <a:r>
              <a:rPr lang="el-GR" b="1" dirty="0">
                <a:solidFill>
                  <a:srgbClr val="0000FF"/>
                </a:solidFill>
                <a:latin typeface="Courier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+</a:t>
            </a:r>
            <a:r>
              <a:rPr lang="el-GR" b="1" dirty="0">
                <a:solidFill>
                  <a:srgbClr val="0000FF"/>
                </a:solidFill>
                <a:latin typeface="Courier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b;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  return (r);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}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3276600" y="4581525"/>
            <a:ext cx="1584325" cy="1079500"/>
          </a:xfrm>
          <a:prstGeom prst="wedgeRectCallout">
            <a:avLst>
              <a:gd name="adj1" fmla="val -115532"/>
              <a:gd name="adj2" fmla="val -5808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>
                <a:solidFill>
                  <a:srgbClr val="FF3300"/>
                </a:solidFill>
                <a:latin typeface="Garamond" pitchFamily="18" charset="0"/>
              </a:rPr>
              <a:t>Μοντέλο</a:t>
            </a:r>
          </a:p>
          <a:p>
            <a:pPr algn="ctr"/>
            <a:r>
              <a:rPr lang="el-GR" sz="2000" b="1" dirty="0">
                <a:solidFill>
                  <a:srgbClr val="FF3300"/>
                </a:solidFill>
                <a:latin typeface="Garamond" pitchFamily="18" charset="0"/>
              </a:rPr>
              <a:t>λειτουργίας</a:t>
            </a:r>
          </a:p>
          <a:p>
            <a:pPr algn="ctr"/>
            <a:r>
              <a:rPr lang="el-GR" sz="2000" b="1" dirty="0">
                <a:solidFill>
                  <a:srgbClr val="FF3300"/>
                </a:solidFill>
                <a:latin typeface="Garamond" pitchFamily="18" charset="0"/>
              </a:rPr>
              <a:t>συνάρτησης</a:t>
            </a: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323528" y="3068960"/>
            <a:ext cx="82809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6588125" y="2492375"/>
            <a:ext cx="1584325" cy="1008063"/>
          </a:xfrm>
          <a:prstGeom prst="wedgeRectCallout">
            <a:avLst>
              <a:gd name="adj1" fmla="val 41583"/>
              <a:gd name="adj2" fmla="val 163856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>
                <a:solidFill>
                  <a:srgbClr val="FF3300"/>
                </a:solidFill>
                <a:latin typeface="Garamond" pitchFamily="18" charset="0"/>
              </a:rPr>
              <a:t>Εκτέλεση</a:t>
            </a:r>
          </a:p>
          <a:p>
            <a:pPr algn="ctr"/>
            <a:r>
              <a:rPr lang="el-GR" sz="2000" b="1" dirty="0">
                <a:solidFill>
                  <a:srgbClr val="FF3300"/>
                </a:solidFill>
                <a:latin typeface="Garamond" pitchFamily="18" charset="0"/>
              </a:rPr>
              <a:t>κώδικα συνάρτησης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19700" y="3789363"/>
            <a:ext cx="37449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int main ()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{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  int z;</a:t>
            </a:r>
          </a:p>
          <a:p>
            <a:r>
              <a:rPr lang="en-US" sz="2000" b="1" dirty="0">
                <a:latin typeface="Courier" pitchFamily="49" charset="0"/>
              </a:rPr>
              <a:t>  </a:t>
            </a:r>
            <a:r>
              <a:rPr lang="en-US" sz="2000" b="1" dirty="0">
                <a:solidFill>
                  <a:schemeClr val="hlink"/>
                </a:solidFill>
                <a:latin typeface="Courier" pitchFamily="49" charset="0"/>
              </a:rPr>
              <a:t>z = addition (5,3);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  cout &lt;&lt; "The result</a:t>
            </a:r>
            <a:endParaRPr 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urier" pitchFamily="49" charset="0"/>
            </a:endParaRPr>
          </a:p>
          <a:p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 is " &lt;&lt; z;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  return 0;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}</a:t>
            </a:r>
            <a:endParaRPr 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Πέρασμα παραμέτρων </a:t>
            </a:r>
            <a:br>
              <a:rPr lang="el-GR" dirty="0"/>
            </a:b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με τιμή </a:t>
            </a:r>
            <a:r>
              <a:rPr lang="el-GR" dirty="0"/>
              <a:t>&amp;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με αναφορά</a:t>
            </a:r>
            <a:r>
              <a:rPr lang="el-GR" sz="3600" b="0" dirty="0">
                <a:solidFill>
                  <a:schemeClr val="accent6">
                    <a:lumMod val="75000"/>
                  </a:schemeClr>
                </a:solidFill>
              </a:rPr>
              <a:t> 1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l-GR" sz="3600" b="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Πέρασμα </a:t>
            </a:r>
            <a:r>
              <a:rPr lang="el-GR" b="1" dirty="0"/>
              <a:t>με τιμή</a:t>
            </a:r>
          </a:p>
          <a:p>
            <a:pPr lvl="1">
              <a:lnSpc>
                <a:spcPct val="110000"/>
              </a:lnSpc>
            </a:pPr>
            <a:r>
              <a:rPr lang="el-GR" dirty="0"/>
              <a:t>Κατά την κλήση μιας συνάρτησης με παραμέτρους, αυτό που περνάμε στη </a:t>
            </a:r>
            <a:r>
              <a:rPr lang="el-GR" dirty="0" smtClean="0"/>
              <a:t>συνάρ</a:t>
            </a:r>
            <a:r>
              <a:rPr lang="el-GR" dirty="0"/>
              <a:t>τ</a:t>
            </a:r>
            <a:r>
              <a:rPr lang="el-GR" dirty="0" smtClean="0"/>
              <a:t>ηση </a:t>
            </a:r>
            <a:r>
              <a:rPr lang="el-GR" dirty="0"/>
              <a:t>είναι οι τιμές των μεταβλητών και όχι αυτές καθεαυτές τις μεταβλητές (η τιμή των οποίες παραμένει αμετάβλητη στην καλούσα συνάρτηση.</a:t>
            </a:r>
          </a:p>
          <a:p>
            <a:pPr lvl="1">
              <a:lnSpc>
                <a:spcPct val="110000"/>
              </a:lnSpc>
            </a:pPr>
            <a:r>
              <a:rPr lang="el-GR" dirty="0"/>
              <a:t>π.χ. </a:t>
            </a:r>
            <a:r>
              <a:rPr lang="el-GR" sz="1700" dirty="0">
                <a:latin typeface="Courier" pitchFamily="49" charset="0"/>
              </a:rPr>
              <a:t>int x=5, y=3, z;</a:t>
            </a:r>
            <a:br>
              <a:rPr lang="el-GR" sz="1700" dirty="0">
                <a:latin typeface="Courier" pitchFamily="49" charset="0"/>
              </a:rPr>
            </a:br>
            <a:r>
              <a:rPr lang="el-GR" sz="1700" dirty="0">
                <a:latin typeface="Courier" pitchFamily="49" charset="0"/>
              </a:rPr>
              <a:t>	   z = addition(x,y);</a:t>
            </a:r>
            <a:r>
              <a:rPr lang="el-GR" sz="1700" dirty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532313"/>
            <a:ext cx="4284663" cy="1201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9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Πέρασμα παραμέτρων </a:t>
            </a:r>
            <a:br>
              <a:rPr lang="el-GR" dirty="0"/>
            </a:b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με τιμή </a:t>
            </a:r>
            <a:r>
              <a:rPr lang="el-GR" dirty="0"/>
              <a:t>&amp;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με αναφορά</a:t>
            </a:r>
            <a:r>
              <a:rPr lang="el-GR" sz="36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3600" b="0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l-GR" sz="3600" b="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Πέρασμα </a:t>
            </a:r>
            <a:r>
              <a:rPr lang="el-GR" b="1" dirty="0"/>
              <a:t>με αναφορά</a:t>
            </a:r>
          </a:p>
          <a:p>
            <a:pPr lvl="1"/>
            <a:r>
              <a:rPr lang="el-GR" dirty="0"/>
              <a:t>Γίνεται στην περίπτωση που είναι επιθυμητή η μεταβολή της τιμής μιας εξωτερικής μεταβλητής από το εσωτερικό μιας συνάρτησης (τελεστής </a:t>
            </a:r>
            <a:r>
              <a:rPr lang="el-GR" b="1" dirty="0">
                <a:solidFill>
                  <a:srgbClr val="558F21"/>
                </a:solidFill>
                <a:latin typeface="Courier" pitchFamily="49" charset="0"/>
              </a:rPr>
              <a:t>&amp;</a:t>
            </a:r>
            <a:r>
              <a:rPr lang="el-GR" dirty="0"/>
              <a:t>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4212" y="3011806"/>
            <a:ext cx="6480175" cy="2225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effectLst/>
                <a:latin typeface="Courier" pitchFamily="49" charset="0"/>
              </a:rPr>
              <a:t>#include &lt;iostream.h&gt;</a:t>
            </a:r>
          </a:p>
          <a:p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void</a:t>
            </a:r>
            <a:r>
              <a:rPr lang="en-US" sz="2000" b="1" dirty="0">
                <a:effectLst/>
                <a:latin typeface="Courier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duplicate</a:t>
            </a:r>
            <a:r>
              <a:rPr lang="en-US" sz="2000" b="1" dirty="0">
                <a:effectLst/>
                <a:latin typeface="Courier" pitchFamily="49" charset="0"/>
              </a:rPr>
              <a:t> (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</a:t>
            </a:r>
            <a:r>
              <a:rPr lang="en-US" sz="2000" b="1" dirty="0">
                <a:solidFill>
                  <a:srgbClr val="558F21"/>
                </a:solidFill>
                <a:effectLst/>
                <a:latin typeface="Courier" pitchFamily="49" charset="0"/>
              </a:rPr>
              <a:t>&amp;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 a</a:t>
            </a:r>
            <a:r>
              <a:rPr lang="en-US" sz="2000" b="1" dirty="0">
                <a:effectLst/>
                <a:latin typeface="Courier" pitchFamily="49" charset="0"/>
              </a:rPr>
              <a:t>,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</a:t>
            </a:r>
            <a:r>
              <a:rPr lang="en-US" sz="2000" b="1" dirty="0">
                <a:solidFill>
                  <a:srgbClr val="558F21"/>
                </a:solidFill>
                <a:effectLst/>
                <a:latin typeface="Courier" pitchFamily="49" charset="0"/>
              </a:rPr>
              <a:t>&amp;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 b</a:t>
            </a:r>
            <a:r>
              <a:rPr lang="en-US" sz="2000" b="1" dirty="0">
                <a:effectLst/>
                <a:latin typeface="Courier" pitchFamily="49" charset="0"/>
              </a:rPr>
              <a:t>,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</a:t>
            </a:r>
            <a:r>
              <a:rPr lang="en-US" sz="2000" b="1" dirty="0">
                <a:solidFill>
                  <a:srgbClr val="558F21"/>
                </a:solidFill>
                <a:effectLst/>
                <a:latin typeface="Courier" pitchFamily="49" charset="0"/>
              </a:rPr>
              <a:t>&amp;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 c</a:t>
            </a:r>
            <a:r>
              <a:rPr lang="en-US" sz="2000" b="1" dirty="0">
                <a:effectLst/>
                <a:latin typeface="Courier" pitchFamily="49" charset="0"/>
              </a:rPr>
              <a:t>)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{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" pitchFamily="49" charset="0"/>
              </a:rPr>
              <a:t>a *= 2;</a:t>
            </a:r>
          </a:p>
          <a:p>
            <a:r>
              <a:rPr lang="en-US" sz="2000" b="1" dirty="0">
                <a:solidFill>
                  <a:srgbClr val="0000FF"/>
                </a:solidFill>
                <a:effectLst/>
                <a:latin typeface="Courier" pitchFamily="49" charset="0"/>
              </a:rPr>
              <a:t>  b *= 2;</a:t>
            </a:r>
          </a:p>
          <a:p>
            <a:r>
              <a:rPr lang="en-US" sz="2000" b="1" dirty="0">
                <a:solidFill>
                  <a:srgbClr val="0000FF"/>
                </a:solidFill>
                <a:effectLst/>
                <a:latin typeface="Courier" pitchFamily="49" charset="0"/>
              </a:rPr>
              <a:t>  c *= 2;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}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0" y="3860800"/>
            <a:ext cx="4248150" cy="25304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effectLst/>
                <a:latin typeface="Courier" pitchFamily="49" charset="0"/>
              </a:rPr>
              <a:t>int main ()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{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  int x=1, y=3, z=7;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  </a:t>
            </a:r>
            <a:r>
              <a:rPr lang="en-US" sz="2000" b="1" dirty="0">
                <a:solidFill>
                  <a:schemeClr val="hlink"/>
                </a:solidFill>
                <a:effectLst/>
                <a:latin typeface="Courier" pitchFamily="49" charset="0"/>
              </a:rPr>
              <a:t>duplicate (x, y, z);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  cout &lt;&lt; "x=" &lt;&lt; x &lt;&lt; ", </a:t>
            </a:r>
            <a:endParaRPr lang="el-GR" sz="2000" b="1" dirty="0">
              <a:effectLst/>
              <a:latin typeface="Courier" pitchFamily="49" charset="0"/>
            </a:endParaRPr>
          </a:p>
          <a:p>
            <a:r>
              <a:rPr lang="el-GR" sz="2000" b="1" dirty="0">
                <a:effectLst/>
                <a:latin typeface="Courier" pitchFamily="49" charset="0"/>
              </a:rPr>
              <a:t>  </a:t>
            </a:r>
            <a:r>
              <a:rPr lang="en-US" sz="2000" b="1" dirty="0">
                <a:effectLst/>
                <a:latin typeface="Courier" pitchFamily="49" charset="0"/>
              </a:rPr>
              <a:t>y=" &lt;&lt; y &lt;&lt; ", z=" &lt;&lt; z;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  return 0;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}</a:t>
            </a:r>
            <a:endParaRPr lang="el-GR" sz="2000" b="1" dirty="0">
              <a:effectLst/>
              <a:latin typeface="Courier" pitchFamily="49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271666"/>
            <a:ext cx="4392612" cy="1109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1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Επιστροφή πολλαπλών τιμών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τεχνική του περάσματος με αναφορά επιτρέπει την επιστροφή πολλαπλών τιμών από μια συνάρτηση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056437" cy="19208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void prevnext</a:t>
            </a:r>
            <a:r>
              <a:rPr lang="en-US" sz="2000" b="1" dirty="0">
                <a:effectLst/>
                <a:latin typeface="Courier" pitchFamily="49" charset="0"/>
              </a:rPr>
              <a:t> (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 x</a:t>
            </a:r>
            <a:r>
              <a:rPr lang="en-US" sz="2000" b="1" dirty="0">
                <a:effectLst/>
                <a:latin typeface="Courier" pitchFamily="49" charset="0"/>
              </a:rPr>
              <a:t>,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int&amp; prev</a:t>
            </a:r>
            <a:r>
              <a:rPr lang="en-US" sz="2000" b="1" dirty="0">
                <a:effectLst/>
                <a:latin typeface="Courier" pitchFamily="49" charset="0"/>
              </a:rPr>
              <a:t>,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int&amp; next</a:t>
            </a:r>
            <a:r>
              <a:rPr lang="en-US" sz="2000" b="1" dirty="0">
                <a:effectLst/>
                <a:latin typeface="Courier" pitchFamily="49" charset="0"/>
              </a:rPr>
              <a:t>)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{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" pitchFamily="49" charset="0"/>
              </a:rPr>
              <a:t>prev = x-1;</a:t>
            </a:r>
          </a:p>
          <a:p>
            <a:r>
              <a:rPr lang="en-US" sz="2000" b="1" dirty="0">
                <a:solidFill>
                  <a:srgbClr val="0000FF"/>
                </a:solidFill>
                <a:effectLst/>
                <a:latin typeface="Courier" pitchFamily="49" charset="0"/>
              </a:rPr>
              <a:t>  next = x+1;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}</a:t>
            </a:r>
          </a:p>
          <a:p>
            <a:endParaRPr lang="en-US" sz="2000" b="1" dirty="0">
              <a:effectLst/>
              <a:latin typeface="Courier" pitchFamily="49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0" y="3860800"/>
            <a:ext cx="4248150" cy="25304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effectLst/>
                <a:latin typeface="Courier" pitchFamily="49" charset="0"/>
              </a:rPr>
              <a:t>int main ()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{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  int x=100, y, z;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  </a:t>
            </a:r>
            <a:r>
              <a:rPr lang="en-US" sz="2000" b="1" dirty="0">
                <a:solidFill>
                  <a:schemeClr val="hlink"/>
                </a:solidFill>
                <a:effectLst/>
                <a:latin typeface="Courier" pitchFamily="49" charset="0"/>
              </a:rPr>
              <a:t>prevnext (x, y, z);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  cout &lt;&lt; "Previous=" &lt;&lt; y </a:t>
            </a:r>
            <a:endParaRPr lang="el-GR" sz="2000" b="1" dirty="0">
              <a:effectLst/>
              <a:latin typeface="Courier" pitchFamily="49" charset="0"/>
            </a:endParaRPr>
          </a:p>
          <a:p>
            <a:r>
              <a:rPr lang="el-GR" sz="2000" b="1" dirty="0">
                <a:effectLst/>
                <a:latin typeface="Courier" pitchFamily="49" charset="0"/>
              </a:rPr>
              <a:t>  </a:t>
            </a:r>
            <a:r>
              <a:rPr lang="en-US" sz="2000" b="1" dirty="0">
                <a:effectLst/>
                <a:latin typeface="Courier" pitchFamily="49" charset="0"/>
              </a:rPr>
              <a:t>&lt;&lt; ", Next=" &lt;&lt; z;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  return 0;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}</a:t>
            </a:r>
            <a:endParaRPr lang="el-GR" sz="2000" b="1" dirty="0">
              <a:effectLst/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προκαθορισμένων τιμών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γράφουμε μια συνάρτηση μπορούμε να δηλώσουμε προκαθορισμένες </a:t>
            </a:r>
            <a:r>
              <a:rPr lang="en-US" dirty="0"/>
              <a:t>(default) </a:t>
            </a:r>
            <a:r>
              <a:rPr lang="el-GR" dirty="0"/>
              <a:t>τιμές για κάθε μια από τις παραμέτρους της. Αυτές οι τιμές θα χρησιμοποιηθούν σε περίπτωση που κατά την κλήση, δεν περαστούν τιμές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552" y="3068960"/>
            <a:ext cx="7056437" cy="2225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effectLst/>
                <a:latin typeface="Courier" pitchFamily="49" charset="0"/>
              </a:rPr>
              <a:t>#include &lt;iostream.h&gt;</a:t>
            </a:r>
          </a:p>
          <a:p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</a:t>
            </a:r>
            <a:r>
              <a:rPr lang="en-US" sz="2000" b="1" dirty="0">
                <a:effectLst/>
                <a:latin typeface="Courier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divide</a:t>
            </a:r>
            <a:r>
              <a:rPr lang="en-US" sz="2000" b="1" dirty="0">
                <a:effectLst/>
                <a:latin typeface="Courier" pitchFamily="49" charset="0"/>
              </a:rPr>
              <a:t> (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 a</a:t>
            </a:r>
            <a:r>
              <a:rPr lang="en-US" sz="2000" b="1" dirty="0">
                <a:effectLst/>
                <a:latin typeface="Courier" pitchFamily="49" charset="0"/>
              </a:rPr>
              <a:t>,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 b=2</a:t>
            </a:r>
            <a:r>
              <a:rPr lang="en-US" sz="2000" b="1" dirty="0">
                <a:effectLst/>
                <a:latin typeface="Courier" pitchFamily="49" charset="0"/>
              </a:rPr>
              <a:t>)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{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" pitchFamily="49" charset="0"/>
              </a:rPr>
              <a:t>int r;</a:t>
            </a:r>
          </a:p>
          <a:p>
            <a:r>
              <a:rPr lang="en-US" sz="2000" b="1" dirty="0">
                <a:solidFill>
                  <a:srgbClr val="0000FF"/>
                </a:solidFill>
                <a:effectLst/>
                <a:latin typeface="Courier" pitchFamily="49" charset="0"/>
              </a:rPr>
              <a:t>  r=a/b;</a:t>
            </a:r>
          </a:p>
          <a:p>
            <a:r>
              <a:rPr lang="en-US" sz="2000" b="1" dirty="0">
                <a:solidFill>
                  <a:srgbClr val="0000FF"/>
                </a:solidFill>
                <a:effectLst/>
                <a:latin typeface="Courier" pitchFamily="49" charset="0"/>
              </a:rPr>
              <a:t>  return (r);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}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0" y="4083050"/>
            <a:ext cx="4248150" cy="2225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 dirty="0">
                <a:effectLst/>
                <a:latin typeface="Courier" pitchFamily="49" charset="0"/>
              </a:rPr>
              <a:t>int main ()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{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  cout &lt;&lt; </a:t>
            </a:r>
            <a:r>
              <a:rPr lang="fr-FR" sz="2000" b="1" dirty="0">
                <a:solidFill>
                  <a:schemeClr val="hlink"/>
                </a:solidFill>
                <a:effectLst/>
                <a:latin typeface="Courier" pitchFamily="49" charset="0"/>
              </a:rPr>
              <a:t>divide (12)</a:t>
            </a:r>
            <a:r>
              <a:rPr lang="fr-FR" sz="2000" b="1" dirty="0">
                <a:effectLst/>
                <a:latin typeface="Courier" pitchFamily="49" charset="0"/>
              </a:rPr>
              <a:t>;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  cout &lt;&lt; </a:t>
            </a:r>
            <a:r>
              <a:rPr lang="fr-FR" b="1" dirty="0">
                <a:effectLst/>
                <a:latin typeface="Courier" pitchFamily="49" charset="0"/>
              </a:rPr>
              <a:t>"\n"</a:t>
            </a:r>
            <a:r>
              <a:rPr lang="fr-FR" sz="2000" b="1" dirty="0">
                <a:effectLst/>
                <a:latin typeface="Courier" pitchFamily="49" charset="0"/>
              </a:rPr>
              <a:t>;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  cout &lt;&lt; </a:t>
            </a:r>
            <a:r>
              <a:rPr lang="fr-FR" sz="2000" b="1" dirty="0">
                <a:solidFill>
                  <a:schemeClr val="hlink"/>
                </a:solidFill>
                <a:effectLst/>
                <a:latin typeface="Courier" pitchFamily="49" charset="0"/>
              </a:rPr>
              <a:t>divide (20,4)</a:t>
            </a:r>
            <a:r>
              <a:rPr lang="fr-FR" sz="2000" b="1" dirty="0">
                <a:effectLst/>
                <a:latin typeface="Courier" pitchFamily="49" charset="0"/>
              </a:rPr>
              <a:t>;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  return 0;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}</a:t>
            </a:r>
            <a:endParaRPr lang="el-GR" sz="2000" b="1" dirty="0">
              <a:effectLst/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Υπερφόρτωση συναρτήσεων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Υπερφόρτωση (</a:t>
            </a:r>
            <a:r>
              <a:rPr lang="en-US" b="1" dirty="0"/>
              <a:t>overloading</a:t>
            </a:r>
            <a:r>
              <a:rPr lang="en-US" dirty="0"/>
              <a:t>) </a:t>
            </a:r>
            <a:r>
              <a:rPr lang="el-GR" dirty="0"/>
              <a:t>συνάρτησης</a:t>
            </a:r>
            <a:r>
              <a:rPr lang="en-US" dirty="0"/>
              <a:t> </a:t>
            </a:r>
            <a:r>
              <a:rPr lang="el-GR" dirty="0"/>
              <a:t>έχουμε όταν ορίζουμε δύο ή περισσότερες συναρτήσεις με το ίδιο όνομα, αλλά διαφορετική λίστα παραμέτρων (είτε ως προς τον αριθμό ή ως προς τους τύπους)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2852936"/>
            <a:ext cx="7056437" cy="28352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effectLst/>
                <a:latin typeface="Courier" pitchFamily="49" charset="0"/>
              </a:rPr>
              <a:t>#include &lt;iostream.h&gt;</a:t>
            </a:r>
          </a:p>
          <a:p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 divide</a:t>
            </a:r>
            <a:r>
              <a:rPr lang="en-US" sz="2000" b="1" dirty="0">
                <a:effectLst/>
                <a:latin typeface="Courier" pitchFamily="49" charset="0"/>
              </a:rPr>
              <a:t> (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 a</a:t>
            </a:r>
            <a:r>
              <a:rPr lang="en-US" sz="2000" b="1" dirty="0">
                <a:effectLst/>
                <a:latin typeface="Courier" pitchFamily="49" charset="0"/>
              </a:rPr>
              <a:t>,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 b</a:t>
            </a:r>
            <a:r>
              <a:rPr lang="en-US" sz="2000" b="1" dirty="0">
                <a:effectLst/>
                <a:latin typeface="Courier" pitchFamily="49" charset="0"/>
              </a:rPr>
              <a:t>)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{</a:t>
            </a:r>
            <a:endParaRPr lang="el-GR" sz="2000" b="1" dirty="0">
              <a:effectLst/>
              <a:latin typeface="Courier" pitchFamily="49" charset="0"/>
            </a:endParaRPr>
          </a:p>
          <a:p>
            <a:r>
              <a:rPr lang="el-GR" sz="2000" b="1" dirty="0">
                <a:effectLst/>
                <a:latin typeface="Courier" pitchFamily="49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" pitchFamily="49" charset="0"/>
              </a:rPr>
              <a:t>return (a/b);</a:t>
            </a:r>
            <a:endParaRPr lang="el-GR" sz="2000" b="1" dirty="0">
              <a:solidFill>
                <a:srgbClr val="0000FF"/>
              </a:solidFill>
              <a:effectLst/>
              <a:latin typeface="Courier" pitchFamily="49" charset="0"/>
            </a:endParaRPr>
          </a:p>
          <a:p>
            <a:r>
              <a:rPr lang="en-US" sz="2000" b="1" dirty="0">
                <a:effectLst/>
                <a:latin typeface="Courier" pitchFamily="49" charset="0"/>
              </a:rPr>
              <a:t>}</a:t>
            </a:r>
          </a:p>
          <a:p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float divide</a:t>
            </a:r>
            <a:r>
              <a:rPr lang="en-US" sz="2000" b="1" dirty="0">
                <a:effectLst/>
                <a:latin typeface="Courier" pitchFamily="49" charset="0"/>
              </a:rPr>
              <a:t> (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float a</a:t>
            </a:r>
            <a:r>
              <a:rPr lang="en-US" sz="2000" b="1" dirty="0">
                <a:effectLst/>
                <a:latin typeface="Courier" pitchFamily="49" charset="0"/>
              </a:rPr>
              <a:t>,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Courier" pitchFamily="49" charset="0"/>
              </a:rPr>
              <a:t>float b</a:t>
            </a:r>
            <a:r>
              <a:rPr lang="en-US" sz="2000" b="1" dirty="0">
                <a:effectLst/>
                <a:latin typeface="Courier" pitchFamily="49" charset="0"/>
              </a:rPr>
              <a:t>)</a:t>
            </a:r>
          </a:p>
          <a:p>
            <a:r>
              <a:rPr lang="en-US" sz="2000" b="1" dirty="0">
                <a:effectLst/>
                <a:latin typeface="Courier" pitchFamily="49" charset="0"/>
              </a:rPr>
              <a:t>{</a:t>
            </a:r>
            <a:endParaRPr lang="el-GR" sz="2000" b="1" dirty="0">
              <a:effectLst/>
              <a:latin typeface="Courier" pitchFamily="49" charset="0"/>
            </a:endParaRPr>
          </a:p>
          <a:p>
            <a:r>
              <a:rPr lang="el-GR" sz="2000" b="1" dirty="0">
                <a:effectLst/>
                <a:latin typeface="Courier" pitchFamily="49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" pitchFamily="49" charset="0"/>
              </a:rPr>
              <a:t>return (a/b);</a:t>
            </a:r>
            <a:endParaRPr lang="el-GR" sz="2000" b="1" dirty="0">
              <a:solidFill>
                <a:srgbClr val="0000FF"/>
              </a:solidFill>
              <a:effectLst/>
              <a:latin typeface="Courier" pitchFamily="49" charset="0"/>
            </a:endParaRPr>
          </a:p>
          <a:p>
            <a:r>
              <a:rPr lang="en-US" sz="2000" b="1" dirty="0">
                <a:effectLst/>
                <a:latin typeface="Courier" pitchFamily="49" charset="0"/>
              </a:rPr>
              <a:t>}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76825" y="3213100"/>
            <a:ext cx="3959225" cy="31400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 dirty="0">
                <a:effectLst/>
                <a:latin typeface="Courier" pitchFamily="49" charset="0"/>
              </a:rPr>
              <a:t>int main ()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{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  int x</a:t>
            </a:r>
            <a:r>
              <a:rPr lang="el-GR" sz="2000" b="1" dirty="0">
                <a:effectLst/>
                <a:latin typeface="Courier" pitchFamily="49" charset="0"/>
              </a:rPr>
              <a:t> </a:t>
            </a:r>
            <a:r>
              <a:rPr lang="fr-FR" sz="2000" b="1" dirty="0">
                <a:effectLst/>
                <a:latin typeface="Courier" pitchFamily="49" charset="0"/>
              </a:rPr>
              <a:t>=</a:t>
            </a:r>
            <a:r>
              <a:rPr lang="el-GR" sz="2000" b="1" dirty="0">
                <a:effectLst/>
                <a:latin typeface="Courier" pitchFamily="49" charset="0"/>
              </a:rPr>
              <a:t> </a:t>
            </a:r>
            <a:r>
              <a:rPr lang="fr-FR" sz="2000" b="1" dirty="0">
                <a:effectLst/>
                <a:latin typeface="Courier" pitchFamily="49" charset="0"/>
              </a:rPr>
              <a:t>5,y</a:t>
            </a:r>
            <a:r>
              <a:rPr lang="el-GR" sz="2000" b="1" dirty="0">
                <a:effectLst/>
                <a:latin typeface="Courier" pitchFamily="49" charset="0"/>
              </a:rPr>
              <a:t> </a:t>
            </a:r>
            <a:r>
              <a:rPr lang="fr-FR" sz="2000" b="1" dirty="0">
                <a:effectLst/>
                <a:latin typeface="Courier" pitchFamily="49" charset="0"/>
              </a:rPr>
              <a:t>=</a:t>
            </a:r>
            <a:r>
              <a:rPr lang="el-GR" sz="2000" b="1" dirty="0">
                <a:effectLst/>
                <a:latin typeface="Courier" pitchFamily="49" charset="0"/>
              </a:rPr>
              <a:t> </a:t>
            </a:r>
            <a:r>
              <a:rPr lang="fr-FR" sz="2000" b="1" dirty="0">
                <a:effectLst/>
                <a:latin typeface="Courier" pitchFamily="49" charset="0"/>
              </a:rPr>
              <a:t>2;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  float n</a:t>
            </a:r>
            <a:r>
              <a:rPr lang="el-GR" sz="2000" b="1" dirty="0">
                <a:effectLst/>
                <a:latin typeface="Courier" pitchFamily="49" charset="0"/>
              </a:rPr>
              <a:t> </a:t>
            </a:r>
            <a:r>
              <a:rPr lang="fr-FR" sz="2000" b="1" dirty="0">
                <a:effectLst/>
                <a:latin typeface="Courier" pitchFamily="49" charset="0"/>
              </a:rPr>
              <a:t>=</a:t>
            </a:r>
            <a:r>
              <a:rPr lang="el-GR" sz="2000" b="1" dirty="0">
                <a:effectLst/>
                <a:latin typeface="Courier" pitchFamily="49" charset="0"/>
              </a:rPr>
              <a:t> </a:t>
            </a:r>
            <a:r>
              <a:rPr lang="fr-FR" sz="2000" b="1" dirty="0">
                <a:effectLst/>
                <a:latin typeface="Courier" pitchFamily="49" charset="0"/>
              </a:rPr>
              <a:t>5.0,m</a:t>
            </a:r>
            <a:r>
              <a:rPr lang="el-GR" sz="2000" b="1" dirty="0">
                <a:effectLst/>
                <a:latin typeface="Courier" pitchFamily="49" charset="0"/>
              </a:rPr>
              <a:t> </a:t>
            </a:r>
            <a:r>
              <a:rPr lang="fr-FR" sz="2000" b="1" dirty="0">
                <a:effectLst/>
                <a:latin typeface="Courier" pitchFamily="49" charset="0"/>
              </a:rPr>
              <a:t>=</a:t>
            </a:r>
            <a:r>
              <a:rPr lang="el-GR" sz="2000" b="1" dirty="0">
                <a:effectLst/>
                <a:latin typeface="Courier" pitchFamily="49" charset="0"/>
              </a:rPr>
              <a:t> </a:t>
            </a:r>
            <a:r>
              <a:rPr lang="fr-FR" sz="2000" b="1" dirty="0">
                <a:effectLst/>
                <a:latin typeface="Courier" pitchFamily="49" charset="0"/>
              </a:rPr>
              <a:t>2.0;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  cout &lt;&lt; </a:t>
            </a:r>
            <a:r>
              <a:rPr lang="fr-FR" sz="2000" b="1" dirty="0">
                <a:solidFill>
                  <a:schemeClr val="hlink"/>
                </a:solidFill>
                <a:effectLst/>
                <a:latin typeface="Courier" pitchFamily="49" charset="0"/>
              </a:rPr>
              <a:t>divide (x,y)</a:t>
            </a:r>
            <a:r>
              <a:rPr lang="fr-FR" sz="2000" b="1" dirty="0">
                <a:effectLst/>
                <a:latin typeface="Courier" pitchFamily="49" charset="0"/>
              </a:rPr>
              <a:t>;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  cout &lt;&lt; "\n";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  cout &lt;&lt; </a:t>
            </a:r>
            <a:r>
              <a:rPr lang="fr-FR" sz="2000" b="1" dirty="0">
                <a:solidFill>
                  <a:schemeClr val="hlink"/>
                </a:solidFill>
                <a:effectLst/>
                <a:latin typeface="Courier" pitchFamily="49" charset="0"/>
              </a:rPr>
              <a:t>divide (n,m)</a:t>
            </a:r>
            <a:r>
              <a:rPr lang="fr-FR" sz="2000" b="1" dirty="0">
                <a:effectLst/>
                <a:latin typeface="Courier" pitchFamily="49" charset="0"/>
              </a:rPr>
              <a:t>;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  cout &lt;&lt; "\n";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  return 0;</a:t>
            </a:r>
          </a:p>
          <a:p>
            <a:r>
              <a:rPr lang="fr-FR" sz="2000" b="1" dirty="0">
                <a:effectLst/>
                <a:latin typeface="Courier" pitchFamily="49" charset="0"/>
              </a:rPr>
              <a:t>}</a:t>
            </a:r>
            <a:endParaRPr lang="el-GR" sz="2000" b="1" dirty="0">
              <a:effectLst/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 </a:t>
            </a:r>
            <a:r>
              <a:rPr lang="en-US" dirty="0"/>
              <a:t>inline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Μια συνάρτηση ορίζεται ως </a:t>
            </a:r>
            <a:r>
              <a:rPr lang="en-US" dirty="0"/>
              <a:t>inline </a:t>
            </a:r>
            <a:r>
              <a:rPr lang="el-GR" dirty="0"/>
              <a:t>με τη χρήση της ομώνυμης λέξης κλειδί πριν τον τύπο της συνάρτησης. Κατά τη μεταγλώττιση, η δήλωση αυτή απευθύνεται στον προεπεξεργαστή και έχει ως αποτέλεσμα την ενσωμάτωση</a:t>
            </a:r>
            <a:r>
              <a:rPr lang="en-US" dirty="0"/>
              <a:t> </a:t>
            </a:r>
            <a:r>
              <a:rPr lang="el-GR" dirty="0"/>
              <a:t>του κώδικα στο σημείο κλήσης της συνάρτησης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b="1" dirty="0">
              <a:solidFill>
                <a:schemeClr val="accent2"/>
              </a:solidFill>
              <a:latin typeface="Courier" pitchFamily="49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b="1" dirty="0">
                <a:latin typeface="Courier" pitchFamily="49" charset="0"/>
              </a:rPr>
              <a:t>inline </a:t>
            </a:r>
            <a:r>
              <a:rPr lang="el-GR" b="1" i="1" dirty="0">
                <a:solidFill>
                  <a:schemeClr val="accent2"/>
                </a:solidFill>
                <a:latin typeface="Courier" pitchFamily="49" charset="0"/>
              </a:rPr>
              <a:t>type name</a:t>
            </a:r>
            <a:r>
              <a:rPr lang="el-GR" b="1" dirty="0">
                <a:latin typeface="Courier" pitchFamily="49" charset="0"/>
              </a:rPr>
              <a:t> (</a:t>
            </a:r>
            <a:r>
              <a:rPr lang="el-GR" b="1" i="1" dirty="0">
                <a:solidFill>
                  <a:schemeClr val="accent2"/>
                </a:solidFill>
                <a:latin typeface="Courier" pitchFamily="49" charset="0"/>
              </a:rPr>
              <a:t>argument1</a:t>
            </a:r>
            <a:r>
              <a:rPr lang="el-GR" b="1" dirty="0">
                <a:latin typeface="Courier" pitchFamily="49" charset="0"/>
              </a:rPr>
              <a:t>, </a:t>
            </a:r>
            <a:r>
              <a:rPr lang="el-GR" b="1" i="1" dirty="0">
                <a:solidFill>
                  <a:schemeClr val="accent2"/>
                </a:solidFill>
                <a:latin typeface="Courier" pitchFamily="49" charset="0"/>
              </a:rPr>
              <a:t>argument2</a:t>
            </a:r>
            <a:r>
              <a:rPr lang="el-GR" b="1" dirty="0">
                <a:latin typeface="Courier" pitchFamily="49" charset="0"/>
              </a:rPr>
              <a:t>, </a:t>
            </a:r>
            <a:r>
              <a:rPr lang="el-GR" b="1" i="1" dirty="0">
                <a:solidFill>
                  <a:schemeClr val="accent2"/>
                </a:solidFill>
                <a:latin typeface="Courier" pitchFamily="49" charset="0"/>
              </a:rPr>
              <a:t>...</a:t>
            </a:r>
            <a:r>
              <a:rPr lang="el-GR" b="1" dirty="0">
                <a:latin typeface="Courier" pitchFamily="49" charset="0"/>
              </a:rPr>
              <a:t>)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l-GR" b="1" dirty="0">
                <a:latin typeface="Courier" pitchFamily="49" charset="0"/>
              </a:rPr>
              <a:t>   {  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l-GR" b="1" dirty="0">
                <a:latin typeface="Courier" pitchFamily="49" charset="0"/>
              </a:rPr>
              <a:t>     </a:t>
            </a:r>
            <a:r>
              <a:rPr lang="el-GR" b="1" dirty="0">
                <a:solidFill>
                  <a:srgbClr val="0000FF"/>
                </a:solidFill>
                <a:latin typeface="Courier" pitchFamily="49" charset="0"/>
              </a:rPr>
              <a:t>statements;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l-GR" b="1" dirty="0">
                <a:latin typeface="Courier" pitchFamily="49" charset="0"/>
              </a:rPr>
              <a:t>   }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21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Δεδομένων</a:t>
            </a:r>
            <a:r>
              <a:rPr lang="en-US" sz="3600" b="0" dirty="0"/>
              <a:t> 1/</a:t>
            </a:r>
            <a:r>
              <a:rPr lang="el-GR" sz="3600" b="0" dirty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200" dirty="0">
                <a:solidFill>
                  <a:prstClr val="black"/>
                </a:solidFill>
              </a:rPr>
              <a:t>Τρία είδη</a:t>
            </a:r>
            <a:r>
              <a:rPr lang="en-US" sz="2200" dirty="0">
                <a:solidFill>
                  <a:prstClr val="black"/>
                </a:solidFill>
              </a:rPr>
              <a:t>: </a:t>
            </a:r>
            <a:r>
              <a:rPr lang="el-GR" sz="2200" u="sng" dirty="0">
                <a:solidFill>
                  <a:prstClr val="black"/>
                </a:solidFill>
              </a:rPr>
              <a:t>απλοί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l-GR" sz="2200" u="sng" dirty="0">
                <a:solidFill>
                  <a:prstClr val="black"/>
                </a:solidFill>
              </a:rPr>
              <a:t>σύνθετοι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και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l-GR" sz="2200" u="sng" dirty="0">
                <a:solidFill>
                  <a:prstClr val="black"/>
                </a:solidFill>
              </a:rPr>
              <a:t>κλάσεις</a:t>
            </a:r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</a:rPr>
              <a:t>Απλοί τύποι</a:t>
            </a:r>
            <a:r>
              <a:rPr lang="en-US" sz="2200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n-US" sz="2000" b="1" dirty="0">
                <a:solidFill>
                  <a:prstClr val="black"/>
                </a:solidFill>
              </a:rPr>
              <a:t>int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el-GR" sz="2000" dirty="0">
                <a:solidFill>
                  <a:prstClr val="black"/>
                </a:solidFill>
              </a:rPr>
              <a:t>τυπικός ακέραιος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b="1" dirty="0">
                <a:solidFill>
                  <a:prstClr val="black"/>
                </a:solidFill>
              </a:rPr>
              <a:t>float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el-GR" sz="2000" dirty="0">
                <a:solidFill>
                  <a:prstClr val="black"/>
                </a:solidFill>
              </a:rPr>
              <a:t>πραγματικός μονής ακρίβειας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b="1" dirty="0">
                <a:solidFill>
                  <a:prstClr val="black"/>
                </a:solidFill>
              </a:rPr>
              <a:t>double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el-GR" sz="2000" dirty="0">
                <a:solidFill>
                  <a:prstClr val="black"/>
                </a:solidFill>
              </a:rPr>
              <a:t>πραγματικός διπλής ακρίβειας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b="1" dirty="0">
                <a:solidFill>
                  <a:prstClr val="black"/>
                </a:solidFill>
              </a:rPr>
              <a:t>short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b="1" dirty="0">
                <a:solidFill>
                  <a:prstClr val="black"/>
                </a:solidFill>
              </a:rPr>
              <a:t>long</a:t>
            </a:r>
            <a:r>
              <a:rPr lang="en-US" sz="2000" dirty="0">
                <a:solidFill>
                  <a:prstClr val="black"/>
                </a:solidFill>
              </a:rPr>
              <a:t>: short (</a:t>
            </a:r>
            <a:r>
              <a:rPr lang="el-GR" sz="2000" dirty="0">
                <a:solidFill>
                  <a:prstClr val="black"/>
                </a:solidFill>
              </a:rPr>
              <a:t>μισός</a:t>
            </a:r>
            <a:r>
              <a:rPr lang="en-US" sz="2000" dirty="0">
                <a:solidFill>
                  <a:prstClr val="black"/>
                </a:solidFill>
              </a:rPr>
              <a:t>)/long (</a:t>
            </a:r>
            <a:r>
              <a:rPr lang="el-GR" sz="2000" dirty="0">
                <a:solidFill>
                  <a:prstClr val="black"/>
                </a:solidFill>
              </a:rPr>
              <a:t>διπλός</a:t>
            </a:r>
            <a:r>
              <a:rPr lang="en-US" sz="2000" dirty="0">
                <a:solidFill>
                  <a:prstClr val="black"/>
                </a:solidFill>
              </a:rPr>
              <a:t>) </a:t>
            </a:r>
            <a:r>
              <a:rPr lang="el-GR" sz="2000" dirty="0">
                <a:solidFill>
                  <a:prstClr val="black"/>
                </a:solidFill>
              </a:rPr>
              <a:t>ακέραιος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b="1" dirty="0">
                <a:solidFill>
                  <a:prstClr val="black"/>
                </a:solidFill>
              </a:rPr>
              <a:t>char</a:t>
            </a:r>
            <a:r>
              <a:rPr lang="en-US" sz="2000" dirty="0">
                <a:solidFill>
                  <a:prstClr val="black"/>
                </a:solidFill>
              </a:rPr>
              <a:t>: 8-bit </a:t>
            </a:r>
            <a:r>
              <a:rPr lang="el-GR" sz="2000" dirty="0">
                <a:solidFill>
                  <a:prstClr val="black"/>
                </a:solidFill>
              </a:rPr>
              <a:t>ακέραια τιμή</a:t>
            </a:r>
          </a:p>
          <a:p>
            <a:pPr lvl="0"/>
            <a:r>
              <a:rPr lang="el-GR" sz="2200" dirty="0">
                <a:solidFill>
                  <a:prstClr val="black"/>
                </a:solidFill>
              </a:rPr>
              <a:t>Οι απλοί τύποι μπορεί να είναι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1900" b="1" dirty="0">
                <a:solidFill>
                  <a:prstClr val="black"/>
                </a:solidFill>
              </a:rPr>
              <a:t>signed</a:t>
            </a:r>
            <a:r>
              <a:rPr lang="en-US" sz="1900" dirty="0">
                <a:solidFill>
                  <a:prstClr val="black"/>
                </a:solidFill>
              </a:rPr>
              <a:t>/</a:t>
            </a:r>
            <a:r>
              <a:rPr lang="en-US" sz="1900" b="1" dirty="0">
                <a:solidFill>
                  <a:prstClr val="black"/>
                </a:solidFill>
              </a:rPr>
              <a:t>unsigned</a:t>
            </a:r>
            <a:r>
              <a:rPr lang="el-GR" sz="2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l-GR" sz="2200" dirty="0">
                <a:solidFill>
                  <a:prstClr val="black"/>
                </a:solidFill>
              </a:rPr>
              <a:t>Το μέγεθος των απλών τύπων εξαρτάται από το σύστημα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1900" b="1" dirty="0">
                <a:solidFill>
                  <a:prstClr val="black"/>
                </a:solidFill>
              </a:rPr>
              <a:t>sizeof (type)</a:t>
            </a:r>
            <a:endParaRPr lang="el-GR" sz="1900" b="1" dirty="0">
              <a:solidFill>
                <a:prstClr val="black"/>
              </a:solidFill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</a:rPr>
              <a:t> Οι σύνθετοι τύποι ομαδοποιούν λογικά συσχετισμένα δεδομένα ώστε αυτά να αναφέρονται με ένα ενιαίο τρόπο π.χ. πίνακες</a:t>
            </a:r>
            <a:endParaRPr lang="en-US" sz="2200" b="1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71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Πρωτοτυποποίηση συναρτήσεων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200" dirty="0"/>
              <a:t>Δεν είναι απαραίτητο ο κώδικας μιας συνάρτησης να γράφεται πριν τη χρήση της στη main. Μέσω της πρωτοτυποποίησης συναρτήσεων μπορούμε να δηλώνουμε απλά το πρωτότυπό της με τη μορφή: </a:t>
            </a:r>
            <a:endParaRPr lang="el-GR" sz="2200" b="1" i="1" dirty="0"/>
          </a:p>
          <a:p>
            <a:pPr>
              <a:buFont typeface="Wingdings" pitchFamily="2" charset="2"/>
              <a:buNone/>
            </a:pPr>
            <a:r>
              <a:rPr lang="el-GR" sz="2000" b="1" i="1" dirty="0">
                <a:latin typeface="Courier" pitchFamily="49" charset="0"/>
              </a:rPr>
              <a:t/>
            </a:r>
            <a:br>
              <a:rPr lang="el-GR" sz="2000" b="1" i="1" dirty="0">
                <a:latin typeface="Courier" pitchFamily="49" charset="0"/>
              </a:rPr>
            </a:br>
            <a:r>
              <a:rPr lang="el-GR" sz="2000" b="1" i="1" dirty="0">
                <a:solidFill>
                  <a:schemeClr val="accent2"/>
                </a:solidFill>
                <a:latin typeface="Courier" pitchFamily="49" charset="0"/>
              </a:rPr>
              <a:t>type name</a:t>
            </a:r>
            <a:r>
              <a:rPr lang="el-GR" sz="2000" b="1" dirty="0">
                <a:latin typeface="Courier" pitchFamily="49" charset="0"/>
              </a:rPr>
              <a:t> ( </a:t>
            </a:r>
            <a:r>
              <a:rPr lang="el-GR" sz="2000" b="1" i="1" dirty="0">
                <a:solidFill>
                  <a:schemeClr val="accent2"/>
                </a:solidFill>
                <a:latin typeface="Courier" pitchFamily="49" charset="0"/>
              </a:rPr>
              <a:t>argument_type1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i="1" dirty="0">
                <a:solidFill>
                  <a:schemeClr val="accent2"/>
                </a:solidFill>
                <a:latin typeface="Courier" pitchFamily="49" charset="0"/>
              </a:rPr>
              <a:t>argument_type2</a:t>
            </a:r>
            <a:r>
              <a:rPr lang="el-GR" sz="2000" b="1" dirty="0">
                <a:latin typeface="Courier" pitchFamily="49" charset="0"/>
              </a:rPr>
              <a:t>, </a:t>
            </a: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...</a:t>
            </a:r>
            <a:r>
              <a:rPr lang="el-GR" sz="2000" b="1" dirty="0">
                <a:latin typeface="Courier" pitchFamily="49" charset="0"/>
              </a:rPr>
              <a:t>);</a:t>
            </a:r>
            <a:r>
              <a:rPr lang="el-GR" sz="2200" dirty="0"/>
              <a:t/>
            </a:r>
            <a:br>
              <a:rPr lang="el-GR" sz="2200" dirty="0"/>
            </a:br>
            <a:endParaRPr lang="el-GR" sz="2200" dirty="0"/>
          </a:p>
          <a:p>
            <a:r>
              <a:rPr lang="el-GR" sz="2200" dirty="0"/>
              <a:t>Η μορφή αυτή είναι ίδια με την επικεφαλίδα της συνάρτησης, εκτός του ότι:</a:t>
            </a:r>
          </a:p>
          <a:p>
            <a:pPr lvl="1"/>
            <a:r>
              <a:rPr lang="el-GR" dirty="0"/>
              <a:t>Δεν αναφέρει τις εντολές που υλοποιούν τη λειτουργία της συνάρτησης</a:t>
            </a:r>
          </a:p>
          <a:p>
            <a:pPr lvl="1"/>
            <a:r>
              <a:rPr lang="el-GR" dirty="0"/>
              <a:t>Τελειώνει με το σύμβολο τέλους των εντολών (;). </a:t>
            </a:r>
          </a:p>
          <a:p>
            <a:pPr lvl="1"/>
            <a:r>
              <a:rPr lang="el-GR" dirty="0"/>
              <a:t>Στη λίστα των παραμέτρων αρκεί να δηλωθεί ο τύπος κάθε παραμέτρου (και όχι όνομα)</a:t>
            </a:r>
            <a:endParaRPr lang="el-GR" b="1" dirty="0"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10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Πίνακες </a:t>
            </a:r>
            <a:r>
              <a:rPr lang="en-US" sz="3600" b="0" dirty="0"/>
              <a:t>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/>
              <a:t>Δήλωση πινάκων</a:t>
            </a:r>
            <a:endParaRPr lang="en-US" b="1" dirty="0"/>
          </a:p>
          <a:p>
            <a:pPr lvl="1"/>
            <a:r>
              <a:rPr lang="el-GR" sz="2000" b="1" i="1" dirty="0">
                <a:solidFill>
                  <a:schemeClr val="accent2"/>
                </a:solidFill>
                <a:latin typeface="Courier" pitchFamily="49" charset="0"/>
              </a:rPr>
              <a:t>type</a:t>
            </a:r>
            <a:r>
              <a:rPr lang="el-GR" sz="2000" b="1" i="1" dirty="0">
                <a:latin typeface="Courier" pitchFamily="49" charset="0"/>
              </a:rPr>
              <a:t> </a:t>
            </a:r>
            <a:r>
              <a:rPr lang="el-GR" sz="2000" b="1" i="1" dirty="0">
                <a:solidFill>
                  <a:schemeClr val="accent2"/>
                </a:solidFill>
                <a:latin typeface="Courier" pitchFamily="49" charset="0"/>
              </a:rPr>
              <a:t>name</a:t>
            </a:r>
            <a:r>
              <a:rPr lang="el-GR" sz="2000" b="1" dirty="0">
                <a:latin typeface="Courier" pitchFamily="49" charset="0"/>
              </a:rPr>
              <a:t> [</a:t>
            </a:r>
            <a:r>
              <a:rPr lang="el-GR" sz="2000" b="1" i="1" dirty="0">
                <a:solidFill>
                  <a:schemeClr val="accent2"/>
                </a:solidFill>
                <a:latin typeface="Courier" pitchFamily="49" charset="0"/>
              </a:rPr>
              <a:t>elements</a:t>
            </a:r>
            <a:r>
              <a:rPr lang="el-GR" sz="2000" b="1" dirty="0">
                <a:latin typeface="Courier" pitchFamily="49" charset="0"/>
              </a:rPr>
              <a:t>];</a:t>
            </a:r>
          </a:p>
          <a:p>
            <a:pPr lvl="1"/>
            <a:r>
              <a:rPr lang="en-US" sz="2000" dirty="0">
                <a:latin typeface="Courier" pitchFamily="49" charset="0"/>
              </a:rPr>
              <a:t>int billy [5];</a:t>
            </a:r>
            <a:r>
              <a:rPr lang="el-GR" sz="2000" dirty="0">
                <a:latin typeface="Courier" pitchFamily="49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endParaRPr lang="en-US" sz="2000" dirty="0" smtClean="0">
              <a:latin typeface="Courier" pitchFamily="49" charset="0"/>
            </a:endParaRPr>
          </a:p>
          <a:p>
            <a:pPr lvl="1">
              <a:buFont typeface="Wingdings" pitchFamily="2" charset="2"/>
              <a:buNone/>
            </a:pPr>
            <a:endParaRPr lang="en-US" sz="2000" dirty="0">
              <a:latin typeface="Courier" pitchFamily="49" charset="0"/>
            </a:endParaRPr>
          </a:p>
          <a:p>
            <a:pPr lvl="1">
              <a:buFont typeface="Wingdings" pitchFamily="2" charset="2"/>
              <a:buNone/>
            </a:pPr>
            <a:endParaRPr lang="el-GR" sz="2000" dirty="0">
              <a:latin typeface="Courier" pitchFamily="49" charset="0"/>
            </a:endParaRPr>
          </a:p>
          <a:p>
            <a:r>
              <a:rPr lang="el-GR" b="1" dirty="0"/>
              <a:t>Αρχικοποίηση πινάκων</a:t>
            </a:r>
          </a:p>
          <a:p>
            <a:pPr lvl="1"/>
            <a:r>
              <a:rPr lang="el-GR" dirty="0"/>
              <a:t>Σε περίπτωση δήλωσης ενός πίνακα </a:t>
            </a:r>
            <a:r>
              <a:rPr lang="el-GR" u="sng" dirty="0"/>
              <a:t>τοπικής</a:t>
            </a:r>
            <a:r>
              <a:rPr lang="el-GR" dirty="0"/>
              <a:t> εμβέλειας, ο πίνακας δεν αρχικοποιείται αυτόματα και οι τιμές του είναι απροσδιόριστες</a:t>
            </a:r>
          </a:p>
          <a:p>
            <a:pPr lvl="1"/>
            <a:r>
              <a:rPr lang="el-GR" dirty="0"/>
              <a:t>Σε περίπτωση δήλωσης καθολικού πίνακα γίνεται αυτόματη αρχικοποίηση με όλες τις τιμές 0</a:t>
            </a:r>
          </a:p>
          <a:p>
            <a:pPr lvl="1"/>
            <a:r>
              <a:rPr lang="es-ES" sz="2000" dirty="0">
                <a:latin typeface="Courier" pitchFamily="49" charset="0"/>
              </a:rPr>
              <a:t>i</a:t>
            </a:r>
            <a:r>
              <a:rPr lang="en-US" sz="2000" dirty="0">
                <a:latin typeface="Courier" pitchFamily="49" charset="0"/>
              </a:rPr>
              <a:t>nt billy [5] = { 16, 2, 77, 40, 12071 };</a:t>
            </a:r>
            <a:endParaRPr lang="el-GR" sz="2000" dirty="0">
              <a:latin typeface="Courier" pitchFamily="49" charset="0"/>
            </a:endParaRPr>
          </a:p>
          <a:p>
            <a:pPr lvl="1"/>
            <a:r>
              <a:rPr lang="el-GR" sz="2000" dirty="0">
                <a:latin typeface="Courier" pitchFamily="49" charset="0"/>
              </a:rPr>
              <a:t>int billy [] = { 16, 2, 77, 40, 12071 };</a:t>
            </a:r>
            <a:r>
              <a:rPr lang="el-GR" sz="2000" b="1" dirty="0">
                <a:latin typeface="Courier" pitchFamily="49" charset="0"/>
              </a:rPr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83024"/>
            <a:ext cx="6121400" cy="925512"/>
          </a:xfrm>
          <a:prstGeom prst="rect">
            <a:avLst/>
          </a:prstGeom>
          <a:noFill/>
        </p:spPr>
      </p:pic>
      <p:sp>
        <p:nvSpPr>
          <p:cNvPr id="6" name="Ορθογώνιο 5"/>
          <p:cNvSpPr/>
          <p:nvPr/>
        </p:nvSpPr>
        <p:spPr>
          <a:xfrm>
            <a:off x="457200" y="393305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l-GR" sz="2000" b="1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Πίνακες </a:t>
            </a:r>
            <a:r>
              <a:rPr lang="en-US" sz="36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smtClean="0"/>
              <a:t>Δήλωση διδιάστατων πινάκων</a:t>
            </a:r>
            <a:endParaRPr lang="en-US" sz="2400" b="1" dirty="0" smtClean="0"/>
          </a:p>
          <a:p>
            <a:pPr lvl="1"/>
            <a:r>
              <a:rPr lang="el-GR" sz="2000" b="1" i="1" dirty="0" smtClean="0">
                <a:solidFill>
                  <a:schemeClr val="accent2"/>
                </a:solidFill>
                <a:latin typeface="Courier" pitchFamily="49" charset="0"/>
              </a:rPr>
              <a:t>type</a:t>
            </a:r>
            <a:r>
              <a:rPr lang="el-GR" sz="2000" b="1" i="1" dirty="0" smtClean="0">
                <a:latin typeface="Courier" pitchFamily="49" charset="0"/>
              </a:rPr>
              <a:t> </a:t>
            </a:r>
            <a:r>
              <a:rPr lang="el-GR" sz="2000" b="1" i="1" dirty="0" smtClean="0">
                <a:solidFill>
                  <a:schemeClr val="accent2"/>
                </a:solidFill>
                <a:latin typeface="Courier" pitchFamily="49" charset="0"/>
              </a:rPr>
              <a:t>name</a:t>
            </a:r>
            <a:r>
              <a:rPr lang="el-GR" sz="2000" b="1" dirty="0" smtClean="0">
                <a:latin typeface="Courier" pitchFamily="49" charset="0"/>
              </a:rPr>
              <a:t> [</a:t>
            </a:r>
            <a:r>
              <a:rPr lang="en-US" sz="2000" b="1" i="1" dirty="0" smtClean="0">
                <a:solidFill>
                  <a:schemeClr val="accent2"/>
                </a:solidFill>
                <a:latin typeface="Courier" pitchFamily="49" charset="0"/>
              </a:rPr>
              <a:t>rows</a:t>
            </a:r>
            <a:r>
              <a:rPr lang="el-GR" sz="2000" b="1" dirty="0" smtClean="0">
                <a:latin typeface="Courier" pitchFamily="49" charset="0"/>
              </a:rPr>
              <a:t>] [</a:t>
            </a:r>
            <a:r>
              <a:rPr lang="en-US" sz="2000" b="1" i="1" dirty="0" smtClean="0">
                <a:solidFill>
                  <a:schemeClr val="accent2"/>
                </a:solidFill>
                <a:latin typeface="Courier" pitchFamily="49" charset="0"/>
              </a:rPr>
              <a:t>columns</a:t>
            </a:r>
            <a:r>
              <a:rPr lang="el-GR" sz="2000" b="1" dirty="0" smtClean="0">
                <a:latin typeface="Courier" pitchFamily="49" charset="0"/>
              </a:rPr>
              <a:t>];</a:t>
            </a:r>
          </a:p>
          <a:p>
            <a:pPr lvl="1"/>
            <a:r>
              <a:rPr lang="en-US" sz="2000" dirty="0" smtClean="0">
                <a:latin typeface="Courier" pitchFamily="49" charset="0"/>
              </a:rPr>
              <a:t>int jimmy [3][5];</a:t>
            </a:r>
            <a:r>
              <a:rPr lang="el-GR" sz="2000" dirty="0" smtClean="0">
                <a:latin typeface="Courier" pitchFamily="49" charset="0"/>
              </a:rPr>
              <a:t> </a:t>
            </a:r>
            <a:r>
              <a:rPr lang="el-GR" sz="2000" dirty="0" smtClean="0">
                <a:latin typeface="Courier" pitchFamily="49" charset="0"/>
                <a:sym typeface="Wingdings" pitchFamily="2" charset="2"/>
              </a:rPr>
              <a:t></a:t>
            </a:r>
            <a:r>
              <a:rPr lang="en-US" sz="2000" dirty="0" smtClean="0">
                <a:latin typeface="Courier" pitchFamily="49" charset="0"/>
                <a:sym typeface="Wingdings" pitchFamily="2" charset="2"/>
              </a:rPr>
              <a:t> int jimmy [15];</a:t>
            </a:r>
            <a:endParaRPr lang="el-GR" sz="2000" dirty="0" smtClean="0">
              <a:latin typeface="Courier" pitchFamily="49" charset="0"/>
              <a:sym typeface="Wingdings" pitchFamily="2" charset="2"/>
            </a:endParaRPr>
          </a:p>
          <a:p>
            <a:pPr lvl="1">
              <a:buFont typeface="Wingdings" pitchFamily="2" charset="2"/>
              <a:buNone/>
            </a:pPr>
            <a:endParaRPr lang="el-GR" sz="2000" dirty="0">
              <a:latin typeface="Courier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827088" y="2708275"/>
            <a:ext cx="3673475" cy="37084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effectLst/>
                <a:latin typeface="Courier" pitchFamily="49" charset="0"/>
              </a:rPr>
              <a:t>#include &lt;iostream.h&gt;</a:t>
            </a:r>
          </a:p>
          <a:p>
            <a:endParaRPr lang="en-US" sz="1400" b="1" dirty="0">
              <a:effectLst/>
              <a:latin typeface="Courier" pitchFamily="49" charset="0"/>
            </a:endParaRPr>
          </a:p>
          <a:p>
            <a:r>
              <a:rPr lang="en-US" sz="1400" b="1" dirty="0">
                <a:effectLst/>
                <a:latin typeface="Courier" pitchFamily="49" charset="0"/>
              </a:rPr>
              <a:t>#define WIDTH 5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#define HEIGHT 3</a:t>
            </a:r>
          </a:p>
          <a:p>
            <a:endParaRPr lang="en-US" sz="1400" b="1" dirty="0">
              <a:effectLst/>
              <a:latin typeface="Courier" pitchFamily="49" charset="0"/>
            </a:endParaRPr>
          </a:p>
          <a:p>
            <a:r>
              <a:rPr lang="en-US" sz="1400" b="1" dirty="0">
                <a:effectLst/>
                <a:latin typeface="Courier" pitchFamily="49" charset="0"/>
              </a:rPr>
              <a:t>int jimmy [HEIGHT][WIDTH];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int n, m;</a:t>
            </a:r>
          </a:p>
          <a:p>
            <a:endParaRPr lang="en-US" sz="1400" b="1" dirty="0">
              <a:effectLst/>
              <a:latin typeface="Courier" pitchFamily="49" charset="0"/>
            </a:endParaRPr>
          </a:p>
          <a:p>
            <a:r>
              <a:rPr lang="en-US" sz="1400" b="1" dirty="0">
                <a:effectLst/>
                <a:latin typeface="Courier" pitchFamily="49" charset="0"/>
              </a:rPr>
              <a:t>int main ()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{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for (n=0; n&lt;HEIGHT; n++)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  for (m=0; m&lt;WIDTH; m++)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  {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    jimmy[n][m]=(n+1)*(m+1);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  }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return 0;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}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643438" y="2708275"/>
            <a:ext cx="3673475" cy="3708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effectLst/>
                <a:latin typeface="Courier" pitchFamily="49" charset="0"/>
              </a:rPr>
              <a:t>#include &lt;iostream.h&gt;</a:t>
            </a:r>
          </a:p>
          <a:p>
            <a:endParaRPr lang="en-US" sz="1400" b="1" dirty="0">
              <a:effectLst/>
              <a:latin typeface="Courier" pitchFamily="49" charset="0"/>
            </a:endParaRPr>
          </a:p>
          <a:p>
            <a:r>
              <a:rPr lang="en-US" sz="1400" b="1" dirty="0">
                <a:effectLst/>
                <a:latin typeface="Courier" pitchFamily="49" charset="0"/>
              </a:rPr>
              <a:t>#define WIDTH 5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#define HEIGHT 3</a:t>
            </a:r>
          </a:p>
          <a:p>
            <a:endParaRPr lang="en-US" sz="1400" b="1" dirty="0">
              <a:effectLst/>
              <a:latin typeface="Courier" pitchFamily="49" charset="0"/>
            </a:endParaRPr>
          </a:p>
          <a:p>
            <a:r>
              <a:rPr lang="en-US" sz="1400" b="1" dirty="0">
                <a:effectLst/>
                <a:latin typeface="Courier" pitchFamily="49" charset="0"/>
              </a:rPr>
              <a:t>int jimmy [HEIGHT * WIDTH];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int n, m;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int main ()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{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for (n=0; n&lt;HEIGHT; n++)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  for (m=0; m&lt;WIDTH; m++)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  {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    jimmy [n * WIDTH + 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    m]=(n+1)*(m+1);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  }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  return 0;</a:t>
            </a:r>
          </a:p>
          <a:p>
            <a:r>
              <a:rPr lang="en-US" sz="1400" b="1" dirty="0">
                <a:effectLst/>
                <a:latin typeface="Courier" pitchFamily="49" charset="0"/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Πίνακες ως </a:t>
            </a:r>
            <a:r>
              <a:rPr lang="el-GR" dirty="0" smtClean="0"/>
              <a:t>παράμετροι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#include &lt;iostream.h&gt;</a:t>
            </a:r>
          </a:p>
          <a:p>
            <a:pPr>
              <a:buFont typeface="Wingdings" pitchFamily="2" charset="2"/>
              <a:buNone/>
            </a:pPr>
            <a:endParaRPr lang="el-GR" altLang="el-GR" b="1" dirty="0"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solidFill>
                  <a:schemeClr val="accent2"/>
                </a:solidFill>
                <a:latin typeface="Courier" pitchFamily="49" charset="0"/>
              </a:rPr>
              <a:t>void</a:t>
            </a:r>
            <a:r>
              <a:rPr lang="el-GR" altLang="el-GR" b="1" dirty="0">
                <a:latin typeface="Courier" pitchFamily="49" charset="0"/>
              </a:rPr>
              <a:t> </a:t>
            </a:r>
            <a:r>
              <a:rPr lang="el-GR" altLang="el-GR" b="1" dirty="0">
                <a:solidFill>
                  <a:schemeClr val="accent2"/>
                </a:solidFill>
                <a:latin typeface="Courier" pitchFamily="49" charset="0"/>
              </a:rPr>
              <a:t>printarray</a:t>
            </a:r>
            <a:r>
              <a:rPr lang="el-GR" altLang="el-GR" b="1" dirty="0">
                <a:latin typeface="Courier" pitchFamily="49" charset="0"/>
              </a:rPr>
              <a:t> (</a:t>
            </a:r>
            <a:r>
              <a:rPr lang="el-GR" altLang="el-GR" b="1" dirty="0">
                <a:solidFill>
                  <a:schemeClr val="accent2"/>
                </a:solidFill>
                <a:latin typeface="Courier" pitchFamily="49" charset="0"/>
              </a:rPr>
              <a:t>int arg[]</a:t>
            </a:r>
            <a:r>
              <a:rPr lang="el-GR" altLang="el-GR" b="1" dirty="0">
                <a:latin typeface="Courier" pitchFamily="49" charset="0"/>
              </a:rPr>
              <a:t>, </a:t>
            </a:r>
            <a:r>
              <a:rPr lang="el-GR" altLang="el-GR" b="1" dirty="0">
                <a:solidFill>
                  <a:schemeClr val="accent2"/>
                </a:solidFill>
                <a:latin typeface="Courier" pitchFamily="49" charset="0"/>
              </a:rPr>
              <a:t>int length</a:t>
            </a:r>
            <a:r>
              <a:rPr lang="el-GR" altLang="el-GR" b="1" dirty="0">
                <a:latin typeface="Courier" pitchFamily="49" charset="0"/>
              </a:rPr>
              <a:t>) {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</a:t>
            </a: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for (int n=0; n&lt;length; n++)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cout &lt;&lt; arg[n] &lt;&lt; " ";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cout &lt;&lt; "\n";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endParaRPr lang="el-GR" altLang="el-GR" b="1" dirty="0"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int main ()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int firstarray[] = {5, 10, 15};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int secondarray[] = {2, 4, 6, 8, 10};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</a:t>
            </a:r>
            <a:r>
              <a:rPr lang="el-GR" altLang="el-GR" b="1" dirty="0">
                <a:solidFill>
                  <a:schemeClr val="hlink"/>
                </a:solidFill>
                <a:latin typeface="Courier" pitchFamily="49" charset="0"/>
              </a:rPr>
              <a:t>printarray (firstarray,3);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</a:t>
            </a:r>
            <a:r>
              <a:rPr lang="el-GR" altLang="el-GR" b="1" dirty="0">
                <a:solidFill>
                  <a:schemeClr val="hlink"/>
                </a:solidFill>
                <a:latin typeface="Courier" pitchFamily="49" charset="0"/>
              </a:rPr>
              <a:t>printarray (secondarray,5);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return 0;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}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62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 </a:t>
            </a:r>
            <a:r>
              <a:rPr lang="el-GR" sz="3600" b="0" dirty="0"/>
              <a:t>1</a:t>
            </a:r>
            <a:r>
              <a:rPr lang="en-US" sz="3600" b="0" dirty="0"/>
              <a:t>/</a:t>
            </a:r>
            <a:r>
              <a:rPr lang="el-GR" sz="3600" b="0" dirty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Δήλωση συμβολοσειρών</a:t>
            </a:r>
            <a:endParaRPr lang="el-GR" sz="2200" dirty="0"/>
          </a:p>
          <a:p>
            <a:pPr lvl="1"/>
            <a:r>
              <a:rPr lang="el-GR" dirty="0"/>
              <a:t>Όπως στη </a:t>
            </a:r>
            <a:r>
              <a:rPr lang="en-US" dirty="0"/>
              <a:t>C, </a:t>
            </a:r>
            <a:r>
              <a:rPr lang="el-GR" dirty="0"/>
              <a:t>έτσι και στη </a:t>
            </a:r>
            <a:r>
              <a:rPr lang="en-US" dirty="0"/>
              <a:t>C++ </a:t>
            </a:r>
            <a:r>
              <a:rPr lang="el-GR" dirty="0"/>
              <a:t>δεν υπάρχει βασικός τύπος μεταβλητής για την αποθήκευση συμβολοσειρών. Αυτό επιτυγχάνεται με χρήση πινάκων χαρακτήρων</a:t>
            </a:r>
          </a:p>
          <a:p>
            <a:pPr lvl="1"/>
            <a:r>
              <a:rPr lang="el-GR" sz="2000" dirty="0">
                <a:latin typeface="Courier" pitchFamily="49" charset="0"/>
              </a:rPr>
              <a:t>char jenny [20</a:t>
            </a:r>
            <a:r>
              <a:rPr lang="el-GR" sz="2000" dirty="0" smtClean="0">
                <a:latin typeface="Courier" pitchFamily="49" charset="0"/>
              </a:rPr>
              <a:t>];</a:t>
            </a:r>
            <a:endParaRPr lang="en-US" sz="2000" dirty="0" smtClean="0">
              <a:latin typeface="Courier" pitchFamily="49" charset="0"/>
            </a:endParaRPr>
          </a:p>
          <a:p>
            <a:pPr lvl="1"/>
            <a:endParaRPr lang="en-US" sz="2000" dirty="0">
              <a:latin typeface="Courier" pitchFamily="49" charset="0"/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l-GR" sz="2000" dirty="0" smtClean="0"/>
              <a:t>Οι </a:t>
            </a:r>
            <a:r>
              <a:rPr lang="el-GR" sz="2000" dirty="0"/>
              <a:t>συμβολοσειρές τερματίζουν με τον ειδικό χαρακτήρα ‘\0’</a:t>
            </a:r>
          </a:p>
          <a:p>
            <a:pPr lvl="1"/>
            <a:endParaRPr lang="el-GR" sz="2000" dirty="0"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6788150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2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 </a:t>
            </a:r>
            <a:r>
              <a:rPr lang="el-GR" sz="3600" b="0" dirty="0"/>
              <a:t>2</a:t>
            </a:r>
            <a:r>
              <a:rPr lang="en-US" sz="3600" b="0" dirty="0"/>
              <a:t>/</a:t>
            </a:r>
            <a:r>
              <a:rPr lang="el-GR" sz="3600" b="0" dirty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l-GR" b="1" dirty="0"/>
              <a:t>Αρχικοποίηση συμβολοσειρών</a:t>
            </a:r>
          </a:p>
          <a:p>
            <a:pPr lvl="1">
              <a:lnSpc>
                <a:spcPct val="130000"/>
              </a:lnSpc>
            </a:pPr>
            <a:r>
              <a:rPr lang="el-GR" sz="2000" dirty="0">
                <a:latin typeface="Courier" pitchFamily="49" charset="0"/>
              </a:rPr>
              <a:t>char mystring [] = { 'H', 'e', 'l', </a:t>
            </a:r>
            <a:r>
              <a:rPr lang="el-GR" sz="2000" dirty="0">
                <a:latin typeface="Courier" pitchFamily="49" charset="0"/>
              </a:rPr>
              <a:t>'l',</a:t>
            </a:r>
            <a:r>
              <a:rPr lang="el-GR" sz="2000" dirty="0">
                <a:latin typeface="Courier" pitchFamily="49" charset="0"/>
              </a:rPr>
              <a:t> 'o', '\0' };</a:t>
            </a:r>
          </a:p>
          <a:p>
            <a:pPr lvl="1">
              <a:lnSpc>
                <a:spcPct val="130000"/>
              </a:lnSpc>
            </a:pPr>
            <a:r>
              <a:rPr lang="el-GR" sz="2000" dirty="0">
                <a:latin typeface="Courier" pitchFamily="49" charset="0"/>
              </a:rPr>
              <a:t>char mystring [] = "Hello"; </a:t>
            </a:r>
          </a:p>
          <a:p>
            <a:pPr lvl="1">
              <a:lnSpc>
                <a:spcPct val="130000"/>
              </a:lnSpc>
            </a:pPr>
            <a:endParaRPr lang="el-GR" sz="1800" dirty="0">
              <a:latin typeface="Courier" pitchFamily="49" charset="0"/>
            </a:endParaRPr>
          </a:p>
          <a:p>
            <a:pPr lvl="1">
              <a:lnSpc>
                <a:spcPct val="130000"/>
              </a:lnSpc>
            </a:pPr>
            <a:r>
              <a:rPr lang="el-GR" b="1" dirty="0">
                <a:solidFill>
                  <a:schemeClr val="accent2"/>
                </a:solidFill>
              </a:rPr>
              <a:t>Προσοχή!</a:t>
            </a:r>
            <a:r>
              <a:rPr lang="el-GR" dirty="0"/>
              <a:t> Ο παραπάνω τρόπος ανάθεσης είναι έγκυρος </a:t>
            </a:r>
            <a:r>
              <a:rPr lang="el-GR" b="1" dirty="0"/>
              <a:t>μόνο</a:t>
            </a:r>
            <a:r>
              <a:rPr lang="el-GR" dirty="0"/>
              <a:t> κατά την αρχικοποίηση</a:t>
            </a:r>
          </a:p>
          <a:p>
            <a:pPr lvl="2"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mystring = "Hello";</a:t>
            </a:r>
            <a:r>
              <a:rPr lang="el-GR" b="1" dirty="0">
                <a:solidFill>
                  <a:schemeClr val="accent2"/>
                </a:solidFill>
                <a:latin typeface="Courier" pitchFamily="49" charset="0"/>
              </a:rPr>
              <a:t> // λάθος</a:t>
            </a:r>
            <a:endParaRPr lang="en-US" b="1" dirty="0">
              <a:solidFill>
                <a:schemeClr val="accent2"/>
              </a:solidFill>
              <a:latin typeface="Courier" pitchFamily="49" charset="0"/>
            </a:endParaRPr>
          </a:p>
          <a:p>
            <a:pPr lvl="2"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mystring[] = "Hello"; </a:t>
            </a:r>
            <a:r>
              <a:rPr lang="el-GR" b="1" dirty="0">
                <a:solidFill>
                  <a:schemeClr val="accent2"/>
                </a:solidFill>
                <a:latin typeface="Courier" pitchFamily="49" charset="0"/>
              </a:rPr>
              <a:t>// λάθος</a:t>
            </a:r>
            <a:endParaRPr lang="en-US" b="1" dirty="0">
              <a:solidFill>
                <a:schemeClr val="accent2"/>
              </a:solidFill>
              <a:latin typeface="Courier" pitchFamily="49" charset="0"/>
            </a:endParaRPr>
          </a:p>
          <a:p>
            <a:pPr lvl="2"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mystring = { 'H', 'e', 'l', 'l', 'o', '\0' };</a:t>
            </a:r>
            <a:r>
              <a:rPr lang="el-GR" b="1" dirty="0">
                <a:solidFill>
                  <a:schemeClr val="accent2"/>
                </a:solidFill>
                <a:latin typeface="Courier" pitchFamily="49" charset="0"/>
              </a:rPr>
              <a:t> </a:t>
            </a:r>
          </a:p>
          <a:p>
            <a:pPr lvl="2">
              <a:lnSpc>
                <a:spcPct val="130000"/>
              </a:lnSpc>
              <a:buFont typeface="Wingdings" pitchFamily="2" charset="2"/>
              <a:buNone/>
            </a:pPr>
            <a:r>
              <a:rPr lang="el-GR" b="1" dirty="0">
                <a:solidFill>
                  <a:schemeClr val="accent2"/>
                </a:solidFill>
                <a:latin typeface="Courier" pitchFamily="49" charset="0"/>
              </a:rPr>
              <a:t>             //λάθος</a:t>
            </a:r>
            <a:endParaRPr 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58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Συμβολοσειρές </a:t>
            </a:r>
            <a:r>
              <a:rPr lang="el-GR" sz="3600" b="0" dirty="0" smtClean="0"/>
              <a:t>3</a:t>
            </a:r>
            <a:r>
              <a:rPr lang="en-US" sz="3600" b="0" dirty="0" smtClean="0"/>
              <a:t>/</a:t>
            </a:r>
            <a:r>
              <a:rPr lang="el-GR" sz="3600" b="0" dirty="0" smtClean="0"/>
              <a:t>5</a:t>
            </a:r>
            <a:endParaRPr lang="el-GR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smtClean="0"/>
              <a:t>Ανάθεση τιμών σε μεταβλητές συμβολοσειράς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755650" y="2205038"/>
            <a:ext cx="2841625" cy="17399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b="1" dirty="0">
                <a:effectLst/>
                <a:latin typeface="Courier" pitchFamily="49" charset="0"/>
              </a:rPr>
              <a:t>mystring[0] = 'H';</a:t>
            </a:r>
            <a:br>
              <a:rPr lang="el-GR" b="1" dirty="0">
                <a:effectLst/>
                <a:latin typeface="Courier" pitchFamily="49" charset="0"/>
              </a:rPr>
            </a:br>
            <a:r>
              <a:rPr lang="el-GR" b="1" dirty="0">
                <a:effectLst/>
                <a:latin typeface="Courier" pitchFamily="49" charset="0"/>
              </a:rPr>
              <a:t>mystring[1] = 'e';</a:t>
            </a:r>
            <a:br>
              <a:rPr lang="el-GR" b="1" dirty="0">
                <a:effectLst/>
                <a:latin typeface="Courier" pitchFamily="49" charset="0"/>
              </a:rPr>
            </a:br>
            <a:r>
              <a:rPr lang="el-GR" b="1" dirty="0">
                <a:effectLst/>
                <a:latin typeface="Courier" pitchFamily="49" charset="0"/>
              </a:rPr>
              <a:t>mystring[2] = 'l';</a:t>
            </a:r>
            <a:br>
              <a:rPr lang="el-GR" b="1" dirty="0">
                <a:effectLst/>
                <a:latin typeface="Courier" pitchFamily="49" charset="0"/>
              </a:rPr>
            </a:br>
            <a:r>
              <a:rPr lang="el-GR" b="1" dirty="0">
                <a:effectLst/>
                <a:latin typeface="Courier" pitchFamily="49" charset="0"/>
              </a:rPr>
              <a:t>mystring[3] = 'l';</a:t>
            </a:r>
            <a:br>
              <a:rPr lang="el-GR" b="1" dirty="0">
                <a:effectLst/>
                <a:latin typeface="Courier" pitchFamily="49" charset="0"/>
              </a:rPr>
            </a:br>
            <a:r>
              <a:rPr lang="el-GR" b="1" dirty="0">
                <a:effectLst/>
                <a:latin typeface="Courier" pitchFamily="49" charset="0"/>
              </a:rPr>
              <a:t>mystring[4] = 'o';</a:t>
            </a:r>
            <a:br>
              <a:rPr lang="el-GR" b="1" dirty="0">
                <a:effectLst/>
                <a:latin typeface="Courier" pitchFamily="49" charset="0"/>
              </a:rPr>
            </a:br>
            <a:r>
              <a:rPr lang="el-GR" b="1" dirty="0">
                <a:effectLst/>
                <a:latin typeface="Courier" pitchFamily="49" charset="0"/>
              </a:rPr>
              <a:t>mystring[5] = '\0';</a:t>
            </a: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07504" y="5152936"/>
            <a:ext cx="3888234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l-GR" b="1" dirty="0">
                <a:effectLst/>
                <a:latin typeface="Courier" pitchFamily="49" charset="0"/>
              </a:rPr>
              <a:t>#include &lt;string.h&gt;</a:t>
            </a: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 </a:t>
            </a:r>
          </a:p>
          <a:p>
            <a:endParaRPr lang="el-GR" b="1" dirty="0">
              <a:solidFill>
                <a:srgbClr val="0000FF"/>
              </a:solidFill>
              <a:effectLst/>
              <a:latin typeface="Courier" pitchFamily="49" charset="0"/>
            </a:endParaRPr>
          </a:p>
          <a:p>
            <a:r>
              <a:rPr lang="el-GR" b="1" dirty="0">
                <a:effectLst/>
                <a:latin typeface="Courier" pitchFamily="49" charset="0"/>
              </a:rPr>
              <a:t>strcpy (</a:t>
            </a:r>
            <a:r>
              <a:rPr lang="el-GR" b="1" i="1" dirty="0">
                <a:solidFill>
                  <a:schemeClr val="accent2"/>
                </a:solidFill>
                <a:effectLst/>
                <a:latin typeface="Courier" pitchFamily="49" charset="0"/>
              </a:rPr>
              <a:t>string1</a:t>
            </a:r>
            <a:r>
              <a:rPr lang="el-GR" b="1" dirty="0">
                <a:effectLst/>
                <a:latin typeface="Courier" pitchFamily="49" charset="0"/>
              </a:rPr>
              <a:t>, </a:t>
            </a:r>
            <a:r>
              <a:rPr lang="el-GR" b="1" i="1" dirty="0">
                <a:solidFill>
                  <a:schemeClr val="accent2"/>
                </a:solidFill>
                <a:effectLst/>
                <a:latin typeface="Courier" pitchFamily="49" charset="0"/>
              </a:rPr>
              <a:t>string2</a:t>
            </a:r>
            <a:r>
              <a:rPr lang="el-GR" b="1" dirty="0">
                <a:effectLst/>
                <a:latin typeface="Courier" pitchFamily="49" charset="0"/>
              </a:rPr>
              <a:t>);</a:t>
            </a: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strcpy (mystring, "Hello");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1908175" y="4365625"/>
            <a:ext cx="336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ή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4211638" y="1844675"/>
            <a:ext cx="4824412" cy="4492625"/>
          </a:xfrm>
          <a:prstGeom prst="rect">
            <a:avLst/>
          </a:prstGeom>
          <a:solidFill>
            <a:srgbClr val="D4FC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effectLst/>
                <a:latin typeface="Courier" pitchFamily="49" charset="0"/>
              </a:rPr>
              <a:t>#include &lt;iostream.h&gt;</a:t>
            </a:r>
          </a:p>
          <a:p>
            <a:endParaRPr lang="el-GR" sz="1600" b="1" dirty="0">
              <a:effectLst/>
              <a:latin typeface="Courier" pitchFamily="49" charset="0"/>
            </a:endParaRPr>
          </a:p>
          <a:p>
            <a:r>
              <a:rPr lang="el-GR" sz="1600" b="1" dirty="0">
                <a:solidFill>
                  <a:schemeClr val="accent2"/>
                </a:solidFill>
                <a:effectLst/>
                <a:latin typeface="Courier" pitchFamily="49" charset="0"/>
              </a:rPr>
              <a:t>void</a:t>
            </a:r>
            <a:r>
              <a:rPr lang="el-GR" sz="1600" b="1" dirty="0">
                <a:effectLst/>
                <a:latin typeface="Courier" pitchFamily="49" charset="0"/>
              </a:rPr>
              <a:t> </a:t>
            </a:r>
            <a:r>
              <a:rPr lang="el-GR" sz="1600" b="1" dirty="0">
                <a:solidFill>
                  <a:schemeClr val="accent2"/>
                </a:solidFill>
                <a:effectLst/>
                <a:latin typeface="Courier" pitchFamily="49" charset="0"/>
              </a:rPr>
              <a:t>setstring</a:t>
            </a:r>
            <a:r>
              <a:rPr lang="el-GR" sz="1600" b="1" dirty="0">
                <a:effectLst/>
                <a:latin typeface="Courier" pitchFamily="49" charset="0"/>
              </a:rPr>
              <a:t> (</a:t>
            </a:r>
            <a:r>
              <a:rPr lang="el-GR" sz="1600" b="1" dirty="0">
                <a:solidFill>
                  <a:schemeClr val="accent2"/>
                </a:solidFill>
                <a:effectLst/>
                <a:latin typeface="Courier" pitchFamily="49" charset="0"/>
              </a:rPr>
              <a:t>char szOut []</a:t>
            </a:r>
            <a:r>
              <a:rPr lang="el-GR" sz="1600" b="1" dirty="0">
                <a:effectLst/>
                <a:latin typeface="Courier" pitchFamily="49" charset="0"/>
              </a:rPr>
              <a:t>, </a:t>
            </a:r>
            <a:r>
              <a:rPr lang="el-GR" sz="1600" b="1" dirty="0">
                <a:solidFill>
                  <a:schemeClr val="accent2"/>
                </a:solidFill>
                <a:effectLst/>
                <a:latin typeface="Courier" pitchFamily="49" charset="0"/>
              </a:rPr>
              <a:t>char szIn []</a:t>
            </a:r>
            <a:r>
              <a:rPr lang="el-GR" sz="1600" b="1" dirty="0">
                <a:effectLst/>
                <a:latin typeface="Courier" pitchFamily="49" charset="0"/>
              </a:rPr>
              <a:t>)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{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</a:t>
            </a:r>
            <a:r>
              <a:rPr lang="el-GR" sz="1600" b="1" dirty="0">
                <a:solidFill>
                  <a:srgbClr val="0000FF"/>
                </a:solidFill>
                <a:effectLst/>
                <a:latin typeface="Courier" pitchFamily="49" charset="0"/>
              </a:rPr>
              <a:t>int n=0;</a:t>
            </a:r>
          </a:p>
          <a:p>
            <a:r>
              <a:rPr lang="el-GR" sz="1600" b="1" dirty="0">
                <a:solidFill>
                  <a:srgbClr val="0000FF"/>
                </a:solidFill>
                <a:effectLst/>
                <a:latin typeface="Courier" pitchFamily="49" charset="0"/>
              </a:rPr>
              <a:t>  do {</a:t>
            </a:r>
          </a:p>
          <a:p>
            <a:r>
              <a:rPr lang="el-GR" sz="1600" b="1" dirty="0">
                <a:solidFill>
                  <a:srgbClr val="0000FF"/>
                </a:solidFill>
                <a:effectLst/>
                <a:latin typeface="Courier" pitchFamily="49" charset="0"/>
              </a:rPr>
              <a:t>    szOut[n] = szIn[n];</a:t>
            </a:r>
          </a:p>
          <a:p>
            <a:r>
              <a:rPr lang="el-GR" sz="1600" b="1" dirty="0">
                <a:solidFill>
                  <a:srgbClr val="0000FF"/>
                </a:solidFill>
                <a:effectLst/>
                <a:latin typeface="Courier" pitchFamily="49" charset="0"/>
              </a:rPr>
              <a:t>  } while (szIn[n++] != '\0');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}</a:t>
            </a:r>
          </a:p>
          <a:p>
            <a:endParaRPr lang="el-GR" sz="1600" b="1" dirty="0">
              <a:effectLst/>
              <a:latin typeface="Courier" pitchFamily="49" charset="0"/>
            </a:endParaRPr>
          </a:p>
          <a:p>
            <a:r>
              <a:rPr lang="el-GR" sz="1600" b="1" dirty="0">
                <a:effectLst/>
                <a:latin typeface="Courier" pitchFamily="49" charset="0"/>
              </a:rPr>
              <a:t>int main ()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{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char szMyName [20];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setstring (szMyName,“</a:t>
            </a:r>
            <a:r>
              <a:rPr lang="en-US" sz="1600" b="1" dirty="0">
                <a:effectLst/>
                <a:latin typeface="Courier" pitchFamily="49" charset="0"/>
              </a:rPr>
              <a:t>C. Sgouro</a:t>
            </a:r>
            <a:r>
              <a:rPr lang="el-GR" sz="1600" b="1" dirty="0">
                <a:effectLst/>
                <a:latin typeface="Courier" pitchFamily="49" charset="0"/>
              </a:rPr>
              <a:t>");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cout &lt;&lt; szMyName;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return 0;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}</a:t>
            </a:r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4067175" y="1916113"/>
            <a:ext cx="0" cy="4465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 </a:t>
            </a:r>
            <a:r>
              <a:rPr lang="el-GR" sz="3600" b="0" dirty="0"/>
              <a:t>4</a:t>
            </a:r>
            <a:r>
              <a:rPr lang="en-US" sz="3600" b="0" dirty="0"/>
              <a:t>/</a:t>
            </a:r>
            <a:r>
              <a:rPr lang="el-GR" sz="3600" b="0" dirty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b="1" dirty="0"/>
              <a:t>Ανάθεση τιμών σε μεταβλητές συμβολοσειράς</a:t>
            </a:r>
          </a:p>
          <a:p>
            <a:pPr lvl="1">
              <a:lnSpc>
                <a:spcPct val="110000"/>
              </a:lnSpc>
            </a:pPr>
            <a:r>
              <a:rPr lang="el-GR" dirty="0"/>
              <a:t>Εναλλακτικά της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sz="2000" b="1" dirty="0">
                <a:latin typeface="Courier" pitchFamily="49" charset="0"/>
              </a:rPr>
              <a:t>strcpy </a:t>
            </a:r>
            <a:r>
              <a:rPr lang="el-GR" dirty="0"/>
              <a:t>μπορεί να χρησιμοποιηθεί το ρεύμα εισόδου </a:t>
            </a:r>
            <a:r>
              <a:rPr lang="en-US" sz="2000" b="1" dirty="0">
                <a:latin typeface="Courier" pitchFamily="49" charset="0"/>
              </a:rPr>
              <a:t>cin </a:t>
            </a:r>
            <a:r>
              <a:rPr lang="el-GR" dirty="0"/>
              <a:t>με δύο τρόπους:</a:t>
            </a:r>
            <a:endParaRPr lang="el-GR" sz="1800" dirty="0">
              <a:latin typeface="Courier" pitchFamily="49" charset="0"/>
            </a:endParaRPr>
          </a:p>
          <a:p>
            <a:pPr lvl="2">
              <a:lnSpc>
                <a:spcPct val="110000"/>
              </a:lnSpc>
            </a:pPr>
            <a:r>
              <a:rPr lang="el-GR" sz="2200" dirty="0"/>
              <a:t>χρήση της μεθόδου </a:t>
            </a:r>
            <a:r>
              <a:rPr lang="es-ES" sz="1900" b="1" dirty="0">
                <a:latin typeface="Courier" pitchFamily="49" charset="0"/>
              </a:rPr>
              <a:t>getline</a:t>
            </a:r>
            <a:br>
              <a:rPr lang="es-ES" sz="1900" b="1" dirty="0">
                <a:latin typeface="Courier" pitchFamily="49" charset="0"/>
              </a:rPr>
            </a:br>
            <a:endParaRPr lang="el-GR" sz="1900" b="1" dirty="0"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650" y="3355975"/>
            <a:ext cx="6229350" cy="3025775"/>
          </a:xfrm>
          <a:prstGeom prst="rect">
            <a:avLst/>
          </a:prstGeom>
          <a:solidFill>
            <a:srgbClr val="D4FC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effectLst/>
                <a:latin typeface="Courier" pitchFamily="49" charset="0"/>
              </a:rPr>
              <a:t>#include &lt;iostream.h&gt;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int main ()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{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char mybuffer [100];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cout &lt;&lt; "What's your name? ";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</a:t>
            </a:r>
            <a:r>
              <a:rPr lang="el-GR" sz="1600" b="1" dirty="0">
                <a:solidFill>
                  <a:schemeClr val="hlink"/>
                </a:solidFill>
                <a:effectLst/>
                <a:latin typeface="Courier" pitchFamily="49" charset="0"/>
              </a:rPr>
              <a:t>cin.getline (mybuffer,100);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cout &lt;&lt; "Hello " &lt;&lt; mybuffer &lt;&lt; ".\n";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cout &lt;&lt; "Which is your favourite team? ";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cin.getline (mybuffer,100);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cout &lt;&lt; "I like " &lt;&lt; mybuffer &lt;&lt; " too.\n";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return 0;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}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95736" y="6021288"/>
            <a:ext cx="666273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>
                <a:effectLst/>
                <a:latin typeface="Courier" pitchFamily="49" charset="0"/>
              </a:rPr>
              <a:t>cin.getline(</a:t>
            </a:r>
            <a:r>
              <a:rPr lang="el-GR" sz="1600" b="1" dirty="0">
                <a:solidFill>
                  <a:schemeClr val="accent2"/>
                </a:solidFill>
                <a:effectLst/>
                <a:latin typeface="Courier" pitchFamily="49" charset="0"/>
              </a:rPr>
              <a:t>char buffer[]</a:t>
            </a:r>
            <a:r>
              <a:rPr lang="el-GR" sz="1600" b="1" dirty="0">
                <a:effectLst/>
                <a:latin typeface="Courier" pitchFamily="49" charset="0"/>
              </a:rPr>
              <a:t>,</a:t>
            </a:r>
            <a:r>
              <a:rPr lang="el-GR" sz="1600" b="1" dirty="0">
                <a:solidFill>
                  <a:schemeClr val="accent2"/>
                </a:solidFill>
                <a:effectLst/>
                <a:latin typeface="Courier" pitchFamily="49" charset="0"/>
              </a:rPr>
              <a:t>int leng</a:t>
            </a:r>
            <a:r>
              <a:rPr lang="el-GR" sz="1600" b="1" dirty="0">
                <a:effectLst/>
                <a:latin typeface="Courier" pitchFamily="49" charset="0"/>
              </a:rPr>
              <a:t>,</a:t>
            </a:r>
            <a:r>
              <a:rPr lang="el-GR" sz="1600" b="1" dirty="0">
                <a:solidFill>
                  <a:schemeClr val="accent2"/>
                </a:solidFill>
                <a:effectLst/>
                <a:latin typeface="Courier" pitchFamily="49" charset="0"/>
              </a:rPr>
              <a:t>char delim</a:t>
            </a:r>
            <a:r>
              <a:rPr lang="el-GR" sz="1600" b="1" dirty="0">
                <a:effectLst/>
                <a:latin typeface="Courier" pitchFamily="49" charset="0"/>
              </a:rPr>
              <a:t> =</a:t>
            </a:r>
            <a:r>
              <a:rPr lang="el-GR" sz="1600" b="1" dirty="0">
                <a:solidFill>
                  <a:srgbClr val="0000FF"/>
                </a:solidFill>
                <a:effectLst/>
                <a:latin typeface="Courier" pitchFamily="49" charset="0"/>
              </a:rPr>
              <a:t>'\n'</a:t>
            </a:r>
            <a:r>
              <a:rPr lang="el-GR" sz="1600" b="1" dirty="0">
                <a:effectLst/>
                <a:latin typeface="Courier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7374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 </a:t>
            </a:r>
            <a:r>
              <a:rPr lang="el-GR" sz="3600" b="0" dirty="0"/>
              <a:t>5</a:t>
            </a:r>
            <a:r>
              <a:rPr lang="en-US" sz="3600" b="0" dirty="0"/>
              <a:t>/</a:t>
            </a:r>
            <a:r>
              <a:rPr lang="el-GR" sz="3600" b="0" dirty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l-GR" b="1" dirty="0"/>
              <a:t>Ανάθεση τιμών σε μεταβλητές συμβολοσειράς</a:t>
            </a:r>
          </a:p>
          <a:p>
            <a:pPr lvl="2">
              <a:lnSpc>
                <a:spcPct val="110000"/>
              </a:lnSpc>
            </a:pPr>
            <a:r>
              <a:rPr lang="el-GR" sz="2400" dirty="0" smtClean="0"/>
              <a:t>χρήση του τελεστή εξαγωγής  </a:t>
            </a:r>
            <a:r>
              <a:rPr lang="el-GR" sz="1900" b="1" dirty="0" smtClean="0">
                <a:latin typeface="Courier" pitchFamily="49" charset="0"/>
              </a:rPr>
              <a:t>&gt;&gt;</a:t>
            </a:r>
          </a:p>
          <a:p>
            <a:pPr lvl="3">
              <a:lnSpc>
                <a:spcPct val="110000"/>
              </a:lnSpc>
            </a:pPr>
            <a:r>
              <a:rPr lang="el-GR" sz="2200" dirty="0" smtClean="0"/>
              <a:t>Περιορισμοί </a:t>
            </a:r>
            <a:r>
              <a:rPr lang="el-GR" sz="2200" dirty="0"/>
              <a:t>σε σχέση με τη </a:t>
            </a:r>
            <a:r>
              <a:rPr lang="en-US" sz="2200" b="1" dirty="0">
                <a:latin typeface="Courier" pitchFamily="49" charset="0"/>
              </a:rPr>
              <a:t>getline</a:t>
            </a:r>
          </a:p>
          <a:p>
            <a:pPr lvl="3">
              <a:lnSpc>
                <a:spcPct val="110000"/>
              </a:lnSpc>
            </a:pPr>
            <a:r>
              <a:rPr lang="el-GR" sz="2200" dirty="0"/>
              <a:t> Μπορεί να δεχτεί μόνο λέξεις (όχι προτάσεις), δεδομένου ότι χρησιμοποιεί σαν τερματιστή οποιοδήποτε μη </a:t>
            </a:r>
            <a:r>
              <a:rPr lang="el-GR" sz="2200" dirty="0" smtClean="0"/>
              <a:t>απεικονίσιμο </a:t>
            </a:r>
            <a:r>
              <a:rPr lang="el-GR" sz="2200" dirty="0"/>
              <a:t>χαρακτήρα</a:t>
            </a:r>
            <a:r>
              <a:rPr lang="en-US" sz="2200" dirty="0"/>
              <a:t> </a:t>
            </a:r>
            <a:r>
              <a:rPr lang="el-GR" sz="2200" dirty="0"/>
              <a:t>(συμπεριλαμβανομένων </a:t>
            </a:r>
            <a:r>
              <a:rPr lang="en-US" sz="2200" dirty="0"/>
              <a:t>spaces, tabs, new</a:t>
            </a:r>
            <a:r>
              <a:rPr lang="el-GR" sz="2200" dirty="0"/>
              <a:t> </a:t>
            </a:r>
            <a:r>
              <a:rPr lang="en-US" sz="2200" dirty="0"/>
              <a:t>lines </a:t>
            </a:r>
            <a:r>
              <a:rPr lang="el-GR" sz="2200" dirty="0"/>
              <a:t>και</a:t>
            </a:r>
            <a:r>
              <a:rPr lang="en-US" sz="2200" dirty="0"/>
              <a:t> carriage returns</a:t>
            </a:r>
            <a:r>
              <a:rPr lang="el-GR" sz="2200" dirty="0"/>
              <a:t>)</a:t>
            </a:r>
          </a:p>
          <a:p>
            <a:pPr lvl="3">
              <a:lnSpc>
                <a:spcPct val="110000"/>
              </a:lnSpc>
            </a:pPr>
            <a:r>
              <a:rPr lang="el-GR" sz="2200" dirty="0"/>
              <a:t>Δεν επιτρέπεται ο καθορισμός μεγέθους για τον </a:t>
            </a:r>
            <a:r>
              <a:rPr lang="en-US" sz="2200" dirty="0"/>
              <a:t>buffer. </a:t>
            </a:r>
            <a:r>
              <a:rPr lang="el-GR" sz="2200" dirty="0"/>
              <a:t>Αυτό καθιστά το πρόγραμμα ασταθές στην περίπτωση που η είσοδος του χρήστη είναι μεγαλύτερη από τον πίνακα υποδοχής.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12160" y="1868488"/>
            <a:ext cx="2139950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>
                <a:effectLst/>
                <a:latin typeface="Courier" pitchFamily="49" charset="0"/>
              </a:rPr>
              <a:t>cin &gt;&gt; </a:t>
            </a:r>
            <a:r>
              <a:rPr lang="el-GR" sz="1600" b="1" dirty="0">
                <a:solidFill>
                  <a:schemeClr val="accent2"/>
                </a:solidFill>
                <a:effectLst/>
                <a:latin typeface="Courier" pitchFamily="49" charset="0"/>
              </a:rPr>
              <a:t>mybuffer</a:t>
            </a:r>
            <a:r>
              <a:rPr lang="el-GR" sz="1600" b="1" dirty="0">
                <a:effectLst/>
                <a:latin typeface="Courier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093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Μετατροπή Συμβολοσειρών </a:t>
            </a:r>
            <a:r>
              <a:rPr lang="el-GR" sz="3600" b="0" dirty="0"/>
              <a:t>1</a:t>
            </a:r>
            <a:r>
              <a:rPr lang="en-US" sz="3600" b="0" dirty="0"/>
              <a:t>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b="1" dirty="0"/>
              <a:t>Μετατροπή σε άλλους τύπους</a:t>
            </a:r>
          </a:p>
          <a:p>
            <a:pPr lvl="1">
              <a:lnSpc>
                <a:spcPct val="110000"/>
              </a:lnSpc>
            </a:pPr>
            <a:r>
              <a:rPr lang="el-GR" dirty="0"/>
              <a:t>Η βιβλιοθήκη </a:t>
            </a:r>
            <a:r>
              <a:rPr lang="el-GR" sz="2000" b="1" dirty="0">
                <a:latin typeface="Courier" pitchFamily="49" charset="0"/>
              </a:rPr>
              <a:t>cstdlib</a:t>
            </a:r>
            <a:r>
              <a:rPr lang="el-GR" b="1" dirty="0">
                <a:latin typeface="Courier" pitchFamily="49" charset="0"/>
              </a:rPr>
              <a:t> </a:t>
            </a:r>
            <a:r>
              <a:rPr lang="el-GR" sz="2000" b="1" dirty="0">
                <a:latin typeface="Courier" pitchFamily="49" charset="0"/>
              </a:rPr>
              <a:t>(stdlib.h)</a:t>
            </a:r>
            <a:r>
              <a:rPr lang="el-GR" dirty="0"/>
              <a:t> παρέχει τρεις χρήσιμες συναρτήσεις για το σκοπό αυτό:</a:t>
            </a:r>
          </a:p>
          <a:p>
            <a:pPr lvl="2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atoi</a:t>
            </a:r>
            <a:r>
              <a:rPr lang="en-US" sz="2200" b="1" dirty="0">
                <a:latin typeface="Courier" pitchFamily="49" charset="0"/>
              </a:rPr>
              <a:t> </a:t>
            </a:r>
            <a:r>
              <a:rPr lang="el-GR" sz="2200" dirty="0"/>
              <a:t>μετατρέπει συμβολοσειρές σε </a:t>
            </a:r>
            <a:r>
              <a:rPr lang="en-US" b="1" dirty="0">
                <a:latin typeface="Courier" pitchFamily="49" charset="0"/>
              </a:rPr>
              <a:t>int</a:t>
            </a:r>
            <a:r>
              <a:rPr lang="el-GR" sz="2200" dirty="0"/>
              <a:t> </a:t>
            </a:r>
            <a:endParaRPr lang="en-US" sz="2200" b="1" dirty="0">
              <a:latin typeface="Courier" pitchFamily="49" charset="0"/>
            </a:endParaRPr>
          </a:p>
          <a:p>
            <a:pPr lvl="2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atol</a:t>
            </a:r>
            <a:r>
              <a:rPr lang="en-US" sz="2200" b="1" dirty="0">
                <a:latin typeface="Courier" pitchFamily="49" charset="0"/>
              </a:rPr>
              <a:t> </a:t>
            </a:r>
            <a:r>
              <a:rPr lang="el-GR" sz="2200" dirty="0"/>
              <a:t>μετατρέπει συμβολοσειρές σε </a:t>
            </a:r>
            <a:r>
              <a:rPr lang="en-US" b="1" dirty="0">
                <a:latin typeface="Courier" pitchFamily="49" charset="0"/>
              </a:rPr>
              <a:t>long</a:t>
            </a:r>
          </a:p>
          <a:p>
            <a:pPr lvl="2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ourier" pitchFamily="49" charset="0"/>
              </a:rPr>
              <a:t>atof</a:t>
            </a:r>
            <a:r>
              <a:rPr lang="en-US" sz="2200" b="1" dirty="0">
                <a:latin typeface="Courier" pitchFamily="49" charset="0"/>
              </a:rPr>
              <a:t> </a:t>
            </a:r>
            <a:r>
              <a:rPr lang="el-GR" sz="2200" dirty="0"/>
              <a:t>μετατρέπει συμβολοσειρές σε </a:t>
            </a:r>
            <a:r>
              <a:rPr lang="en-US" b="1" dirty="0">
                <a:latin typeface="Courier" pitchFamily="49" charset="0"/>
              </a:rPr>
              <a:t>float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8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Δεδομένων</a:t>
            </a:r>
            <a:r>
              <a:rPr lang="en-US" sz="3600" b="0" dirty="0"/>
              <a:t> </a:t>
            </a:r>
            <a:r>
              <a:rPr lang="en-US" sz="3600" b="0" dirty="0" smtClean="0"/>
              <a:t>2/</a:t>
            </a:r>
            <a:r>
              <a:rPr lang="el-GR" sz="3600" b="0" dirty="0"/>
              <a:t>2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256065"/>
              </p:ext>
            </p:extLst>
          </p:nvPr>
        </p:nvGraphicFramePr>
        <p:xfrm>
          <a:off x="457200" y="1341438"/>
          <a:ext cx="82296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Όνομα τύπου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Bytes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Εύρος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char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signed: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 -128 to 127</a:t>
                      </a:r>
                      <a:b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</a:b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unsigned: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 0 to 255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short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2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signed: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 -32768 to 32767</a:t>
                      </a:r>
                      <a:b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</a:b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unsigned: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 0 to 65535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long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4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signed: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-2147483648 to 2147483647</a:t>
                      </a:r>
                      <a:b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</a:b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unsigned: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 0 to 4294967295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int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*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Βλέπε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short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,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long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float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4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3.4e + / - 38 (7 digits)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double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8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1.7e + / - 308 (15 digits)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long double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1.2e + / - 4932 (19 digits)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ourier New" pitchFamily="49" charset="0"/>
                        </a:rPr>
                        <a:t>bool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ourier New" pitchFamily="49" charset="0"/>
                        </a:rPr>
                        <a:t>true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ourier New" pitchFamily="49" charset="0"/>
                        </a:rPr>
                        <a:t> or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ourier New" pitchFamily="49" charset="0"/>
                        </a:rPr>
                        <a:t>wchar_t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ourier New" pitchFamily="49" charset="0"/>
                        </a:rPr>
                        <a:t>2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ourier New" pitchFamily="49" charset="0"/>
                        </a:rPr>
                        <a:t>Wide characters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16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Μετατροπή Συμβολοσειρών </a:t>
            </a:r>
            <a:r>
              <a:rPr lang="el-GR" sz="3600" b="0" dirty="0"/>
              <a:t>2</a:t>
            </a:r>
            <a:r>
              <a:rPr lang="en-US" sz="3600" b="0" dirty="0"/>
              <a:t>/</a:t>
            </a:r>
            <a:r>
              <a:rPr lang="el-GR" sz="3600" b="0" dirty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Μετατροπή σε άλλους τύπους</a:t>
            </a:r>
            <a:endParaRPr lang="el-GR" dirty="0"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560" y="1988840"/>
            <a:ext cx="6983412" cy="3759200"/>
          </a:xfrm>
          <a:prstGeom prst="rect">
            <a:avLst/>
          </a:prstGeom>
          <a:solidFill>
            <a:srgbClr val="D4FC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effectLst/>
                <a:latin typeface="Courier" pitchFamily="49" charset="0"/>
              </a:rPr>
              <a:t>#include &lt;iostream.h&gt;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#include &lt;stdlib.h&gt;</a:t>
            </a:r>
          </a:p>
          <a:p>
            <a:endParaRPr lang="el-GR" sz="1600" b="1" dirty="0">
              <a:effectLst/>
              <a:latin typeface="Courier" pitchFamily="49" charset="0"/>
            </a:endParaRPr>
          </a:p>
          <a:p>
            <a:r>
              <a:rPr lang="el-GR" sz="1600" b="1" dirty="0">
                <a:effectLst/>
                <a:latin typeface="Courier" pitchFamily="49" charset="0"/>
              </a:rPr>
              <a:t>int main ()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{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char mybuffer [100];</a:t>
            </a:r>
            <a:r>
              <a:rPr lang="en-US" sz="1600" b="1" dirty="0">
                <a:effectLst/>
                <a:latin typeface="Courier" pitchFamily="49" charset="0"/>
              </a:rPr>
              <a:t> </a:t>
            </a:r>
            <a:r>
              <a:rPr lang="el-GR" sz="1600" b="1" dirty="0">
                <a:effectLst/>
                <a:latin typeface="Courier" pitchFamily="49" charset="0"/>
              </a:rPr>
              <a:t>float price;</a:t>
            </a:r>
            <a:r>
              <a:rPr lang="en-US" sz="1600" b="1" dirty="0">
                <a:effectLst/>
                <a:latin typeface="Courier" pitchFamily="49" charset="0"/>
              </a:rPr>
              <a:t> </a:t>
            </a:r>
            <a:r>
              <a:rPr lang="el-GR" sz="1600" b="1" dirty="0">
                <a:effectLst/>
                <a:latin typeface="Courier" pitchFamily="49" charset="0"/>
              </a:rPr>
              <a:t>int quantity;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cout &lt;&lt; "Enter price: ";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cin.getline (mybuffer,100);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price = </a:t>
            </a:r>
            <a:r>
              <a:rPr lang="el-GR" sz="1600" b="1" dirty="0">
                <a:solidFill>
                  <a:schemeClr val="hlink"/>
                </a:solidFill>
                <a:effectLst/>
                <a:latin typeface="Courier" pitchFamily="49" charset="0"/>
              </a:rPr>
              <a:t>atof (mybuffer)</a:t>
            </a:r>
            <a:r>
              <a:rPr lang="el-GR" sz="1600" b="1" dirty="0">
                <a:effectLst/>
                <a:latin typeface="Courier" pitchFamily="49" charset="0"/>
              </a:rPr>
              <a:t>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cout &lt;&lt; "Enter quantity: ";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cin.getline (mybuffer,100);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quantity = </a:t>
            </a:r>
            <a:r>
              <a:rPr lang="el-GR" sz="1600" b="1" dirty="0">
                <a:solidFill>
                  <a:schemeClr val="hlink"/>
                </a:solidFill>
                <a:effectLst/>
                <a:latin typeface="Courier" pitchFamily="49" charset="0"/>
              </a:rPr>
              <a:t>atoi (mybuffer)</a:t>
            </a:r>
            <a:r>
              <a:rPr lang="el-GR" sz="1600" b="1" dirty="0">
                <a:effectLst/>
                <a:latin typeface="Courier" pitchFamily="49" charset="0"/>
              </a:rPr>
              <a:t>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cout &lt;&lt; "Total price: " &lt;&lt; price*quantity;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  return 0;</a:t>
            </a:r>
          </a:p>
          <a:p>
            <a:r>
              <a:rPr lang="el-GR" sz="1600" b="1" dirty="0">
                <a:effectLst/>
                <a:latin typeface="Courier" pitchFamily="49" charset="0"/>
              </a:rPr>
              <a:t>}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99347" y="2010566"/>
            <a:ext cx="3095625" cy="825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/>
                <a:latin typeface="Courier" pitchFamily="49" charset="0"/>
              </a:rPr>
              <a:t>Enter price: </a:t>
            </a:r>
            <a:r>
              <a:rPr lang="en-US" sz="1600" b="1" dirty="0">
                <a:solidFill>
                  <a:srgbClr val="FFFF66"/>
                </a:solidFill>
                <a:effectLst/>
                <a:latin typeface="Courier" pitchFamily="49" charset="0"/>
              </a:rPr>
              <a:t>2.75</a:t>
            </a:r>
          </a:p>
          <a:p>
            <a:r>
              <a:rPr lang="en-US" sz="1600" b="1" dirty="0">
                <a:solidFill>
                  <a:schemeClr val="bg1"/>
                </a:solidFill>
                <a:effectLst/>
                <a:latin typeface="Courier" pitchFamily="49" charset="0"/>
              </a:rPr>
              <a:t>Enter quantity: </a:t>
            </a:r>
            <a:r>
              <a:rPr lang="en-US" sz="1600" b="1" dirty="0">
                <a:solidFill>
                  <a:srgbClr val="FFFF66"/>
                </a:solidFill>
                <a:effectLst/>
                <a:latin typeface="Courier" pitchFamily="49" charset="0"/>
              </a:rPr>
              <a:t>21</a:t>
            </a:r>
          </a:p>
          <a:p>
            <a:r>
              <a:rPr lang="en-US" sz="1600" b="1" dirty="0">
                <a:solidFill>
                  <a:schemeClr val="bg1"/>
                </a:solidFill>
                <a:effectLst/>
                <a:latin typeface="Courier" pitchFamily="49" charset="0"/>
              </a:rPr>
              <a:t>Total price: </a:t>
            </a:r>
            <a:r>
              <a:rPr lang="en-US" sz="1600" b="1" dirty="0">
                <a:solidFill>
                  <a:srgbClr val="FFFF66"/>
                </a:solidFill>
                <a:effectLst/>
                <a:latin typeface="Courier" pitchFamily="49" charset="0"/>
              </a:rPr>
              <a:t>57.75</a:t>
            </a:r>
            <a:endParaRPr lang="el-GR" sz="1600" b="1" dirty="0">
              <a:solidFill>
                <a:srgbClr val="FFFF66"/>
              </a:solidFill>
              <a:effectLst/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Συναρτήσεις διαχείρισης συμβολοσειρών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l-GR" sz="2200" dirty="0"/>
              <a:t>Η βιβλιοθήκη </a:t>
            </a:r>
            <a:r>
              <a:rPr lang="el-GR" sz="1800" b="1" dirty="0" err="1">
                <a:latin typeface="Courier" pitchFamily="49" charset="0"/>
              </a:rPr>
              <a:t>cst</a:t>
            </a:r>
            <a:r>
              <a:rPr lang="en-US" sz="1800" b="1" dirty="0">
                <a:latin typeface="Courier" pitchFamily="49" charset="0"/>
              </a:rPr>
              <a:t>ring</a:t>
            </a:r>
            <a:r>
              <a:rPr lang="el-GR" sz="1800" b="1" dirty="0">
                <a:latin typeface="Courier" pitchFamily="49" charset="0"/>
              </a:rPr>
              <a:t> (</a:t>
            </a:r>
            <a:r>
              <a:rPr lang="el-GR" sz="1800" b="1" dirty="0" err="1">
                <a:latin typeface="Courier" pitchFamily="49" charset="0"/>
              </a:rPr>
              <a:t>st</a:t>
            </a:r>
            <a:r>
              <a:rPr lang="en-US" sz="1800" b="1" dirty="0">
                <a:latin typeface="Courier" pitchFamily="49" charset="0"/>
              </a:rPr>
              <a:t>ring</a:t>
            </a:r>
            <a:r>
              <a:rPr lang="el-GR" sz="1800" b="1" dirty="0">
                <a:latin typeface="Courier" pitchFamily="49" charset="0"/>
              </a:rPr>
              <a:t>.h</a:t>
            </a:r>
            <a:r>
              <a:rPr lang="en-US" sz="1800" b="1" dirty="0">
                <a:latin typeface="Courier" pitchFamily="49" charset="0"/>
              </a:rPr>
              <a:t>)</a:t>
            </a:r>
            <a:r>
              <a:rPr lang="en-US" sz="2200" dirty="0"/>
              <a:t> </a:t>
            </a:r>
            <a:r>
              <a:rPr lang="el-GR" sz="2200" dirty="0"/>
              <a:t>παρέχει συναρτήσεις διαχείρισης συμβολοσειρών:</a:t>
            </a:r>
          </a:p>
          <a:p>
            <a:pPr lvl="1">
              <a:lnSpc>
                <a:spcPct val="13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" pitchFamily="49" charset="0"/>
              </a:rPr>
              <a:t>char*</a:t>
            </a:r>
            <a:r>
              <a:rPr lang="en-US" sz="1800" b="1" dirty="0">
                <a:latin typeface="Courier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" pitchFamily="49" charset="0"/>
              </a:rPr>
              <a:t>strcat</a:t>
            </a:r>
            <a:r>
              <a:rPr lang="en-US" sz="1800" b="1" dirty="0">
                <a:latin typeface="Courier" pitchFamily="49" charset="0"/>
              </a:rPr>
              <a:t> (</a:t>
            </a:r>
            <a:r>
              <a:rPr lang="en-US" sz="1800" b="1" dirty="0">
                <a:solidFill>
                  <a:schemeClr val="accent2"/>
                </a:solidFill>
                <a:latin typeface="Courier" pitchFamily="49" charset="0"/>
              </a:rPr>
              <a:t>char* dest</a:t>
            </a:r>
            <a:r>
              <a:rPr lang="en-US" sz="1800" b="1" dirty="0">
                <a:latin typeface="Courier" pitchFamily="49" charset="0"/>
              </a:rPr>
              <a:t>, </a:t>
            </a:r>
            <a:r>
              <a:rPr lang="en-US" sz="1800" b="1" dirty="0">
                <a:solidFill>
                  <a:schemeClr val="accent2"/>
                </a:solidFill>
                <a:latin typeface="Courier" pitchFamily="49" charset="0"/>
              </a:rPr>
              <a:t>const char* src</a:t>
            </a:r>
            <a:r>
              <a:rPr lang="en-US" sz="1800" b="1" dirty="0">
                <a:latin typeface="Courier" pitchFamily="49" charset="0"/>
              </a:rPr>
              <a:t>);</a:t>
            </a:r>
            <a:r>
              <a:rPr lang="el-GR" sz="1600" dirty="0">
                <a:latin typeface="Courier" pitchFamily="49" charset="0"/>
              </a:rPr>
              <a:t/>
            </a:r>
            <a:br>
              <a:rPr lang="el-GR" sz="1600" dirty="0">
                <a:latin typeface="Courier" pitchFamily="49" charset="0"/>
              </a:rPr>
            </a:br>
            <a:r>
              <a:rPr lang="el-GR" sz="2000" dirty="0"/>
              <a:t>Παραθέτει τη συμβολοσειρά</a:t>
            </a:r>
            <a:r>
              <a:rPr lang="en-US" sz="2000" dirty="0"/>
              <a:t> </a:t>
            </a:r>
            <a:r>
              <a:rPr lang="en-US" sz="1600" dirty="0">
                <a:latin typeface="Courier" pitchFamily="49" charset="0"/>
              </a:rPr>
              <a:t>src</a:t>
            </a:r>
            <a:r>
              <a:rPr lang="en-US" sz="2000" dirty="0"/>
              <a:t> </a:t>
            </a:r>
            <a:r>
              <a:rPr lang="el-GR" sz="2000" dirty="0"/>
              <a:t>στο τέλος της</a:t>
            </a:r>
            <a:r>
              <a:rPr lang="en-US" sz="2000" dirty="0"/>
              <a:t> </a:t>
            </a:r>
            <a:r>
              <a:rPr lang="en-US" sz="1600" dirty="0">
                <a:latin typeface="Courier" pitchFamily="49" charset="0"/>
              </a:rPr>
              <a:t>dest</a:t>
            </a:r>
            <a:r>
              <a:rPr lang="el-GR" sz="2000" dirty="0"/>
              <a:t>. Επιστρέφει την </a:t>
            </a:r>
            <a:r>
              <a:rPr lang="en-US" sz="1600" dirty="0">
                <a:latin typeface="Courier" pitchFamily="49" charset="0"/>
              </a:rPr>
              <a:t>dest</a:t>
            </a:r>
            <a:r>
              <a:rPr lang="en-US" sz="2000" dirty="0"/>
              <a:t>.</a:t>
            </a:r>
          </a:p>
          <a:p>
            <a:pPr lvl="1">
              <a:lnSpc>
                <a:spcPct val="13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" pitchFamily="49" charset="0"/>
              </a:rPr>
              <a:t>int</a:t>
            </a:r>
            <a:r>
              <a:rPr lang="en-US" sz="1800" b="1" dirty="0">
                <a:latin typeface="Courier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" pitchFamily="49" charset="0"/>
              </a:rPr>
              <a:t>strcmp</a:t>
            </a:r>
            <a:r>
              <a:rPr lang="en-US" sz="1800" b="1" dirty="0">
                <a:latin typeface="Courier" pitchFamily="49" charset="0"/>
              </a:rPr>
              <a:t> (</a:t>
            </a:r>
            <a:r>
              <a:rPr lang="en-US" sz="1800" b="1" dirty="0">
                <a:solidFill>
                  <a:schemeClr val="accent2"/>
                </a:solidFill>
                <a:latin typeface="Courier" pitchFamily="49" charset="0"/>
              </a:rPr>
              <a:t>const char* string1</a:t>
            </a:r>
            <a:r>
              <a:rPr lang="en-US" sz="1800" b="1" dirty="0">
                <a:latin typeface="Courier" pitchFamily="49" charset="0"/>
              </a:rPr>
              <a:t>, </a:t>
            </a:r>
            <a:r>
              <a:rPr lang="en-US" sz="1800" b="1" dirty="0">
                <a:solidFill>
                  <a:schemeClr val="accent2"/>
                </a:solidFill>
                <a:latin typeface="Courier" pitchFamily="49" charset="0"/>
              </a:rPr>
              <a:t>const char* string2</a:t>
            </a:r>
            <a:r>
              <a:rPr lang="en-US" sz="1800" b="1" dirty="0">
                <a:latin typeface="Courier" pitchFamily="49" charset="0"/>
              </a:rPr>
              <a:t>);</a:t>
            </a:r>
            <a:r>
              <a:rPr lang="el-GR" sz="1800" dirty="0">
                <a:latin typeface="Courier" pitchFamily="49" charset="0"/>
              </a:rPr>
              <a:t/>
            </a:r>
            <a:br>
              <a:rPr lang="el-GR" sz="1800" dirty="0">
                <a:latin typeface="Courier" pitchFamily="49" charset="0"/>
              </a:rPr>
            </a:br>
            <a:r>
              <a:rPr lang="el-GR" sz="2000" dirty="0"/>
              <a:t>Συγκρίνει τις συμβολοσειρές</a:t>
            </a:r>
            <a:r>
              <a:rPr lang="en-US" sz="2000" dirty="0"/>
              <a:t> </a:t>
            </a:r>
            <a:r>
              <a:rPr lang="en-US" sz="1600" dirty="0">
                <a:latin typeface="Courier" pitchFamily="49" charset="0"/>
              </a:rPr>
              <a:t>string1</a:t>
            </a:r>
            <a:r>
              <a:rPr lang="en-US" sz="2000" dirty="0"/>
              <a:t> and </a:t>
            </a:r>
            <a:r>
              <a:rPr lang="en-US" sz="1600" dirty="0">
                <a:latin typeface="Courier" pitchFamily="49" charset="0"/>
              </a:rPr>
              <a:t>string2</a:t>
            </a:r>
            <a:r>
              <a:rPr lang="en-US" sz="2000" dirty="0"/>
              <a:t>. </a:t>
            </a:r>
            <a:r>
              <a:rPr lang="el-GR" sz="2000" dirty="0"/>
              <a:t>Επιστρέφει</a:t>
            </a:r>
            <a:r>
              <a:rPr lang="en-US" sz="2000" dirty="0"/>
              <a:t> 0 </a:t>
            </a:r>
            <a:r>
              <a:rPr lang="el-GR" sz="2000" dirty="0"/>
              <a:t>όταν είναι ίσες</a:t>
            </a:r>
            <a:r>
              <a:rPr lang="en-US" sz="2000" dirty="0"/>
              <a:t>.</a:t>
            </a:r>
          </a:p>
          <a:p>
            <a:pPr lvl="1">
              <a:lnSpc>
                <a:spcPct val="13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" pitchFamily="49" charset="0"/>
              </a:rPr>
              <a:t>char*</a:t>
            </a:r>
            <a:r>
              <a:rPr lang="en-US" sz="1800" b="1" dirty="0">
                <a:latin typeface="Courier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" pitchFamily="49" charset="0"/>
              </a:rPr>
              <a:t>strcpy</a:t>
            </a:r>
            <a:r>
              <a:rPr lang="en-US" sz="1800" b="1" dirty="0">
                <a:latin typeface="Courier" pitchFamily="49" charset="0"/>
              </a:rPr>
              <a:t> (</a:t>
            </a:r>
            <a:r>
              <a:rPr lang="en-US" sz="1800" b="1" dirty="0">
                <a:solidFill>
                  <a:schemeClr val="accent2"/>
                </a:solidFill>
                <a:latin typeface="Courier" pitchFamily="49" charset="0"/>
              </a:rPr>
              <a:t>char* dest</a:t>
            </a:r>
            <a:r>
              <a:rPr lang="en-US" sz="1800" b="1" dirty="0">
                <a:latin typeface="Courier" pitchFamily="49" charset="0"/>
              </a:rPr>
              <a:t>, </a:t>
            </a:r>
            <a:r>
              <a:rPr lang="en-US" sz="1800" b="1" dirty="0">
                <a:solidFill>
                  <a:schemeClr val="accent2"/>
                </a:solidFill>
                <a:latin typeface="Courier" pitchFamily="49" charset="0"/>
              </a:rPr>
              <a:t>const char* src</a:t>
            </a:r>
            <a:r>
              <a:rPr lang="en-US" sz="1800" b="1" dirty="0">
                <a:latin typeface="Courier" pitchFamily="49" charset="0"/>
              </a:rPr>
              <a:t>);</a:t>
            </a:r>
            <a:r>
              <a:rPr lang="el-GR" sz="1800" dirty="0">
                <a:latin typeface="Courier" pitchFamily="49" charset="0"/>
              </a:rPr>
              <a:t/>
            </a:r>
            <a:br>
              <a:rPr lang="el-GR" sz="1800" dirty="0">
                <a:latin typeface="Courier" pitchFamily="49" charset="0"/>
              </a:rPr>
            </a:br>
            <a:r>
              <a:rPr lang="el-GR" sz="2000" dirty="0"/>
              <a:t>Αντιγράφει το περιεχόμενο της</a:t>
            </a:r>
            <a:r>
              <a:rPr lang="en-US" sz="2000" dirty="0"/>
              <a:t> </a:t>
            </a:r>
            <a:r>
              <a:rPr lang="en-US" sz="1600" dirty="0">
                <a:latin typeface="Courier" pitchFamily="49" charset="0"/>
              </a:rPr>
              <a:t>src</a:t>
            </a:r>
            <a:r>
              <a:rPr lang="en-US" sz="2000" dirty="0"/>
              <a:t> </a:t>
            </a:r>
            <a:r>
              <a:rPr lang="el-GR" sz="2000" dirty="0"/>
              <a:t>στη</a:t>
            </a:r>
            <a:r>
              <a:rPr lang="en-US" sz="2000" dirty="0"/>
              <a:t> </a:t>
            </a:r>
            <a:r>
              <a:rPr lang="en-US" sz="1600" dirty="0">
                <a:latin typeface="Courier" pitchFamily="49" charset="0"/>
              </a:rPr>
              <a:t>dest</a:t>
            </a:r>
            <a:r>
              <a:rPr lang="en-US" sz="2000" dirty="0"/>
              <a:t>. </a:t>
            </a:r>
            <a:r>
              <a:rPr lang="el-GR" sz="2000" dirty="0"/>
              <a:t>Επιστρέφει την</a:t>
            </a:r>
            <a:r>
              <a:rPr lang="en-US" sz="2000" dirty="0"/>
              <a:t> </a:t>
            </a:r>
            <a:r>
              <a:rPr lang="en-US" sz="1600" dirty="0">
                <a:latin typeface="Courier" pitchFamily="49" charset="0"/>
              </a:rPr>
              <a:t>dest</a:t>
            </a:r>
            <a:r>
              <a:rPr lang="en-US" sz="2000" dirty="0"/>
              <a:t>.</a:t>
            </a:r>
          </a:p>
          <a:p>
            <a:pPr lvl="1">
              <a:lnSpc>
                <a:spcPct val="13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" pitchFamily="49" charset="0"/>
              </a:rPr>
              <a:t>size_t</a:t>
            </a:r>
            <a:r>
              <a:rPr lang="en-US" sz="1800" b="1" dirty="0">
                <a:latin typeface="Courier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" pitchFamily="49" charset="0"/>
              </a:rPr>
              <a:t>strlen </a:t>
            </a:r>
            <a:r>
              <a:rPr lang="en-US" sz="1800" b="1" dirty="0">
                <a:latin typeface="Courier" pitchFamily="49" charset="0"/>
              </a:rPr>
              <a:t>(</a:t>
            </a:r>
            <a:r>
              <a:rPr lang="en-US" sz="1800" b="1" dirty="0">
                <a:solidFill>
                  <a:schemeClr val="accent2"/>
                </a:solidFill>
                <a:latin typeface="Courier" pitchFamily="49" charset="0"/>
              </a:rPr>
              <a:t>const char* string</a:t>
            </a:r>
            <a:r>
              <a:rPr lang="en-US" sz="1800" b="1" dirty="0">
                <a:latin typeface="Courier" pitchFamily="49" charset="0"/>
              </a:rPr>
              <a:t>);</a:t>
            </a:r>
            <a:r>
              <a:rPr lang="el-GR" sz="1800" b="1" dirty="0">
                <a:latin typeface="Courier" pitchFamily="49" charset="0"/>
              </a:rPr>
              <a:t/>
            </a:r>
            <a:br>
              <a:rPr lang="el-GR" sz="1800" b="1" dirty="0">
                <a:latin typeface="Courier" pitchFamily="49" charset="0"/>
              </a:rPr>
            </a:br>
            <a:r>
              <a:rPr lang="el-GR" sz="2000" dirty="0"/>
              <a:t>Επιστρέφει το μήκος της συμβολοσειράς</a:t>
            </a:r>
            <a:r>
              <a:rPr lang="en-US" sz="2000" dirty="0"/>
              <a:t>. 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el-GR" sz="1900" dirty="0"/>
              <a:t>ΣΗΜ</a:t>
            </a:r>
            <a:r>
              <a:rPr lang="en-US" sz="1900" dirty="0"/>
              <a:t>: </a:t>
            </a:r>
            <a:r>
              <a:rPr lang="el-GR" sz="1900" dirty="0"/>
              <a:t>Η δήλωση </a:t>
            </a:r>
            <a:r>
              <a:rPr lang="en-US" sz="1800" b="1" dirty="0">
                <a:latin typeface="Courier" pitchFamily="49" charset="0"/>
              </a:rPr>
              <a:t>char*</a:t>
            </a:r>
            <a:r>
              <a:rPr lang="en-US" sz="1900" dirty="0"/>
              <a:t> </a:t>
            </a:r>
            <a:r>
              <a:rPr lang="el-GR" sz="1900" dirty="0"/>
              <a:t>είναι ισοδύναμη με</a:t>
            </a:r>
            <a:r>
              <a:rPr lang="en-US" sz="1900" dirty="0"/>
              <a:t> </a:t>
            </a:r>
            <a:r>
              <a:rPr lang="en-US" sz="1800" b="1" dirty="0">
                <a:latin typeface="Courier" pitchFamily="49" charset="0"/>
              </a:rPr>
              <a:t>char[]</a:t>
            </a:r>
            <a:r>
              <a:rPr lang="en-US" sz="1900" b="1" dirty="0"/>
              <a:t> </a:t>
            </a:r>
            <a:endParaRPr lang="el-GR" sz="1900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5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Κλειώ Σγουροπούλου 2014. Κλειώ Σγουροπούλου. «Αντικειμενοστραφής Προγραμματισμός-Θ. 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Τα βασικά της </a:t>
            </a:r>
            <a:r>
              <a:rPr lang="en-US" sz="2000" dirty="0" smtClean="0"/>
              <a:t>C++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1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767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Δήλωση και αρχικοποίηση μεταβλητών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b="1" dirty="0"/>
              <a:t>Δήλωση</a:t>
            </a:r>
            <a:r>
              <a:rPr lang="el-GR" dirty="0"/>
              <a:t>: δέσμευση κατάλληλης ποσότητας </a:t>
            </a:r>
            <a:r>
              <a:rPr lang="en-US" dirty="0"/>
              <a:t>bytes </a:t>
            </a:r>
            <a:r>
              <a:rPr lang="el-GR" dirty="0"/>
              <a:t>στη μνήμη</a:t>
            </a:r>
            <a:r>
              <a:rPr lang="en-US" dirty="0"/>
              <a:t> </a:t>
            </a:r>
            <a:r>
              <a:rPr lang="el-GR" dirty="0"/>
              <a:t>και απόδοση (σε κάποιες περιπτώσεις) </a:t>
            </a:r>
            <a:r>
              <a:rPr lang="en-US" dirty="0"/>
              <a:t>default </a:t>
            </a:r>
            <a:r>
              <a:rPr lang="el-GR" dirty="0"/>
              <a:t>τιμής.</a:t>
            </a:r>
          </a:p>
          <a:p>
            <a:pPr lvl="1">
              <a:lnSpc>
                <a:spcPct val="120000"/>
              </a:lnSpc>
            </a:pPr>
            <a:r>
              <a:rPr lang="el-GR" sz="2000" b="1" dirty="0">
                <a:latin typeface="Courier" pitchFamily="49" charset="0"/>
              </a:rPr>
              <a:t>int</a:t>
            </a:r>
            <a:r>
              <a:rPr lang="el-GR" sz="2000" dirty="0">
                <a:latin typeface="Courier" pitchFamily="49" charset="0"/>
              </a:rPr>
              <a:t> a;</a:t>
            </a:r>
            <a:br>
              <a:rPr lang="el-GR" sz="2000" dirty="0">
                <a:latin typeface="Courier" pitchFamily="49" charset="0"/>
              </a:rPr>
            </a:br>
            <a:r>
              <a:rPr lang="el-GR" sz="2000" b="1" dirty="0">
                <a:latin typeface="Courier" pitchFamily="49" charset="0"/>
              </a:rPr>
              <a:t>float</a:t>
            </a:r>
            <a:r>
              <a:rPr lang="el-GR" sz="2000" dirty="0">
                <a:latin typeface="Courier" pitchFamily="49" charset="0"/>
              </a:rPr>
              <a:t> mynumber; </a:t>
            </a:r>
          </a:p>
          <a:p>
            <a:pPr lvl="1">
              <a:lnSpc>
                <a:spcPct val="120000"/>
              </a:lnSpc>
            </a:pP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unsigned</a:t>
            </a:r>
            <a:r>
              <a:rPr lang="el-GR" sz="2000" dirty="0">
                <a:latin typeface="Courier" pitchFamily="49" charset="0"/>
              </a:rPr>
              <a:t> </a:t>
            </a:r>
            <a:r>
              <a:rPr lang="el-GR" sz="2000" b="1" dirty="0">
                <a:latin typeface="Courier" pitchFamily="49" charset="0"/>
              </a:rPr>
              <a:t>short</a:t>
            </a:r>
            <a:r>
              <a:rPr lang="el-GR" sz="2000" dirty="0">
                <a:latin typeface="Courier" pitchFamily="49" charset="0"/>
              </a:rPr>
              <a:t> NumberOfSons;</a:t>
            </a:r>
            <a:br>
              <a:rPr lang="el-GR" sz="2000" dirty="0">
                <a:latin typeface="Courier" pitchFamily="49" charset="0"/>
              </a:rPr>
            </a:br>
            <a:r>
              <a:rPr lang="el-GR" sz="2000" b="1" dirty="0">
                <a:solidFill>
                  <a:schemeClr val="accent2"/>
                </a:solidFill>
                <a:latin typeface="Courier" pitchFamily="49" charset="0"/>
              </a:rPr>
              <a:t>signed</a:t>
            </a:r>
            <a:r>
              <a:rPr lang="el-GR" sz="2000" dirty="0">
                <a:latin typeface="Courier" pitchFamily="49" charset="0"/>
              </a:rPr>
              <a:t> </a:t>
            </a:r>
            <a:r>
              <a:rPr lang="el-GR" sz="2000" b="1" dirty="0">
                <a:latin typeface="Courier" pitchFamily="49" charset="0"/>
              </a:rPr>
              <a:t>int</a:t>
            </a:r>
            <a:r>
              <a:rPr lang="el-GR" sz="2000" dirty="0">
                <a:latin typeface="Courier" pitchFamily="49" charset="0"/>
              </a:rPr>
              <a:t> MyAccountBalance;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el-GR" dirty="0"/>
              <a:t>	(για τους τύπους </a:t>
            </a:r>
            <a:r>
              <a:rPr lang="el-GR" sz="1800" dirty="0">
                <a:latin typeface="Courier" pitchFamily="49" charset="0"/>
              </a:rPr>
              <a:t>char, short, long</a:t>
            </a:r>
            <a:r>
              <a:rPr lang="el-GR" dirty="0"/>
              <a:t> και </a:t>
            </a:r>
            <a:r>
              <a:rPr lang="el-GR" sz="1800" dirty="0">
                <a:latin typeface="Courier" pitchFamily="49" charset="0"/>
              </a:rPr>
              <a:t>int</a:t>
            </a:r>
            <a:r>
              <a:rPr lang="el-GR" dirty="0"/>
              <a:t>) </a:t>
            </a:r>
          </a:p>
          <a:p>
            <a:pPr>
              <a:lnSpc>
                <a:spcPct val="120000"/>
              </a:lnSpc>
            </a:pPr>
            <a:r>
              <a:rPr lang="el-GR" b="1" dirty="0"/>
              <a:t>Αρχικοποίηση</a:t>
            </a:r>
            <a:r>
              <a:rPr lang="el-GR" dirty="0"/>
              <a:t>: απόδοση επιθυμητής αρχικής τιμής</a:t>
            </a:r>
          </a:p>
          <a:p>
            <a:pPr lvl="1">
              <a:lnSpc>
                <a:spcPct val="120000"/>
              </a:lnSpc>
            </a:pPr>
            <a:r>
              <a:rPr lang="el-GR" sz="2000" b="1" dirty="0">
                <a:latin typeface="Courier" pitchFamily="49" charset="0"/>
              </a:rPr>
              <a:t>int</a:t>
            </a:r>
            <a:r>
              <a:rPr lang="el-GR" sz="2000" dirty="0">
                <a:latin typeface="Courier" pitchFamily="49" charset="0"/>
              </a:rPr>
              <a:t> a = 0;</a:t>
            </a:r>
          </a:p>
          <a:p>
            <a:pPr lvl="1">
              <a:lnSpc>
                <a:spcPct val="120000"/>
              </a:lnSpc>
            </a:pPr>
            <a:r>
              <a:rPr lang="el-GR" sz="2000" b="1" dirty="0">
                <a:latin typeface="Courier" pitchFamily="49" charset="0"/>
              </a:rPr>
              <a:t>int</a:t>
            </a:r>
            <a:r>
              <a:rPr lang="el-GR" sz="2000" dirty="0">
                <a:latin typeface="Courier" pitchFamily="49" charset="0"/>
              </a:rPr>
              <a:t> a (0);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06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Εμβέλεια </a:t>
            </a:r>
            <a:r>
              <a:rPr lang="en-US" sz="3600" b="0" dirty="0"/>
              <a:t> 1/</a:t>
            </a:r>
            <a:r>
              <a:rPr lang="el-GR" sz="3600" b="0" dirty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Η </a:t>
            </a:r>
            <a:r>
              <a:rPr lang="el-GR" b="1" dirty="0">
                <a:solidFill>
                  <a:schemeClr val="accent2"/>
                </a:solidFill>
              </a:rPr>
              <a:t>εμβέλεια</a:t>
            </a:r>
            <a:r>
              <a:rPr lang="el-GR" dirty="0"/>
              <a:t> αναφέρεται στην </a:t>
            </a:r>
            <a:r>
              <a:rPr lang="el-GR" b="1" dirty="0">
                <a:solidFill>
                  <a:schemeClr val="accent2"/>
                </a:solidFill>
              </a:rPr>
              <a:t>ορατότητα</a:t>
            </a:r>
            <a:r>
              <a:rPr lang="el-GR" dirty="0"/>
              <a:t> μιας δομής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l-GR" dirty="0"/>
              <a:t>Μια μεταβλητή γίνεται ορατή με τη δήλωσή της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l-GR" dirty="0"/>
              <a:t>Οι μεταβλητές μπορούν να οριστούν ως </a:t>
            </a:r>
            <a:r>
              <a:rPr lang="el-GR" b="1" dirty="0">
                <a:solidFill>
                  <a:srgbClr val="000099"/>
                </a:solidFill>
              </a:rPr>
              <a:t>καθολικές</a:t>
            </a:r>
            <a:r>
              <a:rPr lang="el-GR" dirty="0"/>
              <a:t> ή με εμβέλεια σε μια συγκεκριμένη συνάρτηση ή κλάση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l-GR" dirty="0"/>
              <a:t>Τα όρια ενός τμήματος εμβέλειας ορίζονται από μια συνάρτηση, μια κλάση ή εντός ενός μπλοκ εντολών μεταξύ </a:t>
            </a:r>
            <a:r>
              <a:rPr lang="en-US" b="1" dirty="0"/>
              <a:t>{}</a:t>
            </a:r>
            <a:r>
              <a:rPr lang="en-US" dirty="0"/>
              <a:t> </a:t>
            </a:r>
            <a:r>
              <a:rPr lang="el-GR" dirty="0"/>
              <a:t>π.χ.</a:t>
            </a:r>
            <a:r>
              <a:rPr lang="en-US" dirty="0"/>
              <a:t> </a:t>
            </a:r>
            <a:r>
              <a:rPr lang="en-US" b="1" dirty="0"/>
              <a:t>for</a:t>
            </a:r>
            <a:r>
              <a:rPr lang="en-US" dirty="0"/>
              <a:t> block</a:t>
            </a:r>
          </a:p>
          <a:p>
            <a:pPr>
              <a:lnSpc>
                <a:spcPct val="110000"/>
              </a:lnSpc>
            </a:pPr>
            <a:r>
              <a:rPr lang="el-GR" dirty="0"/>
              <a:t>Οι καθολικές μεταβλητές είναι ορατές σε όλο το πρόγραμμα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l-GR" dirty="0"/>
              <a:t>Οι μεταβλητές που ορίζονται σε ένα συγκεκριμένο τμήμα εμβέλειας δεν είναι ορατές έξω από το τμήμα αυτό.</a:t>
            </a:r>
            <a:endParaRPr lang="el-GR" dirty="0"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97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Εμβέλεια </a:t>
            </a:r>
            <a:r>
              <a:rPr lang="en-US" sz="3600" b="0" dirty="0"/>
              <a:t> </a:t>
            </a:r>
            <a:r>
              <a:rPr lang="en-US" sz="3600" b="0" dirty="0" smtClean="0"/>
              <a:t>2/</a:t>
            </a:r>
            <a:r>
              <a:rPr lang="el-GR" sz="3600" b="0" dirty="0"/>
              <a:t>2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4" y="1746314"/>
            <a:ext cx="5551712" cy="397497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16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Σταθερά είναι μια έκφραση με σταθερή τιμή.</a:t>
            </a:r>
          </a:p>
          <a:p>
            <a:r>
              <a:rPr lang="el-GR" dirty="0"/>
              <a:t>Διακρίνονται σε </a:t>
            </a:r>
            <a:r>
              <a:rPr lang="en-US" u="sng" dirty="0"/>
              <a:t>integer numbers</a:t>
            </a:r>
            <a:r>
              <a:rPr lang="en-US" dirty="0"/>
              <a:t>, </a:t>
            </a:r>
            <a:r>
              <a:rPr lang="en-US" u="sng" dirty="0"/>
              <a:t>floating-point numbers</a:t>
            </a:r>
            <a:r>
              <a:rPr lang="en-US" dirty="0"/>
              <a:t>, </a:t>
            </a:r>
            <a:r>
              <a:rPr lang="en-US" u="sng" dirty="0"/>
              <a:t>characters-strings</a:t>
            </a:r>
          </a:p>
          <a:p>
            <a:r>
              <a:rPr lang="en-US" dirty="0"/>
              <a:t>Integer</a:t>
            </a:r>
          </a:p>
          <a:p>
            <a:pPr lvl="1">
              <a:lnSpc>
                <a:spcPct val="90000"/>
              </a:lnSpc>
            </a:pPr>
            <a:r>
              <a:rPr lang="el-GR" sz="1700" b="1" dirty="0">
                <a:solidFill>
                  <a:srgbClr val="000099"/>
                </a:solidFill>
                <a:latin typeface="Courier" pitchFamily="49" charset="0"/>
              </a:rPr>
              <a:t>75</a:t>
            </a:r>
            <a:r>
              <a:rPr lang="el-GR" sz="1700" dirty="0">
                <a:latin typeface="Courier" pitchFamily="49" charset="0"/>
              </a:rPr>
              <a:t> </a:t>
            </a:r>
            <a:r>
              <a:rPr lang="el-GR" sz="1700" i="1" dirty="0">
                <a:latin typeface="Courier" pitchFamily="49" charset="0"/>
              </a:rPr>
              <a:t>// decimal</a:t>
            </a:r>
            <a:endParaRPr lang="en-US" sz="1700" dirty="0">
              <a:latin typeface="Courier" pitchFamily="49" charset="0"/>
            </a:endParaRPr>
          </a:p>
          <a:p>
            <a:pPr lvl="1">
              <a:lnSpc>
                <a:spcPct val="90000"/>
              </a:lnSpc>
            </a:pPr>
            <a:r>
              <a:rPr lang="el-GR" sz="1700" b="1" dirty="0">
                <a:solidFill>
                  <a:srgbClr val="000099"/>
                </a:solidFill>
                <a:latin typeface="Courier" pitchFamily="49" charset="0"/>
              </a:rPr>
              <a:t>0113</a:t>
            </a:r>
            <a:r>
              <a:rPr lang="el-GR" sz="1700" dirty="0">
                <a:latin typeface="Courier" pitchFamily="49" charset="0"/>
              </a:rPr>
              <a:t> </a:t>
            </a:r>
            <a:r>
              <a:rPr lang="el-GR" sz="1700" i="1" dirty="0">
                <a:latin typeface="Courier" pitchFamily="49" charset="0"/>
              </a:rPr>
              <a:t>// octal</a:t>
            </a:r>
            <a:endParaRPr lang="en-US" sz="1700" i="1" dirty="0">
              <a:latin typeface="Courier" pitchFamily="49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l-GR" sz="1700" b="1" dirty="0">
                <a:solidFill>
                  <a:srgbClr val="000099"/>
                </a:solidFill>
                <a:latin typeface="Courier" pitchFamily="49" charset="0"/>
              </a:rPr>
              <a:t>0x4b</a:t>
            </a:r>
            <a:r>
              <a:rPr lang="el-GR" sz="1700" dirty="0">
                <a:latin typeface="Courier" pitchFamily="49" charset="0"/>
              </a:rPr>
              <a:t> </a:t>
            </a:r>
            <a:r>
              <a:rPr lang="el-GR" sz="1700" i="1" dirty="0">
                <a:latin typeface="Courier" pitchFamily="49" charset="0"/>
              </a:rPr>
              <a:t>// hexadecimal</a:t>
            </a:r>
            <a:r>
              <a:rPr lang="el-GR" dirty="0"/>
              <a:t> </a:t>
            </a: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Floating-point</a:t>
            </a:r>
          </a:p>
          <a:p>
            <a:pPr lvl="1">
              <a:lnSpc>
                <a:spcPct val="90000"/>
              </a:lnSpc>
            </a:pPr>
            <a:r>
              <a:rPr lang="el-GR" sz="1700" b="1" dirty="0">
                <a:solidFill>
                  <a:srgbClr val="000099"/>
                </a:solidFill>
                <a:latin typeface="Courier" pitchFamily="49" charset="0"/>
              </a:rPr>
              <a:t>3.14159</a:t>
            </a:r>
            <a:r>
              <a:rPr lang="el-GR" sz="1700" i="1" dirty="0">
                <a:latin typeface="Courier" pitchFamily="49" charset="0"/>
              </a:rPr>
              <a:t> // 3.14159 </a:t>
            </a:r>
            <a:endParaRPr lang="en-US" sz="1700" i="1" dirty="0">
              <a:latin typeface="Courier" pitchFamily="49" charset="0"/>
            </a:endParaRPr>
          </a:p>
          <a:p>
            <a:pPr lvl="1">
              <a:lnSpc>
                <a:spcPct val="90000"/>
              </a:lnSpc>
            </a:pPr>
            <a:r>
              <a:rPr lang="el-GR" sz="1700" b="1" dirty="0">
                <a:solidFill>
                  <a:srgbClr val="000099"/>
                </a:solidFill>
                <a:latin typeface="Courier" pitchFamily="49" charset="0"/>
              </a:rPr>
              <a:t>6.02e23</a:t>
            </a:r>
            <a:r>
              <a:rPr lang="el-GR" sz="1700" i="1" dirty="0">
                <a:latin typeface="Courier" pitchFamily="49" charset="0"/>
              </a:rPr>
              <a:t> // 6.02 x 1023 </a:t>
            </a:r>
            <a:endParaRPr lang="en-US" sz="1700" i="1" dirty="0">
              <a:latin typeface="Courier" pitchFamily="49" charset="0"/>
            </a:endParaRPr>
          </a:p>
          <a:p>
            <a:pPr lvl="1">
              <a:lnSpc>
                <a:spcPct val="90000"/>
              </a:lnSpc>
            </a:pPr>
            <a:r>
              <a:rPr lang="el-GR" sz="1700" b="1" dirty="0">
                <a:solidFill>
                  <a:srgbClr val="000099"/>
                </a:solidFill>
                <a:latin typeface="Courier" pitchFamily="49" charset="0"/>
              </a:rPr>
              <a:t>1.6e-19</a:t>
            </a:r>
            <a:r>
              <a:rPr lang="el-GR" sz="1700" i="1" dirty="0">
                <a:latin typeface="Courier" pitchFamily="49" charset="0"/>
              </a:rPr>
              <a:t> // 1.6 x 10-19 </a:t>
            </a:r>
            <a:endParaRPr lang="en-US" sz="1700" i="1" dirty="0">
              <a:latin typeface="Courier" pitchFamily="49" charset="0"/>
            </a:endParaRPr>
          </a:p>
          <a:p>
            <a:pPr lvl="1">
              <a:lnSpc>
                <a:spcPct val="90000"/>
              </a:lnSpc>
            </a:pPr>
            <a:r>
              <a:rPr lang="el-GR" sz="1700" b="1" dirty="0">
                <a:solidFill>
                  <a:srgbClr val="000099"/>
                </a:solidFill>
                <a:latin typeface="Courier" pitchFamily="49" charset="0"/>
              </a:rPr>
              <a:t>3.0</a:t>
            </a:r>
            <a:r>
              <a:rPr lang="el-GR" sz="1700" i="1" dirty="0">
                <a:latin typeface="Courier" pitchFamily="49" charset="0"/>
              </a:rPr>
              <a:t> // 3.0 </a:t>
            </a:r>
            <a:endParaRPr lang="en-US" sz="1700" i="1" dirty="0"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04048" y="2564904"/>
            <a:ext cx="3370263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Garamond" pitchFamily="18" charset="0"/>
              </a:rPr>
              <a:t> </a:t>
            </a:r>
            <a:r>
              <a:rPr lang="en-US" sz="2400" dirty="0" smtClean="0">
                <a:latin typeface="+mn-lt"/>
              </a:rPr>
              <a:t>Characters-Strings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000099"/>
                </a:solidFill>
                <a:latin typeface="Courier" pitchFamily="49" charset="0"/>
              </a:rPr>
              <a:t>'z‘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000099"/>
                </a:solidFill>
                <a:latin typeface="Courier" pitchFamily="49" charset="0"/>
              </a:rPr>
              <a:t>"Hello world“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000099"/>
                </a:solidFill>
                <a:latin typeface="Courier" pitchFamily="49" charset="0"/>
              </a:rPr>
              <a:t>'\n‘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000099"/>
                </a:solidFill>
                <a:latin typeface="Courier" pitchFamily="49" charset="0"/>
              </a:rPr>
              <a:t>"Left \t Right“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000099"/>
                </a:solidFill>
                <a:latin typeface="Courier" pitchFamily="49" charset="0"/>
              </a:rPr>
              <a:t>"one\ntwo\nthree"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53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Χαρακτήρες - Συμβολοσειρές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0523"/>
            <a:ext cx="3459740" cy="320000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97" y="3689093"/>
            <a:ext cx="6691600" cy="2662573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187624" y="1268858"/>
            <a:ext cx="2088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+mn-lt"/>
              </a:rPr>
              <a:t>Escape codes</a:t>
            </a:r>
            <a:endParaRPr lang="el-GR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426191" y="3227428"/>
            <a:ext cx="2307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+mn-lt"/>
              </a:rPr>
              <a:t>ASCII Code Table</a:t>
            </a:r>
            <a:endParaRPr lang="el-GR" sz="2400" b="1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05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518</TotalTime>
  <Words>3220</Words>
  <Application>Microsoft Office PowerPoint</Application>
  <PresentationFormat>Προβολή στην οθόνη (4:3)</PresentationFormat>
  <Paragraphs>695</Paragraphs>
  <Slides>48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48</vt:i4>
      </vt:variant>
    </vt:vector>
  </HeadingPairs>
  <TitlesOfParts>
    <vt:vector size="51" baseType="lpstr">
      <vt:lpstr>Προσαρμοσμένη σχεδίαση</vt:lpstr>
      <vt:lpstr>2_OC_template_updated</vt:lpstr>
      <vt:lpstr>OC_template_updated</vt:lpstr>
      <vt:lpstr>Αντικειμενοστρεφής Προγραμματισμός (Θ)</vt:lpstr>
      <vt:lpstr>Αναγνωριστικά</vt:lpstr>
      <vt:lpstr>Τύποι Δεδομένων 1/2</vt:lpstr>
      <vt:lpstr>Τύποι Δεδομένων 2/2</vt:lpstr>
      <vt:lpstr>Δήλωση και αρχικοποίηση μεταβλητών</vt:lpstr>
      <vt:lpstr>Εμβέλεια  1/2</vt:lpstr>
      <vt:lpstr>Εμβέλεια  2/2</vt:lpstr>
      <vt:lpstr>Σταθερές</vt:lpstr>
      <vt:lpstr>Χαρακτήρες - Συμβολοσειρές</vt:lpstr>
      <vt:lpstr>Ορισμένες και δηλωμένες σταθερές</vt:lpstr>
      <vt:lpstr>Τελεστές 1/3</vt:lpstr>
      <vt:lpstr>Τελεστές 2/3</vt:lpstr>
      <vt:lpstr>Τελεστές 3/3</vt:lpstr>
      <vt:lpstr>Προτεραιότητα τελεστών 1/2</vt:lpstr>
      <vt:lpstr>Προτεραιότητα τελεστών 2/2</vt:lpstr>
      <vt:lpstr>Εντολές ελέγχου 1/2 </vt:lpstr>
      <vt:lpstr>Εντολές ελέγχου 2/2 </vt:lpstr>
      <vt:lpstr>Εντολές επανάληψης 1/5 </vt:lpstr>
      <vt:lpstr>Εντολές επανάληψης 2/5 </vt:lpstr>
      <vt:lpstr>Εντολές επανάληψης 3/5</vt:lpstr>
      <vt:lpstr>Εντολές επανάληψης 4/5</vt:lpstr>
      <vt:lpstr>Εντολές επανάληψης 5/5</vt:lpstr>
      <vt:lpstr>Συναρτήσεις</vt:lpstr>
      <vt:lpstr>Πέρασμα παραμέτρων  με τιμή &amp; με αναφορά 1/2</vt:lpstr>
      <vt:lpstr>Πέρασμα παραμέτρων  με τιμή &amp; με αναφορά 2/2</vt:lpstr>
      <vt:lpstr>Επιστροφή πολλαπλών τιμών</vt:lpstr>
      <vt:lpstr>Χρήση προκαθορισμένων τιμών</vt:lpstr>
      <vt:lpstr>Υπερφόρτωση συναρτήσεων</vt:lpstr>
      <vt:lpstr>Συναρτήσεις inline</vt:lpstr>
      <vt:lpstr>Πρωτοτυποποίηση συναρτήσεων </vt:lpstr>
      <vt:lpstr>Πίνακες 1/2</vt:lpstr>
      <vt:lpstr>Πίνακες 2/2 </vt:lpstr>
      <vt:lpstr>Πίνακες ως παράμετροι</vt:lpstr>
      <vt:lpstr>Συμβολοσειρές 1/5</vt:lpstr>
      <vt:lpstr>Συμβολοσειρές 2/5</vt:lpstr>
      <vt:lpstr>Συμβολοσειρές 3/5</vt:lpstr>
      <vt:lpstr>Συμβολοσειρές 4/5</vt:lpstr>
      <vt:lpstr>Συμβολοσειρές 5/5</vt:lpstr>
      <vt:lpstr>Μετατροπή Συμβολοσειρών 1/2</vt:lpstr>
      <vt:lpstr>Μετατροπή Συμβολοσειρών 2/2</vt:lpstr>
      <vt:lpstr>Συναρτήσεις διαχείρισης συμβολοσειρών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60</cp:revision>
  <dcterms:created xsi:type="dcterms:W3CDTF">2014-05-20T07:14:25Z</dcterms:created>
  <dcterms:modified xsi:type="dcterms:W3CDTF">2015-05-06T08:00:01Z</dcterms:modified>
</cp:coreProperties>
</file>