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  <p:sldMasterId id="2147483719" r:id="rId4"/>
  </p:sldMasterIdLst>
  <p:notesMasterIdLst>
    <p:notesMasterId r:id="rId32"/>
  </p:notesMasterIdLst>
  <p:handoutMasterIdLst>
    <p:handoutMasterId r:id="rId33"/>
  </p:handoutMasterIdLst>
  <p:sldIdLst>
    <p:sldId id="282" r:id="rId5"/>
    <p:sldId id="259" r:id="rId6"/>
    <p:sldId id="260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4" r:id="rId20"/>
    <p:sldId id="281" r:id="rId21"/>
    <p:sldId id="275" r:id="rId22"/>
    <p:sldId id="276" r:id="rId23"/>
    <p:sldId id="277" r:id="rId24"/>
    <p:sldId id="283" r:id="rId25"/>
    <p:sldId id="284" r:id="rId26"/>
    <p:sldId id="285" r:id="rId27"/>
    <p:sldId id="289" r:id="rId28"/>
    <p:sldId id="290" r:id="rId29"/>
    <p:sldId id="287" r:id="rId30"/>
    <p:sldId id="288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017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017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7942D4A-C481-4C68-86A5-A1BB480292D7}" type="slidenum">
              <a:rPr lang="el-GR" sz="1300"/>
              <a:pPr eaLnBrk="1" hangingPunct="1"/>
              <a:t>6</a:t>
            </a:fld>
            <a:endParaRPr lang="el-GR" sz="1300" dirty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B166E35-8DFA-46DD-A810-9617A176F52F}" type="slidenum">
              <a:rPr lang="nl-NL" sz="1300">
                <a:latin typeface="Arial" charset="0"/>
              </a:rPr>
              <a:pPr algn="r" eaLnBrk="1" hangingPunct="1"/>
              <a:t>6</a:t>
            </a:fld>
            <a:endParaRPr lang="nl-NL" sz="1300">
              <a:latin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8600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31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BBB8A-F5CC-4D62-BF25-7B267058EA31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882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1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1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0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0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6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2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4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5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0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2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9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6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5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0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2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0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5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8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5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7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2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ommunityeyehealth/5445396658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/2.0/deed.en" TargetMode="External"/><Relationship Id="rId4" Type="http://schemas.openxmlformats.org/officeDocument/2006/relationships/hyperlink" Target="http://www.flickr.com/photos/communityeyehealth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/2.0/deed.en" TargetMode="External"/><Relationship Id="rId5" Type="http://schemas.openxmlformats.org/officeDocument/2006/relationships/hyperlink" Target="http://www.flickr.com/photos/communityeyehealth/" TargetMode="External"/><Relationship Id="rId4" Type="http://schemas.openxmlformats.org/officeDocument/2006/relationships/hyperlink" Target="http://www.flickr.com/photos/communityeyehealth/5726191426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OrsAuyHdK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me_ey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/index.php?title=User:Nicko_va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F%81%CF%87%CE%B5%CE%AF%CE%BF:Schematic_diagram_of_the_human_eye_el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adse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Eyemuscles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Hic_et_nunc" TargetMode="External"/><Relationship Id="rId4" Type="http://schemas.openxmlformats.org/officeDocument/2006/relationships/hyperlink" Target="http://commons.wikimedia.org/wiki/File:Lateral_orbit_nerves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l-GR" sz="9600" b="1" dirty="0"/>
              <a:t>Ενότητα 5 </a:t>
            </a:r>
            <a:r>
              <a:rPr lang="el-GR" sz="9600" dirty="0"/>
              <a:t>: Οφθαλμολογικές διαδικασίες</a:t>
            </a:r>
            <a:endParaRPr lang="en-US" sz="9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9600" dirty="0" smtClean="0"/>
              <a:t>Θεοδώρα </a:t>
            </a:r>
            <a:r>
              <a:rPr lang="el-GR" sz="9600" dirty="0"/>
              <a:t>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96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2526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7125"/>
            <a:ext cx="3348000" cy="7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Προετοιμασία ασθενούς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Ενημέρωση ασθενούς.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Εξετάζουμε οπτική οξύτητα πριν την ενστάλαξη φαρμάκων. Από νομικής πλευράς αυτό πιστοποιεί ότι οποιαδήποτε μείωση της όρασης δεν είναι αποτέλεσμα των φαρμάκων ή των χειρισμών.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Ελέγχουμε το ιστορικό και το δελτίο του ασθενούς.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Τοποθετούμε τον ασθενή σε ύπτια ή καθιστή θέση με την κεφαλή σε υπερέκταση.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Ελέγχουμε τον οφθαλμό για εναπομείναντα ξένα σώματα.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Εκπλένουμε ή αφαιρούμε το τυχόν ξένο σώμα από τον οφθαλμό από τον έσω προς τον έξω κάνθο).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20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Ενστάλαξη κολλυρίου </a:t>
            </a:r>
            <a:r>
              <a:rPr lang="el-GR" sz="3200" b="0" dirty="0" smtClean="0"/>
              <a:t>(1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Πείτε στον ασθενή να κοιτάξει ψηλά προς την κορυφή της κεφαλής του</a:t>
            </a:r>
            <a:r>
              <a:rPr lang="en-US" sz="2400" dirty="0" smtClean="0"/>
              <a:t> </a:t>
            </a:r>
            <a:r>
              <a:rPr lang="el-GR" sz="2400" dirty="0" smtClean="0"/>
              <a:t>(προστασία κερατοειδούς).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Τραβήξτε απαλά το κάτω βλέφαρο προς τα κάτω ή αναστρέψτε το κάτω βλέφαρο χρησιμοποιώντας ένα κομμάτι γάζα ή τολύπιο βάμβακος ή καθαρά χέρια.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Ενσταλάξτε μία μόνο σταγόνα στο κάτω θόλο του οφθαλμού στο κέντρο του κάτω βλεφάρου σε απόσταση 2</a:t>
            </a:r>
            <a:r>
              <a:rPr lang="en-US" sz="2400" dirty="0" smtClean="0"/>
              <a:t> cm</a:t>
            </a:r>
            <a:r>
              <a:rPr lang="el-GR" sz="2400" dirty="0" smtClean="0"/>
              <a:t>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6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Ενστάλαξη κολλυρίου </a:t>
            </a:r>
            <a:r>
              <a:rPr lang="el-GR" sz="3200" b="0" dirty="0" smtClean="0"/>
              <a:t>(2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/>
              <a:t>Δεν συστήνεται η ενστάλαξη πάνω από μία σταγόνα τη φορά, γιατί αυξάνει την έκκριση δακρύων και μειώνεται η συγκέντρωση του φαρμάκου.</a:t>
            </a:r>
          </a:p>
          <a:p>
            <a:pPr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/>
              <a:t>Ο ασθενής κλείνει τα βλέφαρα απαλά και σκουπίζουμε την περίσσεια του φαρμάκου. Έτσι απλώνει το φάρμακο.</a:t>
            </a:r>
          </a:p>
          <a:p>
            <a:pPr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/>
              <a:t>Επαναλαμβάνουμε τα </a:t>
            </a:r>
            <a:r>
              <a:rPr lang="el-GR" sz="2400" dirty="0" smtClean="0"/>
              <a:t>προηγούμενα </a:t>
            </a:r>
            <a:r>
              <a:rPr lang="el-GR" sz="2400" dirty="0"/>
              <a:t>βήματα αν υπάρχει οδηγία για ενστάλαξη περισσοτέρων από μία σταγόνες.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28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Ενστάλαξη κολλυρίου </a:t>
            </a:r>
            <a:r>
              <a:rPr lang="el-GR" sz="3200" b="0" dirty="0" smtClean="0"/>
              <a:t>(3 από 3)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/>
              <a:t>Το ένα χέρι στο ζυγωματικό τραβάει το βλέφαρο απαλά προς τα κάτω.</a:t>
            </a:r>
          </a:p>
          <a:p>
            <a:pPr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/>
              <a:t>Το άλλο χέρι ακουμπάει απαλά πάνω στο μέτωπο και κρατάει το φιαλίδιο.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96" y="3044920"/>
            <a:ext cx="4862751" cy="3139514"/>
          </a:xfrm>
          <a:prstGeom prst="round2DiagRect">
            <a:avLst>
              <a:gd name="adj1" fmla="val 0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/>
        </p:spPr>
      </p:pic>
      <p:sp>
        <p:nvSpPr>
          <p:cNvPr id="5" name="Rectangle 7"/>
          <p:cNvSpPr/>
          <p:nvPr/>
        </p:nvSpPr>
        <p:spPr>
          <a:xfrm>
            <a:off x="3626924" y="6333770"/>
            <a:ext cx="435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Instilling eye drops and ointment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Community Eye Health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98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Τοποθέτηση οφθαλμικής </a:t>
            </a:r>
            <a:r>
              <a:rPr lang="el-GR" sz="4400" dirty="0"/>
              <a:t>α</a:t>
            </a:r>
            <a:r>
              <a:rPr lang="el-GR" sz="4400" dirty="0" smtClean="0"/>
              <a:t>λοιφής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 smtClean="0"/>
              <a:t>Απλώστε την αλοιφή στον κάτω θόλο σαν μία λεπτή ταινία ενός εκατοστού από τον έσω προς τον έξω κανθό.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 smtClean="0"/>
              <a:t>Πείτε στον ασθενή να κλείσει το μάτι του και κάντε ήπια μάλαξη για να κατανεμηθεί η αλοιφή σε όλη την επιφάνεια του οφθαλμού.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  <a:buClr>
                <a:srgbClr val="084077"/>
              </a:buClr>
              <a:defRPr/>
            </a:pPr>
            <a:r>
              <a:rPr lang="el-GR" sz="2400" dirty="0" smtClean="0"/>
              <a:t>Οι οφθαλμοί πρέπει να παραμείνουν κλειστοί μέχρι να τοποθετηθεί οφθαλμικό επίθεμα.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71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Τοποθέτηση </a:t>
            </a:r>
            <a:r>
              <a:rPr lang="el-GR" dirty="0" smtClean="0"/>
              <a:t>οφθαλμικής </a:t>
            </a:r>
            <a:r>
              <a:rPr lang="el-GR" dirty="0"/>
              <a:t>α</a:t>
            </a:r>
            <a:r>
              <a:rPr lang="el-GR" dirty="0" smtClean="0"/>
              <a:t>λοιφής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200" b="0" dirty="0" smtClean="0"/>
              <a:t>(</a:t>
            </a:r>
            <a:r>
              <a:rPr lang="en-US" sz="3200" b="0" dirty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/>
              <a:t>2</a:t>
            </a:r>
            <a:r>
              <a:rPr lang="el-GR" sz="3200" b="0" dirty="0" smtClean="0"/>
              <a:t>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1026" name="Picture 2" descr="τοποθέτηση οφθαλμικής αλοιφή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12776"/>
            <a:ext cx="7416825" cy="48441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663788" y="630932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How to apply eye ointment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5"/>
              </a:rPr>
              <a:t>Community Eye </a:t>
            </a:r>
            <a:r>
              <a:rPr lang="en-US" sz="1200" dirty="0" smtClean="0">
                <a:latin typeface="+mn-lt"/>
                <a:hlinkClick r:id="rId5"/>
              </a:rPr>
              <a:t>Health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BY-NC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0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Επιπλοκές</a:t>
            </a:r>
            <a:r>
              <a:rPr lang="en-US" sz="4000" dirty="0" smtClean="0"/>
              <a:t>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χρήση επιμολυσμένου φαρμάκου μπορεί να έχει ως αποτέλεσμα λοίμωξη. Συνίσταται η χρήση ατομικών φαρμάκων από κάθε ασθενή, ώστε να προληφθεί η διασταυρούμενη επιμόλυνση.</a:t>
            </a:r>
          </a:p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Μπορεί να προκληθεί τραυματισμός του οφθαλμού από κίνηση της κεφαλής του ασθενούς κατά την ενστάλαξη.</a:t>
            </a:r>
          </a:p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ενστάλαξη φαρμάκου μπορεί να πυροδοτήσει ένα επεισόδιο γλαυκώματος κλειστής γωνίας.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0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Επιπλοκές</a:t>
            </a:r>
            <a:r>
              <a:rPr lang="en-US" sz="4000" dirty="0" smtClean="0"/>
              <a:t> </a:t>
            </a:r>
            <a:r>
              <a:rPr lang="el-GR" sz="3200" b="0" dirty="0" smtClean="0"/>
              <a:t>(2 από 2)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παρατεταμένη χρήση τοπικών αναισθητικών μπορεί να έχει ως αποτέλεσμα επιθηλιακή βλάβη του κερατοειδούς.</a:t>
            </a:r>
          </a:p>
          <a:p>
            <a:pPr eaLnBrk="1" hangingPunct="1">
              <a:lnSpc>
                <a:spcPct val="113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παροδική θόλωση της όρασης μπορεί να είναι παρενέργεια του φαρμάκου ή να προκληθεί από την παρουσία αλοιφής στον οφθαλμό.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61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Οδηγίες στον </a:t>
            </a:r>
            <a:r>
              <a:rPr lang="el-GR" dirty="0" smtClean="0"/>
              <a:t>α</a:t>
            </a:r>
            <a:r>
              <a:rPr lang="el-GR" sz="4000" dirty="0" smtClean="0"/>
              <a:t>σθενή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Μην  τρίβετε τα μάτια σας ή σφίγγετε τα βλέφαρά σας.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Μερικά φάρμακα προκαλούν ευαισθησία στο φως και γι`</a:t>
            </a:r>
            <a:r>
              <a:rPr lang="en-US" sz="2400" dirty="0" smtClean="0"/>
              <a:t> </a:t>
            </a:r>
            <a:r>
              <a:rPr lang="el-GR" sz="2400" dirty="0" smtClean="0"/>
              <a:t>αυτό ίσως χρειαστεί να φορέσετε γυαλιά ηλίου.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Αναφέρετε αμέσως αν νιώσετε αύξηση της έντασης του πόνου, έχετε πυώδεις εκκρίσεις ή προβλήματα όρασης.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 φοράτε φακούς επαφής μην τους φορέσετε μέχρι την ίαση του οφθαλμού σας.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Τα τοπικά αναισθητικά δεν πρέπει να λαμβάνονται συστηματικά γιατί μπορεί να καθυστερήσουν την ίαση.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33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Αναστροφή βλεφάρου </a:t>
            </a:r>
            <a:r>
              <a:rPr lang="el-GR" sz="3200" b="0" dirty="0" smtClean="0"/>
              <a:t>(1 από 2)</a:t>
            </a:r>
          </a:p>
        </p:txBody>
      </p:sp>
      <p:sp>
        <p:nvSpPr>
          <p:cNvPr id="6758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Τοποθετείστε τον βαμβακοφόρο στυλεό στο μέσον του άνω βλεφάρου και πείτε στον ασθενή να κοιτάξει προς τα κάτω.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Πιάστε τις βλεφαρίδες του ασθενούς, τραβήξτε τις προς τα κάτω και διπλώστε τις προς τα άνω, πάνω από το στυλεό.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Η στήριξη της βάσης της τολύπης στη γέφυρα της μύτης θα δώσει υποστήριξη κατά την αναστροφή του βλεφάρου.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65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l-GR" sz="4000" dirty="0"/>
              <a:t>Εργαστήριο </a:t>
            </a:r>
            <a:br>
              <a:rPr lang="el-GR" sz="4000" dirty="0"/>
            </a:br>
            <a:r>
              <a:rPr lang="el-GR" sz="4000" dirty="0"/>
              <a:t>Χειρουργική Νοσηλευτική ΙΙ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07746" y="1628800"/>
            <a:ext cx="852850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Οφθαλμολογικές </a:t>
            </a:r>
            <a:r>
              <a:rPr lang="el-GR" sz="3600" b="1" dirty="0" smtClean="0">
                <a:solidFill>
                  <a:srgbClr val="084077"/>
                </a:solidFill>
              </a:rPr>
              <a:t>διαδικασίες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695775" y="4725144"/>
            <a:ext cx="7752450" cy="1600438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 smtClean="0">
                <a:latin typeface="+mn-lt"/>
              </a:rPr>
              <a:t>Διδάσκοντες</a:t>
            </a:r>
            <a:r>
              <a:rPr lang="en-US" sz="2600" dirty="0" smtClean="0">
                <a:latin typeface="+mn-lt"/>
              </a:rPr>
              <a:t>:</a:t>
            </a:r>
            <a:endParaRPr lang="el-GR" sz="2600" dirty="0" smtClean="0">
              <a:latin typeface="+mn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l-GR" sz="2400" dirty="0" smtClean="0">
                <a:latin typeface="+mn-lt"/>
              </a:rPr>
              <a:t>Στυλιανός </a:t>
            </a:r>
            <a:r>
              <a:rPr lang="el-GR" sz="2400" dirty="0">
                <a:latin typeface="+mn-lt"/>
              </a:rPr>
              <a:t>Παρισσόπουλος, Μπουζίκα Μερόπη, Κουτσοπούλου Βασιλική</a:t>
            </a:r>
            <a:r>
              <a:rPr lang="el-GR" sz="2400" dirty="0" smtClean="0">
                <a:latin typeface="+mn-lt"/>
              </a:rPr>
              <a:t>, Τουλιά </a:t>
            </a:r>
            <a:r>
              <a:rPr lang="el-GR" sz="2400" dirty="0">
                <a:latin typeface="+mn-lt"/>
              </a:rPr>
              <a:t>Γεωργία, Στρουμπούκη Θεοδώρα</a:t>
            </a:r>
            <a:r>
              <a:rPr lang="en-US" sz="2400" dirty="0">
                <a:latin typeface="+mn-lt"/>
              </a:rPr>
              <a:t>, </a:t>
            </a:r>
            <a:r>
              <a:rPr lang="el-GR" sz="2400" dirty="0">
                <a:latin typeface="+mn-lt"/>
              </a:rPr>
              <a:t>Κατσούλας </a:t>
            </a:r>
            <a:r>
              <a:rPr lang="el-GR" sz="2400" dirty="0" smtClean="0">
                <a:latin typeface="+mn-lt"/>
              </a:rPr>
              <a:t>Θεόδωρος.</a:t>
            </a:r>
            <a:endParaRPr lang="el-GR" sz="2400" dirty="0">
              <a:latin typeface="+mn-lt"/>
            </a:endParaRPr>
          </a:p>
        </p:txBody>
      </p:sp>
      <p:sp>
        <p:nvSpPr>
          <p:cNvPr id="10" name="Ορθογώνιο 5"/>
          <p:cNvSpPr/>
          <p:nvPr/>
        </p:nvSpPr>
        <p:spPr>
          <a:xfrm>
            <a:off x="1196752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Δ</a:t>
            </a:r>
            <a:r>
              <a:rPr lang="el-GR" sz="2400" dirty="0" smtClean="0">
                <a:latin typeface="+mn-lt"/>
              </a:rPr>
              <a:t>΄ εξάμηνο</a:t>
            </a:r>
          </a:p>
          <a:p>
            <a:pPr algn="ctr"/>
            <a:r>
              <a:rPr lang="el-GR" sz="2400" dirty="0" smtClean="0">
                <a:latin typeface="+mn-lt"/>
              </a:rPr>
              <a:t>Τμήμα 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latin typeface="+mn-l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508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Αναστροφή βλεφάρου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2)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990478" y="3077021"/>
            <a:ext cx="3163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3"/>
              </a:rPr>
              <a:t>How to evert and eyelid</a:t>
            </a:r>
            <a:endParaRPr lang="en-US" sz="2400" dirty="0">
              <a:latin typeface="+mn-lt"/>
            </a:endParaRPr>
          </a:p>
        </p:txBody>
      </p:sp>
      <p:pic>
        <p:nvPicPr>
          <p:cNvPr id="2050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34" y="3163188"/>
            <a:ext cx="363116" cy="3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0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63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</a:t>
            </a:r>
            <a:r>
              <a:rPr lang="el-GR" sz="2000" dirty="0" smtClean="0"/>
              <a:t>«Χειρουργική </a:t>
            </a:r>
            <a:r>
              <a:rPr lang="el-GR" sz="2000" dirty="0"/>
              <a:t>Νοσηλευτική </a:t>
            </a:r>
            <a:r>
              <a:rPr lang="el-GR" sz="2000" dirty="0" smtClean="0"/>
              <a:t>ΙΙ 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Οφθαλμολογικές διαδικασίες».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228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8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7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Εξωτερικές δομές και εξαρτήματα </a:t>
            </a:r>
            <a:br>
              <a:rPr lang="el-GR" dirty="0" smtClean="0"/>
            </a:br>
            <a:r>
              <a:rPr lang="el-GR" dirty="0" smtClean="0"/>
              <a:t>του οφθαλμού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63889" y="1700808"/>
            <a:ext cx="8905053" cy="4942374"/>
            <a:chOff x="163889" y="1700808"/>
            <a:chExt cx="8905053" cy="4942374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700808"/>
              <a:ext cx="5202324" cy="3719662"/>
            </a:xfrm>
            <a:prstGeom prst="rect">
              <a:avLst/>
            </a:prstGeom>
          </p:spPr>
        </p:pic>
        <p:cxnSp>
          <p:nvCxnSpPr>
            <p:cNvPr id="4" name="Ευθύγραμμο βέλος σύνδεσης 3"/>
            <p:cNvCxnSpPr/>
            <p:nvPr/>
          </p:nvCxnSpPr>
          <p:spPr>
            <a:xfrm flipH="1">
              <a:off x="6948264" y="1916832"/>
              <a:ext cx="6480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13176" y="1700808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>
                  <a:latin typeface="+mn-lt"/>
                </a:rPr>
                <a:t>Φ</a:t>
              </a:r>
              <a:r>
                <a:rPr lang="el-GR" sz="2200" dirty="0" smtClean="0">
                  <a:latin typeface="+mn-lt"/>
                </a:rPr>
                <a:t>ρύδι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6084168" y="2996952"/>
              <a:ext cx="1656184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40352" y="2710081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Βλέφαρο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 flipH="1">
              <a:off x="4724890" y="3582145"/>
              <a:ext cx="2888286" cy="505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96336" y="3323583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Κόρη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18" name="Ευθύγραμμο βέλος σύνδεσης 17"/>
            <p:cNvCxnSpPr/>
            <p:nvPr/>
          </p:nvCxnSpPr>
          <p:spPr>
            <a:xfrm flipH="1" flipV="1">
              <a:off x="5572146" y="4533310"/>
              <a:ext cx="2006442" cy="1511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21279" y="4432937"/>
              <a:ext cx="15476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Βλεφαρίδες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21" name="Ευθύγραμμο βέλος σύνδεσης 20"/>
            <p:cNvCxnSpPr/>
            <p:nvPr/>
          </p:nvCxnSpPr>
          <p:spPr>
            <a:xfrm flipH="1" flipV="1">
              <a:off x="5900165" y="3826186"/>
              <a:ext cx="1678423" cy="1926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96336" y="3721509"/>
              <a:ext cx="1243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Έξω κανθός 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25" name="Ευθύγραμμο βέλος σύνδεσης 24"/>
            <p:cNvCxnSpPr/>
            <p:nvPr/>
          </p:nvCxnSpPr>
          <p:spPr>
            <a:xfrm>
              <a:off x="1894422" y="3341068"/>
              <a:ext cx="1488938" cy="570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1588" y="2738494"/>
              <a:ext cx="16021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Βλεφαρική σχισμή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29" name="Ευθύγραμμο βέλος σύνδεσης 28"/>
            <p:cNvCxnSpPr/>
            <p:nvPr/>
          </p:nvCxnSpPr>
          <p:spPr>
            <a:xfrm flipV="1">
              <a:off x="4572000" y="4045908"/>
              <a:ext cx="0" cy="15433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256784" y="5513985"/>
              <a:ext cx="9362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Ίριδα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33" name="Ευθύγραμμο βέλος σύνδεσης 32"/>
            <p:cNvCxnSpPr/>
            <p:nvPr/>
          </p:nvCxnSpPr>
          <p:spPr>
            <a:xfrm flipV="1">
              <a:off x="3383360" y="4448165"/>
              <a:ext cx="396552" cy="1141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788533" y="5496009"/>
              <a:ext cx="13106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Βλέφαρο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37" name="Ευθύγραμμο βέλος σύνδεσης 36"/>
            <p:cNvCxnSpPr/>
            <p:nvPr/>
          </p:nvCxnSpPr>
          <p:spPr>
            <a:xfrm flipV="1">
              <a:off x="1709428" y="4217334"/>
              <a:ext cx="1317033" cy="6002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87778" y="4651029"/>
              <a:ext cx="1243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Έσω κανθός 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41" name="Ευθύγραμμο βέλος σύνδεσης 40"/>
            <p:cNvCxnSpPr/>
            <p:nvPr/>
          </p:nvCxnSpPr>
          <p:spPr>
            <a:xfrm flipV="1">
              <a:off x="1475656" y="4064642"/>
              <a:ext cx="1552067" cy="2164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63889" y="4017278"/>
              <a:ext cx="1458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Εγκανθίδα 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45" name="Ευθύγραμμο βέλος σύνδεσης 44"/>
            <p:cNvCxnSpPr>
              <a:stCxn id="47" idx="0"/>
            </p:cNvCxnSpPr>
            <p:nvPr/>
          </p:nvCxnSpPr>
          <p:spPr>
            <a:xfrm flipV="1">
              <a:off x="1981837" y="4045910"/>
              <a:ext cx="1608873" cy="18278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63889" y="5873741"/>
              <a:ext cx="3635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Σκληρός (επικαλυπτόμενος από το βολβικό επιπεφυκότα)</a:t>
              </a:r>
              <a:endParaRPr lang="el-GR" sz="2200" dirty="0">
                <a:latin typeface="+mn-lt"/>
              </a:endParaRPr>
            </a:p>
          </p:txBody>
        </p:sp>
        <p:cxnSp>
          <p:nvCxnSpPr>
            <p:cNvPr id="49" name="Ευθύγραμμο βέλος σύνδεσης 48"/>
            <p:cNvCxnSpPr/>
            <p:nvPr/>
          </p:nvCxnSpPr>
          <p:spPr>
            <a:xfrm flipH="1" flipV="1">
              <a:off x="4808478" y="4293186"/>
              <a:ext cx="1574438" cy="13089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322117" y="5509331"/>
              <a:ext cx="25242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dirty="0" smtClean="0">
                  <a:latin typeface="+mn-lt"/>
                </a:rPr>
                <a:t>Σκληροκερατοειδές όριο</a:t>
              </a:r>
              <a:endParaRPr lang="el-GR" sz="2200" dirty="0">
                <a:latin typeface="+mn-lt"/>
              </a:endParaRPr>
            </a:p>
          </p:txBody>
        </p:sp>
      </p:grpSp>
      <p:sp>
        <p:nvSpPr>
          <p:cNvPr id="52" name="Rectangle 7"/>
          <p:cNvSpPr/>
          <p:nvPr/>
        </p:nvSpPr>
        <p:spPr>
          <a:xfrm>
            <a:off x="4178785" y="6286258"/>
            <a:ext cx="359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Same eye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Nicko va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53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Εσωτερικ</a:t>
            </a:r>
            <a:r>
              <a:rPr lang="el-GR" sz="4000" dirty="0"/>
              <a:t>έ</a:t>
            </a:r>
            <a:r>
              <a:rPr lang="el-GR" sz="4000" dirty="0" smtClean="0"/>
              <a:t>ς δομές του οφθαλμού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17192"/>
            <a:ext cx="5851686" cy="5943839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6084168" y="550242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Schematic diagram of the human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eyeel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Badseed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13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Οφθαλμοκινιτικο</a:t>
            </a:r>
            <a:r>
              <a:rPr lang="el-GR" sz="4000" dirty="0"/>
              <a:t>ί</a:t>
            </a:r>
            <a:r>
              <a:rPr lang="el-GR" sz="4000" dirty="0" smtClean="0"/>
              <a:t> </a:t>
            </a:r>
            <a:r>
              <a:rPr lang="el-GR" dirty="0"/>
              <a:t>μ</a:t>
            </a:r>
            <a:r>
              <a:rPr lang="el-GR" sz="4000" dirty="0" smtClean="0"/>
              <a:t>ύες </a:t>
            </a:r>
            <a:r>
              <a:rPr lang="el-GR" sz="3200" b="0" dirty="0" smtClean="0"/>
              <a:t>(1 από 2)</a:t>
            </a:r>
          </a:p>
        </p:txBody>
      </p:sp>
      <p:pic>
        <p:nvPicPr>
          <p:cNvPr id="1026" name="Picture 2" descr="Οφλαθμοκινητικοί μύε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02" y="1196752"/>
            <a:ext cx="6531996" cy="4234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5431662"/>
            <a:ext cx="22890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2. Άνω ορθός μυς</a:t>
            </a:r>
          </a:p>
          <a:p>
            <a:r>
              <a:rPr lang="el-GR" sz="2000" dirty="0" smtClean="0">
                <a:latin typeface="+mn-lt"/>
              </a:rPr>
              <a:t>3. Κάτω </a:t>
            </a:r>
            <a:r>
              <a:rPr lang="el-GR" sz="2000" dirty="0">
                <a:latin typeface="+mn-lt"/>
              </a:rPr>
              <a:t>ορθός </a:t>
            </a:r>
            <a:r>
              <a:rPr lang="el-GR" sz="2000" dirty="0" smtClean="0">
                <a:latin typeface="+mn-lt"/>
              </a:rPr>
              <a:t>μυς</a:t>
            </a:r>
          </a:p>
          <a:p>
            <a:r>
              <a:rPr lang="el-GR" sz="2000" dirty="0" smtClean="0">
                <a:latin typeface="+mn-lt"/>
              </a:rPr>
              <a:t>4. Μέσος ορθός μυς</a:t>
            </a:r>
            <a:endParaRPr lang="el-GR" sz="2000" dirty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5. Έξω ορθός μυς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508104" y="5431662"/>
            <a:ext cx="2232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>
                <a:solidFill>
                  <a:prstClr val="black"/>
                </a:solidFill>
                <a:latin typeface="Calibri"/>
              </a:rPr>
              <a:t>6. Άνω λοξός μυς</a:t>
            </a:r>
          </a:p>
          <a:p>
            <a:pPr lvl="0"/>
            <a:r>
              <a:rPr lang="el-GR" sz="2000" dirty="0">
                <a:solidFill>
                  <a:prstClr val="black"/>
                </a:solidFill>
                <a:latin typeface="Calibri"/>
              </a:rPr>
              <a:t>7. Τροχιλία</a:t>
            </a:r>
          </a:p>
          <a:p>
            <a:pPr lvl="0"/>
            <a:r>
              <a:rPr lang="el-GR" sz="2000" dirty="0">
                <a:solidFill>
                  <a:prstClr val="black"/>
                </a:solidFill>
                <a:latin typeface="Calibri"/>
              </a:rPr>
              <a:t>8. Κάτω λοξός μυς</a:t>
            </a:r>
          </a:p>
          <a:p>
            <a:pPr lvl="0"/>
            <a:r>
              <a:rPr lang="el-GR" sz="2000" dirty="0">
                <a:solidFill>
                  <a:prstClr val="black"/>
                </a:solidFill>
                <a:latin typeface="Calibri"/>
              </a:rPr>
              <a:t>12. Οπτικό νεύρο</a:t>
            </a:r>
          </a:p>
        </p:txBody>
      </p:sp>
      <p:sp>
        <p:nvSpPr>
          <p:cNvPr id="12" name="Rectangle 7"/>
          <p:cNvSpPr/>
          <p:nvPr/>
        </p:nvSpPr>
        <p:spPr>
          <a:xfrm rot="16200000">
            <a:off x="6950006" y="3083374"/>
            <a:ext cx="233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Eyemuscles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5" tooltip="User:Pngbot"/>
              </a:rPr>
              <a:t>Pngbot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va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3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Οφθαλμοκινιτικο</a:t>
            </a:r>
            <a:r>
              <a:rPr lang="el-GR" sz="4000" dirty="0"/>
              <a:t>ί</a:t>
            </a:r>
            <a:r>
              <a:rPr lang="el-GR" sz="4000" dirty="0" smtClean="0"/>
              <a:t> </a:t>
            </a:r>
            <a:r>
              <a:rPr lang="el-GR" sz="4000" dirty="0" smtClean="0"/>
              <a:t>μύες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4000" dirty="0" smtClean="0"/>
          </a:p>
        </p:txBody>
      </p:sp>
      <p:pic>
        <p:nvPicPr>
          <p:cNvPr id="2050" name="Picture 2" descr="File:Lateral orbit ner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5262"/>
            <a:ext cx="7620000" cy="4972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Rectangle 7"/>
          <p:cNvSpPr/>
          <p:nvPr/>
        </p:nvSpPr>
        <p:spPr>
          <a:xfrm>
            <a:off x="3131840" y="630932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hlinkClick r:id="rId4"/>
              </a:rPr>
              <a:t>Lateral orbit </a:t>
            </a:r>
            <a:r>
              <a:rPr lang="en-US" sz="1200" dirty="0" smtClean="0">
                <a:hlinkClick r:id="rId4"/>
              </a:rPr>
              <a:t>nerves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hlinkClick r:id="rId5" tooltip="User:Hic et nunc"/>
              </a:rPr>
              <a:t>Hic et nunc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hlinkClick r:id="rId6"/>
              </a:rPr>
              <a:t>CC BY 2.5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48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376264"/>
          </a:xfrm>
          <a:ln w="28575">
            <a:solidFill>
              <a:srgbClr val="084077"/>
            </a:solidFill>
          </a:ln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Ενστάλλαξη κολλυρίου </a:t>
            </a:r>
            <a:br>
              <a:rPr lang="el-GR" sz="4000" dirty="0" smtClean="0"/>
            </a:br>
            <a:r>
              <a:rPr lang="el-GR" sz="4000" dirty="0" smtClean="0"/>
              <a:t>και </a:t>
            </a:r>
            <a:br>
              <a:rPr lang="el-GR" sz="4000" dirty="0" smtClean="0"/>
            </a:br>
            <a:r>
              <a:rPr lang="el-GR" sz="4000" dirty="0" smtClean="0"/>
              <a:t>τοποθέτηση </a:t>
            </a:r>
            <a:r>
              <a:rPr lang="el-GR" dirty="0"/>
              <a:t>α</a:t>
            </a:r>
            <a:r>
              <a:rPr lang="el-GR" sz="4000" dirty="0" smtClean="0"/>
              <a:t>λοιφής</a:t>
            </a:r>
            <a:endParaRPr lang="el-GR" sz="4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6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Σκοπός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Διαστολή ή συστολή της κόρης.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Μείωση του πόνου που σχετίζεται με ερεθισμό ή τραυματισμό του οφθαλμού.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Θεραπεία εγκατεστημένου προβλήματος ή μόλυνσης.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Απολύμανση.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Αναισθητοποίηση.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Διευκόλυνση οφθαλμολογικής εξέτασης με την αναισθητοποίηση του κερατοειδούς ή την παράλυση του ακτινωτού μυός ή και τα δύο.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Διευκόλυνση επιθηλιοποίησης κερατοειδούς.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53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Αντενδείξεις - Προφυλάξεις</a:t>
            </a:r>
          </a:p>
        </p:txBody>
      </p:sp>
      <p:sp>
        <p:nvSpPr>
          <p:cNvPr id="5734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Διατιτραίνον τραύμα στο βολβό. 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Στεροειδή κολλύρια πρέπει να χορηγούνται μόνο μετά από οδηγία οφθαλμιάτρου, γιατί η χρήση τους μπορεί να επιβραδύνει την επιθηλιοποίηση του κερατοειδούς και να αυξήσει τον κίνδυνο λοιμώξεων.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  <a:buClr>
                <a:srgbClr val="084077"/>
              </a:buClr>
              <a:defRPr/>
            </a:pPr>
            <a:r>
              <a:rPr lang="el-GR" sz="2400" dirty="0" smtClean="0"/>
              <a:t>Η ενστάλαξη κυκλοπληγικού ή στεροειδούς κολλυρίου πρέπει να γίνεται με προσοχή στους ηλικιωμένους διότι μπορεί να προκληθεί γλαύκωμα κλειστής γωνίας.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95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 DS">
  <a:themeElements>
    <a:clrScheme name="Προσαρμοσμένο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DS</Template>
  <TotalTime>119</TotalTime>
  <Words>1439</Words>
  <Application>Microsoft Office PowerPoint</Application>
  <PresentationFormat>Προβολή στην οθόνη (4:3)</PresentationFormat>
  <Paragraphs>185</Paragraphs>
  <Slides>27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template DS</vt:lpstr>
      <vt:lpstr>OC_template_updated</vt:lpstr>
      <vt:lpstr>1_OC_template_updated</vt:lpstr>
      <vt:lpstr>2_OC_template_updated</vt:lpstr>
      <vt:lpstr>Χειρουργική Νοσηλευτική ΙΙ (Ε)</vt:lpstr>
      <vt:lpstr>Εργαστήριο  Χειρουργική Νοσηλευτική ΙΙ</vt:lpstr>
      <vt:lpstr>Εξωτερικές δομές και εξαρτήματα  του οφθαλμού</vt:lpstr>
      <vt:lpstr>Εσωτερικές δομές του οφθαλμού</vt:lpstr>
      <vt:lpstr>Οφθαλμοκινιτικοί μύες (1 από 2)</vt:lpstr>
      <vt:lpstr>Οφθαλμοκινιτικοί μύες (2 από 2)</vt:lpstr>
      <vt:lpstr>Ενστάλλαξη κολλυρίου  και  τοποθέτηση αλοιφής</vt:lpstr>
      <vt:lpstr>Σκοπός</vt:lpstr>
      <vt:lpstr>Αντενδείξεις - Προφυλάξεις</vt:lpstr>
      <vt:lpstr>Προετοιμασία ασθενούς</vt:lpstr>
      <vt:lpstr>Ενστάλαξη κολλυρίου (1 από 3)</vt:lpstr>
      <vt:lpstr>Ενστάλαξη κολλυρίου (2 από 3)</vt:lpstr>
      <vt:lpstr>Ενστάλαξη κολλυρίου (3 από 3) </vt:lpstr>
      <vt:lpstr>Τοποθέτηση οφθαλμικής αλοιφής (1 από 2)</vt:lpstr>
      <vt:lpstr>Τοποθέτηση οφθαλμικής αλοιφής (2 από 2)</vt:lpstr>
      <vt:lpstr>Επιπλοκές (1 από 2)</vt:lpstr>
      <vt:lpstr>Επιπλοκές (2 από 2)</vt:lpstr>
      <vt:lpstr>Οδηγίες στον ασθενή</vt:lpstr>
      <vt:lpstr>Αναστροφή βλεφάρου (1 από 2)</vt:lpstr>
      <vt:lpstr>Αναστροφή βλεφάρου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ΙΙ (Ε)</dc:title>
  <dc:creator>opencourses@teiath.gr</dc:creator>
  <cp:lastModifiedBy>natasakar new</cp:lastModifiedBy>
  <cp:revision>18</cp:revision>
  <dcterms:created xsi:type="dcterms:W3CDTF">2014-02-14T13:35:48Z</dcterms:created>
  <dcterms:modified xsi:type="dcterms:W3CDTF">2015-02-27T10:11:28Z</dcterms:modified>
</cp:coreProperties>
</file>