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22"/>
  </p:notesMasterIdLst>
  <p:handoutMasterIdLst>
    <p:handoutMasterId r:id="rId23"/>
  </p:handoutMasterIdLst>
  <p:sldIdLst>
    <p:sldId id="25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57" r:id="rId16"/>
    <p:sldId id="262" r:id="rId17"/>
    <p:sldId id="264" r:id="rId18"/>
    <p:sldId id="265" r:id="rId19"/>
    <p:sldId id="266" r:id="rId20"/>
    <p:sldId id="261" r:id="rId21"/>
  </p:sldIdLst>
  <p:sldSz cx="9144000" cy="6858000" type="screen4x3"/>
  <p:notesSz cx="7104063" cy="10234613"/>
  <p:custDataLst>
    <p:tags r:id="rId24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94660"/>
  </p:normalViewPr>
  <p:slideViewPr>
    <p:cSldViewPr>
      <p:cViewPr>
        <p:scale>
          <a:sx n="114" d="100"/>
          <a:sy n="114" d="100"/>
        </p:scale>
        <p:origin x="-1632" y="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28/1/2015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28/1/2015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B2DD1C-8CBF-445F-847B-A08FF23D5346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0683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B2DD1C-8CBF-445F-847B-A08FF23D5346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6862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B2DD1C-8CBF-445F-847B-A08FF23D5346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1078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B2DD1C-8CBF-445F-847B-A08FF23D5346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l-G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B2DD1C-8CBF-445F-847B-A08FF23D5346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4670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B2DD1C-8CBF-445F-847B-A08FF23D5346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6938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63C945-2847-4049-9CBE-6020C4F2F2DB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160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A82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7186E-D60B-4CDD-9FD8-A6DE36940F32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8461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F3B2D0-66B7-4D3E-BEFA-3A5749DB5A91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1322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A9588E-C273-4551-A61E-70770FDC1B10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6301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4DCBAF-4289-4E97-B8FE-D38388B28545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443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rgbClr val="004A82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E3256-C28D-4585-A84E-B5EA5447E679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2686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DC37D-F420-40C5-A708-E2DBA986A6C4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386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l-GR" noProof="0" smtClean="0"/>
              <a:t>Κάντε κλικ στο εικονίδιο για να προσθέσετε μια εικόνα</a:t>
            </a:r>
            <a:endParaRPr lang="el-G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4AA404-5686-4959-B81B-38DF6B9F889F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3420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1C3A3F-F673-4AC3-A4F7-E7489CBDB55B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175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2E47C7-DD63-4868-AE31-298FDA5F29AE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049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68313" y="115888"/>
            <a:ext cx="8229600" cy="90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dirty="0" smtClean="0"/>
              <a:t>Στυλ κύριου τίτλου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196975"/>
            <a:ext cx="8229600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smtClean="0"/>
              <a:t>Στυλ υποδείγματος κειμένου</a:t>
            </a:r>
          </a:p>
          <a:p>
            <a:pPr lvl="1"/>
            <a:r>
              <a:rPr lang="el-GR" altLang="el-GR" smtClean="0"/>
              <a:t>Δεύτερου επιπέδου</a:t>
            </a:r>
          </a:p>
          <a:p>
            <a:pPr lvl="2"/>
            <a:r>
              <a:rPr lang="el-GR" altLang="el-GR" smtClean="0"/>
              <a:t>Τρίτου επιπέδου</a:t>
            </a:r>
          </a:p>
          <a:p>
            <a:pPr lvl="3"/>
            <a:r>
              <a:rPr lang="el-GR" altLang="el-GR" smtClean="0"/>
              <a:t>Τέταρτου επιπέδου</a:t>
            </a:r>
          </a:p>
          <a:p>
            <a:pPr lvl="4"/>
            <a:r>
              <a:rPr lang="el-GR" altLang="el-GR" smtClean="0"/>
              <a:t>Πέμπτου επιπέδου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F0A24D2A-0851-435F-A906-0013047BCCF1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010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b="1" kern="1200">
          <a:solidFill>
            <a:srgbClr val="004A8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creativecommons.org/licenses/by-sa/3.0/deed.en" TargetMode="External"/><Relationship Id="rId3" Type="http://schemas.openxmlformats.org/officeDocument/2006/relationships/hyperlink" Target="http://commons.wikimedia.org/wiki/File:Potassium-ferricyanide-sample.jpg" TargetMode="External"/><Relationship Id="rId7" Type="http://schemas.openxmlformats.org/officeDocument/2006/relationships/hyperlink" Target="http://commons.wikimedia.org/wiki/User:Chemicalinterest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commons.wikimedia.org/wiki/File:Potassium_ferricyanide_crystals.jpg" TargetMode="External"/><Relationship Id="rId11" Type="http://schemas.openxmlformats.org/officeDocument/2006/relationships/hyperlink" Target="http://commons.wikimedia.org/wiki/User:LHcheM" TargetMode="External"/><Relationship Id="rId5" Type="http://schemas.openxmlformats.org/officeDocument/2006/relationships/image" Target="../media/image15.jpeg"/><Relationship Id="rId10" Type="http://schemas.openxmlformats.org/officeDocument/2006/relationships/hyperlink" Target="http://commons.wikimedia.org/wiki/File:Structure_of_potassium_ferricyanide.png" TargetMode="External"/><Relationship Id="rId4" Type="http://schemas.openxmlformats.org/officeDocument/2006/relationships/hyperlink" Target="http://commons.wikimedia.org/wiki/User:Benjah-bmm27" TargetMode="External"/><Relationship Id="rId9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Copper_sulfate.jpg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creativecommons.org/licenses/by-sa/3.0/deed.en" TargetMode="External"/><Relationship Id="rId4" Type="http://schemas.openxmlformats.org/officeDocument/2006/relationships/hyperlink" Target="http://commons.wikimedia.org/wiki/User:%C3%9Cberraschungsbilder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User:Matthias_M." TargetMode="External"/><Relationship Id="rId3" Type="http://schemas.openxmlformats.org/officeDocument/2006/relationships/image" Target="../media/image5.jpeg"/><Relationship Id="rId7" Type="http://schemas.openxmlformats.org/officeDocument/2006/relationships/hyperlink" Target="http://commons.wikimedia.org/wiki/File:Hazard_C.sv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hyperlink" Target="http://commons.wikimedia.org/wiki/User:Walkerma" TargetMode="External"/><Relationship Id="rId4" Type="http://schemas.openxmlformats.org/officeDocument/2006/relationships/hyperlink" Target="http://commons.wikimedia.org/wiki/File:Hydrochloric_acid_05.jp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PH_scale_2.pn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hyperlink" Target="http://commons.wikimedia.org/wiki/User:File_Upload_Bot_(Magnus_Manske)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User:Demaiz" TargetMode="External"/><Relationship Id="rId3" Type="http://schemas.openxmlformats.org/officeDocument/2006/relationships/image" Target="../media/image8.png"/><Relationship Id="rId7" Type="http://schemas.openxmlformats.org/officeDocument/2006/relationships/hyperlink" Target="http://commons.wikimedia.org/wiki/File:NaOH.gif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gif"/><Relationship Id="rId11" Type="http://schemas.openxmlformats.org/officeDocument/2006/relationships/hyperlink" Target="http://commons.wikimedia.org/wiki/User:Walkerma" TargetMode="External"/><Relationship Id="rId5" Type="http://schemas.openxmlformats.org/officeDocument/2006/relationships/hyperlink" Target="http://commons.wikimedia.org/wiki/User:Quibik" TargetMode="External"/><Relationship Id="rId10" Type="http://schemas.openxmlformats.org/officeDocument/2006/relationships/hyperlink" Target="http://commons.wikimedia.org/wiki/File:SodiumHydroxide.jpg" TargetMode="External"/><Relationship Id="rId4" Type="http://schemas.openxmlformats.org/officeDocument/2006/relationships/hyperlink" Target="http://commons.wikimedia.org/wiki/File:Sodium-hydroxide-crystal-3D-vdW.png" TargetMode="External"/><Relationship Id="rId9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File:Ammonia-3D-balls-A.png" TargetMode="External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commons.wikimedia.org/wiki/User:Benjah-bmm27" TargetMode="External"/><Relationship Id="rId5" Type="http://schemas.openxmlformats.org/officeDocument/2006/relationships/hyperlink" Target="http://commons.wikimedia.org/wiki/File:Ammonia-dimensions-from-Greenwood&amp;Earnshaw-2D.png" TargetMode="Externa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PH_scale_2.png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hyperlink" Target="http://commons.wikimedia.org/wiki/User:File_Upload_Bot_(Magnus_Manske)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kumimoji="0" lang="el-GR" sz="4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Χημεία Γραφικών Τεχνών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3096543"/>
            <a:ext cx="9144000" cy="1752600"/>
          </a:xfrm>
        </p:spPr>
        <p:txBody>
          <a:bodyPr>
            <a:normAutofit/>
          </a:bodyPr>
          <a:lstStyle/>
          <a:p>
            <a:r>
              <a:rPr lang="el-GR" sz="2600" b="1" dirty="0">
                <a:solidFill>
                  <a:prstClr val="black"/>
                </a:solidFill>
              </a:rPr>
              <a:t>Ενότητα 7</a:t>
            </a:r>
            <a:r>
              <a:rPr lang="el-GR" sz="2600" dirty="0" smtClean="0">
                <a:solidFill>
                  <a:prstClr val="black"/>
                </a:solidFill>
              </a:rPr>
              <a:t>: </a:t>
            </a:r>
            <a:r>
              <a:rPr lang="el-GR" altLang="el-GR" sz="2600" dirty="0"/>
              <a:t>Κύριες κατηγορίες χημικών </a:t>
            </a:r>
            <a:r>
              <a:rPr lang="el-GR" altLang="el-GR" sz="2600" dirty="0" smtClean="0"/>
              <a:t>ενώσεων</a:t>
            </a:r>
            <a:r>
              <a:rPr lang="en-US" sz="2600" dirty="0" smtClean="0">
                <a:solidFill>
                  <a:prstClr val="black"/>
                </a:solidFill>
              </a:rPr>
              <a:t> </a:t>
            </a:r>
          </a:p>
          <a:p>
            <a:pPr lvl="0"/>
            <a:endParaRPr lang="en-US" sz="2200" dirty="0">
              <a:solidFill>
                <a:prstClr val="black"/>
              </a:solidFill>
            </a:endParaRPr>
          </a:p>
          <a:p>
            <a:pPr lvl="0"/>
            <a:r>
              <a:rPr lang="el-GR" altLang="el-GR" sz="2200" dirty="0">
                <a:solidFill>
                  <a:prstClr val="black"/>
                </a:solidFill>
              </a:rPr>
              <a:t>Δρ. </a:t>
            </a:r>
            <a:r>
              <a:rPr lang="el-GR" altLang="el-GR" sz="2200" dirty="0" err="1">
                <a:solidFill>
                  <a:prstClr val="black"/>
                </a:solidFill>
              </a:rPr>
              <a:t>Σταματίνα</a:t>
            </a:r>
            <a:r>
              <a:rPr lang="el-GR" altLang="el-GR" sz="2200" dirty="0">
                <a:solidFill>
                  <a:prstClr val="black"/>
                </a:solidFill>
              </a:rPr>
              <a:t> Θεοχάρη Καθηγήτρια Εφαρμογών</a:t>
            </a:r>
          </a:p>
          <a:p>
            <a:pPr lvl="0"/>
            <a:r>
              <a:rPr lang="el-GR" altLang="el-GR" sz="2200" dirty="0">
                <a:solidFill>
                  <a:prstClr val="black"/>
                </a:solidFill>
              </a:rPr>
              <a:t>Τμήμα Γραφιστικής/Κατεύθυνση Τεχνολογίας Γραφικών Τεχνών</a:t>
            </a:r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Οξείδια</a:t>
            </a:r>
          </a:p>
        </p:txBody>
      </p:sp>
      <p:sp>
        <p:nvSpPr>
          <p:cNvPr id="11267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120000"/>
              </a:lnSpc>
              <a:spcBef>
                <a:spcPts val="1200"/>
              </a:spcBef>
              <a:buFont typeface="Arial" charset="0"/>
              <a:buNone/>
            </a:pPr>
            <a:r>
              <a:rPr lang="el-GR" altLang="el-GR" sz="2400" b="1" smtClean="0"/>
              <a:t>Οξείδια</a:t>
            </a:r>
            <a:r>
              <a:rPr lang="el-GR" altLang="el-GR" sz="2400" smtClean="0"/>
              <a:t> είναι οι ενώσεις των στοιχείων με οξυγόνο. Έχουν γενικό τύπο : </a:t>
            </a:r>
            <a:r>
              <a:rPr lang="el-GR" altLang="el-GR" smtClean="0"/>
              <a:t>Σ</a:t>
            </a:r>
            <a:r>
              <a:rPr lang="el-GR" altLang="el-GR" baseline="-25000" smtClean="0"/>
              <a:t>Χ</a:t>
            </a:r>
            <a:r>
              <a:rPr lang="el-GR" altLang="el-GR" smtClean="0"/>
              <a:t>Ο</a:t>
            </a:r>
            <a:r>
              <a:rPr lang="el-GR" altLang="el-GR" baseline="-25000" smtClean="0"/>
              <a:t>Υ</a:t>
            </a:r>
            <a:r>
              <a:rPr lang="el-GR" altLang="el-GR" sz="2400" smtClean="0"/>
              <a:t>, όπου Σ στοιχείο (μέταλλο ή αμέταλλο) και Υ ο αριθμός οξείδωσης του Σ.</a:t>
            </a:r>
          </a:p>
          <a:p>
            <a:pPr marL="0" indent="0" eaLnBrk="1" hangingPunct="1">
              <a:lnSpc>
                <a:spcPct val="120000"/>
              </a:lnSpc>
              <a:spcBef>
                <a:spcPts val="1200"/>
              </a:spcBef>
              <a:buFont typeface="Arial" charset="0"/>
              <a:buNone/>
            </a:pPr>
            <a:r>
              <a:rPr lang="el-GR" altLang="el-GR" sz="2400" smtClean="0"/>
              <a:t>Τα οξείδια μπορούν να ταξινομηθούν με βάση την χημική τους συμπεριφορά σε όξινα ( </a:t>
            </a:r>
            <a:r>
              <a:rPr lang="en-US" altLang="el-GR" sz="2400" smtClean="0"/>
              <a:t>CO</a:t>
            </a:r>
            <a:r>
              <a:rPr lang="en-US" altLang="el-GR" sz="2400" baseline="-25000" smtClean="0"/>
              <a:t>2</a:t>
            </a:r>
            <a:r>
              <a:rPr lang="en-US" altLang="el-GR" sz="2400" smtClean="0"/>
              <a:t>, SO</a:t>
            </a:r>
            <a:r>
              <a:rPr lang="en-US" altLang="el-GR" sz="2400" baseline="-25000" smtClean="0"/>
              <a:t>3</a:t>
            </a:r>
            <a:r>
              <a:rPr lang="en-US" altLang="el-GR" sz="2400" smtClean="0"/>
              <a:t>, P</a:t>
            </a:r>
            <a:r>
              <a:rPr lang="en-US" altLang="el-GR" sz="2400" baseline="-25000" smtClean="0"/>
              <a:t>2</a:t>
            </a:r>
            <a:r>
              <a:rPr lang="en-US" altLang="el-GR" sz="2400" smtClean="0"/>
              <a:t>O</a:t>
            </a:r>
            <a:r>
              <a:rPr lang="en-US" altLang="el-GR" sz="2400" baseline="-25000" smtClean="0"/>
              <a:t>5</a:t>
            </a:r>
            <a:r>
              <a:rPr lang="en-US" altLang="el-GR" sz="2400" smtClean="0"/>
              <a:t>, N</a:t>
            </a:r>
            <a:r>
              <a:rPr lang="en-US" altLang="el-GR" sz="2400" baseline="-25000" smtClean="0"/>
              <a:t>2</a:t>
            </a:r>
            <a:r>
              <a:rPr lang="en-US" altLang="el-GR" sz="2400" smtClean="0"/>
              <a:t>O</a:t>
            </a:r>
            <a:r>
              <a:rPr lang="en-US" altLang="el-GR" sz="2400" baseline="-25000" smtClean="0"/>
              <a:t>5</a:t>
            </a:r>
            <a:r>
              <a:rPr lang="el-GR" altLang="el-GR" sz="2400" smtClean="0"/>
              <a:t>), βασικά ( </a:t>
            </a:r>
            <a:r>
              <a:rPr lang="en-US" altLang="el-GR" sz="2400" smtClean="0"/>
              <a:t>CaO, Na</a:t>
            </a:r>
            <a:r>
              <a:rPr lang="en-US" altLang="el-GR" sz="2400" baseline="-25000" smtClean="0"/>
              <a:t>2</a:t>
            </a:r>
            <a:r>
              <a:rPr lang="en-US" altLang="el-GR" sz="2400" smtClean="0"/>
              <a:t>O</a:t>
            </a:r>
            <a:r>
              <a:rPr lang="el-GR" altLang="el-GR" sz="2400" smtClean="0"/>
              <a:t>) και επαμφοτερίζοντα ( </a:t>
            </a:r>
            <a:r>
              <a:rPr lang="en-US" altLang="el-GR" sz="2400" smtClean="0"/>
              <a:t>ZnO, Al</a:t>
            </a:r>
            <a:r>
              <a:rPr lang="en-US" altLang="el-GR" sz="2400" baseline="-25000" smtClean="0"/>
              <a:t>2</a:t>
            </a:r>
            <a:r>
              <a:rPr lang="en-US" altLang="el-GR" sz="2400" smtClean="0"/>
              <a:t>O</a:t>
            </a:r>
            <a:r>
              <a:rPr lang="en-US" altLang="el-GR" sz="2400" baseline="-25000" smtClean="0"/>
              <a:t>3</a:t>
            </a:r>
            <a:r>
              <a:rPr lang="el-GR" altLang="el-GR" sz="2400" smtClean="0"/>
              <a:t>)</a:t>
            </a:r>
            <a:r>
              <a:rPr lang="en-US" altLang="el-GR" sz="2400" smtClean="0"/>
              <a:t>.</a:t>
            </a:r>
            <a:endParaRPr lang="el-GR" altLang="el-GR" sz="240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E73384-D7EA-4AD2-993D-197A1ADF8E66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43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Άλατα</a:t>
            </a:r>
            <a:r>
              <a:rPr lang="en-US" altLang="el-GR" smtClean="0"/>
              <a:t> </a:t>
            </a:r>
            <a:r>
              <a:rPr lang="el-GR" altLang="el-GR" sz="3200" b="0" smtClean="0"/>
              <a:t>(1 από 2) </a:t>
            </a:r>
          </a:p>
        </p:txBody>
      </p:sp>
      <p:sp>
        <p:nvSpPr>
          <p:cNvPr id="12291" name="Θέση περιεχομένου 2"/>
          <p:cNvSpPr>
            <a:spLocks noGrp="1"/>
          </p:cNvSpPr>
          <p:nvPr>
            <p:ph idx="1"/>
          </p:nvPr>
        </p:nvSpPr>
        <p:spPr>
          <a:xfrm>
            <a:off x="323528" y="1196975"/>
            <a:ext cx="8820472" cy="5040313"/>
          </a:xfrm>
        </p:spPr>
        <p:txBody>
          <a:bodyPr/>
          <a:lstStyle/>
          <a:p>
            <a:pPr marL="0" indent="0" eaLnBrk="1" hangingPunct="1">
              <a:lnSpc>
                <a:spcPct val="114000"/>
              </a:lnSpc>
              <a:spcBef>
                <a:spcPts val="1200"/>
              </a:spcBef>
              <a:buFont typeface="Arial" charset="0"/>
              <a:buNone/>
            </a:pPr>
            <a:r>
              <a:rPr lang="el-GR" altLang="el-GR" sz="2400" b="1" dirty="0" smtClean="0"/>
              <a:t>Άλατα</a:t>
            </a:r>
            <a:r>
              <a:rPr lang="el-GR" altLang="el-GR" sz="2400" dirty="0" smtClean="0"/>
              <a:t> ονομάζονται οι ιοντικές ενώσεις, που έχουν γενικό τύπο: </a:t>
            </a:r>
            <a:r>
              <a:rPr lang="el-GR" altLang="el-GR" sz="2400" b="1" dirty="0" smtClean="0"/>
              <a:t>Μ</a:t>
            </a:r>
            <a:r>
              <a:rPr lang="el-GR" altLang="el-GR" sz="2400" b="1" baseline="-25000" dirty="0" smtClean="0"/>
              <a:t>Υ</a:t>
            </a:r>
            <a:r>
              <a:rPr lang="el-GR" altLang="el-GR" sz="2400" b="1" dirty="0" smtClean="0"/>
              <a:t>Α</a:t>
            </a:r>
            <a:r>
              <a:rPr lang="el-GR" altLang="el-GR" sz="2400" b="1" baseline="-25000" dirty="0" smtClean="0"/>
              <a:t>Χ</a:t>
            </a:r>
            <a:r>
              <a:rPr lang="el-GR" altLang="el-GR" sz="2400" dirty="0" smtClean="0"/>
              <a:t>, όπου Μ</a:t>
            </a:r>
            <a:r>
              <a:rPr lang="el-GR" altLang="el-GR" sz="2400" baseline="30000" dirty="0" smtClean="0"/>
              <a:t>Χ+</a:t>
            </a:r>
            <a:r>
              <a:rPr lang="el-GR" altLang="el-GR" sz="2400" dirty="0" smtClean="0"/>
              <a:t> μεταλλικό ιόν (κατιόν) και Α</a:t>
            </a:r>
            <a:r>
              <a:rPr lang="en-US" altLang="el-GR" sz="2400" baseline="30000" dirty="0" smtClean="0"/>
              <a:t>Y</a:t>
            </a:r>
            <a:r>
              <a:rPr lang="el-GR" altLang="el-GR" sz="2400" baseline="30000" dirty="0" smtClean="0"/>
              <a:t>-</a:t>
            </a:r>
            <a:r>
              <a:rPr lang="el-GR" altLang="el-GR" sz="2400" dirty="0" smtClean="0"/>
              <a:t> ιόν </a:t>
            </a:r>
            <a:r>
              <a:rPr lang="el-GR" altLang="el-GR" sz="2400" dirty="0" err="1" smtClean="0"/>
              <a:t>αμετάλλου</a:t>
            </a:r>
            <a:r>
              <a:rPr lang="en-US" altLang="el-GR" sz="2400" dirty="0"/>
              <a:t> </a:t>
            </a:r>
            <a:r>
              <a:rPr lang="el-GR" altLang="el-GR" sz="2400" dirty="0" smtClean="0"/>
              <a:t>(ανιόν).</a:t>
            </a:r>
          </a:p>
          <a:p>
            <a:pPr marL="0" indent="0" eaLnBrk="1" hangingPunct="1">
              <a:lnSpc>
                <a:spcPct val="114000"/>
              </a:lnSpc>
              <a:spcBef>
                <a:spcPts val="1200"/>
              </a:spcBef>
              <a:buFont typeface="Arial" charset="0"/>
              <a:buNone/>
            </a:pPr>
            <a:r>
              <a:rPr lang="el-GR" altLang="el-GR" sz="2400" dirty="0" smtClean="0"/>
              <a:t>Συνήθως δημιουργούνται ως προϊόντα από τις αντιδράσεις εξουδετέρωσης. Μπορούν επίσης να παραχθούν από την αντίδραση οξέων με μέταλλα (δραστικότερα του υδρογόνου). </a:t>
            </a:r>
          </a:p>
        </p:txBody>
      </p:sp>
      <p:pic>
        <p:nvPicPr>
          <p:cNvPr id="7" name="Picture 6" descr="σιδηροκυανιούχο κάλιο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807" y="3933057"/>
            <a:ext cx="3096967" cy="205948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8"/>
          <p:cNvSpPr/>
          <p:nvPr/>
        </p:nvSpPr>
        <p:spPr>
          <a:xfrm>
            <a:off x="790008" y="6088466"/>
            <a:ext cx="22385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“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cs typeface="Arial" charset="0"/>
                <a:hlinkClick r:id="rId3"/>
              </a:rPr>
              <a:t>Potassium-</a:t>
            </a:r>
            <a:r>
              <a:rPr lang="en-US" sz="1200" dirty="0" err="1" smtClean="0">
                <a:solidFill>
                  <a:prstClr val="black"/>
                </a:solidFill>
                <a:latin typeface="Calibri"/>
                <a:cs typeface="Arial" charset="0"/>
                <a:hlinkClick r:id="rId3"/>
              </a:rPr>
              <a:t>ferricyanide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cs typeface="Arial" charset="0"/>
                <a:hlinkClick r:id="rId3"/>
              </a:rPr>
              <a:t>-sample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”,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 από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Calibri"/>
                <a:cs typeface="Arial" charset="0"/>
                <a:hlinkClick r:id="rId4" tooltip="User:Benjah-bmm27"/>
              </a:rPr>
              <a:t>Benjah-bmm27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cs typeface="Arial" charset="0"/>
              </a:rPr>
              <a:t> </a:t>
            </a:r>
            <a:r>
              <a:rPr lang="el-GR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διαθέσιμο ως κοινό κτήμα</a:t>
            </a:r>
            <a:endParaRPr lang="en-US" sz="1200" dirty="0"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pic>
        <p:nvPicPr>
          <p:cNvPr id="6" name="Picture 4" descr="σιδηροκυανιούχο κάλιο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09" t="5891" r="6150" b="13197"/>
          <a:stretch/>
        </p:blipFill>
        <p:spPr bwMode="auto">
          <a:xfrm>
            <a:off x="3988045" y="3574827"/>
            <a:ext cx="1803985" cy="241771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8"/>
          <p:cNvSpPr/>
          <p:nvPr/>
        </p:nvSpPr>
        <p:spPr>
          <a:xfrm>
            <a:off x="3779913" y="6088465"/>
            <a:ext cx="23042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Calibri"/>
                <a:cs typeface="Arial" charset="0"/>
                <a:hlinkClick r:id="rId6"/>
              </a:rPr>
              <a:t>Potassium </a:t>
            </a:r>
            <a:r>
              <a:rPr lang="en-US" sz="1200" dirty="0" err="1">
                <a:solidFill>
                  <a:prstClr val="black"/>
                </a:solidFill>
                <a:latin typeface="Calibri"/>
                <a:cs typeface="Arial" charset="0"/>
                <a:hlinkClick r:id="rId6"/>
              </a:rPr>
              <a:t>ferricyanide</a:t>
            </a:r>
            <a:r>
              <a:rPr lang="en-US" sz="1200" dirty="0">
                <a:solidFill>
                  <a:prstClr val="black"/>
                </a:solidFill>
                <a:latin typeface="Calibri"/>
                <a:cs typeface="Arial" charset="0"/>
                <a:hlinkClick r:id="rId6"/>
              </a:rPr>
              <a:t>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cs typeface="Arial" charset="0"/>
                <a:hlinkClick r:id="rId6"/>
              </a:rPr>
              <a:t>crystals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”,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 από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alibri"/>
                <a:cs typeface="Arial" charset="0"/>
                <a:hlinkClick r:id="rId7" tooltip="User:Chemicalinterest"/>
              </a:rPr>
              <a:t>Chemicalinterest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cs typeface="Arial" charset="0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διαθέσιμο με άδεια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Calibri"/>
                <a:cs typeface="Arial" charset="0"/>
                <a:hlinkClick r:id="rId8"/>
              </a:rPr>
              <a:t>CC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cs typeface="Arial" charset="0"/>
                <a:hlinkClick r:id="rId8"/>
              </a:rPr>
              <a:t>BY-SA </a:t>
            </a:r>
            <a:r>
              <a:rPr lang="en-US" sz="1200" dirty="0">
                <a:solidFill>
                  <a:prstClr val="black"/>
                </a:solidFill>
                <a:latin typeface="Calibri"/>
                <a:cs typeface="Arial" charset="0"/>
                <a:hlinkClick r:id="rId8"/>
              </a:rPr>
              <a:t>3.0</a:t>
            </a:r>
            <a:endParaRPr lang="en-US" sz="1200" dirty="0"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pic>
        <p:nvPicPr>
          <p:cNvPr id="5" name="Picture 2" descr="χημική δομή σιδηροκυανιούχου καλίου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0299" y="3933056"/>
            <a:ext cx="2527078" cy="205948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8"/>
          <p:cNvSpPr/>
          <p:nvPr/>
        </p:nvSpPr>
        <p:spPr>
          <a:xfrm>
            <a:off x="6220299" y="6058617"/>
            <a:ext cx="23841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Calibri"/>
                <a:cs typeface="Arial" charset="0"/>
                <a:hlinkClick r:id="rId10"/>
              </a:rPr>
              <a:t>Structure of potassium </a:t>
            </a:r>
            <a:r>
              <a:rPr lang="en-US" sz="1200" dirty="0" err="1" smtClean="0">
                <a:solidFill>
                  <a:prstClr val="black"/>
                </a:solidFill>
                <a:latin typeface="Calibri"/>
                <a:cs typeface="Arial" charset="0"/>
                <a:hlinkClick r:id="rId10"/>
              </a:rPr>
              <a:t>ferricyanide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”,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 από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alibri"/>
                <a:cs typeface="Arial" charset="0"/>
                <a:hlinkClick r:id="rId11" tooltip="User:LHcheM"/>
              </a:rPr>
              <a:t>LHcheM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cs typeface="Arial" charset="0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διαθέσιμο με άδεια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Calibri"/>
                <a:cs typeface="Arial" charset="0"/>
                <a:hlinkClick r:id="rId8"/>
              </a:rPr>
              <a:t>CC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cs typeface="Arial" charset="0"/>
                <a:hlinkClick r:id="rId8"/>
              </a:rPr>
              <a:t>BY-SA </a:t>
            </a:r>
            <a:r>
              <a:rPr lang="en-US" sz="1200" dirty="0">
                <a:solidFill>
                  <a:prstClr val="black"/>
                </a:solidFill>
                <a:latin typeface="Calibri"/>
                <a:cs typeface="Arial" charset="0"/>
                <a:hlinkClick r:id="rId8"/>
              </a:rPr>
              <a:t>3.0</a:t>
            </a:r>
            <a:endParaRPr lang="en-US" sz="1200" dirty="0"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xfrm>
            <a:off x="8549065" y="6369671"/>
            <a:ext cx="396623" cy="365125"/>
          </a:xfrm>
        </p:spPr>
        <p:txBody>
          <a:bodyPr/>
          <a:lstStyle/>
          <a:p>
            <a:pPr>
              <a:defRPr/>
            </a:pPr>
            <a:fld id="{18F62E4F-296D-4C56-B050-EE1079902E84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01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Άλατα</a:t>
            </a:r>
            <a:r>
              <a:rPr lang="en-US" altLang="el-GR" dirty="0" smtClean="0"/>
              <a:t> </a:t>
            </a:r>
            <a:r>
              <a:rPr lang="el-GR" altLang="el-GR" sz="3200" b="0" dirty="0" smtClean="0"/>
              <a:t>(2 από 2) </a:t>
            </a:r>
            <a:endParaRPr lang="el-GR" altLang="el-GR" dirty="0" smtClean="0"/>
          </a:p>
        </p:txBody>
      </p:sp>
      <p:sp>
        <p:nvSpPr>
          <p:cNvPr id="13315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975"/>
            <a:ext cx="4834880" cy="5040313"/>
          </a:xfrm>
        </p:spPr>
        <p:txBody>
          <a:bodyPr/>
          <a:lstStyle/>
          <a:p>
            <a:pPr marL="0" indent="0" eaLnBrk="1" hangingPunct="1">
              <a:lnSpc>
                <a:spcPct val="114000"/>
              </a:lnSpc>
              <a:spcBef>
                <a:spcPts val="1200"/>
              </a:spcBef>
              <a:buFont typeface="Arial" charset="0"/>
              <a:buNone/>
            </a:pPr>
            <a:r>
              <a:rPr lang="el-GR" altLang="el-GR" sz="2400" dirty="0" smtClean="0"/>
              <a:t>Μπορούν να διακριθούν σε οξυγονούχα άλατα ( </a:t>
            </a:r>
            <a:r>
              <a:rPr lang="en-US" altLang="el-GR" sz="2400" dirty="0" smtClean="0"/>
              <a:t>CaCO</a:t>
            </a:r>
            <a:r>
              <a:rPr lang="en-US" altLang="el-GR" sz="2400" baseline="-25000" dirty="0" smtClean="0"/>
              <a:t>3</a:t>
            </a:r>
            <a:r>
              <a:rPr lang="en-US" altLang="el-GR" sz="2400" dirty="0" smtClean="0"/>
              <a:t>, FeSO</a:t>
            </a:r>
            <a:r>
              <a:rPr lang="en-US" altLang="el-GR" sz="2400" baseline="-25000" dirty="0" smtClean="0"/>
              <a:t>4</a:t>
            </a:r>
            <a:r>
              <a:rPr lang="en-US" altLang="el-GR" sz="2400" dirty="0" smtClean="0"/>
              <a:t>, (NH</a:t>
            </a:r>
            <a:r>
              <a:rPr lang="en-US" altLang="el-GR" sz="2400" baseline="-25000" dirty="0" smtClean="0"/>
              <a:t>4</a:t>
            </a:r>
            <a:r>
              <a:rPr lang="en-US" altLang="el-GR" sz="2400" dirty="0" smtClean="0"/>
              <a:t>)</a:t>
            </a:r>
            <a:r>
              <a:rPr lang="en-US" altLang="el-GR" sz="2400" baseline="-25000" dirty="0" smtClean="0"/>
              <a:t>2</a:t>
            </a:r>
            <a:r>
              <a:rPr lang="en-US" altLang="el-GR" sz="2400" dirty="0" smtClean="0"/>
              <a:t>SO</a:t>
            </a:r>
            <a:r>
              <a:rPr lang="el-GR" altLang="el-GR" sz="2400" baseline="-25000" dirty="0" smtClean="0"/>
              <a:t>4</a:t>
            </a:r>
            <a:r>
              <a:rPr lang="el-GR" altLang="el-GR" sz="2400" dirty="0" smtClean="0"/>
              <a:t>) και μη οξυγονούχα άλατα (</a:t>
            </a:r>
            <a:r>
              <a:rPr lang="en-US" altLang="el-GR" sz="2400" dirty="0" err="1" smtClean="0"/>
              <a:t>NaCl</a:t>
            </a:r>
            <a:r>
              <a:rPr lang="en-US" altLang="el-GR" sz="2400" dirty="0" smtClean="0"/>
              <a:t>, </a:t>
            </a:r>
            <a:r>
              <a:rPr lang="en-US" altLang="el-GR" sz="2400" dirty="0" err="1" smtClean="0"/>
              <a:t>ZnS</a:t>
            </a:r>
            <a:r>
              <a:rPr lang="el-GR" altLang="el-GR" sz="2400" dirty="0" smtClean="0"/>
              <a:t> ).</a:t>
            </a:r>
          </a:p>
          <a:p>
            <a:pPr marL="0" indent="0" eaLnBrk="1" hangingPunct="1">
              <a:lnSpc>
                <a:spcPct val="114000"/>
              </a:lnSpc>
              <a:spcBef>
                <a:spcPts val="1200"/>
              </a:spcBef>
              <a:buFont typeface="Arial" charset="0"/>
              <a:buNone/>
            </a:pPr>
            <a:r>
              <a:rPr lang="el-GR" altLang="el-GR" sz="2400" dirty="0" smtClean="0"/>
              <a:t>Τα άλατα μπορούν να ταξινομηθούν στα απλά άλατα (ουδέτερα άλατα:</a:t>
            </a:r>
            <a:r>
              <a:rPr lang="en-US" altLang="el-GR" sz="2400" dirty="0" smtClean="0"/>
              <a:t> Na</a:t>
            </a:r>
            <a:r>
              <a:rPr lang="en-US" altLang="el-GR" sz="2400" baseline="-25000" dirty="0" smtClean="0"/>
              <a:t>2</a:t>
            </a:r>
            <a:r>
              <a:rPr lang="en-US" altLang="el-GR" sz="2400" dirty="0" smtClean="0"/>
              <a:t>SO</a:t>
            </a:r>
            <a:r>
              <a:rPr lang="en-US" altLang="el-GR" sz="2400" baseline="-25000" dirty="0" smtClean="0"/>
              <a:t>4</a:t>
            </a:r>
            <a:r>
              <a:rPr lang="en-US" altLang="el-GR" sz="2400" dirty="0" smtClean="0"/>
              <a:t>,</a:t>
            </a:r>
            <a:r>
              <a:rPr lang="el-GR" altLang="el-GR" sz="2400" dirty="0" smtClean="0"/>
              <a:t>  όξινα άλατα: </a:t>
            </a:r>
            <a:r>
              <a:rPr lang="en-US" altLang="el-GR" sz="2400" dirty="0" smtClean="0"/>
              <a:t>KHCO</a:t>
            </a:r>
            <a:r>
              <a:rPr lang="en-US" altLang="el-GR" sz="2400" baseline="-25000" dirty="0" smtClean="0"/>
              <a:t>3</a:t>
            </a:r>
            <a:r>
              <a:rPr lang="en-US" altLang="el-GR" sz="2400" dirty="0" smtClean="0"/>
              <a:t> </a:t>
            </a:r>
            <a:r>
              <a:rPr lang="el-GR" altLang="el-GR" sz="2400" dirty="0" smtClean="0"/>
              <a:t>και βασικά άλατα</a:t>
            </a:r>
            <a:r>
              <a:rPr lang="en-US" altLang="el-GR" sz="2400" dirty="0" smtClean="0"/>
              <a:t> </a:t>
            </a:r>
            <a:r>
              <a:rPr lang="el-GR" altLang="el-GR" sz="2400" dirty="0" smtClean="0"/>
              <a:t>: </a:t>
            </a:r>
            <a:r>
              <a:rPr lang="en-US" altLang="el-GR" sz="2400" dirty="0" smtClean="0"/>
              <a:t>Al(OH)Cl</a:t>
            </a:r>
            <a:r>
              <a:rPr lang="en-US" altLang="el-GR" sz="2400" baseline="-25000" dirty="0" smtClean="0"/>
              <a:t>2</a:t>
            </a:r>
            <a:r>
              <a:rPr lang="el-GR" altLang="el-GR" sz="2400" dirty="0" smtClean="0"/>
              <a:t>), στα μικτά άλατα ( </a:t>
            </a:r>
            <a:r>
              <a:rPr lang="en-US" altLang="el-GR" sz="2400" dirty="0" smtClean="0"/>
              <a:t>KNaCO</a:t>
            </a:r>
            <a:r>
              <a:rPr lang="en-US" altLang="el-GR" sz="2400" baseline="-25000" dirty="0" smtClean="0"/>
              <a:t>3</a:t>
            </a:r>
            <a:r>
              <a:rPr lang="el-GR" altLang="el-GR" sz="2400" dirty="0" smtClean="0"/>
              <a:t>) και στα ένυδρα άλατα (</a:t>
            </a:r>
            <a:r>
              <a:rPr lang="en-US" altLang="el-GR" sz="2400" dirty="0" smtClean="0"/>
              <a:t>CuSO</a:t>
            </a:r>
            <a:r>
              <a:rPr lang="en-US" altLang="el-GR" sz="2400" baseline="-25000" dirty="0" smtClean="0"/>
              <a:t>4</a:t>
            </a:r>
            <a:r>
              <a:rPr lang="el-GR" altLang="el-GR" sz="2400" dirty="0" smtClean="0"/>
              <a:t>.</a:t>
            </a:r>
            <a:r>
              <a:rPr lang="en-US" altLang="el-GR" sz="2400" dirty="0" smtClean="0"/>
              <a:t> 5H</a:t>
            </a:r>
            <a:r>
              <a:rPr lang="en-US" altLang="el-GR" sz="2400" baseline="-25000" dirty="0" smtClean="0"/>
              <a:t>2</a:t>
            </a:r>
            <a:r>
              <a:rPr lang="en-US" altLang="el-GR" sz="2400" dirty="0" smtClean="0"/>
              <a:t>O</a:t>
            </a:r>
            <a:r>
              <a:rPr lang="el-GR" altLang="el-GR" sz="2400" dirty="0" smtClean="0"/>
              <a:t>).</a:t>
            </a:r>
          </a:p>
        </p:txBody>
      </p:sp>
      <p:pic>
        <p:nvPicPr>
          <p:cNvPr id="3074" name="Picture 2" descr="κρύσταλλος άλατος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340768"/>
            <a:ext cx="3445925" cy="352839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8"/>
          <p:cNvSpPr/>
          <p:nvPr/>
        </p:nvSpPr>
        <p:spPr>
          <a:xfrm>
            <a:off x="5436096" y="5013176"/>
            <a:ext cx="34563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cs typeface="Arial" charset="0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+mn-lt"/>
                <a:cs typeface="Arial" charset="0"/>
                <a:hlinkClick r:id="rId3"/>
              </a:rPr>
              <a:t>Copper </a:t>
            </a:r>
            <a:r>
              <a:rPr lang="en-US" sz="1200" dirty="0" smtClean="0">
                <a:solidFill>
                  <a:prstClr val="black"/>
                </a:solidFill>
                <a:latin typeface="+mn-lt"/>
                <a:cs typeface="Arial" charset="0"/>
                <a:hlinkClick r:id="rId3"/>
              </a:rPr>
              <a:t>sulfate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cs typeface="Arial" charset="0"/>
              </a:rPr>
              <a:t>”,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cs typeface="Arial" charset="0"/>
              </a:rPr>
              <a:t> από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cs typeface="Arial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+mn-lt"/>
                <a:cs typeface="Arial" charset="0"/>
                <a:hlinkClick r:id="rId4" tooltip="User:Überraschungsbilder"/>
              </a:rPr>
              <a:t>Überraschungsbilder</a:t>
            </a:r>
            <a:r>
              <a:rPr lang="en-US" sz="1200" dirty="0" smtClean="0">
                <a:solidFill>
                  <a:prstClr val="black"/>
                </a:solidFill>
                <a:latin typeface="+mn-lt"/>
                <a:cs typeface="Arial" charset="0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cs typeface="Arial" charset="0"/>
              </a:rPr>
              <a:t>διαθέσιμο με άδεια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cs typeface="Arial" charset="0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+mn-lt"/>
                <a:cs typeface="Arial" charset="0"/>
                <a:hlinkClick r:id="rId5"/>
              </a:rPr>
              <a:t>CC </a:t>
            </a:r>
            <a:r>
              <a:rPr lang="en-US" sz="1200" dirty="0" smtClean="0">
                <a:solidFill>
                  <a:prstClr val="black"/>
                </a:solidFill>
                <a:latin typeface="+mn-lt"/>
                <a:cs typeface="Arial" charset="0"/>
                <a:hlinkClick r:id="rId5"/>
              </a:rPr>
              <a:t>BY-SA </a:t>
            </a:r>
            <a:r>
              <a:rPr lang="en-US" sz="1200" dirty="0">
                <a:solidFill>
                  <a:prstClr val="black"/>
                </a:solidFill>
                <a:latin typeface="+mn-lt"/>
                <a:cs typeface="Arial" charset="0"/>
                <a:hlinkClick r:id="rId5"/>
              </a:rPr>
              <a:t>3.0</a:t>
            </a:r>
            <a:endParaRPr lang="en-US" sz="1200" dirty="0">
              <a:solidFill>
                <a:prstClr val="black"/>
              </a:solidFill>
              <a:latin typeface="+mn-lt"/>
              <a:cs typeface="Arial" charset="0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xfrm>
            <a:off x="6516216" y="6381328"/>
            <a:ext cx="2133600" cy="365125"/>
          </a:xfrm>
        </p:spPr>
        <p:txBody>
          <a:bodyPr/>
          <a:lstStyle/>
          <a:p>
            <a:pPr>
              <a:defRPr/>
            </a:pPr>
            <a:fld id="{71AB518B-144B-43CB-BF31-6806EA26A834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264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Βιβλιογραφία </a:t>
            </a:r>
          </a:p>
        </p:txBody>
      </p:sp>
      <p:sp>
        <p:nvSpPr>
          <p:cNvPr id="14339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ts val="1200"/>
              </a:spcBef>
            </a:pPr>
            <a:r>
              <a:rPr lang="el-GR" altLang="el-GR" sz="2400" smtClean="0"/>
              <a:t>Βασική Ανόργανη Χημεία, Ν. Κλούρα, εκδ. Τραυλός, Αθήνα, 2000.</a:t>
            </a:r>
          </a:p>
          <a:p>
            <a:pPr eaLnBrk="1" hangingPunct="1">
              <a:spcBef>
                <a:spcPts val="1200"/>
              </a:spcBef>
            </a:pPr>
            <a:r>
              <a:rPr lang="el-GR" altLang="el-GR" sz="2400" smtClean="0"/>
              <a:t>Γενική Χημεία, </a:t>
            </a:r>
            <a:r>
              <a:rPr lang="en-US" altLang="el-GR" sz="2400" smtClean="0"/>
              <a:t>D</a:t>
            </a:r>
            <a:r>
              <a:rPr lang="el-GR" altLang="el-GR" sz="2400" smtClean="0"/>
              <a:t>. </a:t>
            </a:r>
            <a:r>
              <a:rPr lang="en-US" altLang="el-GR" sz="2400" smtClean="0"/>
              <a:t>Ebbing</a:t>
            </a:r>
            <a:r>
              <a:rPr lang="el-GR" altLang="el-GR" sz="2400" smtClean="0"/>
              <a:t>, </a:t>
            </a:r>
            <a:r>
              <a:rPr lang="en-US" altLang="el-GR" sz="2400" smtClean="0"/>
              <a:t>S</a:t>
            </a:r>
            <a:r>
              <a:rPr lang="el-GR" altLang="el-GR" sz="2400" smtClean="0"/>
              <a:t>. </a:t>
            </a:r>
            <a:r>
              <a:rPr lang="en-US" altLang="el-GR" sz="2400" smtClean="0"/>
              <a:t>Gammon</a:t>
            </a:r>
            <a:r>
              <a:rPr lang="el-GR" altLang="el-GR" sz="2400" smtClean="0"/>
              <a:t>, εκδ. Τραυλός, Αθήνα, 2011.</a:t>
            </a:r>
          </a:p>
          <a:p>
            <a:pPr eaLnBrk="1" hangingPunct="1">
              <a:spcBef>
                <a:spcPts val="1200"/>
              </a:spcBef>
            </a:pPr>
            <a:r>
              <a:rPr lang="el-GR" altLang="el-GR" sz="2400" smtClean="0"/>
              <a:t>Γενική Χημεία, Γ. Μπαζάκη, Αθήνα.</a:t>
            </a:r>
          </a:p>
          <a:p>
            <a:pPr eaLnBrk="1" hangingPunct="1">
              <a:spcBef>
                <a:spcPts val="1200"/>
              </a:spcBef>
            </a:pPr>
            <a:r>
              <a:rPr lang="el-GR" altLang="el-GR" sz="2400" smtClean="0"/>
              <a:t>Χημεία Γραφικών Τεχνών, Ν. Καρακασίδη, εκδ. ΙΩΝ, Αθήνα 2005.</a:t>
            </a:r>
          </a:p>
          <a:p>
            <a:pPr eaLnBrk="1" hangingPunct="1">
              <a:spcBef>
                <a:spcPts val="1200"/>
              </a:spcBef>
            </a:pPr>
            <a:r>
              <a:rPr lang="el-GR" altLang="el-GR" sz="2400" smtClean="0"/>
              <a:t>Χημεία, Εισαγωγικές Έννοιες, Ε. Λυμπεράκη, εκδ. Αλτιντζή, Σίνδος, 2009.</a:t>
            </a:r>
          </a:p>
          <a:p>
            <a:pPr eaLnBrk="1" hangingPunct="1">
              <a:spcBef>
                <a:spcPts val="1200"/>
              </a:spcBef>
            </a:pPr>
            <a:r>
              <a:rPr lang="el-GR" altLang="el-GR" sz="2400" smtClean="0"/>
              <a:t>Χημεία, Κ. Σαλτερής, εκδ. Σαββάλας, Αθήνα, 2001.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880E5B-78ED-4525-A392-0373376B8024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012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9" name="Ομάδα 8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10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2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err="1" smtClean="0"/>
              <a:t>Σταματίνα</a:t>
            </a:r>
            <a:r>
              <a:rPr lang="el-GR" sz="2000" dirty="0" smtClean="0"/>
              <a:t> Θεοχάρη 2014. </a:t>
            </a:r>
            <a:r>
              <a:rPr lang="el-GR" sz="2000" dirty="0" err="1" smtClean="0"/>
              <a:t>Σταματίνα</a:t>
            </a:r>
            <a:r>
              <a:rPr lang="el-GR" sz="2000" dirty="0" smtClean="0"/>
              <a:t> Θεοχάρη</a:t>
            </a:r>
            <a:r>
              <a:rPr lang="el-GR" sz="2000" dirty="0"/>
              <a:t>. </a:t>
            </a:r>
            <a:r>
              <a:rPr lang="el-GR" sz="2000" dirty="0" smtClean="0"/>
              <a:t>«</a:t>
            </a:r>
            <a:r>
              <a:rPr lang="el-GR" sz="2000" dirty="0"/>
              <a:t>Χημεία Γραφικών </a:t>
            </a:r>
            <a:r>
              <a:rPr lang="el-GR" sz="2000" dirty="0" smtClean="0"/>
              <a:t>Τεχνών (</a:t>
            </a:r>
            <a:r>
              <a:rPr lang="el-GR" sz="2000" dirty="0"/>
              <a:t>Θ</a:t>
            </a:r>
            <a:r>
              <a:rPr lang="el-GR" sz="2000" dirty="0" smtClean="0"/>
              <a:t>). Ενότητα 7</a:t>
            </a:r>
            <a:r>
              <a:rPr lang="en-US" sz="2000" dirty="0" smtClean="0"/>
              <a:t>:</a:t>
            </a:r>
            <a:r>
              <a:rPr lang="el-GR" sz="2000" dirty="0" smtClean="0"/>
              <a:t> </a:t>
            </a:r>
            <a:r>
              <a:rPr lang="el-GR" altLang="el-GR" sz="2000" dirty="0"/>
              <a:t>Κύριες κατηγορίες χημικών </a:t>
            </a:r>
            <a:r>
              <a:rPr lang="el-GR" altLang="el-GR" sz="2000" dirty="0" smtClean="0"/>
              <a:t>ενώσεων</a:t>
            </a:r>
            <a:r>
              <a:rPr lang="el-GR" sz="2000" dirty="0" smtClean="0"/>
              <a:t>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17281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1800" dirty="0" smtClean="0"/>
              <a:t>».                     </a:t>
            </a:r>
          </a:p>
          <a:p>
            <a:pPr marL="0" indent="0">
              <a:buNone/>
            </a:pPr>
            <a:endParaRPr lang="el-GR" sz="1800" dirty="0"/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555008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155448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>
                <a:latin typeface="+mn-lt"/>
              </a:rPr>
              <a:t>[1] http://</a:t>
            </a:r>
            <a:r>
              <a:rPr lang="el-GR" dirty="0" smtClean="0">
                <a:latin typeface="+mn-lt"/>
              </a:rPr>
              <a:t>creativecommons.org/licenses/</a:t>
            </a:r>
            <a:r>
              <a:rPr lang="en-US" dirty="0" smtClean="0">
                <a:latin typeface="+mn-lt"/>
              </a:rPr>
              <a:t>BY-</a:t>
            </a:r>
            <a:r>
              <a:rPr lang="el-GR" dirty="0" smtClean="0">
                <a:latin typeface="+mn-lt"/>
              </a:rPr>
              <a:t>nc-sa/4.0</a:t>
            </a:r>
            <a:r>
              <a:rPr lang="el-GR" dirty="0">
                <a:latin typeface="+mn-lt"/>
              </a:rPr>
              <a:t>/ </a:t>
            </a:r>
            <a:endParaRPr lang="en-US" dirty="0" smtClean="0">
              <a:latin typeface="+mn-lt"/>
            </a:endParaRPr>
          </a:p>
          <a:p>
            <a:endParaRPr lang="el-GR" dirty="0">
              <a:latin typeface="+mn-lt"/>
            </a:endParaRPr>
          </a:p>
          <a:p>
            <a:r>
              <a:rPr lang="el-GR" dirty="0">
                <a:latin typeface="+mn-lt"/>
              </a:rPr>
              <a:t>Ως </a:t>
            </a:r>
            <a:r>
              <a:rPr lang="el-GR" b="1" dirty="0">
                <a:latin typeface="+mn-lt"/>
              </a:rPr>
              <a:t>Μη Εμπορική</a:t>
            </a:r>
            <a:r>
              <a:rPr lang="el-GR" dirty="0">
                <a:latin typeface="+mn-lt"/>
              </a:rPr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latin typeface="+mn-lt"/>
              </a:rPr>
              <a:t>αδειοδόχο</a:t>
            </a:r>
            <a:endParaRPr lang="el-GR" dirty="0">
              <a:latin typeface="+mn-lt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προσπορίζει στο διανομέα του έργου και</a:t>
            </a:r>
            <a:r>
              <a:rPr lang="en-GB" dirty="0">
                <a:latin typeface="+mn-lt"/>
              </a:rPr>
              <a:t> </a:t>
            </a:r>
            <a:r>
              <a:rPr lang="el-GR" dirty="0" err="1">
                <a:latin typeface="+mn-lt"/>
              </a:rPr>
              <a:t>αδειοδόχο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latin typeface="+mn-lt"/>
              </a:rPr>
              <a:t>τόπο</a:t>
            </a:r>
            <a:endParaRPr lang="en-US" dirty="0" smtClean="0">
              <a:latin typeface="+mn-lt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dirty="0">
              <a:latin typeface="+mn-lt"/>
            </a:endParaRPr>
          </a:p>
          <a:p>
            <a:r>
              <a:rPr lang="el-GR" dirty="0" smtClean="0">
                <a:latin typeface="+mn-lt"/>
              </a:rPr>
              <a:t>Ο </a:t>
            </a:r>
            <a:r>
              <a:rPr lang="el-GR" dirty="0">
                <a:latin typeface="+mn-lt"/>
              </a:rPr>
              <a:t>δικαιούχος μπορεί να παρέχει στον </a:t>
            </a:r>
            <a:r>
              <a:rPr lang="el-GR" dirty="0" err="1">
                <a:latin typeface="+mn-lt"/>
              </a:rPr>
              <a:t>αδειοδόχο</a:t>
            </a:r>
            <a:r>
              <a:rPr lang="el-GR" dirty="0">
                <a:latin typeface="+mn-lt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latin typeface="+mn-lt"/>
              </a:rPr>
              <a:t>.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9371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Αθηνών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Τίτλος 1"/>
          <p:cNvSpPr>
            <a:spLocks noGrp="1"/>
          </p:cNvSpPr>
          <p:nvPr>
            <p:ph type="title"/>
          </p:nvPr>
        </p:nvSpPr>
        <p:spPr>
          <a:xfrm>
            <a:off x="468313" y="2276475"/>
            <a:ext cx="8229600" cy="1152525"/>
          </a:xfrm>
          <a:ln>
            <a:solidFill>
              <a:srgbClr val="004A82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l-GR" altLang="el-GR" smtClean="0"/>
              <a:t>Οξέα – Βάσεις – Οξείδια - Άλατα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F82C96-2E9D-4E3B-8D81-D70DCB1020D8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727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Οξέα</a:t>
            </a:r>
            <a:r>
              <a:rPr lang="en-US" altLang="el-GR" smtClean="0"/>
              <a:t> </a:t>
            </a:r>
            <a:r>
              <a:rPr lang="en-US" altLang="el-GR" sz="3200" b="0" smtClean="0"/>
              <a:t>(</a:t>
            </a:r>
            <a:r>
              <a:rPr lang="el-GR" altLang="el-GR" sz="3200" b="0" smtClean="0"/>
              <a:t>1 από 2)</a:t>
            </a:r>
          </a:p>
        </p:txBody>
      </p:sp>
      <p:sp>
        <p:nvSpPr>
          <p:cNvPr id="4099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114000"/>
              </a:lnSpc>
              <a:spcBef>
                <a:spcPts val="1200"/>
              </a:spcBef>
              <a:buFont typeface="Arial" charset="0"/>
              <a:buNone/>
            </a:pPr>
            <a:r>
              <a:rPr lang="el-GR" altLang="el-GR" sz="2400" b="1" dirty="0" smtClean="0"/>
              <a:t>Οξέα</a:t>
            </a:r>
            <a:r>
              <a:rPr lang="el-GR" altLang="el-GR" sz="2400" dirty="0" smtClean="0"/>
              <a:t> (σύμφωνα με την θεωρία </a:t>
            </a:r>
            <a:r>
              <a:rPr lang="el-GR" altLang="el-GR" sz="2400" dirty="0" err="1" smtClean="0"/>
              <a:t>Arrhenius</a:t>
            </a:r>
            <a:r>
              <a:rPr lang="el-GR" altLang="el-GR" sz="2400" dirty="0" smtClean="0"/>
              <a:t>) ονομάζονται οι υδρογονούχες ενώσεις, που όταν διαλυθούν στο νερό, διίστανται (ιονίζονται) και δίνουν ιόντα υδρογόνου (Η</a:t>
            </a:r>
            <a:r>
              <a:rPr lang="el-GR" altLang="el-GR" sz="2400" baseline="30000" dirty="0" smtClean="0"/>
              <a:t>+</a:t>
            </a:r>
            <a:r>
              <a:rPr lang="el-GR" altLang="el-GR" sz="2400" dirty="0" smtClean="0"/>
              <a:t>).</a:t>
            </a:r>
          </a:p>
          <a:p>
            <a:pPr marL="0" indent="0" eaLnBrk="1" hangingPunct="1">
              <a:lnSpc>
                <a:spcPct val="114000"/>
              </a:lnSpc>
              <a:spcBef>
                <a:spcPts val="1200"/>
              </a:spcBef>
              <a:spcAft>
                <a:spcPts val="1800"/>
              </a:spcAft>
              <a:buFont typeface="Arial" charset="0"/>
              <a:buNone/>
            </a:pPr>
            <a:r>
              <a:rPr lang="el-GR" altLang="el-GR" sz="2400" dirty="0" smtClean="0"/>
              <a:t>Έχουν γενικό τύπο: ΗΧΑ, όπου ΑΧ</a:t>
            </a:r>
            <a:r>
              <a:rPr lang="el-GR" altLang="el-GR" sz="2400" baseline="30000" dirty="0" smtClean="0"/>
              <a:t>-</a:t>
            </a:r>
            <a:r>
              <a:rPr lang="el-GR" altLang="el-GR" sz="2400" dirty="0" smtClean="0"/>
              <a:t> είναι ένα </a:t>
            </a:r>
            <a:r>
              <a:rPr lang="el-GR" altLang="el-GR" sz="2400" dirty="0" err="1" smtClean="0"/>
              <a:t>μονοατομικό</a:t>
            </a:r>
            <a:r>
              <a:rPr lang="el-GR" altLang="el-GR" sz="2400" dirty="0" smtClean="0"/>
              <a:t> ή </a:t>
            </a:r>
            <a:r>
              <a:rPr lang="el-GR" altLang="el-GR" sz="2400" dirty="0" err="1" smtClean="0"/>
              <a:t>πολυατομικό</a:t>
            </a:r>
            <a:r>
              <a:rPr lang="el-GR" altLang="el-GR" sz="2400" dirty="0" smtClean="0"/>
              <a:t> ιόν.</a:t>
            </a:r>
          </a:p>
          <a:p>
            <a:pPr marL="0" indent="0" eaLnBrk="1" hangingPunct="1">
              <a:lnSpc>
                <a:spcPct val="114000"/>
              </a:lnSpc>
              <a:spcBef>
                <a:spcPts val="1200"/>
              </a:spcBef>
              <a:buFont typeface="Arial" charset="0"/>
              <a:buNone/>
            </a:pPr>
            <a:r>
              <a:rPr lang="el-GR" altLang="el-GR" sz="2400" dirty="0" smtClean="0"/>
              <a:t>Τα υδατικά τους διαλύματα εμφανίζουν κοινές ιδιότητες (</a:t>
            </a:r>
            <a:r>
              <a:rPr lang="el-GR" altLang="el-GR" sz="2400" b="1" dirty="0" smtClean="0"/>
              <a:t>όξινος χαρακτήρας</a:t>
            </a:r>
            <a:r>
              <a:rPr lang="el-GR" altLang="el-GR" sz="2400" dirty="0" smtClean="0"/>
              <a:t>), που οφείλονται στο κατιόν υδρογόνου (Η</a:t>
            </a:r>
            <a:r>
              <a:rPr lang="el-GR" altLang="el-GR" sz="2400" baseline="30000" dirty="0" smtClean="0"/>
              <a:t>+</a:t>
            </a:r>
            <a:r>
              <a:rPr lang="el-GR" altLang="el-GR" sz="2400" dirty="0" smtClean="0"/>
              <a:t>). </a:t>
            </a:r>
          </a:p>
          <a:p>
            <a:pPr marL="0" indent="0" eaLnBrk="1" hangingPunct="1">
              <a:lnSpc>
                <a:spcPct val="114000"/>
              </a:lnSpc>
              <a:spcBef>
                <a:spcPts val="1200"/>
              </a:spcBef>
              <a:buFont typeface="Arial" charset="0"/>
              <a:buNone/>
            </a:pPr>
            <a:r>
              <a:rPr lang="el-GR" altLang="el-GR" sz="2400" dirty="0" smtClean="0"/>
              <a:t>Διακρίνονται στα </a:t>
            </a:r>
            <a:r>
              <a:rPr lang="el-GR" altLang="el-GR" sz="2400" b="1" dirty="0" smtClean="0"/>
              <a:t>μη οξυγονούχα</a:t>
            </a:r>
            <a:r>
              <a:rPr lang="el-GR" altLang="el-GR" sz="2400" dirty="0" smtClean="0"/>
              <a:t> ( </a:t>
            </a:r>
            <a:r>
              <a:rPr lang="en-US" altLang="el-GR" sz="2400" dirty="0" err="1" smtClean="0"/>
              <a:t>HCl</a:t>
            </a:r>
            <a:r>
              <a:rPr lang="en-US" altLang="el-GR" sz="2400" dirty="0" smtClean="0"/>
              <a:t>, HF, HCN</a:t>
            </a:r>
            <a:r>
              <a:rPr lang="el-GR" altLang="el-GR" sz="2400" dirty="0" smtClean="0"/>
              <a:t>) και στα </a:t>
            </a:r>
            <a:r>
              <a:rPr lang="el-GR" altLang="el-GR" sz="2400" b="1" dirty="0" smtClean="0"/>
              <a:t>οξυγονούχα</a:t>
            </a:r>
            <a:r>
              <a:rPr lang="el-GR" altLang="el-GR" sz="2400" dirty="0" smtClean="0"/>
              <a:t> οξέα (</a:t>
            </a:r>
            <a:r>
              <a:rPr lang="en-US" altLang="el-GR" sz="2400" dirty="0" smtClean="0"/>
              <a:t>H</a:t>
            </a:r>
            <a:r>
              <a:rPr lang="en-US" altLang="el-GR" sz="2400" baseline="-25000" dirty="0" smtClean="0"/>
              <a:t>2</a:t>
            </a:r>
            <a:r>
              <a:rPr lang="en-US" altLang="el-GR" sz="2400" dirty="0" smtClean="0"/>
              <a:t>SO</a:t>
            </a:r>
            <a:r>
              <a:rPr lang="en-US" altLang="el-GR" sz="2400" baseline="-25000" dirty="0" smtClean="0"/>
              <a:t>4</a:t>
            </a:r>
            <a:r>
              <a:rPr lang="en-US" altLang="el-GR" sz="2400" dirty="0" smtClean="0"/>
              <a:t>, HNO</a:t>
            </a:r>
            <a:r>
              <a:rPr lang="en-US" altLang="el-GR" sz="2400" baseline="-25000" dirty="0" smtClean="0"/>
              <a:t>3</a:t>
            </a:r>
            <a:r>
              <a:rPr lang="en-US" altLang="el-GR" sz="2400" dirty="0" smtClean="0"/>
              <a:t>, H</a:t>
            </a:r>
            <a:r>
              <a:rPr lang="en-US" altLang="el-GR" sz="2400" baseline="-25000" dirty="0" smtClean="0"/>
              <a:t>3</a:t>
            </a:r>
            <a:r>
              <a:rPr lang="en-US" altLang="el-GR" sz="2400" dirty="0" smtClean="0"/>
              <a:t>PO</a:t>
            </a:r>
            <a:r>
              <a:rPr lang="en-US" altLang="el-GR" sz="2400" baseline="-25000" dirty="0" smtClean="0"/>
              <a:t>4</a:t>
            </a:r>
            <a:r>
              <a:rPr lang="el-GR" altLang="el-GR" sz="2400" dirty="0" smtClean="0"/>
              <a:t>).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A7CE75-7973-4312-AA54-EA1621B1BC3E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676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Οξέα</a:t>
            </a:r>
            <a:r>
              <a:rPr lang="en-US" altLang="el-GR" smtClean="0"/>
              <a:t> </a:t>
            </a:r>
            <a:r>
              <a:rPr lang="en-US" altLang="el-GR" sz="3200" b="0" smtClean="0"/>
              <a:t>(</a:t>
            </a:r>
            <a:r>
              <a:rPr lang="el-GR" altLang="el-GR" sz="3200" b="0" smtClean="0"/>
              <a:t>2 από 2)</a:t>
            </a:r>
          </a:p>
        </p:txBody>
      </p:sp>
      <p:sp>
        <p:nvSpPr>
          <p:cNvPr id="512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975"/>
            <a:ext cx="5194920" cy="5040313"/>
          </a:xfrm>
        </p:spPr>
        <p:txBody>
          <a:bodyPr/>
          <a:lstStyle/>
          <a:p>
            <a:pPr marL="0" indent="0" eaLnBrk="1" hangingPunct="1">
              <a:lnSpc>
                <a:spcPct val="120000"/>
              </a:lnSpc>
              <a:spcBef>
                <a:spcPts val="1200"/>
              </a:spcBef>
              <a:buFont typeface="Arial" charset="0"/>
              <a:buNone/>
            </a:pPr>
            <a:r>
              <a:rPr lang="el-GR" altLang="el-GR" sz="2400" dirty="0" smtClean="0"/>
              <a:t>Ανάλογα με τον αριθμό των πρωτονίων που δίνει το μόριο τους κατά την διάλυση τους στο νερό διακρίνονται σε: </a:t>
            </a:r>
            <a:r>
              <a:rPr lang="el-GR" altLang="el-GR" sz="2400" b="1" dirty="0" err="1" smtClean="0"/>
              <a:t>μονοπρωτικά</a:t>
            </a:r>
            <a:r>
              <a:rPr lang="el-GR" altLang="el-GR" sz="2400" b="1" dirty="0" smtClean="0"/>
              <a:t> ή μονοβασικά </a:t>
            </a:r>
            <a:r>
              <a:rPr lang="el-GR" altLang="el-GR" sz="2400" dirty="0" smtClean="0"/>
              <a:t>(</a:t>
            </a:r>
            <a:r>
              <a:rPr lang="en-US" altLang="el-GR" sz="2400" dirty="0" err="1" smtClean="0"/>
              <a:t>HCl</a:t>
            </a:r>
            <a:r>
              <a:rPr lang="el-GR" altLang="el-GR" sz="2400" dirty="0" smtClean="0"/>
              <a:t> ), </a:t>
            </a:r>
            <a:r>
              <a:rPr lang="el-GR" altLang="el-GR" sz="2400" b="1" dirty="0" err="1" smtClean="0"/>
              <a:t>διπρωτικά</a:t>
            </a:r>
            <a:r>
              <a:rPr lang="el-GR" altLang="el-GR" sz="2400" b="1" dirty="0" smtClean="0"/>
              <a:t> ή </a:t>
            </a:r>
            <a:r>
              <a:rPr lang="el-GR" altLang="el-GR" sz="2400" b="1" dirty="0" err="1" smtClean="0"/>
              <a:t>διβασικά</a:t>
            </a:r>
            <a:r>
              <a:rPr lang="el-GR" altLang="el-GR" sz="2400" b="1" dirty="0" smtClean="0"/>
              <a:t> </a:t>
            </a:r>
            <a:r>
              <a:rPr lang="el-GR" altLang="el-GR" sz="2400" dirty="0" smtClean="0"/>
              <a:t>(</a:t>
            </a:r>
            <a:r>
              <a:rPr lang="en-US" altLang="el-GR" sz="2400" dirty="0" smtClean="0"/>
              <a:t>H</a:t>
            </a:r>
            <a:r>
              <a:rPr lang="en-US" altLang="el-GR" sz="2400" baseline="-25000" dirty="0" smtClean="0"/>
              <a:t>2</a:t>
            </a:r>
            <a:r>
              <a:rPr lang="en-US" altLang="el-GR" sz="2400" dirty="0" smtClean="0"/>
              <a:t>SP</a:t>
            </a:r>
            <a:r>
              <a:rPr lang="en-US" altLang="el-GR" sz="2400" baseline="-25000" dirty="0" smtClean="0"/>
              <a:t>4</a:t>
            </a:r>
            <a:r>
              <a:rPr lang="el-GR" altLang="el-GR" sz="2400" dirty="0" smtClean="0"/>
              <a:t> ), </a:t>
            </a:r>
            <a:r>
              <a:rPr lang="el-GR" altLang="el-GR" sz="2400" b="1" dirty="0" err="1" smtClean="0"/>
              <a:t>τριπρωτικά</a:t>
            </a:r>
            <a:r>
              <a:rPr lang="el-GR" altLang="el-GR" sz="2400" b="1" dirty="0" smtClean="0"/>
              <a:t> ή </a:t>
            </a:r>
            <a:r>
              <a:rPr lang="el-GR" altLang="el-GR" sz="2400" b="1" dirty="0" err="1" smtClean="0"/>
              <a:t>τριβασικά</a:t>
            </a:r>
            <a:r>
              <a:rPr lang="el-GR" altLang="el-GR" sz="2400" dirty="0" smtClean="0"/>
              <a:t> (</a:t>
            </a:r>
            <a:r>
              <a:rPr lang="en-US" altLang="el-GR" sz="2400" dirty="0" smtClean="0"/>
              <a:t>H</a:t>
            </a:r>
            <a:r>
              <a:rPr lang="en-US" altLang="el-GR" sz="2400" baseline="-25000" dirty="0" smtClean="0"/>
              <a:t>3</a:t>
            </a:r>
            <a:r>
              <a:rPr lang="en-US" altLang="el-GR" sz="2400" dirty="0" smtClean="0"/>
              <a:t>PO</a:t>
            </a:r>
            <a:r>
              <a:rPr lang="en-US" altLang="el-GR" sz="2400" baseline="-25000" dirty="0" smtClean="0"/>
              <a:t>4</a:t>
            </a:r>
            <a:r>
              <a:rPr lang="el-GR" altLang="el-GR" sz="2400" dirty="0" smtClean="0"/>
              <a:t> ) κτλ. </a:t>
            </a:r>
          </a:p>
          <a:p>
            <a:pPr marL="0" indent="0" eaLnBrk="1" hangingPunct="1">
              <a:lnSpc>
                <a:spcPct val="120000"/>
              </a:lnSpc>
              <a:spcBef>
                <a:spcPts val="1200"/>
              </a:spcBef>
              <a:buFont typeface="Arial" charset="0"/>
              <a:buNone/>
            </a:pPr>
            <a:r>
              <a:rPr lang="el-GR" altLang="el-GR" sz="2400" dirty="0" smtClean="0"/>
              <a:t>Τέλος, ανάλογα με το εάν η διάσταση των οξέων είναι πλήρης ή μερική διακρίνονται στα </a:t>
            </a:r>
            <a:r>
              <a:rPr lang="el-GR" altLang="el-GR" sz="2400" b="1" dirty="0" smtClean="0"/>
              <a:t>ισχυρά</a:t>
            </a:r>
            <a:r>
              <a:rPr lang="el-GR" altLang="el-GR" sz="2400" dirty="0" smtClean="0"/>
              <a:t> (</a:t>
            </a:r>
            <a:r>
              <a:rPr lang="en-US" altLang="el-GR" sz="2400" dirty="0" err="1" smtClean="0"/>
              <a:t>HCl</a:t>
            </a:r>
            <a:r>
              <a:rPr lang="en-US" altLang="el-GR" sz="2400" dirty="0" smtClean="0"/>
              <a:t>, </a:t>
            </a:r>
            <a:r>
              <a:rPr lang="en-US" altLang="el-GR" sz="2400" dirty="0" err="1" smtClean="0"/>
              <a:t>HBr</a:t>
            </a:r>
            <a:r>
              <a:rPr lang="en-US" altLang="el-GR" sz="2400" dirty="0" smtClean="0"/>
              <a:t>, HNO</a:t>
            </a:r>
            <a:r>
              <a:rPr lang="en-US" altLang="el-GR" sz="2400" baseline="-25000" dirty="0" smtClean="0"/>
              <a:t>3</a:t>
            </a:r>
            <a:r>
              <a:rPr lang="el-GR" altLang="el-GR" sz="2400" dirty="0" smtClean="0"/>
              <a:t>) και τα </a:t>
            </a:r>
            <a:r>
              <a:rPr lang="el-GR" altLang="el-GR" sz="2400" b="1" dirty="0" smtClean="0"/>
              <a:t>ασθενή</a:t>
            </a:r>
            <a:r>
              <a:rPr lang="el-GR" altLang="el-GR" sz="2400" dirty="0" smtClean="0"/>
              <a:t> οξέα (</a:t>
            </a:r>
            <a:r>
              <a:rPr lang="en-US" altLang="el-GR" sz="2400" dirty="0" smtClean="0"/>
              <a:t>HCN, H</a:t>
            </a:r>
            <a:r>
              <a:rPr lang="en-US" altLang="el-GR" sz="2400" baseline="-25000" dirty="0" smtClean="0"/>
              <a:t>2</a:t>
            </a:r>
            <a:r>
              <a:rPr lang="en-US" altLang="el-GR" sz="2400" dirty="0" smtClean="0"/>
              <a:t>S,CH</a:t>
            </a:r>
            <a:r>
              <a:rPr lang="en-US" altLang="el-GR" sz="2400" baseline="-25000" dirty="0" smtClean="0"/>
              <a:t>3</a:t>
            </a:r>
            <a:r>
              <a:rPr lang="en-US" altLang="el-GR" sz="2400" dirty="0" smtClean="0"/>
              <a:t>COOH</a:t>
            </a:r>
            <a:r>
              <a:rPr lang="el-GR" altLang="el-GR" sz="2400" dirty="0" smtClean="0"/>
              <a:t> ).</a:t>
            </a:r>
          </a:p>
        </p:txBody>
      </p:sp>
      <p:pic>
        <p:nvPicPr>
          <p:cNvPr id="2050" name="Picture 2" descr="διάλυμ αυδροχλωρικού οξέος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077293"/>
            <a:ext cx="1581150" cy="245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5892961" y="3628504"/>
            <a:ext cx="28276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Calibri"/>
                <a:cs typeface="Arial" charset="0"/>
                <a:hlinkClick r:id="rId4"/>
              </a:rPr>
              <a:t>Hydrochloric acid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cs typeface="Arial" charset="0"/>
                <a:hlinkClick r:id="rId4"/>
              </a:rPr>
              <a:t>05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”,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 από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Calibri"/>
                <a:cs typeface="Arial" charset="0"/>
                <a:hlinkClick r:id="rId5" tooltip="User:Walkerma"/>
              </a:rPr>
              <a:t>Walkerma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cs typeface="Arial" charset="0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διαθέσιμο ως κοινό κτήμα</a:t>
            </a:r>
            <a:endParaRPr lang="en-US" sz="1200" dirty="0"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pic>
        <p:nvPicPr>
          <p:cNvPr id="2052" name="Picture 4" descr="σήμανση για οξέα/καυστικά υλικά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026" y="4437112"/>
            <a:ext cx="1721530" cy="1721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8"/>
          <p:cNvSpPr/>
          <p:nvPr/>
        </p:nvSpPr>
        <p:spPr>
          <a:xfrm>
            <a:off x="6131067" y="6157684"/>
            <a:ext cx="23514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Calibri"/>
                <a:cs typeface="Arial" charset="0"/>
                <a:hlinkClick r:id="rId7"/>
              </a:rPr>
              <a:t>Hazard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cs typeface="Arial" charset="0"/>
                <a:hlinkClick r:id="rId7"/>
              </a:rPr>
              <a:t>C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”,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 από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Calibri"/>
                <a:cs typeface="Arial" charset="0"/>
                <a:hlinkClick r:id="rId8" tooltip="User:Matthias M."/>
              </a:rPr>
              <a:t>Matthias M.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cs typeface="Arial" charset="0"/>
              </a:rPr>
              <a:t> </a:t>
            </a:r>
            <a:r>
              <a:rPr lang="el-GR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διαθέσιμο ως κοινό κτήμα</a:t>
            </a:r>
            <a:endParaRPr lang="en-US" sz="1200" dirty="0">
              <a:solidFill>
                <a:prstClr val="black"/>
              </a:solidFill>
              <a:latin typeface="Calibri"/>
              <a:cs typeface="Arial" charset="0"/>
            </a:endParaRPr>
          </a:p>
          <a:p>
            <a:pPr algn="ctr">
              <a:defRPr/>
            </a:pPr>
            <a:endParaRPr lang="en-US" sz="1200" dirty="0"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E8DCC2-360A-4E66-8B04-F0FFC58F669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275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Όξινος χαρακτήρας</a:t>
            </a:r>
          </a:p>
        </p:txBody>
      </p:sp>
      <p:sp>
        <p:nvSpPr>
          <p:cNvPr id="6147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2879725"/>
          </a:xfrm>
        </p:spPr>
        <p:txBody>
          <a:bodyPr/>
          <a:lstStyle/>
          <a:p>
            <a:pPr marL="0" indent="0" eaLnBrk="1" hangingPunct="1">
              <a:lnSpc>
                <a:spcPct val="114000"/>
              </a:lnSpc>
              <a:spcBef>
                <a:spcPts val="1200"/>
              </a:spcBef>
              <a:buFont typeface="Arial" charset="0"/>
              <a:buNone/>
            </a:pPr>
            <a:r>
              <a:rPr lang="el-GR" altLang="el-GR" sz="2400" b="1" dirty="0" smtClean="0"/>
              <a:t>Όξινος χαρακτήρας </a:t>
            </a:r>
            <a:r>
              <a:rPr lang="el-GR" altLang="el-GR" sz="2400" dirty="0" smtClean="0"/>
              <a:t>ονομάζεται το σύνολο των κοινών ιδιοτήτων που παρουσιάζουν τα υδατικά διαλύματα των οξέων : έχουν όξινη γεύση, αλλάζουν το χρώμα των δεικτών, έχουν  </a:t>
            </a:r>
            <a:r>
              <a:rPr lang="en-US" altLang="el-GR" sz="2400" b="1" dirty="0" smtClean="0"/>
              <a:t>pH</a:t>
            </a:r>
            <a:r>
              <a:rPr lang="el-GR" altLang="el-GR" sz="2400" b="1" dirty="0" smtClean="0"/>
              <a:t>&lt;7 </a:t>
            </a:r>
            <a:r>
              <a:rPr lang="el-GR" altLang="el-GR" sz="2400" dirty="0" smtClean="0"/>
              <a:t>, αντιδρούν με τις βάσεις και δίνουν άλας και νερό, αντιδρούν με μέταλλα και ελευθερώνουν αέριο υδρογόνο, και τέλος τα υδατικά τους διαλύματα εμφανίζουν ηλεκτρική αγωγιμότητα. </a:t>
            </a:r>
          </a:p>
        </p:txBody>
      </p:sp>
      <p:sp>
        <p:nvSpPr>
          <p:cNvPr id="6" name="Rectangle 8"/>
          <p:cNvSpPr/>
          <p:nvPr/>
        </p:nvSpPr>
        <p:spPr>
          <a:xfrm>
            <a:off x="2787047" y="6079033"/>
            <a:ext cx="3348038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Calibri"/>
                <a:cs typeface="Arial" charset="0"/>
                <a:hlinkClick r:id="rId3"/>
              </a:rPr>
              <a:t>PH scale 2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”,</a:t>
            </a:r>
            <a:r>
              <a:rPr lang="el-GR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από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Calibri"/>
                <a:cs typeface="Arial" charset="0"/>
                <a:hlinkClick r:id="rId4" tooltip="User:File Upload Bot (Magnus Manske)"/>
              </a:rPr>
              <a:t>File Upload Bot (Magnus </a:t>
            </a:r>
            <a:r>
              <a:rPr lang="en-US" sz="1200" dirty="0" err="1">
                <a:solidFill>
                  <a:prstClr val="black"/>
                </a:solidFill>
                <a:latin typeface="Calibri"/>
                <a:cs typeface="Arial" charset="0"/>
                <a:hlinkClick r:id="rId4" tooltip="User:File Upload Bot (Magnus Manske)"/>
              </a:rPr>
              <a:t>Manske</a:t>
            </a:r>
            <a:r>
              <a:rPr lang="en-US" sz="1200" dirty="0">
                <a:solidFill>
                  <a:prstClr val="black"/>
                </a:solidFill>
                <a:latin typeface="Calibri"/>
                <a:cs typeface="Arial" charset="0"/>
                <a:hlinkClick r:id="rId4" tooltip="User:File Upload Bot (Magnus Manske)"/>
              </a:rPr>
              <a:t>)</a:t>
            </a:r>
            <a:r>
              <a:rPr lang="el-GR" sz="1200" dirty="0">
                <a:solidFill>
                  <a:prstClr val="black"/>
                </a:solidFill>
                <a:latin typeface="Calibri"/>
                <a:cs typeface="Arial" charset="0"/>
              </a:rPr>
              <a:t> </a:t>
            </a:r>
            <a:r>
              <a:rPr lang="el-GR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διαθέσιμο ως κοινό κτήμα</a:t>
            </a:r>
            <a:endParaRPr lang="en-US" sz="1200" dirty="0"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D2255D-8454-42F4-B75F-1BD59E1CAEC4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l-GR">
              <a:solidFill>
                <a:prstClr val="black"/>
              </a:solidFill>
            </a:endParaRPr>
          </a:p>
        </p:txBody>
      </p:sp>
      <p:grpSp>
        <p:nvGrpSpPr>
          <p:cNvPr id="7" name="Ομάδα 6"/>
          <p:cNvGrpSpPr/>
          <p:nvPr/>
        </p:nvGrpSpPr>
        <p:grpSpPr>
          <a:xfrm>
            <a:off x="1547664" y="3861048"/>
            <a:ext cx="5748437" cy="1944134"/>
            <a:chOff x="2555776" y="3861048"/>
            <a:chExt cx="5748437" cy="1944134"/>
          </a:xfrm>
        </p:grpSpPr>
        <p:pic>
          <p:nvPicPr>
            <p:cNvPr id="6149" name="Picture 2" descr="τιμές Ph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590" b="9266"/>
            <a:stretch/>
          </p:blipFill>
          <p:spPr bwMode="auto">
            <a:xfrm>
              <a:off x="2634143" y="4076700"/>
              <a:ext cx="5670070" cy="172848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Έλλειψη 1"/>
            <p:cNvSpPr/>
            <p:nvPr/>
          </p:nvSpPr>
          <p:spPr>
            <a:xfrm>
              <a:off x="2555776" y="3861048"/>
              <a:ext cx="2639888" cy="1584176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5" name="Ορθογώνιο 4"/>
            <p:cNvSpPr/>
            <p:nvPr/>
          </p:nvSpPr>
          <p:spPr>
            <a:xfrm>
              <a:off x="2627784" y="5157192"/>
              <a:ext cx="137657" cy="144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2018577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Βάσεις </a:t>
            </a:r>
            <a:r>
              <a:rPr lang="el-GR" altLang="el-GR" sz="3200" b="0" smtClean="0"/>
              <a:t>(1 από 3)</a:t>
            </a:r>
          </a:p>
        </p:txBody>
      </p:sp>
      <p:sp>
        <p:nvSpPr>
          <p:cNvPr id="7171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114000"/>
              </a:lnSpc>
              <a:spcBef>
                <a:spcPts val="1200"/>
              </a:spcBef>
              <a:buFont typeface="Arial" charset="0"/>
              <a:buNone/>
            </a:pPr>
            <a:r>
              <a:rPr lang="el-GR" altLang="el-GR" sz="2400" b="1" dirty="0" smtClean="0"/>
              <a:t>Βάσεις,</a:t>
            </a:r>
            <a:r>
              <a:rPr lang="el-GR" altLang="el-GR" sz="2400" dirty="0" smtClean="0"/>
              <a:t> σύμφωνα με τη θεωρία του </a:t>
            </a:r>
            <a:r>
              <a:rPr lang="el-GR" altLang="el-GR" sz="2400" dirty="0" err="1" smtClean="0"/>
              <a:t>Arrhenius</a:t>
            </a:r>
            <a:r>
              <a:rPr lang="el-GR" altLang="el-GR" sz="2400" dirty="0" smtClean="0"/>
              <a:t>, ονομάζονται οι ενώσεις, που όταν διαλυθούν στο νερό διίστανται και δίνουν ανιόντα υδροξυλίου (ΟΗ</a:t>
            </a:r>
            <a:r>
              <a:rPr lang="el-GR" altLang="el-GR" sz="2400" baseline="30000" dirty="0" smtClean="0"/>
              <a:t>-</a:t>
            </a:r>
            <a:r>
              <a:rPr lang="el-GR" altLang="el-GR" sz="2400" dirty="0" smtClean="0"/>
              <a:t>).</a:t>
            </a:r>
          </a:p>
          <a:p>
            <a:pPr marL="0" indent="0" eaLnBrk="1" hangingPunct="1">
              <a:lnSpc>
                <a:spcPct val="114000"/>
              </a:lnSpc>
              <a:spcBef>
                <a:spcPts val="1200"/>
              </a:spcBef>
              <a:buFont typeface="Arial" charset="0"/>
              <a:buNone/>
            </a:pPr>
            <a:r>
              <a:rPr lang="el-GR" altLang="el-GR" sz="2400" dirty="0" smtClean="0"/>
              <a:t>Έχουν γενικό τύπο:  </a:t>
            </a:r>
            <a:r>
              <a:rPr lang="el-GR" altLang="el-GR" sz="2400" b="1" dirty="0" smtClean="0"/>
              <a:t>Μ(ΟΗ)</a:t>
            </a:r>
            <a:r>
              <a:rPr lang="el-GR" altLang="el-GR" sz="2400" b="1" baseline="-25000" dirty="0" smtClean="0"/>
              <a:t>Χ</a:t>
            </a:r>
            <a:r>
              <a:rPr lang="el-GR" altLang="el-GR" sz="2400" dirty="0" smtClean="0"/>
              <a:t>, όπου Μ</a:t>
            </a:r>
            <a:r>
              <a:rPr lang="el-GR" altLang="el-GR" sz="2400" baseline="30000" dirty="0" smtClean="0"/>
              <a:t>X+</a:t>
            </a:r>
            <a:r>
              <a:rPr lang="el-GR" altLang="el-GR" sz="2400" dirty="0" smtClean="0"/>
              <a:t> είναι μεταλλικό ιόν.</a:t>
            </a:r>
          </a:p>
        </p:txBody>
      </p:sp>
      <p:pic>
        <p:nvPicPr>
          <p:cNvPr id="1030" name="Picture 6" descr="δομή κρυστάλλου υδροξειδίου του νατρίου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56992"/>
            <a:ext cx="2873119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8"/>
          <p:cNvSpPr/>
          <p:nvPr/>
        </p:nvSpPr>
        <p:spPr>
          <a:xfrm>
            <a:off x="54300" y="5696019"/>
            <a:ext cx="29795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“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cs typeface="Arial" charset="0"/>
                <a:hlinkClick r:id="rId4"/>
              </a:rPr>
              <a:t>Sodium-hydroxide-crystal-3D-vdW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”,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 από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Calibri"/>
                <a:cs typeface="Arial" charset="0"/>
                <a:hlinkClick r:id="rId5" tooltip="User:Quibik"/>
              </a:rPr>
              <a:t>Quibik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cs typeface="Arial" charset="0"/>
              </a:rPr>
              <a:t> </a:t>
            </a:r>
            <a:r>
              <a:rPr lang="el-GR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διαθέσιμο ως κοινό κτήμα</a:t>
            </a:r>
            <a:endParaRPr lang="en-US" sz="1200" dirty="0"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pic>
        <p:nvPicPr>
          <p:cNvPr id="1028" name="Picture 4" descr="μόριο υδριξειδίου του νατρίου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775124"/>
            <a:ext cx="2552700" cy="132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8"/>
          <p:cNvSpPr/>
          <p:nvPr/>
        </p:nvSpPr>
        <p:spPr>
          <a:xfrm>
            <a:off x="3649146" y="5696018"/>
            <a:ext cx="20882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“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cs typeface="Arial" charset="0"/>
                <a:hlinkClick r:id="rId7"/>
              </a:rPr>
              <a:t>NaOH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”,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 από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alibri"/>
                <a:cs typeface="Arial" charset="0"/>
                <a:hlinkClick r:id="rId8" tooltip="User:Demaiz"/>
              </a:rPr>
              <a:t>Demaiz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cs typeface="Arial" charset="0"/>
              </a:rPr>
              <a:t> </a:t>
            </a:r>
            <a:r>
              <a:rPr lang="el-GR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διαθέσιμο ως κοινό κτήμα</a:t>
            </a:r>
            <a:endParaRPr lang="en-US" sz="1200" dirty="0"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pic>
        <p:nvPicPr>
          <p:cNvPr id="1026" name="Picture 2" descr="υδροξείδιο του νατρίου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499842"/>
            <a:ext cx="2358796" cy="1874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8"/>
          <p:cNvSpPr/>
          <p:nvPr/>
        </p:nvSpPr>
        <p:spPr>
          <a:xfrm>
            <a:off x="6336196" y="5696019"/>
            <a:ext cx="25748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cs typeface="Arial" charset="0"/>
              </a:rPr>
              <a:t>“</a:t>
            </a:r>
            <a:r>
              <a:rPr lang="en-US" sz="1200" dirty="0" smtClean="0">
                <a:solidFill>
                  <a:prstClr val="black"/>
                </a:solidFill>
                <a:latin typeface="+mn-lt"/>
                <a:cs typeface="Arial" charset="0"/>
                <a:hlinkClick r:id="rId10"/>
              </a:rPr>
              <a:t>SodiumHydroxide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cs typeface="Arial" charset="0"/>
              </a:rPr>
              <a:t>”,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cs typeface="Arial" charset="0"/>
              </a:rPr>
              <a:t> από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cs typeface="Arial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+mn-lt"/>
                <a:cs typeface="Arial" charset="0"/>
                <a:hlinkClick r:id="rId11" tooltip="User:Walkerma"/>
              </a:rPr>
              <a:t>Walkerma</a:t>
            </a:r>
            <a:r>
              <a:rPr lang="en-US" sz="1200" dirty="0" smtClean="0">
                <a:solidFill>
                  <a:prstClr val="black"/>
                </a:solidFill>
                <a:latin typeface="+mn-lt"/>
                <a:cs typeface="Arial" charset="0"/>
              </a:rPr>
              <a:t> </a:t>
            </a:r>
            <a:r>
              <a:rPr lang="el-GR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cs typeface="Arial" charset="0"/>
              </a:rPr>
              <a:t>διαθέσιμο ως κοινό κτήμα</a:t>
            </a:r>
            <a:endParaRPr lang="en-US" sz="1200" dirty="0">
              <a:solidFill>
                <a:prstClr val="black"/>
              </a:solidFill>
              <a:latin typeface="+mn-lt"/>
              <a:cs typeface="Arial" charset="0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70B04F-818B-4557-8174-1537A5E02AF8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748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Βάσεις </a:t>
            </a:r>
            <a:r>
              <a:rPr lang="el-GR" altLang="el-GR" sz="3200" b="0" dirty="0" smtClean="0"/>
              <a:t>(2 από 3)</a:t>
            </a:r>
            <a:endParaRPr lang="el-GR" altLang="el-GR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Θέση περιεχομένου 1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975"/>
                <a:ext cx="8229600" cy="3888209"/>
              </a:xfrm>
            </p:spPr>
            <p:txBody>
              <a:bodyPr/>
              <a:lstStyle/>
              <a:p>
                <a:pPr marL="0" indent="0">
                  <a:lnSpc>
                    <a:spcPct val="114000"/>
                  </a:lnSpc>
                  <a:spcBef>
                    <a:spcPts val="1200"/>
                  </a:spcBef>
                  <a:buNone/>
                </a:pPr>
                <a:r>
                  <a:rPr lang="el-GR" sz="2400" dirty="0" smtClean="0"/>
                  <a:t>Τα υδατικά διαλύματα των βάσεων εμφανίζουν ορισμένες κοινές ιδιότητες (</a:t>
                </a:r>
                <a:r>
                  <a:rPr lang="el-GR" sz="2400" b="1" dirty="0"/>
                  <a:t>βασικός χαρακτήρας</a:t>
                </a:r>
                <a:r>
                  <a:rPr lang="el-GR" sz="2400" dirty="0"/>
                  <a:t>) που οφείλονται στο κοινό τους συστατικό, το ανιόν υδροξυλίου (ΟΗ</a:t>
                </a:r>
                <a:r>
                  <a:rPr lang="el-GR" sz="2400" baseline="30000" dirty="0"/>
                  <a:t>-</a:t>
                </a:r>
                <a:r>
                  <a:rPr lang="el-GR" sz="2400" dirty="0"/>
                  <a:t>).  </a:t>
                </a:r>
              </a:p>
              <a:p>
                <a:pPr marL="0" indent="0">
                  <a:lnSpc>
                    <a:spcPct val="114000"/>
                  </a:lnSpc>
                  <a:spcBef>
                    <a:spcPts val="1200"/>
                  </a:spcBef>
                  <a:spcAft>
                    <a:spcPts val="1800"/>
                  </a:spcAft>
                  <a:buNone/>
                </a:pPr>
                <a:r>
                  <a:rPr lang="el-GR" sz="2400" b="1" dirty="0" smtClean="0"/>
                  <a:t>Προσοχή</a:t>
                </a:r>
                <a:r>
                  <a:rPr lang="en-US" sz="2400" b="1" dirty="0" smtClean="0"/>
                  <a:t> </a:t>
                </a:r>
                <a:r>
                  <a:rPr lang="el-GR" sz="2400" b="1" dirty="0" smtClean="0"/>
                  <a:t>: </a:t>
                </a:r>
                <a:r>
                  <a:rPr lang="el-GR" sz="2400" dirty="0"/>
                  <a:t>η αμμωνία (ΝΗ</a:t>
                </a:r>
                <a:r>
                  <a:rPr lang="el-GR" sz="2400" baseline="-25000" dirty="0"/>
                  <a:t>3</a:t>
                </a:r>
                <a:r>
                  <a:rPr lang="el-GR" sz="2400" dirty="0"/>
                  <a:t>) είναι βάση, καθώς όταν διαλυθεί στο νερό δίνει ιόντα υδροξυλίου (ΟΗ</a:t>
                </a:r>
                <a:r>
                  <a:rPr lang="el-GR" sz="2400" baseline="30000" dirty="0"/>
                  <a:t>-</a:t>
                </a:r>
                <a:r>
                  <a:rPr lang="el-GR" sz="2400" dirty="0" smtClean="0"/>
                  <a:t>)</a:t>
                </a:r>
                <a:r>
                  <a:rPr lang="en-US" sz="2400" dirty="0" smtClean="0"/>
                  <a:t> </a:t>
                </a:r>
                <a:r>
                  <a:rPr lang="el-GR" sz="2400" dirty="0" smtClean="0"/>
                  <a:t>: </a:t>
                </a:r>
                <a:endParaRPr lang="en-US" sz="24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4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/>
                            </a:rPr>
                            <m:t>𝑵𝑯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/>
                            </a:rPr>
                            <m:t>𝟑</m:t>
                          </m:r>
                        </m:sub>
                      </m:sSub>
                      <m:r>
                        <a:rPr lang="en-US" sz="2400" b="1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/>
                            </a:rPr>
                            <m:t>𝑯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sz="2400" b="1" i="1" smtClean="0">
                          <a:latin typeface="Cambria Math"/>
                        </a:rPr>
                        <m:t>𝑶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↔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𝑵𝑯</m:t>
                      </m:r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2400" b="1" i="1" smtClean="0">
                              <a:latin typeface="Cambria Math"/>
                              <a:ea typeface="Cambria Math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en-US" sz="2400" b="1" i="1" smtClean="0">
                                <a:latin typeface="Cambria Math"/>
                                <a:ea typeface="Cambria Math"/>
                              </a:rPr>
                              <m:t>+</m:t>
                            </m:r>
                          </m:e>
                        </m:mr>
                        <m:mr>
                          <m:e>
                            <m:r>
                              <a:rPr lang="en-US" sz="2400" b="1" i="1" smtClean="0">
                                <a:latin typeface="Cambria Math"/>
                                <a:ea typeface="Cambria Math"/>
                              </a:rPr>
                              <m:t>𝟒</m:t>
                            </m:r>
                          </m:e>
                        </m:mr>
                      </m:m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400" b="1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latin typeface="Cambria Math"/>
                              <a:ea typeface="Cambria Math"/>
                            </a:rPr>
                            <m:t>𝑶𝑯</m:t>
                          </m:r>
                        </m:e>
                        <m:sup>
                          <m:r>
                            <a:rPr lang="en-US" sz="2400" b="1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el-GR" sz="2400" b="1" dirty="0"/>
              </a:p>
            </p:txBody>
          </p:sp>
        </mc:Choice>
        <mc:Fallback xmlns="">
          <p:sp>
            <p:nvSpPr>
              <p:cNvPr id="2" name="Θέση περιεχομένου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975"/>
                <a:ext cx="8229600" cy="3888209"/>
              </a:xfrm>
              <a:blipFill rotWithShape="1">
                <a:blip r:embed="rId3" cstate="print"/>
                <a:stretch>
                  <a:fillRect l="-1111" t="-62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 descr="χωροταξική δομή αμμωνί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139" y="4401901"/>
            <a:ext cx="3659560" cy="2021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19695" y="6396335"/>
            <a:ext cx="40324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“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cs typeface="Arial" charset="0"/>
                <a:hlinkClick r:id="rId5"/>
              </a:rPr>
              <a:t>Ammonia-dimensions-from-Greenwood&amp;Earnshaw-2D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”,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 από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Calibri"/>
                <a:cs typeface="Arial" charset="0"/>
                <a:hlinkClick r:id="rId6" tooltip="User:Benjah-bmm27"/>
              </a:rPr>
              <a:t>Benjah-bmm27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cs typeface="Arial" charset="0"/>
              </a:rPr>
              <a:t> </a:t>
            </a:r>
            <a:r>
              <a:rPr lang="el-GR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διαθέσιμο ως κοινό κτήμα</a:t>
            </a:r>
            <a:endParaRPr lang="en-US" sz="1200" dirty="0"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pic>
        <p:nvPicPr>
          <p:cNvPr id="2052" name="Picture 4" descr="το μόριο της αμμωνίας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434" y="4381138"/>
            <a:ext cx="2438037" cy="1882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8"/>
          <p:cNvSpPr/>
          <p:nvPr/>
        </p:nvSpPr>
        <p:spPr>
          <a:xfrm>
            <a:off x="5277117" y="6396335"/>
            <a:ext cx="27486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“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cs typeface="Arial" charset="0"/>
                <a:hlinkClick r:id="rId8"/>
              </a:rPr>
              <a:t>Ammonia-3D-balls-A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”,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 από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Calibri"/>
                <a:cs typeface="Arial" charset="0"/>
                <a:hlinkClick r:id="rId6" tooltip="User:Benjah-bmm27"/>
              </a:rPr>
              <a:t>Benjah-bmm27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cs typeface="Arial" charset="0"/>
              </a:rPr>
              <a:t> </a:t>
            </a:r>
            <a:r>
              <a:rPr lang="el-GR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διαθέσιμο ως κοινό κτήμα</a:t>
            </a:r>
            <a:endParaRPr lang="en-US" sz="1200" dirty="0">
              <a:solidFill>
                <a:prstClr val="black"/>
              </a:solidFill>
              <a:latin typeface="Calibri"/>
              <a:cs typeface="Arial" charset="0"/>
            </a:endParaRPr>
          </a:p>
          <a:p>
            <a:pPr algn="ctr">
              <a:defRPr/>
            </a:pPr>
            <a:r>
              <a:rPr lang="en-US" sz="1200" dirty="0" smtClean="0">
                <a:solidFill>
                  <a:prstClr val="black"/>
                </a:solidFill>
                <a:latin typeface="Calibri"/>
                <a:cs typeface="Arial" charset="0"/>
              </a:rPr>
              <a:t>Domain</a:t>
            </a:r>
            <a:endParaRPr lang="en-US" sz="1200" dirty="0"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9D9869-A1B3-46E9-8C2D-9D5B127218A9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697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Βάσεις </a:t>
            </a:r>
            <a:r>
              <a:rPr lang="el-GR" altLang="el-GR" sz="3200" b="0" dirty="0" smtClean="0"/>
              <a:t>(3 από 3)</a:t>
            </a:r>
            <a:endParaRPr lang="el-GR" altLang="el-GR" dirty="0" smtClean="0"/>
          </a:p>
        </p:txBody>
      </p:sp>
      <p:sp>
        <p:nvSpPr>
          <p:cNvPr id="9219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975"/>
            <a:ext cx="7859713" cy="5040313"/>
          </a:xfrm>
        </p:spPr>
        <p:txBody>
          <a:bodyPr/>
          <a:lstStyle/>
          <a:p>
            <a:pPr marL="0" indent="0" eaLnBrk="1" hangingPunct="1">
              <a:lnSpc>
                <a:spcPct val="114000"/>
              </a:lnSpc>
              <a:spcBef>
                <a:spcPts val="1200"/>
              </a:spcBef>
              <a:buFont typeface="Arial" charset="0"/>
              <a:buNone/>
            </a:pPr>
            <a:r>
              <a:rPr lang="el-GR" altLang="el-GR" sz="2400" dirty="0" smtClean="0"/>
              <a:t>Οι βάσεις διακρίνονται σε </a:t>
            </a:r>
            <a:r>
              <a:rPr lang="el-GR" altLang="el-GR" sz="2400" b="1" dirty="0" err="1" smtClean="0"/>
              <a:t>μονόξινες</a:t>
            </a:r>
            <a:r>
              <a:rPr lang="el-GR" altLang="el-GR" sz="2400" dirty="0" smtClean="0"/>
              <a:t> ( </a:t>
            </a:r>
            <a:r>
              <a:rPr lang="en-US" altLang="el-GR" sz="2400" dirty="0" smtClean="0"/>
              <a:t>NaOH</a:t>
            </a:r>
            <a:r>
              <a:rPr lang="el-GR" altLang="el-GR" sz="2400" dirty="0" smtClean="0"/>
              <a:t>) και </a:t>
            </a:r>
            <a:r>
              <a:rPr lang="el-GR" altLang="el-GR" sz="2400" b="1" dirty="0" err="1" smtClean="0"/>
              <a:t>πολυόξινες</a:t>
            </a:r>
            <a:r>
              <a:rPr lang="el-GR" altLang="el-GR" sz="2400" dirty="0" smtClean="0"/>
              <a:t> ( </a:t>
            </a:r>
            <a:r>
              <a:rPr lang="en-US" altLang="el-GR" sz="2400" dirty="0" err="1" smtClean="0"/>
              <a:t>Ba</a:t>
            </a:r>
            <a:r>
              <a:rPr lang="en-US" altLang="el-GR" sz="2400" dirty="0" smtClean="0"/>
              <a:t>(OH)</a:t>
            </a:r>
            <a:r>
              <a:rPr lang="en-US" altLang="el-GR" sz="2400" baseline="-25000" dirty="0" smtClean="0"/>
              <a:t>2</a:t>
            </a:r>
            <a:r>
              <a:rPr lang="el-GR" altLang="el-GR" sz="2400" dirty="0" smtClean="0"/>
              <a:t>).</a:t>
            </a:r>
          </a:p>
          <a:p>
            <a:pPr marL="0" indent="0" eaLnBrk="1" hangingPunct="1">
              <a:lnSpc>
                <a:spcPct val="114000"/>
              </a:lnSpc>
              <a:spcBef>
                <a:spcPts val="1200"/>
              </a:spcBef>
              <a:buFont typeface="Arial" charset="0"/>
              <a:buNone/>
            </a:pPr>
            <a:r>
              <a:rPr lang="el-GR" altLang="el-GR" sz="2400" dirty="0" smtClean="0"/>
              <a:t>Επίσης, σε </a:t>
            </a:r>
            <a:r>
              <a:rPr lang="el-GR" altLang="el-GR" sz="2400" b="1" dirty="0" smtClean="0"/>
              <a:t>ισχυρές </a:t>
            </a:r>
            <a:r>
              <a:rPr lang="el-GR" altLang="el-GR" sz="2400" dirty="0" smtClean="0"/>
              <a:t>και </a:t>
            </a:r>
            <a:r>
              <a:rPr lang="el-GR" altLang="el-GR" sz="2400" b="1" dirty="0" smtClean="0"/>
              <a:t>ασθενείς</a:t>
            </a:r>
            <a:r>
              <a:rPr lang="el-GR" altLang="el-GR" sz="2400" dirty="0" smtClean="0"/>
              <a:t>, ανάλογα με το εάν η διάστασή τους είναι πλήρης ή μερική. </a:t>
            </a:r>
            <a:endParaRPr lang="en-US" altLang="el-GR" sz="2400" dirty="0" smtClean="0"/>
          </a:p>
          <a:p>
            <a:pPr marL="0" indent="0" eaLnBrk="1" hangingPunct="1">
              <a:lnSpc>
                <a:spcPct val="114000"/>
              </a:lnSpc>
              <a:spcBef>
                <a:spcPts val="1200"/>
              </a:spcBef>
              <a:buFont typeface="Arial" charset="0"/>
              <a:buNone/>
            </a:pPr>
            <a:r>
              <a:rPr lang="el-GR" altLang="el-GR" sz="2400" dirty="0" smtClean="0"/>
              <a:t>Παραδείγματα ισχυρών βάσεων</a:t>
            </a:r>
            <a:r>
              <a:rPr lang="en-US" altLang="el-GR" sz="2400" dirty="0" smtClean="0"/>
              <a:t> </a:t>
            </a:r>
            <a:r>
              <a:rPr lang="el-GR" altLang="el-GR" sz="2400" dirty="0" smtClean="0"/>
              <a:t>: </a:t>
            </a:r>
            <a:r>
              <a:rPr lang="en-US" altLang="el-GR" sz="2400" b="1" dirty="0" smtClean="0"/>
              <a:t>NaOH, KOH, Ca(OH)</a:t>
            </a:r>
            <a:r>
              <a:rPr lang="en-US" altLang="el-GR" sz="2400" b="1" baseline="-25000" dirty="0" smtClean="0"/>
              <a:t>2</a:t>
            </a:r>
          </a:p>
          <a:p>
            <a:pPr marL="0" indent="0" eaLnBrk="1" hangingPunct="1">
              <a:lnSpc>
                <a:spcPct val="114000"/>
              </a:lnSpc>
              <a:spcBef>
                <a:spcPts val="1200"/>
              </a:spcBef>
              <a:buFont typeface="Arial" charset="0"/>
              <a:buNone/>
            </a:pPr>
            <a:r>
              <a:rPr lang="el-GR" altLang="el-GR" sz="2400" dirty="0" smtClean="0"/>
              <a:t>και ασθενούς βάσης: </a:t>
            </a:r>
            <a:r>
              <a:rPr lang="en-US" altLang="el-GR" sz="2400" b="1" dirty="0" smtClean="0"/>
              <a:t>NH</a:t>
            </a:r>
            <a:r>
              <a:rPr lang="en-US" altLang="el-GR" sz="2400" b="1" baseline="-25000" dirty="0" smtClean="0"/>
              <a:t>3</a:t>
            </a:r>
            <a:r>
              <a:rPr lang="el-GR" altLang="el-GR" sz="2400" dirty="0" smtClean="0"/>
              <a:t>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6AD668-5018-4C85-8AD3-EE8298F8C1BE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405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Βασικός χαρακτήρας</a:t>
            </a:r>
          </a:p>
        </p:txBody>
      </p:sp>
      <p:sp>
        <p:nvSpPr>
          <p:cNvPr id="1024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114000"/>
              </a:lnSpc>
              <a:spcBef>
                <a:spcPts val="1200"/>
              </a:spcBef>
              <a:buFont typeface="Arial" charset="0"/>
              <a:buNone/>
            </a:pPr>
            <a:r>
              <a:rPr lang="el-GR" altLang="el-GR" sz="2400" b="1" dirty="0" smtClean="0"/>
              <a:t>Βασικός χαρακτήρας </a:t>
            </a:r>
            <a:r>
              <a:rPr lang="el-GR" altLang="el-GR" sz="2400" dirty="0" smtClean="0"/>
              <a:t>ονομάζεται το σύνολο των κοινών ιδιοτήτων που παρουσιάζουν τα υδατικά διαλύματα των βάσεων: έχουν καυστική γεύση και σαπωνοειδή υφή, αλλάζουν το χρώμα των δεικτών, έχουν  </a:t>
            </a:r>
            <a:r>
              <a:rPr lang="en-US" altLang="el-GR" sz="2400" b="1" dirty="0" smtClean="0"/>
              <a:t>pH</a:t>
            </a:r>
            <a:r>
              <a:rPr lang="el-GR" altLang="el-GR" sz="2400" b="1" dirty="0" smtClean="0"/>
              <a:t>&gt;7 </a:t>
            </a:r>
            <a:r>
              <a:rPr lang="el-GR" altLang="el-GR" sz="2400" dirty="0" smtClean="0"/>
              <a:t>, αντιδρούν με τα οξέα και δίνουν άλας και νερό, και τέλος τα υδατικά τους διαλύματα εμφανίζουν ηλεκτρική αγωγιμότητα.</a:t>
            </a:r>
          </a:p>
        </p:txBody>
      </p:sp>
      <p:sp>
        <p:nvSpPr>
          <p:cNvPr id="6" name="Rectangle 8"/>
          <p:cNvSpPr/>
          <p:nvPr/>
        </p:nvSpPr>
        <p:spPr>
          <a:xfrm>
            <a:off x="2819400" y="6092825"/>
            <a:ext cx="3348038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Calibri"/>
                <a:cs typeface="Arial" charset="0"/>
                <a:hlinkClick r:id="rId3"/>
              </a:rPr>
              <a:t>PH scale 2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”,</a:t>
            </a:r>
            <a:r>
              <a:rPr lang="el-GR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από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Calibri"/>
                <a:cs typeface="Arial" charset="0"/>
                <a:hlinkClick r:id="rId4" tooltip="User:File Upload Bot (Magnus Manske)"/>
              </a:rPr>
              <a:t>File Upload Bot (Magnus </a:t>
            </a:r>
            <a:r>
              <a:rPr lang="en-US" sz="1200" dirty="0" err="1">
                <a:solidFill>
                  <a:prstClr val="black"/>
                </a:solidFill>
                <a:latin typeface="Calibri"/>
                <a:cs typeface="Arial" charset="0"/>
                <a:hlinkClick r:id="rId4" tooltip="User:File Upload Bot (Magnus Manske)"/>
              </a:rPr>
              <a:t>Manske</a:t>
            </a:r>
            <a:r>
              <a:rPr lang="en-US" sz="1200" dirty="0">
                <a:solidFill>
                  <a:prstClr val="black"/>
                </a:solidFill>
                <a:latin typeface="Calibri"/>
                <a:cs typeface="Arial" charset="0"/>
                <a:hlinkClick r:id="rId4" tooltip="User:File Upload Bot (Magnus Manske)"/>
              </a:rPr>
              <a:t>)</a:t>
            </a:r>
            <a:r>
              <a:rPr lang="el-GR" sz="1200" dirty="0">
                <a:solidFill>
                  <a:prstClr val="black"/>
                </a:solidFill>
                <a:latin typeface="Calibri"/>
                <a:cs typeface="Arial" charset="0"/>
              </a:rPr>
              <a:t> </a:t>
            </a:r>
            <a:r>
              <a:rPr lang="el-GR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διαθέσιμο ως κοινό κτήμα</a:t>
            </a:r>
            <a:endParaRPr lang="en-US" sz="1200" dirty="0"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E693EF-89F6-4A21-83CA-8337FF250202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l-GR">
              <a:solidFill>
                <a:prstClr val="black"/>
              </a:solidFill>
            </a:endParaRPr>
          </a:p>
        </p:txBody>
      </p:sp>
      <p:grpSp>
        <p:nvGrpSpPr>
          <p:cNvPr id="9" name="Ομάδα 8"/>
          <p:cNvGrpSpPr/>
          <p:nvPr/>
        </p:nvGrpSpPr>
        <p:grpSpPr>
          <a:xfrm>
            <a:off x="1619672" y="3881341"/>
            <a:ext cx="5676429" cy="1923841"/>
            <a:chOff x="2627784" y="3881341"/>
            <a:chExt cx="5676429" cy="1923841"/>
          </a:xfrm>
        </p:grpSpPr>
        <p:pic>
          <p:nvPicPr>
            <p:cNvPr id="10" name="Picture 2" descr="τιμές Ph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590" b="9266"/>
            <a:stretch/>
          </p:blipFill>
          <p:spPr bwMode="auto">
            <a:xfrm>
              <a:off x="2634143" y="4076700"/>
              <a:ext cx="5670070" cy="172848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Έλλειψη 10"/>
            <p:cNvSpPr/>
            <p:nvPr/>
          </p:nvSpPr>
          <p:spPr>
            <a:xfrm>
              <a:off x="5502977" y="3881341"/>
              <a:ext cx="2639888" cy="1584176"/>
            </a:xfrm>
            <a:prstGeom prst="ellipse">
              <a:avLst/>
            </a:prstGeom>
            <a:noFill/>
            <a:ln>
              <a:solidFill>
                <a:srgbClr val="33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12" name="Ορθογώνιο 11"/>
            <p:cNvSpPr/>
            <p:nvPr/>
          </p:nvSpPr>
          <p:spPr>
            <a:xfrm>
              <a:off x="2627784" y="5157192"/>
              <a:ext cx="137657" cy="144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588676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  <p:tag name="ISPRING_RESOURCE_PATHS_HASH_PRESENTER" val="3dca1ae12e41d16bc5bff216e89c22e3a297bdd"/>
</p:tagLst>
</file>

<file path=ppt/theme/theme1.xml><?xml version="1.0" encoding="utf-8"?>
<a:theme xmlns:a="http://schemas.openxmlformats.org/drawingml/2006/main" name="OC_template_updat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plate">
  <a:themeElements>
    <a:clrScheme name="Προσαρμοσμένο 9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OC_template_updated</Template>
  <TotalTime>9</TotalTime>
  <Words>1260</Words>
  <Application>Microsoft Office PowerPoint</Application>
  <PresentationFormat>On-screen Show (4:3)</PresentationFormat>
  <Paragraphs>113</Paragraphs>
  <Slides>19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OC_template_updated</vt:lpstr>
      <vt:lpstr>template</vt:lpstr>
      <vt:lpstr>Χημεία Γραφικών Τεχνών</vt:lpstr>
      <vt:lpstr>Οξέα – Βάσεις – Οξείδια - Άλατα</vt:lpstr>
      <vt:lpstr>Οξέα (1 από 2)</vt:lpstr>
      <vt:lpstr>Οξέα (2 από 2)</vt:lpstr>
      <vt:lpstr>Όξινος χαρακτήρας</vt:lpstr>
      <vt:lpstr>Βάσεις (1 από 3)</vt:lpstr>
      <vt:lpstr>Βάσεις (2 από 3)</vt:lpstr>
      <vt:lpstr>Βάσεις (3 από 3)</vt:lpstr>
      <vt:lpstr>Βασικός χαρακτήρας</vt:lpstr>
      <vt:lpstr>Οξείδια</vt:lpstr>
      <vt:lpstr>Άλατα (1 από 2) </vt:lpstr>
      <vt:lpstr>Άλατα (2 από 2) </vt:lpstr>
      <vt:lpstr>Βιβλιογραφία </vt:lpstr>
      <vt:lpstr>Τέλος Ενότητας</vt:lpstr>
      <vt:lpstr>Σημειώματα</vt:lpstr>
      <vt:lpstr>Σημείωμα Αναφοράς</vt:lpstr>
      <vt:lpstr>Σημείωμα Αδειοδότησης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Χημεία Γραφικών Τεχνών</dc:title>
  <dc:creator>opencourses@teiath.gr</dc:creator>
  <cp:lastModifiedBy>alex</cp:lastModifiedBy>
  <cp:revision>10</cp:revision>
  <dcterms:created xsi:type="dcterms:W3CDTF">2014-09-26T13:07:18Z</dcterms:created>
  <dcterms:modified xsi:type="dcterms:W3CDTF">2015-01-28T12:38:05Z</dcterms:modified>
</cp:coreProperties>
</file>