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9" r:id="rId3"/>
    <p:sldMasterId id="2147483720" r:id="rId4"/>
  </p:sldMasterIdLst>
  <p:notesMasterIdLst>
    <p:notesMasterId r:id="rId43"/>
  </p:notesMasterIdLst>
  <p:handoutMasterIdLst>
    <p:handoutMasterId r:id="rId44"/>
  </p:handoutMasterIdLst>
  <p:sldIdLst>
    <p:sldId id="256" r:id="rId5"/>
    <p:sldId id="351" r:id="rId6"/>
    <p:sldId id="437" r:id="rId7"/>
    <p:sldId id="419" r:id="rId8"/>
    <p:sldId id="440" r:id="rId9"/>
    <p:sldId id="420" r:id="rId10"/>
    <p:sldId id="412" r:id="rId11"/>
    <p:sldId id="431" r:id="rId12"/>
    <p:sldId id="427" r:id="rId13"/>
    <p:sldId id="406" r:id="rId14"/>
    <p:sldId id="411" r:id="rId15"/>
    <p:sldId id="433" r:id="rId16"/>
    <p:sldId id="435" r:id="rId17"/>
    <p:sldId id="436" r:id="rId18"/>
    <p:sldId id="333" r:id="rId19"/>
    <p:sldId id="422" r:id="rId20"/>
    <p:sldId id="336" r:id="rId21"/>
    <p:sldId id="324" r:id="rId22"/>
    <p:sldId id="390" r:id="rId23"/>
    <p:sldId id="424" r:id="rId24"/>
    <p:sldId id="428" r:id="rId25"/>
    <p:sldId id="429" r:id="rId26"/>
    <p:sldId id="430" r:id="rId27"/>
    <p:sldId id="423" r:id="rId28"/>
    <p:sldId id="327" r:id="rId29"/>
    <p:sldId id="388" r:id="rId30"/>
    <p:sldId id="415" r:id="rId31"/>
    <p:sldId id="416" r:id="rId32"/>
    <p:sldId id="414" r:id="rId33"/>
    <p:sldId id="278" r:id="rId34"/>
    <p:sldId id="397" r:id="rId35"/>
    <p:sldId id="257" r:id="rId36"/>
    <p:sldId id="267" r:id="rId37"/>
    <p:sldId id="269" r:id="rId38"/>
    <p:sldId id="276" r:id="rId39"/>
    <p:sldId id="277" r:id="rId40"/>
    <p:sldId id="271" r:id="rId41"/>
    <p:sldId id="274" r:id="rId42"/>
  </p:sldIdLst>
  <p:sldSz cx="9144000" cy="6858000" type="screen4x3"/>
  <p:notesSz cx="7104063" cy="10234613"/>
  <p:custDataLst>
    <p:tags r:id="rId4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99FF"/>
    <a:srgbClr val="CFF9FD"/>
    <a:srgbClr val="909769"/>
    <a:srgbClr val="333399"/>
    <a:srgbClr val="4545C3"/>
    <a:srgbClr val="14E2F8"/>
    <a:srgbClr val="FF0066"/>
    <a:srgbClr val="C00000"/>
    <a:srgbClr val="004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3371" autoAdjust="0"/>
  </p:normalViewPr>
  <p:slideViewPr>
    <p:cSldViewPr>
      <p:cViewPr varScale="1">
        <p:scale>
          <a:sx n="105" d="100"/>
          <a:sy n="105" d="100"/>
        </p:scale>
        <p:origin x="-18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31/8/2015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31/8/2015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34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248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222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714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180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624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0798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638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1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6557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895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904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8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0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3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2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3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0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8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6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0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5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1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2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4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6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6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6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13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7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7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odyzone.com/proper-sitting-posture-sitting-position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ro.org/ACAPress/Body_Alignment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eathing.com/images/176/SM-Computer%20posture=breathing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.mahidol.ac.th/web_images/knowledge/2556/0327_201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rulybuddhist.com/how-your-texting-or-facebooking-posture-is-killing-your-neck/" TargetMode="External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zzle.com/img/articleImages/302155-1566-29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odyzone.com/proper-sitting-posture-sitting-position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://www.yogaback.com/the-problem-with-traditional-diaphragmatic-breathing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itcilo.it/actrav_cdrom2/en/osh/ergo/ergonomi.htm" TargetMode="Externa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.dentalcare.com/images/en-US/education/ce366/table01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ypremiertherapy.com/posture-affects-disc-pressure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psiam.com/%E0%B8%97%E0%B9%88%E0%B8%B2%E0%B8%99%E0%B8%B1%E0%B9%88%E0%B8%87%E0%B8%97%E0%B8%B3%E0%B8%87%E0%B8%B2%E0%B8%99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User:Malyszkz" TargetMode="External"/><Relationship Id="rId3" Type="http://schemas.openxmlformats.org/officeDocument/2006/relationships/image" Target="../media/image32.png"/><Relationship Id="rId7" Type="http://schemas.openxmlformats.org/officeDocument/2006/relationships/hyperlink" Target="https://commons.wikimedia.org/wiki/File:Hip_point_drawing.sv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rgonomics4schools.com/lzone/seating.htm" TargetMode="External"/><Relationship Id="rId5" Type="http://schemas.openxmlformats.org/officeDocument/2006/relationships/hyperlink" Target="http://liz.mommyslittlecorner.com/2011_05_01_archive.html" TargetMode="External"/><Relationship Id="rId4" Type="http://schemas.openxmlformats.org/officeDocument/2006/relationships/image" Target="../media/image3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oydonpgmc.co.uk/wp-content/uploads/good-bad-postures.gif" TargetMode="Externa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adachair.com.au/Press_Slouch.html" TargetMode="External"/><Relationship Id="rId4" Type="http://schemas.openxmlformats.org/officeDocument/2006/relationships/image" Target="../media/image3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7" Type="http://schemas.openxmlformats.org/officeDocument/2006/relationships/hyperlink" Target="https://creativecommons.org/licenses/by-sa/3.0/de/deed.en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User:Maxxl2" TargetMode="External"/><Relationship Id="rId5" Type="http://schemas.openxmlformats.org/officeDocument/2006/relationships/hyperlink" Target="https://commons.wikimedia.org/wiki/File:Ergonomic_workstation.png" TargetMode="External"/><Relationship Id="rId4" Type="http://schemas.openxmlformats.org/officeDocument/2006/relationships/hyperlink" Target="http://nathan-lee.com/blog/2010/01/24/correct-corporate-seating-posture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knoll.com/design-plan/planning/ergonomics" TargetMode="External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dr.com.au/pain/office-ergonomics-workstation-comfort-and-safety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itcilo.it/actrav_cdrom2/en/osh/ergo/ergonomi.htm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publicdomain/zero/1.0/deed.el" TargetMode="External"/><Relationship Id="rId4" Type="http://schemas.openxmlformats.org/officeDocument/2006/relationships/hyperlink" Target="https://pixabay.com/el/%CF%85%CF%80%CE%BF%CE%BB%CE%BF%CE%B3%CE%B9%CF%83%CF%84%CE%AE-%CE%AC%CE%BD%CE%B8%CF%81%CF%89%CF%80%CE%BF%CF%82-%CE%B5%CF%81%CE%B3%CE%B1%CF%83%CE%AF%CE%B1%CF%82-303129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ealthfavo.com/protraction-and-retraction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ycstructuralintegration.com/poorposture/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rgonomics4schools.com/lzone/seating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mandal.com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Βιολογική Μηχανική </a:t>
            </a:r>
            <a:br>
              <a:rPr lang="el-GR" sz="3600" b="1" dirty="0" smtClean="0">
                <a:solidFill>
                  <a:schemeClr val="tx1"/>
                </a:solidFill>
                <a:latin typeface="+mn-lt"/>
              </a:rPr>
            </a:b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Εργονομία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E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3100" b="1" dirty="0" smtClean="0"/>
              <a:t>Ενότητα </a:t>
            </a:r>
            <a:r>
              <a:rPr lang="en-US" sz="3100" b="1" dirty="0" smtClean="0"/>
              <a:t>11</a:t>
            </a:r>
            <a:r>
              <a:rPr lang="el-GR" sz="3100" b="1" dirty="0" smtClean="0"/>
              <a:t>:</a:t>
            </a:r>
            <a:r>
              <a:rPr lang="en-US" sz="3100" dirty="0" smtClean="0"/>
              <a:t> </a:t>
            </a:r>
            <a:r>
              <a:rPr lang="el-GR" sz="3100" dirty="0" smtClean="0"/>
              <a:t>Καθιστή θέση</a:t>
            </a:r>
            <a:r>
              <a:rPr lang="en-US" sz="3100" dirty="0" smtClean="0"/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800" dirty="0"/>
          </a:p>
          <a:p>
            <a:r>
              <a:rPr lang="el-GR" sz="2600" dirty="0"/>
              <a:t>Δωροθέα Μακρυγιάννη</a:t>
            </a:r>
            <a:r>
              <a:rPr lang="en-US" sz="2600" dirty="0"/>
              <a:t> Pt MSc</a:t>
            </a:r>
            <a:endParaRPr lang="el-GR" sz="2600" dirty="0"/>
          </a:p>
          <a:p>
            <a:r>
              <a:rPr lang="el-GR" sz="2600" dirty="0"/>
              <a:t>Τμήμα </a:t>
            </a:r>
            <a:r>
              <a:rPr lang="el-GR" sz="2600" dirty="0" smtClean="0"/>
              <a:t>Φυσικοθεραπείας</a:t>
            </a:r>
            <a:endParaRPr lang="el-GR" sz="26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Όρθια-Καθιστή Θέση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pic>
        <p:nvPicPr>
          <p:cNvPr id="5" name="Picture 4" descr="Standing and sitting position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28800"/>
            <a:ext cx="7056784" cy="4445774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1115616" y="980728"/>
            <a:ext cx="6390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err="1" smtClean="0">
                <a:latin typeface="+mn-lt"/>
              </a:rPr>
              <a:t>Ευθειασμός</a:t>
            </a:r>
            <a:r>
              <a:rPr lang="el-GR" sz="2400" dirty="0" smtClean="0">
                <a:latin typeface="+mn-lt"/>
              </a:rPr>
              <a:t> οσφυϊκής μοίρας από καθιστή θέση.</a:t>
            </a:r>
            <a:endParaRPr lang="el-GR" sz="2400" dirty="0">
              <a:latin typeface="+mn-lt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2123728" y="621166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bodyzone.com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Κλίση Λεκάνης 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pic>
        <p:nvPicPr>
          <p:cNvPr id="125954" name="Picture 2" descr="http://www.chiro.org/ACAPress/Body_Alignment_Figure12.jpg"/>
          <p:cNvPicPr>
            <a:picLocks noChangeAspect="1" noChangeArrowheads="1"/>
          </p:cNvPicPr>
          <p:nvPr/>
        </p:nvPicPr>
        <p:blipFill>
          <a:blip r:embed="rId2" cstate="print"/>
          <a:srcRect l="4395" r="3318" b="20708"/>
          <a:stretch>
            <a:fillRect/>
          </a:stretch>
        </p:blipFill>
        <p:spPr bwMode="auto">
          <a:xfrm>
            <a:off x="3707904" y="1124744"/>
            <a:ext cx="4536504" cy="535259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467544" y="1196752"/>
            <a:ext cx="2952328" cy="3816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οσφυϊκή μοίρα γίνεται επίπεδη.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l-GR" sz="2600" dirty="0" smtClean="0">
                <a:latin typeface="+mn-lt"/>
              </a:rPr>
              <a:t>Έρχεται η λεκάνη σε οπίσθια κλίση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l-GR" sz="2600" noProof="0" dirty="0">
                <a:latin typeface="+mn-lt"/>
              </a:rPr>
              <a:t>Δ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ιατείνονται οι </a:t>
            </a:r>
            <a:r>
              <a:rPr kumimoji="0" lang="el-G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εκτείνοντες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της οσφυϊκής μοίρας της σπονδυλικής στήλης</a:t>
            </a:r>
            <a:r>
              <a:rPr lang="el-GR" sz="2400" dirty="0">
                <a:latin typeface="+mn-lt"/>
              </a:rPr>
              <a:t>.</a:t>
            </a:r>
            <a:endParaRPr kumimoji="0" lang="el-G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5256076" y="6477411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chiro.org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Κορμός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pic>
        <p:nvPicPr>
          <p:cNvPr id="5" name="Picture 16" descr="http://www.breathing.com/images/176/SM-Computer%20posture=breath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2273" t="18692" r="3729" b="29071"/>
          <a:stretch>
            <a:fillRect/>
          </a:stretch>
        </p:blipFill>
        <p:spPr bwMode="auto">
          <a:xfrm>
            <a:off x="683568" y="1268760"/>
            <a:ext cx="3829188" cy="5256584"/>
          </a:xfrm>
          <a:prstGeom prst="rect">
            <a:avLst/>
          </a:prstGeom>
          <a:noFill/>
          <a:ln w="57150">
            <a:solidFill>
              <a:srgbClr val="FF99FF"/>
            </a:solidFill>
          </a:ln>
        </p:spPr>
      </p:pic>
      <p:sp>
        <p:nvSpPr>
          <p:cNvPr id="6" name="18 - Θέση περιεχομένου"/>
          <p:cNvSpPr txBox="1">
            <a:spLocks/>
          </p:cNvSpPr>
          <p:nvPr/>
        </p:nvSpPr>
        <p:spPr>
          <a:xfrm>
            <a:off x="4860032" y="1340768"/>
            <a:ext cx="3744416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Εάν κανείς  γύρει εμπρός επάνω στο γραφείο, γίνεται επιπλέον 40 έως  50 μοίρες κάμψη στην οσφυϊκή  μοίρα. Κάθε σπονδυλική στήλη σε τέτοια συνθήκη υφίσταται διάταση και  έξτρα φόρτιση.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542411" y="6237312"/>
            <a:ext cx="12961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breathing.com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Σπονδυλική Στήλη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grpSp>
        <p:nvGrpSpPr>
          <p:cNvPr id="3" name="16 - Ομάδα"/>
          <p:cNvGrpSpPr/>
          <p:nvPr/>
        </p:nvGrpSpPr>
        <p:grpSpPr>
          <a:xfrm>
            <a:off x="755576" y="2276872"/>
            <a:ext cx="4115889" cy="3378916"/>
            <a:chOff x="755576" y="2276872"/>
            <a:chExt cx="4115889" cy="3378916"/>
          </a:xfrm>
        </p:grpSpPr>
        <p:pic>
          <p:nvPicPr>
            <p:cNvPr id="5" name="Picture 12" descr="http://blog.ergoprise.com/wp-content/uploads/2011/09/bad-laptop-posture.jpg?b33568"/>
            <p:cNvPicPr>
              <a:picLocks noChangeAspect="1" noChangeArrowheads="1"/>
            </p:cNvPicPr>
            <p:nvPr/>
          </p:nvPicPr>
          <p:blipFill>
            <a:blip r:embed="rId2" cstate="print"/>
            <a:srcRect l="17605"/>
            <a:stretch>
              <a:fillRect/>
            </a:stretch>
          </p:blipFill>
          <p:spPr bwMode="auto">
            <a:xfrm>
              <a:off x="755576" y="2348880"/>
              <a:ext cx="4115889" cy="3306908"/>
            </a:xfrm>
            <a:prstGeom prst="rect">
              <a:avLst/>
            </a:prstGeom>
            <a:noFill/>
          </p:spPr>
        </p:pic>
        <p:sp>
          <p:nvSpPr>
            <p:cNvPr id="8" name="7 - Ορθογώνιο"/>
            <p:cNvSpPr/>
            <p:nvPr/>
          </p:nvSpPr>
          <p:spPr>
            <a:xfrm>
              <a:off x="2627784" y="2276872"/>
              <a:ext cx="180020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l-GR" dirty="0" smtClean="0"/>
            </a:p>
          </p:txBody>
        </p:sp>
        <p:sp>
          <p:nvSpPr>
            <p:cNvPr id="13" name="12 - Ορθογώνιο"/>
            <p:cNvSpPr/>
            <p:nvPr/>
          </p:nvSpPr>
          <p:spPr>
            <a:xfrm rot="18538141">
              <a:off x="2709395" y="2507188"/>
              <a:ext cx="782534" cy="3982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l-GR" dirty="0" smtClean="0"/>
            </a:p>
          </p:txBody>
        </p:sp>
      </p:grpSp>
      <p:grpSp>
        <p:nvGrpSpPr>
          <p:cNvPr id="6" name="15 - Ομάδα"/>
          <p:cNvGrpSpPr/>
          <p:nvPr/>
        </p:nvGrpSpPr>
        <p:grpSpPr>
          <a:xfrm>
            <a:off x="539552" y="2420888"/>
            <a:ext cx="3600400" cy="2808312"/>
            <a:chOff x="539552" y="2420888"/>
            <a:chExt cx="3600400" cy="2808312"/>
          </a:xfrm>
        </p:grpSpPr>
        <p:sp>
          <p:nvSpPr>
            <p:cNvPr id="7" name="6 - Ορθογώνιο"/>
            <p:cNvSpPr/>
            <p:nvPr/>
          </p:nvSpPr>
          <p:spPr>
            <a:xfrm>
              <a:off x="539552" y="2420888"/>
              <a:ext cx="1224136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l-GR" dirty="0" smtClean="0"/>
            </a:p>
          </p:txBody>
        </p:sp>
        <p:sp>
          <p:nvSpPr>
            <p:cNvPr id="9" name="8 - Ορθογώνιο"/>
            <p:cNvSpPr/>
            <p:nvPr/>
          </p:nvSpPr>
          <p:spPr>
            <a:xfrm>
              <a:off x="2699792" y="3933056"/>
              <a:ext cx="129614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l-GR" dirty="0" smtClean="0"/>
            </a:p>
          </p:txBody>
        </p:sp>
        <p:sp>
          <p:nvSpPr>
            <p:cNvPr id="10" name="9 - Ορθογώνιο"/>
            <p:cNvSpPr/>
            <p:nvPr/>
          </p:nvSpPr>
          <p:spPr>
            <a:xfrm>
              <a:off x="2627784" y="4725144"/>
              <a:ext cx="1512168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l-GR" dirty="0" smtClean="0"/>
            </a:p>
          </p:txBody>
        </p:sp>
        <p:sp>
          <p:nvSpPr>
            <p:cNvPr id="11" name="10 - Ορθογώνιο"/>
            <p:cNvSpPr/>
            <p:nvPr/>
          </p:nvSpPr>
          <p:spPr>
            <a:xfrm>
              <a:off x="755576" y="4077072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l-GR" dirty="0" smtClean="0"/>
            </a:p>
          </p:txBody>
        </p:sp>
        <p:sp>
          <p:nvSpPr>
            <p:cNvPr id="12" name="11 - Ορθογώνιο"/>
            <p:cNvSpPr/>
            <p:nvPr/>
          </p:nvSpPr>
          <p:spPr>
            <a:xfrm>
              <a:off x="3131840" y="3068960"/>
              <a:ext cx="93610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l-GR" dirty="0" smtClean="0"/>
            </a:p>
          </p:txBody>
        </p:sp>
        <p:sp>
          <p:nvSpPr>
            <p:cNvPr id="14" name="13 - Ορθογώνιο"/>
            <p:cNvSpPr/>
            <p:nvPr/>
          </p:nvSpPr>
          <p:spPr>
            <a:xfrm>
              <a:off x="1043608" y="3140968"/>
              <a:ext cx="288032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l-GR" dirty="0" smtClean="0"/>
            </a:p>
          </p:txBody>
        </p:sp>
        <p:sp>
          <p:nvSpPr>
            <p:cNvPr id="15" name="14 - Ορθογώνιο"/>
            <p:cNvSpPr/>
            <p:nvPr/>
          </p:nvSpPr>
          <p:spPr>
            <a:xfrm rot="20740704">
              <a:off x="3168216" y="3424676"/>
              <a:ext cx="593563" cy="368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l-GR" dirty="0" smtClean="0"/>
            </a:p>
          </p:txBody>
        </p:sp>
      </p:grpSp>
      <p:pic>
        <p:nvPicPr>
          <p:cNvPr id="20" name="Picture 8" descr="https://lh3.googleusercontent.com/-bUFIVeLL9V3VazPqkpa_1PMGi-rPcTcHpHoe3QzJPcvPSfuA8lrOOVmqeGpT5RgfgIM8g=s134"/>
          <p:cNvPicPr>
            <a:picLocks noChangeAspect="1" noChangeArrowheads="1"/>
          </p:cNvPicPr>
          <p:nvPr/>
        </p:nvPicPr>
        <p:blipFill>
          <a:blip r:embed="rId3" cstate="print"/>
          <a:srcRect t="21303" r="72581"/>
          <a:stretch>
            <a:fillRect/>
          </a:stretch>
        </p:blipFill>
        <p:spPr bwMode="auto">
          <a:xfrm flipH="1">
            <a:off x="6084167" y="1124745"/>
            <a:ext cx="2381431" cy="5184576"/>
          </a:xfrm>
          <a:prstGeom prst="rect">
            <a:avLst/>
          </a:prstGeom>
          <a:noFill/>
          <a:ln w="57150">
            <a:solidFill>
              <a:srgbClr val="FF99FF"/>
            </a:solidFill>
          </a:ln>
        </p:spPr>
      </p:pic>
      <p:sp>
        <p:nvSpPr>
          <p:cNvPr id="2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196752"/>
            <a:ext cx="5760640" cy="1008112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Η συνολική κάμψη στην σπονδυλική στήλη προκαλεί επιβάρυνση σε όλες τις δομές της.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Αυχενική Μοίρα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pic>
        <p:nvPicPr>
          <p:cNvPr id="5" name="Picture 2" descr="http://www.pt.mahidol.ac.th/web_images/knowledge/2556/0327_2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5338" b="14688"/>
          <a:stretch>
            <a:fillRect/>
          </a:stretch>
        </p:blipFill>
        <p:spPr bwMode="auto">
          <a:xfrm>
            <a:off x="395536" y="980728"/>
            <a:ext cx="1908681" cy="2533900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395536" y="5949280"/>
            <a:ext cx="18602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pt.mahidol.ac.th</a:t>
            </a:r>
            <a:endParaRPr lang="el-GR" sz="1200" dirty="0">
              <a:latin typeface="+mn-lt"/>
            </a:endParaRPr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2339752" y="908720"/>
            <a:ext cx="6336704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Συχνή καθημερινή δραστηριότητα .  Είτε σε καθιστή, είτε σε όρθια θέση, η</a:t>
            </a:r>
            <a:r>
              <a:rPr lang="el-GR" sz="2400" dirty="0" smtClean="0">
                <a:latin typeface="+mn-lt"/>
              </a:rPr>
              <a:t> επιβάρυνση        για την αυχενική μοίρα της σπονδυλικής       στήλης είναι μεγάλη.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http://www.trulybuddhist.com/wp-content/uploads/2015/03/neck-pain-smartphoneWP-F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708921"/>
            <a:ext cx="6092766" cy="3024336"/>
          </a:xfrm>
          <a:prstGeom prst="rect">
            <a:avLst/>
          </a:prstGeom>
          <a:noFill/>
        </p:spPr>
      </p:pic>
      <p:pic>
        <p:nvPicPr>
          <p:cNvPr id="10" name="Picture 2" descr="http://www.pt.mahidol.ac.th/web_images/knowledge/2556/0327_201.jpg"/>
          <p:cNvPicPr>
            <a:picLocks noChangeAspect="1" noChangeArrowheads="1"/>
          </p:cNvPicPr>
          <p:nvPr/>
        </p:nvPicPr>
        <p:blipFill>
          <a:blip r:embed="rId2" cstate="print"/>
          <a:srcRect r="54543" b="14688"/>
          <a:stretch>
            <a:fillRect/>
          </a:stretch>
        </p:blipFill>
        <p:spPr bwMode="auto">
          <a:xfrm>
            <a:off x="323528" y="3429000"/>
            <a:ext cx="1932215" cy="2520280"/>
          </a:xfrm>
          <a:prstGeom prst="rect">
            <a:avLst/>
          </a:prstGeom>
          <a:noFill/>
        </p:spPr>
      </p:pic>
      <p:sp>
        <p:nvSpPr>
          <p:cNvPr id="11" name="10 - Ορθογώνιο"/>
          <p:cNvSpPr/>
          <p:nvPr/>
        </p:nvSpPr>
        <p:spPr>
          <a:xfrm>
            <a:off x="3256730" y="5813812"/>
            <a:ext cx="4501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trulybuddhist.com</a:t>
            </a:r>
            <a:endParaRPr lang="el-GR" sz="1200" dirty="0">
              <a:latin typeface="+mn-lt"/>
            </a:endParaRPr>
          </a:p>
        </p:txBody>
      </p:sp>
      <p:sp>
        <p:nvSpPr>
          <p:cNvPr id="12" name="11 - Βέλος προς τα κάτω"/>
          <p:cNvSpPr/>
          <p:nvPr/>
        </p:nvSpPr>
        <p:spPr>
          <a:xfrm>
            <a:off x="7596336" y="2132856"/>
            <a:ext cx="504056" cy="6903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Βέλος προς τα κάτω"/>
          <p:cNvSpPr/>
          <p:nvPr/>
        </p:nvSpPr>
        <p:spPr>
          <a:xfrm>
            <a:off x="4499992" y="2636912"/>
            <a:ext cx="504056" cy="18077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Βέλος προς τα κάτω"/>
          <p:cNvSpPr/>
          <p:nvPr/>
        </p:nvSpPr>
        <p:spPr>
          <a:xfrm rot="176399">
            <a:off x="5515397" y="2491639"/>
            <a:ext cx="504056" cy="33121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Βέλος προς τα κάτω"/>
          <p:cNvSpPr/>
          <p:nvPr/>
        </p:nvSpPr>
        <p:spPr>
          <a:xfrm>
            <a:off x="6660232" y="2348880"/>
            <a:ext cx="504056" cy="5463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Στόχος Καθίσματος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4005064"/>
            <a:ext cx="5400600" cy="1827584"/>
          </a:xfrm>
        </p:spPr>
        <p:txBody>
          <a:bodyPr>
            <a:normAutofit/>
          </a:bodyPr>
          <a:lstStyle/>
          <a:p>
            <a:r>
              <a:rPr lang="el-GR" dirty="0" smtClean="0"/>
              <a:t>Στην καθιστή θέση το άτομο πρέπει να  είναι προστατευμένο από μηχανικές επιβαρύνσεις και να  έχει  άνεση κατά την εκτέλεση των δραστηριοτήτων του.</a:t>
            </a:r>
          </a:p>
          <a:p>
            <a:endParaRPr lang="el-GR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pic>
        <p:nvPicPr>
          <p:cNvPr id="5" name="Picture 4" descr="Αποτέλεσμα εικόνας για ergonomics seating knoll"/>
          <p:cNvPicPr>
            <a:picLocks noChangeAspect="1" noChangeArrowheads="1"/>
          </p:cNvPicPr>
          <p:nvPr/>
        </p:nvPicPr>
        <p:blipFill>
          <a:blip r:embed="rId2" cstate="print"/>
          <a:srcRect r="11429"/>
          <a:stretch>
            <a:fillRect/>
          </a:stretch>
        </p:blipFill>
        <p:spPr bwMode="auto">
          <a:xfrm>
            <a:off x="5868144" y="3284984"/>
            <a:ext cx="2621295" cy="3284984"/>
          </a:xfrm>
          <a:prstGeom prst="rect">
            <a:avLst/>
          </a:prstGeom>
          <a:noFill/>
        </p:spPr>
      </p:pic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323528" y="980728"/>
            <a:ext cx="8352928" cy="30963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Στην καθιστή θέση το άτομο δεν παραμένει ακίνητο αλλά κάνει κινήσεις, για παράδειγμα στα  χέρια, και άλλες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μικροκινήσεις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που δεν αξιολογούμε.</a:t>
            </a:r>
            <a:r>
              <a:rPr lang="el-GR" sz="2400" dirty="0" smtClean="0">
                <a:latin typeface="+mn-lt"/>
              </a:rPr>
              <a:t> </a:t>
            </a:r>
          </a:p>
          <a:p>
            <a:pPr marL="34290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l-GR" sz="2400" dirty="0" smtClean="0">
                <a:latin typeface="+mn-lt"/>
              </a:rPr>
              <a:t>Το κάθισμα πρέπει να μπορεί  να υποστηρίξει κάθε κίνηση (μακρό-  ή μικρό –), που εκτελεί το άτομο,  εξασφαλίζοντας άνεση, επάρκεια για τον τελικό στόχο και  ισορροπία  γύρω από μια «σταθερή» βάση.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Εργονομική Εφαρμογή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pic>
        <p:nvPicPr>
          <p:cNvPr id="5" name="Picture 2" descr="http://www.buzzle.com/img/articleImages/302155-1566-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2981" r="34118" b="4802"/>
          <a:stretch>
            <a:fillRect/>
          </a:stretch>
        </p:blipFill>
        <p:spPr bwMode="auto">
          <a:xfrm>
            <a:off x="539552" y="1268760"/>
            <a:ext cx="4598406" cy="468052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538563" y="6021288"/>
            <a:ext cx="4587797" cy="2880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 algn="ctr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+mn-lt"/>
                <a:hlinkClick r:id="rId3"/>
              </a:rPr>
              <a:t>buzzle.com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7 - Αστέρι 5 ακτινών"/>
          <p:cNvSpPr/>
          <p:nvPr/>
        </p:nvSpPr>
        <p:spPr>
          <a:xfrm>
            <a:off x="3923928" y="1196752"/>
            <a:ext cx="194320" cy="216024"/>
          </a:xfrm>
          <a:prstGeom prst="star5">
            <a:avLst/>
          </a:prstGeom>
          <a:solidFill>
            <a:srgbClr val="FF00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Αστέρι 5 ακτινών"/>
          <p:cNvSpPr/>
          <p:nvPr/>
        </p:nvSpPr>
        <p:spPr>
          <a:xfrm>
            <a:off x="4932040" y="2276872"/>
            <a:ext cx="194320" cy="216024"/>
          </a:xfrm>
          <a:prstGeom prst="star5">
            <a:avLst/>
          </a:prstGeom>
          <a:solidFill>
            <a:srgbClr val="FF00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Αστέρι 5 ακτινών"/>
          <p:cNvSpPr/>
          <p:nvPr/>
        </p:nvSpPr>
        <p:spPr>
          <a:xfrm>
            <a:off x="4932040" y="3789040"/>
            <a:ext cx="194320" cy="216024"/>
          </a:xfrm>
          <a:prstGeom prst="star5">
            <a:avLst/>
          </a:prstGeom>
          <a:solidFill>
            <a:srgbClr val="FF00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Αστέρι 5 ακτινών"/>
          <p:cNvSpPr/>
          <p:nvPr/>
        </p:nvSpPr>
        <p:spPr>
          <a:xfrm>
            <a:off x="4932040" y="5661248"/>
            <a:ext cx="194320" cy="216024"/>
          </a:xfrm>
          <a:prstGeom prst="star5">
            <a:avLst/>
          </a:prstGeom>
          <a:solidFill>
            <a:srgbClr val="FF00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Αστέρι 5 ακτινών"/>
          <p:cNvSpPr/>
          <p:nvPr/>
        </p:nvSpPr>
        <p:spPr>
          <a:xfrm>
            <a:off x="5601816" y="1340768"/>
            <a:ext cx="194320" cy="216024"/>
          </a:xfrm>
          <a:prstGeom prst="star5">
            <a:avLst/>
          </a:prstGeom>
          <a:solidFill>
            <a:srgbClr val="FF00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2 - Θέση περιεχομένου"/>
          <p:cNvSpPr txBox="1">
            <a:spLocks/>
          </p:cNvSpPr>
          <p:nvPr/>
        </p:nvSpPr>
        <p:spPr>
          <a:xfrm>
            <a:off x="5436096" y="1196752"/>
            <a:ext cx="349188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Σημεία τα οποία χρειάζεται να ρυθμιστούν κατάλληλα, ώστε να μειωθούν οι επιβαρύνσεις στους ιστούς λόγω της διάρκειας της υιοθέτησης της συγκεκριμένης θέσης.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Λεκάνη </a:t>
            </a:r>
            <a:endParaRPr lang="el-GR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pic>
        <p:nvPicPr>
          <p:cNvPr id="7" name="Picture 2" descr="3 sitting position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92896"/>
            <a:ext cx="7344816" cy="3672408"/>
          </a:xfrm>
          <a:prstGeom prst="rect">
            <a:avLst/>
          </a:prstGeom>
          <a:noFill/>
        </p:spPr>
      </p:pic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251520" y="836712"/>
            <a:ext cx="8352928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Το ύψος του καθίσματος, σε σχέση με το ύψος της επιφάνειας εργασίας, δρουν καθοριστικά για την θέση της λεκάνης  και επομένως της οσφυϊκής μοίρας της σπονδυλικής στήλης.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2141984" y="620900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bodyzone.com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61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Διάφραγμα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88024" y="6237312"/>
            <a:ext cx="3600400" cy="360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200" dirty="0" smtClean="0">
                <a:hlinkClick r:id="rId2"/>
              </a:rPr>
              <a:t>yogaback.com</a:t>
            </a:r>
            <a:endParaRPr lang="el-GR" sz="1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pic>
        <p:nvPicPr>
          <p:cNvPr id="100354" name="Picture 2" descr="bad posture"/>
          <p:cNvPicPr>
            <a:picLocks noChangeAspect="1" noChangeArrowheads="1"/>
          </p:cNvPicPr>
          <p:nvPr/>
        </p:nvPicPr>
        <p:blipFill>
          <a:blip r:embed="rId3" cstate="print"/>
          <a:srcRect l="7520" r="18004"/>
          <a:stretch>
            <a:fillRect/>
          </a:stretch>
        </p:blipFill>
        <p:spPr bwMode="auto">
          <a:xfrm flipH="1">
            <a:off x="6401461" y="2636912"/>
            <a:ext cx="2491019" cy="3528392"/>
          </a:xfrm>
          <a:prstGeom prst="rect">
            <a:avLst/>
          </a:prstGeom>
          <a:noFill/>
        </p:spPr>
      </p:pic>
      <p:pic>
        <p:nvPicPr>
          <p:cNvPr id="100356" name="Picture 4" descr="figure f"/>
          <p:cNvPicPr>
            <a:picLocks noChangeAspect="1" noChangeArrowheads="1"/>
          </p:cNvPicPr>
          <p:nvPr/>
        </p:nvPicPr>
        <p:blipFill>
          <a:blip r:embed="rId4" cstate="print"/>
          <a:srcRect l="10204" r="32653"/>
          <a:stretch>
            <a:fillRect/>
          </a:stretch>
        </p:blipFill>
        <p:spPr bwMode="auto">
          <a:xfrm>
            <a:off x="4139952" y="1772816"/>
            <a:ext cx="2304256" cy="454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2 - Θέση περιεχομένου"/>
          <p:cNvSpPr txBox="1">
            <a:spLocks/>
          </p:cNvSpPr>
          <p:nvPr/>
        </p:nvSpPr>
        <p:spPr>
          <a:xfrm>
            <a:off x="395536" y="1196752"/>
            <a:ext cx="3744416" cy="5123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l-GR" sz="2400" dirty="0" smtClean="0">
                <a:latin typeface="+mn-lt"/>
              </a:rPr>
              <a:t>Η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ενεργοποίηση του εγκάρσιου κοιλιακού μυός και του διαφράγματος συγχρόνως ,κατά την εισπνοή,  ελαττώνει την πίεση στην σπονδυλική στήλη, που προκαλεί η κλασσική  διαφραγματική αναπνοή. 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3" name="32 - Ομάδα"/>
          <p:cNvGrpSpPr/>
          <p:nvPr/>
        </p:nvGrpSpPr>
        <p:grpSpPr>
          <a:xfrm>
            <a:off x="4860032" y="1772816"/>
            <a:ext cx="4032448" cy="2664296"/>
            <a:chOff x="4860032" y="1772816"/>
            <a:chExt cx="4032448" cy="2664296"/>
          </a:xfrm>
        </p:grpSpPr>
        <p:sp>
          <p:nvSpPr>
            <p:cNvPr id="14" name="13 - Ορθογώνιο"/>
            <p:cNvSpPr/>
            <p:nvPr/>
          </p:nvSpPr>
          <p:spPr>
            <a:xfrm>
              <a:off x="5436096" y="2924944"/>
              <a:ext cx="1296144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600" dirty="0" smtClean="0"/>
                <a:t>Διάφραγμα</a:t>
              </a:r>
            </a:p>
          </p:txBody>
        </p:sp>
        <p:sp>
          <p:nvSpPr>
            <p:cNvPr id="16" name="15 - Ορθογώνιο"/>
            <p:cNvSpPr/>
            <p:nvPr/>
          </p:nvSpPr>
          <p:spPr>
            <a:xfrm>
              <a:off x="6588224" y="3501008"/>
              <a:ext cx="1296144" cy="5040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600" dirty="0" smtClean="0"/>
                <a:t>Διάφραγμα</a:t>
              </a:r>
            </a:p>
          </p:txBody>
        </p:sp>
        <p:sp>
          <p:nvSpPr>
            <p:cNvPr id="17" name="16 - Ορθογώνιο"/>
            <p:cNvSpPr/>
            <p:nvPr/>
          </p:nvSpPr>
          <p:spPr>
            <a:xfrm>
              <a:off x="5940152" y="3717032"/>
              <a:ext cx="504056" cy="5040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/>
                <a:t>1</a:t>
              </a:r>
              <a:endParaRPr lang="el-GR" b="1" dirty="0"/>
            </a:p>
          </p:txBody>
        </p:sp>
        <p:sp>
          <p:nvSpPr>
            <p:cNvPr id="30" name="29 - Ορθογώνιο"/>
            <p:cNvSpPr/>
            <p:nvPr/>
          </p:nvSpPr>
          <p:spPr>
            <a:xfrm>
              <a:off x="6372200" y="4149080"/>
              <a:ext cx="1080120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/>
                <a:t>              2</a:t>
              </a:r>
            </a:p>
          </p:txBody>
        </p:sp>
        <p:sp>
          <p:nvSpPr>
            <p:cNvPr id="32" name="2 - Θέση περιεχομένου"/>
            <p:cNvSpPr txBox="1">
              <a:spLocks/>
            </p:cNvSpPr>
            <p:nvPr/>
          </p:nvSpPr>
          <p:spPr>
            <a:xfrm>
              <a:off x="4860032" y="1772816"/>
              <a:ext cx="4032448" cy="12241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12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l-G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  </a:t>
              </a:r>
              <a:r>
                <a:rPr lang="el-GR" sz="2000" dirty="0" smtClean="0">
                  <a:latin typeface="+mn-lt"/>
                </a:rPr>
                <a:t>1</a:t>
              </a:r>
              <a:r>
                <a:rPr kumimoji="0" lang="el-G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 Κατάλληλα   ενεργοποιημένοι                           κοιλιακοί μύες</a:t>
              </a:r>
              <a:r>
                <a:rPr kumimoji="0" lang="el-G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.</a:t>
              </a:r>
              <a:r>
                <a:rPr kumimoji="0" lang="el-GR" sz="20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                               </a:t>
              </a:r>
              <a:r>
                <a:rPr lang="el-GR" sz="2000" dirty="0" smtClean="0">
                  <a:latin typeface="+mn-lt"/>
                </a:rPr>
                <a:t>2</a:t>
              </a:r>
              <a:r>
                <a:rPr kumimoji="0" lang="el-G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 Χαλαροί κοιλιακοί</a:t>
              </a:r>
              <a:endPara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33 - Ορθογώνιο"/>
          <p:cNvSpPr/>
          <p:nvPr/>
        </p:nvSpPr>
        <p:spPr>
          <a:xfrm>
            <a:off x="4139952" y="1340768"/>
            <a:ext cx="4752528" cy="4824536"/>
          </a:xfrm>
          <a:prstGeom prst="rect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Εργασία από Καθιστή Θέση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pic>
        <p:nvPicPr>
          <p:cNvPr id="5" name="Picture 2" descr="http://www3.telus.net/CUPE1767/Committees/OccuHealth/erg5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4650609" cy="5040313"/>
          </a:xfrm>
          <a:prstGeom prst="rect">
            <a:avLst/>
          </a:prstGeom>
          <a:noFill/>
        </p:spPr>
      </p:pic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5436096" y="1268760"/>
            <a:ext cx="3168352" cy="5040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Τα φορτία  αναφέρονται σε θέση που διατηρείται επί  40-50 λεπτά της ώρας.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l-GR" sz="2400" dirty="0" smtClean="0">
                <a:latin typeface="+mn-lt"/>
              </a:rPr>
              <a:t>Εάν πρόκειται για διαχείριση βάρους, στην καθιστή θέση η επιβάρυνση είναι υπολογίσιμη, επομένως προτείνεται καλύτερα η όρθια στάση. 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1619672" y="2132856"/>
            <a:ext cx="1728192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 smtClean="0"/>
              <a:t>Χαλαρή θέση προς τα πίσω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1619672" y="5373216"/>
            <a:ext cx="2232248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 smtClean="0"/>
              <a:t>Διαχείριση βάρους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1691680" y="4293096"/>
            <a:ext cx="1800200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 smtClean="0"/>
              <a:t>Πληκτρολόγηση</a:t>
            </a:r>
          </a:p>
        </p:txBody>
      </p:sp>
      <p:sp>
        <p:nvSpPr>
          <p:cNvPr id="12" name="11 - Ορθογώνιο"/>
          <p:cNvSpPr/>
          <p:nvPr/>
        </p:nvSpPr>
        <p:spPr>
          <a:xfrm>
            <a:off x="2627784" y="6021288"/>
            <a:ext cx="151216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l-GR" dirty="0" smtClean="0"/>
          </a:p>
        </p:txBody>
      </p:sp>
      <p:sp>
        <p:nvSpPr>
          <p:cNvPr id="13" name="12 - Ορθογώνιο"/>
          <p:cNvSpPr/>
          <p:nvPr/>
        </p:nvSpPr>
        <p:spPr>
          <a:xfrm>
            <a:off x="1691680" y="3212976"/>
            <a:ext cx="1224136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 smtClean="0"/>
              <a:t> Γράψιμο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Συνθήκες  Εργασίας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052736"/>
            <a:ext cx="7920880" cy="54726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dirty="0" smtClean="0"/>
              <a:t>     Η ατμόσφαιρα ασφάλειας, που δομείται  στην κοινωνία για τις συνθήκες εργασίας με σκοπό την πρόληψη, βασίζεται στην εφαρμογή των παρακάτω  παραγόντων: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 smtClean="0"/>
              <a:t>Σχεδιασμός ασφαλούς  περιβάλλοντος εργασίας. 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 smtClean="0"/>
              <a:t>Αποφυγή κινδύνου χωρίς ουσιαστικό λόγο. 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 smtClean="0"/>
              <a:t>Διατήρηση καθαρής και οργανωμένης της περιοχής.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 smtClean="0"/>
              <a:t>Εμπλοκή των εργαζομένων στην ασφάλεια του χώρου.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 smtClean="0"/>
              <a:t>Επισήμανση  προβλημάτων  ασφάλειας. 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 smtClean="0"/>
              <a:t>Οδηγίες για την εργασία.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32240" y="6237312"/>
            <a:ext cx="2133600" cy="365125"/>
          </a:xfrm>
        </p:spPr>
        <p:txBody>
          <a:bodyPr/>
          <a:lstStyle/>
          <a:p>
            <a:pPr algn="ctr">
              <a:defRPr/>
            </a:pPr>
            <a:fld id="{7E55E3B3-0445-4CFC-BED8-763D4409E61F}" type="slidenum">
              <a:rPr lang="el-GR" smtClean="0"/>
              <a:pPr algn="ctr">
                <a:defRPr/>
              </a:pPr>
              <a:t>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Όρθια Θέση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pic>
        <p:nvPicPr>
          <p:cNvPr id="5" name="Picture 6" descr="Αποτέλεσμα εικόνας για ergonomics seating knol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5087" y="1196752"/>
            <a:ext cx="5499401" cy="4777258"/>
          </a:xfrm>
          <a:prstGeom prst="rect">
            <a:avLst/>
          </a:prstGeom>
          <a:noFill/>
          <a:ln w="57150">
            <a:solidFill>
              <a:schemeClr val="bg2">
                <a:lumMod val="25000"/>
              </a:schemeClr>
            </a:solidFill>
          </a:ln>
        </p:spPr>
      </p:pic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179512" y="1196752"/>
            <a:ext cx="3168352" cy="4752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Αρκετές  δραστηριότητες   γίνονται σε όρθια θέση, ώστε να υπάρχει δυνατότητα  τροποποίησης της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θέσης που </a:t>
            </a:r>
            <a:r>
              <a:rPr lang="el-GR" sz="2400" noProof="0" dirty="0">
                <a:latin typeface="+mn-lt"/>
              </a:rPr>
              <a:t>υ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ιοθετεί το άτομο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και επομένως ανακούφιση των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μυοσκελετικών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δομών, που δέχονται τα φορτία.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Εργονομική Προσαρμογή 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88224" y="6492875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pic>
        <p:nvPicPr>
          <p:cNvPr id="5" name="Picture 4" descr="http://training.itcilo.it/actrav_cdrom2/en/osh/ergo/92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873" r="10291"/>
          <a:stretch>
            <a:fillRect/>
          </a:stretch>
        </p:blipFill>
        <p:spPr bwMode="auto">
          <a:xfrm>
            <a:off x="467544" y="1196752"/>
            <a:ext cx="3765226" cy="529562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sp>
        <p:nvSpPr>
          <p:cNvPr id="6" name="5 - Ορθογώνιο"/>
          <p:cNvSpPr/>
          <p:nvPr/>
        </p:nvSpPr>
        <p:spPr>
          <a:xfrm>
            <a:off x="4283968" y="6237312"/>
            <a:ext cx="13681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training.itcilo.it</a:t>
            </a:r>
            <a:endParaRPr lang="el-GR" sz="1200" dirty="0">
              <a:latin typeface="+mn-lt"/>
            </a:endParaRPr>
          </a:p>
        </p:txBody>
      </p:sp>
      <p:pic>
        <p:nvPicPr>
          <p:cNvPr id="7" name="Picture 6" descr="See Graphic."/>
          <p:cNvPicPr>
            <a:picLocks noChangeAspect="1" noChangeArrowheads="1"/>
          </p:cNvPicPr>
          <p:nvPr/>
        </p:nvPicPr>
        <p:blipFill>
          <a:blip r:embed="rId4" cstate="print"/>
          <a:srcRect l="53153" t="6355" r="1802" b="6972"/>
          <a:stretch>
            <a:fillRect/>
          </a:stretch>
        </p:blipFill>
        <p:spPr bwMode="auto">
          <a:xfrm>
            <a:off x="4641685" y="1196752"/>
            <a:ext cx="3746739" cy="464595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Μεσοσπονδύλιος δίσκος 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pic>
        <p:nvPicPr>
          <p:cNvPr id="107522" name="Picture 2" descr="http://media.dentalcare.com/images/en-US/education/ce366/table01.jpg"/>
          <p:cNvPicPr>
            <a:picLocks noChangeAspect="1" noChangeArrowheads="1"/>
          </p:cNvPicPr>
          <p:nvPr/>
        </p:nvPicPr>
        <p:blipFill>
          <a:blip r:embed="rId2" cstate="print"/>
          <a:srcRect t="15305" b="4345"/>
          <a:stretch>
            <a:fillRect/>
          </a:stretch>
        </p:blipFill>
        <p:spPr bwMode="auto">
          <a:xfrm>
            <a:off x="0" y="1340768"/>
            <a:ext cx="6912767" cy="4536504"/>
          </a:xfrm>
          <a:prstGeom prst="rect">
            <a:avLst/>
          </a:prstGeom>
          <a:noFill/>
        </p:spPr>
      </p:pic>
      <p:grpSp>
        <p:nvGrpSpPr>
          <p:cNvPr id="5" name="12 - Ομάδα"/>
          <p:cNvGrpSpPr/>
          <p:nvPr/>
        </p:nvGrpSpPr>
        <p:grpSpPr>
          <a:xfrm>
            <a:off x="755576" y="5013176"/>
            <a:ext cx="6048672" cy="914400"/>
            <a:chOff x="2195736" y="5085184"/>
            <a:chExt cx="6048672" cy="914400"/>
          </a:xfrm>
        </p:grpSpPr>
        <p:sp>
          <p:nvSpPr>
            <p:cNvPr id="6" name="5 - Ορθογώνιο"/>
            <p:cNvSpPr/>
            <p:nvPr/>
          </p:nvSpPr>
          <p:spPr>
            <a:xfrm>
              <a:off x="2195736" y="508518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1200" dirty="0" smtClean="0"/>
                <a:t>Ύπτια κατάκλιση </a:t>
              </a:r>
            </a:p>
          </p:txBody>
        </p:sp>
        <p:sp>
          <p:nvSpPr>
            <p:cNvPr id="7" name="6 - Ορθογώνιο"/>
            <p:cNvSpPr/>
            <p:nvPr/>
          </p:nvSpPr>
          <p:spPr>
            <a:xfrm>
              <a:off x="4211960" y="508518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smtClean="0"/>
                <a:t>Όρθια θέση </a:t>
              </a:r>
              <a:endParaRPr lang="el-GR" sz="1200" dirty="0"/>
            </a:p>
          </p:txBody>
        </p:sp>
        <p:sp>
          <p:nvSpPr>
            <p:cNvPr id="8" name="7 - Ορθογώνιο"/>
            <p:cNvSpPr/>
            <p:nvPr/>
          </p:nvSpPr>
          <p:spPr>
            <a:xfrm>
              <a:off x="5220072" y="508518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1200" dirty="0" smtClean="0"/>
                <a:t>Καθιστή θέση </a:t>
              </a:r>
            </a:p>
          </p:txBody>
        </p:sp>
        <p:sp>
          <p:nvSpPr>
            <p:cNvPr id="9" name="8 - Ορθογώνιο"/>
            <p:cNvSpPr/>
            <p:nvPr/>
          </p:nvSpPr>
          <p:spPr>
            <a:xfrm>
              <a:off x="6228184" y="5085184"/>
              <a:ext cx="936104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1100" dirty="0" smtClean="0"/>
                <a:t>Όρθια </a:t>
              </a:r>
              <a:r>
                <a:rPr lang="el-GR" sz="1100" dirty="0" err="1" smtClean="0"/>
                <a:t>θέση,κορμός</a:t>
              </a:r>
              <a:r>
                <a:rPr lang="el-GR" sz="1100" dirty="0" smtClean="0"/>
                <a:t>  εμπρός</a:t>
              </a:r>
            </a:p>
          </p:txBody>
        </p:sp>
        <p:sp>
          <p:nvSpPr>
            <p:cNvPr id="10" name="9 - Ορθογώνιο"/>
            <p:cNvSpPr/>
            <p:nvPr/>
          </p:nvSpPr>
          <p:spPr>
            <a:xfrm>
              <a:off x="7236296" y="5085184"/>
              <a:ext cx="1008112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smtClean="0"/>
                <a:t>Καθιστή </a:t>
              </a:r>
              <a:r>
                <a:rPr lang="el-GR" sz="1200" dirty="0" err="1" smtClean="0"/>
                <a:t>θέση,κορμός</a:t>
              </a:r>
              <a:r>
                <a:rPr lang="el-GR" sz="1200" dirty="0" smtClean="0"/>
                <a:t> εμπρός</a:t>
              </a:r>
              <a:endParaRPr lang="el-GR" sz="1200" dirty="0"/>
            </a:p>
          </p:txBody>
        </p:sp>
        <p:sp>
          <p:nvSpPr>
            <p:cNvPr id="11" name="10 - Ορθογώνιο"/>
            <p:cNvSpPr/>
            <p:nvPr/>
          </p:nvSpPr>
          <p:spPr>
            <a:xfrm>
              <a:off x="3203848" y="508518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1200" dirty="0" smtClean="0"/>
                <a:t>Πλάγια κατάκλιση</a:t>
              </a:r>
            </a:p>
          </p:txBody>
        </p:sp>
      </p:grp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6588224" y="1412776"/>
            <a:ext cx="230425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lang="el-GR" sz="2000" dirty="0" smtClean="0">
                <a:latin typeface="+mn-lt"/>
              </a:rPr>
              <a:t>Διαφορετικές θέσεις :</a:t>
            </a: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Πίεση</a:t>
            </a:r>
            <a:r>
              <a:rPr kumimoji="0" lang="el-G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μεσοσπονδύλιου δίσκου μεταξύ τρίτου και τέταρτου  οσφυϊκού σπονδύλου.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1665539" y="608089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media.dentalcare.com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Κορμός/Φορτία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88024" y="1052736"/>
            <a:ext cx="3960440" cy="5544616"/>
          </a:xfrm>
        </p:spPr>
        <p:txBody>
          <a:bodyPr>
            <a:normAutofit fontScale="92500" lnSpcReduction="10000"/>
          </a:bodyPr>
          <a:lstStyle/>
          <a:p>
            <a:r>
              <a:rPr lang="el-GR" sz="2600" dirty="0" smtClean="0"/>
              <a:t>Η διαφορετική θέση του κορμού  επηρεάζει:</a:t>
            </a:r>
          </a:p>
          <a:p>
            <a:pPr lvl="1"/>
            <a:r>
              <a:rPr lang="el-GR" sz="2600" dirty="0" smtClean="0"/>
              <a:t>Την θέση της λεκάνης,</a:t>
            </a:r>
          </a:p>
          <a:p>
            <a:pPr lvl="1"/>
            <a:r>
              <a:rPr lang="el-GR" sz="2600" dirty="0" smtClean="0"/>
              <a:t>Την γωνία στην  άρθρωση του ισχίου,  </a:t>
            </a:r>
          </a:p>
          <a:p>
            <a:pPr lvl="1"/>
            <a:r>
              <a:rPr lang="el-GR" sz="2600" dirty="0" smtClean="0"/>
              <a:t>Τα φορτία στους μεσοσπονδυλίους δίσκους,</a:t>
            </a:r>
          </a:p>
          <a:p>
            <a:r>
              <a:rPr lang="el-GR" sz="2600" dirty="0" smtClean="0"/>
              <a:t>Όταν ο κορμός γέρνει εμπρός, η φόρτιση είναι σχεδόν διπλάσια από ότι στην όρθια θέση.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pic>
        <p:nvPicPr>
          <p:cNvPr id="5" name="Picture 2" descr="Disc pressure in different postures"/>
          <p:cNvPicPr>
            <a:picLocks noChangeAspect="1" noChangeArrowheads="1"/>
          </p:cNvPicPr>
          <p:nvPr/>
        </p:nvPicPr>
        <p:blipFill>
          <a:blip r:embed="rId3" cstate="print"/>
          <a:srcRect l="6329" t="63522" r="78176" b="4179"/>
          <a:stretch>
            <a:fillRect/>
          </a:stretch>
        </p:blipFill>
        <p:spPr bwMode="auto">
          <a:xfrm>
            <a:off x="467544" y="4797152"/>
            <a:ext cx="720080" cy="1519035"/>
          </a:xfrm>
          <a:prstGeom prst="rect">
            <a:avLst/>
          </a:prstGeom>
          <a:noFill/>
        </p:spPr>
      </p:pic>
      <p:pic>
        <p:nvPicPr>
          <p:cNvPr id="6" name="Picture 2" descr="Disc pressure in different postures"/>
          <p:cNvPicPr>
            <a:picLocks noChangeAspect="1" noChangeArrowheads="1"/>
          </p:cNvPicPr>
          <p:nvPr/>
        </p:nvPicPr>
        <p:blipFill>
          <a:blip r:embed="rId3" cstate="print"/>
          <a:srcRect l="74358" t="17272" r="16376" b="60132"/>
          <a:stretch>
            <a:fillRect/>
          </a:stretch>
        </p:blipFill>
        <p:spPr bwMode="auto">
          <a:xfrm>
            <a:off x="3275856" y="2132856"/>
            <a:ext cx="864096" cy="1584176"/>
          </a:xfrm>
          <a:prstGeom prst="rect">
            <a:avLst/>
          </a:prstGeom>
          <a:noFill/>
        </p:spPr>
      </p:pic>
      <p:pic>
        <p:nvPicPr>
          <p:cNvPr id="7" name="Picture 2" descr="Disc pressure in different postures"/>
          <p:cNvPicPr>
            <a:picLocks noChangeAspect="1" noChangeArrowheads="1"/>
          </p:cNvPicPr>
          <p:nvPr/>
        </p:nvPicPr>
        <p:blipFill>
          <a:blip r:embed="rId3" cstate="print"/>
          <a:srcRect l="23374" t="40273" r="3797" b="4179"/>
          <a:stretch>
            <a:fillRect/>
          </a:stretch>
        </p:blipFill>
        <p:spPr bwMode="auto">
          <a:xfrm>
            <a:off x="1187624" y="3933056"/>
            <a:ext cx="3312368" cy="2302875"/>
          </a:xfrm>
          <a:prstGeom prst="rect">
            <a:avLst/>
          </a:prstGeom>
          <a:noFill/>
        </p:spPr>
      </p:pic>
      <p:pic>
        <p:nvPicPr>
          <p:cNvPr id="8" name="Picture 2" descr="Disc pressure in different postures"/>
          <p:cNvPicPr>
            <a:picLocks noChangeAspect="1" noChangeArrowheads="1"/>
          </p:cNvPicPr>
          <p:nvPr/>
        </p:nvPicPr>
        <p:blipFill>
          <a:blip r:embed="rId3" cstate="print"/>
          <a:srcRect l="25966" t="11110" r="69879" b="62871"/>
          <a:stretch>
            <a:fillRect/>
          </a:stretch>
        </p:blipFill>
        <p:spPr bwMode="auto">
          <a:xfrm>
            <a:off x="323528" y="3068960"/>
            <a:ext cx="432048" cy="2052228"/>
          </a:xfrm>
          <a:prstGeom prst="rect">
            <a:avLst/>
          </a:prstGeom>
          <a:noFill/>
        </p:spPr>
      </p:pic>
      <p:pic>
        <p:nvPicPr>
          <p:cNvPr id="9" name="Picture 2" descr="Disc pressure in different postures"/>
          <p:cNvPicPr>
            <a:picLocks noChangeAspect="1" noChangeArrowheads="1"/>
          </p:cNvPicPr>
          <p:nvPr/>
        </p:nvPicPr>
        <p:blipFill>
          <a:blip r:embed="rId3" cstate="print"/>
          <a:srcRect l="35559" t="15903" r="54315" b="60132"/>
          <a:stretch>
            <a:fillRect/>
          </a:stretch>
        </p:blipFill>
        <p:spPr bwMode="auto">
          <a:xfrm>
            <a:off x="611560" y="1340768"/>
            <a:ext cx="899071" cy="1656184"/>
          </a:xfrm>
          <a:prstGeom prst="rect">
            <a:avLst/>
          </a:prstGeom>
          <a:noFill/>
        </p:spPr>
      </p:pic>
      <p:pic>
        <p:nvPicPr>
          <p:cNvPr id="10" name="Picture 2" descr="Disc pressure in different postures"/>
          <p:cNvPicPr>
            <a:picLocks noChangeAspect="1" noChangeArrowheads="1"/>
          </p:cNvPicPr>
          <p:nvPr/>
        </p:nvPicPr>
        <p:blipFill>
          <a:blip r:embed="rId3" cstate="print"/>
          <a:srcRect l="49338" t="15903" r="40275" b="60132"/>
          <a:stretch>
            <a:fillRect/>
          </a:stretch>
        </p:blipFill>
        <p:spPr bwMode="auto">
          <a:xfrm>
            <a:off x="1691680" y="2060848"/>
            <a:ext cx="936104" cy="1638182"/>
          </a:xfrm>
          <a:prstGeom prst="rect">
            <a:avLst/>
          </a:prstGeom>
          <a:noFill/>
        </p:spPr>
      </p:pic>
      <p:pic>
        <p:nvPicPr>
          <p:cNvPr id="11" name="Picture 2" descr="Disc pressure in different postures"/>
          <p:cNvPicPr>
            <a:picLocks noChangeAspect="1" noChangeArrowheads="1"/>
          </p:cNvPicPr>
          <p:nvPr/>
        </p:nvPicPr>
        <p:blipFill>
          <a:blip r:embed="rId3" cstate="print"/>
          <a:srcRect l="62002" t="16588" r="28216" b="60132"/>
          <a:stretch>
            <a:fillRect/>
          </a:stretch>
        </p:blipFill>
        <p:spPr bwMode="auto">
          <a:xfrm>
            <a:off x="2483768" y="1412776"/>
            <a:ext cx="885275" cy="1584176"/>
          </a:xfrm>
          <a:prstGeom prst="rect">
            <a:avLst/>
          </a:prstGeom>
          <a:noFill/>
        </p:spPr>
      </p:pic>
      <p:sp>
        <p:nvSpPr>
          <p:cNvPr id="18" name="17 - Ορθογώνιο"/>
          <p:cNvSpPr/>
          <p:nvPr/>
        </p:nvSpPr>
        <p:spPr>
          <a:xfrm>
            <a:off x="323528" y="1268760"/>
            <a:ext cx="4248472" cy="5040560"/>
          </a:xfrm>
          <a:prstGeom prst="rect">
            <a:avLst/>
          </a:prstGeom>
          <a:noFill/>
          <a:ln w="57150"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Ορθογώνιο"/>
          <p:cNvSpPr/>
          <p:nvPr/>
        </p:nvSpPr>
        <p:spPr>
          <a:xfrm>
            <a:off x="683568" y="2708920"/>
            <a:ext cx="648072" cy="2880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110</a:t>
            </a:r>
            <a:r>
              <a:rPr lang="el-GR" b="1" baseline="30000" dirty="0" smtClean="0"/>
              <a:t>Ο</a:t>
            </a:r>
            <a:r>
              <a:rPr lang="el-GR" b="1" dirty="0" smtClean="0"/>
              <a:t> </a:t>
            </a:r>
            <a:endParaRPr lang="el-GR" b="1" dirty="0"/>
          </a:p>
        </p:txBody>
      </p:sp>
      <p:sp>
        <p:nvSpPr>
          <p:cNvPr id="20" name="19 - Ορθογώνιο"/>
          <p:cNvSpPr/>
          <p:nvPr/>
        </p:nvSpPr>
        <p:spPr>
          <a:xfrm>
            <a:off x="1691680" y="3429000"/>
            <a:ext cx="720080" cy="2880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100</a:t>
            </a:r>
            <a:r>
              <a:rPr lang="el-GR" b="1" baseline="30000" dirty="0" smtClean="0"/>
              <a:t>Ο</a:t>
            </a:r>
            <a:r>
              <a:rPr lang="el-GR" b="1" dirty="0" smtClean="0"/>
              <a:t> </a:t>
            </a:r>
            <a:endParaRPr lang="el-GR" b="1" dirty="0"/>
          </a:p>
        </p:txBody>
      </p:sp>
      <p:sp>
        <p:nvSpPr>
          <p:cNvPr id="21" name="20 - Ορθογώνιο"/>
          <p:cNvSpPr/>
          <p:nvPr/>
        </p:nvSpPr>
        <p:spPr>
          <a:xfrm>
            <a:off x="2699792" y="2708920"/>
            <a:ext cx="576064" cy="2880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90</a:t>
            </a:r>
            <a:r>
              <a:rPr lang="el-GR" b="1" baseline="30000" dirty="0" smtClean="0"/>
              <a:t>Ο</a:t>
            </a:r>
            <a:r>
              <a:rPr lang="el-GR" b="1" dirty="0" smtClean="0"/>
              <a:t> </a:t>
            </a:r>
            <a:endParaRPr lang="el-GR" b="1" dirty="0"/>
          </a:p>
        </p:txBody>
      </p:sp>
      <p:sp>
        <p:nvSpPr>
          <p:cNvPr id="22" name="21 - Ορθογώνιο"/>
          <p:cNvSpPr/>
          <p:nvPr/>
        </p:nvSpPr>
        <p:spPr>
          <a:xfrm>
            <a:off x="3347864" y="3429000"/>
            <a:ext cx="576064" cy="2880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80</a:t>
            </a:r>
            <a:r>
              <a:rPr lang="el-GR" b="1" baseline="30000" dirty="0" smtClean="0"/>
              <a:t>Ο</a:t>
            </a:r>
            <a:r>
              <a:rPr lang="el-GR" b="1" dirty="0" smtClean="0"/>
              <a:t> </a:t>
            </a:r>
            <a:endParaRPr lang="el-GR" b="1" dirty="0"/>
          </a:p>
        </p:txBody>
      </p:sp>
      <p:sp>
        <p:nvSpPr>
          <p:cNvPr id="23" name="22 - Ορθογώνιο"/>
          <p:cNvSpPr/>
          <p:nvPr/>
        </p:nvSpPr>
        <p:spPr>
          <a:xfrm>
            <a:off x="827584" y="4005064"/>
            <a:ext cx="792088" cy="2160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100% </a:t>
            </a:r>
            <a:endParaRPr lang="el-GR" b="1" dirty="0"/>
          </a:p>
        </p:txBody>
      </p:sp>
      <p:sp>
        <p:nvSpPr>
          <p:cNvPr id="24" name="23 - Ορθογώνιο"/>
          <p:cNvSpPr/>
          <p:nvPr/>
        </p:nvSpPr>
        <p:spPr>
          <a:xfrm>
            <a:off x="1547664" y="4005064"/>
            <a:ext cx="720080" cy="2160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105% </a:t>
            </a:r>
            <a:endParaRPr lang="el-GR" b="1" dirty="0"/>
          </a:p>
        </p:txBody>
      </p:sp>
      <p:sp>
        <p:nvSpPr>
          <p:cNvPr id="25" name="24 - Ορθογώνιο"/>
          <p:cNvSpPr/>
          <p:nvPr/>
        </p:nvSpPr>
        <p:spPr>
          <a:xfrm>
            <a:off x="2195736" y="4005064"/>
            <a:ext cx="720080" cy="2160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115% </a:t>
            </a:r>
            <a:endParaRPr lang="el-GR" b="1" dirty="0"/>
          </a:p>
        </p:txBody>
      </p:sp>
      <p:sp>
        <p:nvSpPr>
          <p:cNvPr id="26" name="25 - Ορθογώνιο"/>
          <p:cNvSpPr/>
          <p:nvPr/>
        </p:nvSpPr>
        <p:spPr>
          <a:xfrm>
            <a:off x="2843808" y="4005064"/>
            <a:ext cx="720080" cy="2160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140% </a:t>
            </a:r>
            <a:endParaRPr lang="el-GR" b="1" dirty="0"/>
          </a:p>
        </p:txBody>
      </p:sp>
      <p:sp>
        <p:nvSpPr>
          <p:cNvPr id="27" name="26 - Ορθογώνιο"/>
          <p:cNvSpPr/>
          <p:nvPr/>
        </p:nvSpPr>
        <p:spPr>
          <a:xfrm>
            <a:off x="3563888" y="4005064"/>
            <a:ext cx="720080" cy="2160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190% </a:t>
            </a:r>
            <a:endParaRPr lang="el-GR" b="1" dirty="0"/>
          </a:p>
        </p:txBody>
      </p:sp>
      <p:cxnSp>
        <p:nvCxnSpPr>
          <p:cNvPr id="31" name="30 - Ευθύγραμμο βέλος σύνδεσης"/>
          <p:cNvCxnSpPr/>
          <p:nvPr/>
        </p:nvCxnSpPr>
        <p:spPr>
          <a:xfrm flipH="1" flipV="1">
            <a:off x="3779912" y="3789040"/>
            <a:ext cx="14401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- Ευθύγραμμο βέλος σύνδεσης"/>
          <p:cNvCxnSpPr/>
          <p:nvPr/>
        </p:nvCxnSpPr>
        <p:spPr>
          <a:xfrm flipH="1" flipV="1">
            <a:off x="2915816" y="3140968"/>
            <a:ext cx="28803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- Ευθύγραμμο βέλος σύνδεσης"/>
          <p:cNvCxnSpPr>
            <a:stCxn id="25" idx="0"/>
          </p:cNvCxnSpPr>
          <p:nvPr/>
        </p:nvCxnSpPr>
        <p:spPr>
          <a:xfrm flipH="1" flipV="1">
            <a:off x="2267744" y="3717032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- Ευθύγραμμο βέλος σύνδεσης"/>
          <p:cNvCxnSpPr/>
          <p:nvPr/>
        </p:nvCxnSpPr>
        <p:spPr>
          <a:xfrm flipH="1" flipV="1">
            <a:off x="971600" y="3068960"/>
            <a:ext cx="64807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- Ευθύγραμμο βέλος σύνδεσης"/>
          <p:cNvCxnSpPr/>
          <p:nvPr/>
        </p:nvCxnSpPr>
        <p:spPr>
          <a:xfrm flipH="1" flipV="1">
            <a:off x="683568" y="3789040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56 - Ορθογώνιο"/>
          <p:cNvSpPr/>
          <p:nvPr/>
        </p:nvSpPr>
        <p:spPr>
          <a:xfrm>
            <a:off x="656438" y="6320353"/>
            <a:ext cx="35826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mypremiertherapy.com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Σωστό - Λάθος 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pic>
        <p:nvPicPr>
          <p:cNvPr id="5" name="Picture 2" descr="http://www.tipsiam.com/wp-content/uploads/2012/08/p324695607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1" b="47551"/>
          <a:stretch>
            <a:fillRect/>
          </a:stretch>
        </p:blipFill>
        <p:spPr bwMode="auto">
          <a:xfrm>
            <a:off x="467544" y="1124744"/>
            <a:ext cx="3179683" cy="4639078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3275856" y="6206807"/>
            <a:ext cx="28438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tipsiam.com</a:t>
            </a:r>
            <a:endParaRPr lang="el-GR" sz="1200" dirty="0">
              <a:latin typeface="+mn-lt"/>
            </a:endParaRPr>
          </a:p>
        </p:txBody>
      </p:sp>
      <p:pic>
        <p:nvPicPr>
          <p:cNvPr id="7" name="Picture 2" descr="http://www.tipsiam.com/wp-content/uploads/2012/08/p324695607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89" b="47551"/>
          <a:stretch>
            <a:fillRect/>
          </a:stretch>
        </p:blipFill>
        <p:spPr bwMode="auto">
          <a:xfrm>
            <a:off x="5508104" y="1196752"/>
            <a:ext cx="3168352" cy="4639078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- Ορθογώνιο"/>
          <p:cNvSpPr/>
          <p:nvPr/>
        </p:nvSpPr>
        <p:spPr>
          <a:xfrm>
            <a:off x="3851920" y="2708920"/>
            <a:ext cx="1080120" cy="461665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+mn-lt"/>
              </a:rPr>
              <a:t>Λάθος</a:t>
            </a:r>
            <a:r>
              <a:rPr lang="el-GR" dirty="0" smtClean="0"/>
              <a:t> 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3851920" y="3933056"/>
            <a:ext cx="1440160" cy="830997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+mn-lt"/>
              </a:rPr>
              <a:t>Αποδεκτή θέση</a:t>
            </a:r>
            <a:endParaRPr lang="el-GR" sz="2400" dirty="0">
              <a:latin typeface="+mn-lt"/>
            </a:endParaRPr>
          </a:p>
        </p:txBody>
      </p:sp>
      <p:sp>
        <p:nvSpPr>
          <p:cNvPr id="10" name="9 - Λυγισμένο βέλος"/>
          <p:cNvSpPr/>
          <p:nvPr/>
        </p:nvSpPr>
        <p:spPr>
          <a:xfrm>
            <a:off x="4572000" y="1916832"/>
            <a:ext cx="813816" cy="648072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1" name="10 - Λυγισμένο βέλος"/>
          <p:cNvSpPr/>
          <p:nvPr/>
        </p:nvSpPr>
        <p:spPr>
          <a:xfrm flipH="1" flipV="1">
            <a:off x="3779912" y="4941168"/>
            <a:ext cx="720080" cy="7200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Θέση  Οδηγού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pic>
        <p:nvPicPr>
          <p:cNvPr id="5" name="Picture 2" descr="http://www.ergonomics4schools.com/images/lzone/seatguid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8129"/>
          <a:stretch>
            <a:fillRect/>
          </a:stretch>
        </p:blipFill>
        <p:spPr bwMode="auto">
          <a:xfrm>
            <a:off x="3995936" y="1196752"/>
            <a:ext cx="4895421" cy="4104456"/>
          </a:xfrm>
          <a:prstGeom prst="rect">
            <a:avLst/>
          </a:prstGeom>
          <a:noFill/>
        </p:spPr>
      </p:pic>
      <p:pic>
        <p:nvPicPr>
          <p:cNvPr id="7" name="Picture 2" descr="File:Hip point drawing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" r="18028" b="7704"/>
          <a:stretch>
            <a:fillRect/>
          </a:stretch>
        </p:blipFill>
        <p:spPr bwMode="auto">
          <a:xfrm flipH="1">
            <a:off x="323528" y="4005064"/>
            <a:ext cx="3632168" cy="2520280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1.bp.blogspot.com/-K0UszpHN7zM/TdfvefkvaxI/AAAAAAAADYQ/W54LnxJ06Io/s400/driving.gif"/>
          <p:cNvPicPr>
            <a:picLocks noChangeAspect="1" noChangeArrowheads="1"/>
          </p:cNvPicPr>
          <p:nvPr/>
        </p:nvPicPr>
        <p:blipFill>
          <a:blip r:embed="rId4" cstate="print"/>
          <a:srcRect r="3226"/>
          <a:stretch>
            <a:fillRect/>
          </a:stretch>
        </p:blipFill>
        <p:spPr bwMode="auto">
          <a:xfrm>
            <a:off x="323528" y="1268760"/>
            <a:ext cx="5100224" cy="2664296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</p:pic>
      <p:sp>
        <p:nvSpPr>
          <p:cNvPr id="10" name="9 - Ορθογώνιο"/>
          <p:cNvSpPr/>
          <p:nvPr/>
        </p:nvSpPr>
        <p:spPr>
          <a:xfrm rot="16200000">
            <a:off x="-1013628" y="2462408"/>
            <a:ext cx="23042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liz.mommyslittlecorner.com</a:t>
            </a:r>
            <a:endParaRPr lang="el-GR" sz="1200" dirty="0">
              <a:latin typeface="+mn-lt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3203848" y="3573016"/>
            <a:ext cx="792088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Σωστό</a:t>
            </a:r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>
            <a:off x="755576" y="3573016"/>
            <a:ext cx="864096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Λάθος</a:t>
            </a:r>
            <a:endParaRPr lang="en-US" dirty="0" smtClean="0"/>
          </a:p>
        </p:txBody>
      </p:sp>
      <p:sp>
        <p:nvSpPr>
          <p:cNvPr id="13" name="12 - Ορθογώνιο"/>
          <p:cNvSpPr/>
          <p:nvPr/>
        </p:nvSpPr>
        <p:spPr>
          <a:xfrm>
            <a:off x="2555776" y="4077072"/>
            <a:ext cx="1296144" cy="1224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err="1" smtClean="0"/>
              <a:t>ΑΝΑΚΛΙΣΗ:Θέση</a:t>
            </a:r>
            <a:r>
              <a:rPr lang="el-GR" dirty="0" smtClean="0"/>
              <a:t> μικρότερης φόρτισης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6203122" y="5337855"/>
            <a:ext cx="2952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6"/>
              </a:rPr>
              <a:t>ergonomics4schools.com</a:t>
            </a:r>
            <a:endParaRPr lang="el-GR" sz="1200" dirty="0">
              <a:latin typeface="+mn-lt"/>
            </a:endParaRPr>
          </a:p>
        </p:txBody>
      </p:sp>
      <p:sp>
        <p:nvSpPr>
          <p:cNvPr id="14" name="Rectangle 7"/>
          <p:cNvSpPr/>
          <p:nvPr/>
        </p:nvSpPr>
        <p:spPr>
          <a:xfrm>
            <a:off x="3779912" y="6093296"/>
            <a:ext cx="2706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Hip point </a:t>
            </a:r>
            <a:r>
              <a:rPr lang="en-US" sz="1200" dirty="0" smtClean="0">
                <a:latin typeface="+mn-lt"/>
                <a:hlinkClick r:id="rId7"/>
              </a:rPr>
              <a:t>drawing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8" tooltip="User:Malyszkz"/>
              </a:rPr>
              <a:t>Malyszkz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Άρθρωση Ισχίων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pic>
        <p:nvPicPr>
          <p:cNvPr id="5" name="Picture 2" descr="http://www.croydonpgmc.co.uk/wp-content/uploads/good-bad-postures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789" t="34552" r="4958" b="36755"/>
          <a:stretch>
            <a:fillRect/>
          </a:stretch>
        </p:blipFill>
        <p:spPr bwMode="auto">
          <a:xfrm>
            <a:off x="323528" y="3789040"/>
            <a:ext cx="3240360" cy="2314543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179512" y="6197480"/>
            <a:ext cx="3096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croydonpgmc.co.uk</a:t>
            </a:r>
            <a:endParaRPr lang="el-GR" sz="1200" dirty="0">
              <a:latin typeface="+mn-lt"/>
            </a:endParaRPr>
          </a:p>
        </p:txBody>
      </p:sp>
      <p:pic>
        <p:nvPicPr>
          <p:cNvPr id="7" name="Picture 4" descr="http://www.nadachair.com.au/images/3%20small%20angles.gif"/>
          <p:cNvPicPr>
            <a:picLocks noChangeAspect="1" noChangeArrowheads="1"/>
          </p:cNvPicPr>
          <p:nvPr/>
        </p:nvPicPr>
        <p:blipFill>
          <a:blip r:embed="rId4" cstate="print"/>
          <a:srcRect l="-2573" r="10417"/>
          <a:stretch>
            <a:fillRect/>
          </a:stretch>
        </p:blipFill>
        <p:spPr bwMode="auto">
          <a:xfrm>
            <a:off x="5436096" y="1196752"/>
            <a:ext cx="3456384" cy="5000728"/>
          </a:xfrm>
          <a:prstGeom prst="rect">
            <a:avLst/>
          </a:prstGeom>
          <a:noFill/>
          <a:ln>
            <a:solidFill>
              <a:srgbClr val="909769"/>
            </a:solidFill>
          </a:ln>
        </p:spPr>
      </p:pic>
      <p:sp>
        <p:nvSpPr>
          <p:cNvPr id="8" name="7 - Ορθογώνιο"/>
          <p:cNvSpPr/>
          <p:nvPr/>
        </p:nvSpPr>
        <p:spPr>
          <a:xfrm>
            <a:off x="5580112" y="6218056"/>
            <a:ext cx="3168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nadachair.com.au</a:t>
            </a:r>
            <a:endParaRPr lang="el-GR" sz="1200" dirty="0">
              <a:latin typeface="+mn-lt"/>
            </a:endParaRPr>
          </a:p>
        </p:txBody>
      </p:sp>
      <p:pic>
        <p:nvPicPr>
          <p:cNvPr id="9" name="Picture 2" descr="http://www.croydonpgmc.co.uk/wp-content/uploads/good-bad-postures.gif"/>
          <p:cNvPicPr>
            <a:picLocks noChangeAspect="1" noChangeArrowheads="1"/>
          </p:cNvPicPr>
          <p:nvPr/>
        </p:nvPicPr>
        <p:blipFill>
          <a:blip r:embed="rId2" cstate="print"/>
          <a:srcRect l="13093" t="68028" r="17565" b="2617"/>
          <a:stretch>
            <a:fillRect/>
          </a:stretch>
        </p:blipFill>
        <p:spPr bwMode="auto">
          <a:xfrm flipH="1">
            <a:off x="323528" y="1052736"/>
            <a:ext cx="2592288" cy="2678899"/>
          </a:xfrm>
          <a:prstGeom prst="rect">
            <a:avLst/>
          </a:prstGeom>
          <a:noFill/>
        </p:spPr>
      </p:pic>
      <p:sp>
        <p:nvSpPr>
          <p:cNvPr id="11" name="10 - Ορθογώνιο"/>
          <p:cNvSpPr/>
          <p:nvPr/>
        </p:nvSpPr>
        <p:spPr>
          <a:xfrm>
            <a:off x="5436096" y="2132856"/>
            <a:ext cx="122413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 smtClean="0"/>
              <a:t>Χειρότερη θέση</a:t>
            </a:r>
          </a:p>
        </p:txBody>
      </p:sp>
      <p:sp>
        <p:nvSpPr>
          <p:cNvPr id="14" name="2 - Θέση περιεχομένου"/>
          <p:cNvSpPr txBox="1">
            <a:spLocks/>
          </p:cNvSpPr>
          <p:nvPr/>
        </p:nvSpPr>
        <p:spPr>
          <a:xfrm>
            <a:off x="3275856" y="1196752"/>
            <a:ext cx="2088232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κάμψη στα ισχία  και  ο κορμός καθορίζουν την θέση της λεκάνης, την επιβάρυνση στην οσφυϊκή μοίρα.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25 - Ορθογώνιο"/>
          <p:cNvSpPr/>
          <p:nvPr/>
        </p:nvSpPr>
        <p:spPr>
          <a:xfrm>
            <a:off x="5508104" y="5229200"/>
            <a:ext cx="1296144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 smtClean="0"/>
              <a:t>Αποδεκτή  θέση- υποστήριξη</a:t>
            </a:r>
          </a:p>
        </p:txBody>
      </p:sp>
      <p:sp>
        <p:nvSpPr>
          <p:cNvPr id="27" name="26 - Κεραυνός"/>
          <p:cNvSpPr/>
          <p:nvPr/>
        </p:nvSpPr>
        <p:spPr>
          <a:xfrm rot="306980">
            <a:off x="6232824" y="2663779"/>
            <a:ext cx="617496" cy="334774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err="1" smtClean="0"/>
              <a:t>Ανάκλιση</a:t>
            </a:r>
            <a:r>
              <a:rPr lang="el-GR" sz="3600" dirty="0" smtClean="0"/>
              <a:t> Καθίσματος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  <p:pic>
        <p:nvPicPr>
          <p:cNvPr id="6" name="Picture 2" descr="File:Ergonomic workst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9" t="10663" r="30328"/>
          <a:stretch>
            <a:fillRect/>
          </a:stretch>
        </p:blipFill>
        <p:spPr bwMode="auto">
          <a:xfrm>
            <a:off x="251520" y="1340768"/>
            <a:ext cx="3672408" cy="482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orrect posture (image from the BBC)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4603" t="4348"/>
          <a:stretch>
            <a:fillRect/>
          </a:stretch>
        </p:blipFill>
        <p:spPr bwMode="auto">
          <a:xfrm>
            <a:off x="3809308" y="3429000"/>
            <a:ext cx="2455216" cy="3429000"/>
          </a:xfrm>
          <a:prstGeom prst="rect">
            <a:avLst/>
          </a:prstGeom>
          <a:noFill/>
        </p:spPr>
      </p:pic>
      <p:pic>
        <p:nvPicPr>
          <p:cNvPr id="10" name="Picture 4" descr="Correct posture (image from the BBC)"/>
          <p:cNvPicPr>
            <a:picLocks noChangeAspect="1" noChangeArrowheads="1"/>
          </p:cNvPicPr>
          <p:nvPr/>
        </p:nvPicPr>
        <p:blipFill>
          <a:blip r:embed="rId3" cstate="print"/>
          <a:srcRect t="7408" r="32832"/>
          <a:stretch>
            <a:fillRect/>
          </a:stretch>
        </p:blipFill>
        <p:spPr bwMode="auto">
          <a:xfrm>
            <a:off x="6300192" y="3501008"/>
            <a:ext cx="2526731" cy="1800200"/>
          </a:xfrm>
          <a:prstGeom prst="rect">
            <a:avLst/>
          </a:prstGeom>
          <a:noFill/>
        </p:spPr>
      </p:pic>
      <p:sp>
        <p:nvSpPr>
          <p:cNvPr id="11" name="10 - Ορθογώνιο"/>
          <p:cNvSpPr/>
          <p:nvPr/>
        </p:nvSpPr>
        <p:spPr>
          <a:xfrm>
            <a:off x="5724128" y="6146253"/>
            <a:ext cx="2771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nathan-lee.com</a:t>
            </a:r>
            <a:endParaRPr lang="el-GR" sz="1200" dirty="0"/>
          </a:p>
        </p:txBody>
      </p:sp>
      <p:sp>
        <p:nvSpPr>
          <p:cNvPr id="13" name="5 - Θέση περιεχομένου"/>
          <p:cNvSpPr txBox="1">
            <a:spLocks/>
          </p:cNvSpPr>
          <p:nvPr/>
        </p:nvSpPr>
        <p:spPr>
          <a:xfrm>
            <a:off x="3851920" y="1124744"/>
            <a:ext cx="5040560" cy="2304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Πρόταση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για θέση μικρότερης φόρτισης</a:t>
            </a:r>
            <a:r>
              <a:rPr lang="el-GR" sz="2400" dirty="0" smtClean="0">
                <a:latin typeface="+mn-lt"/>
              </a:rPr>
              <a:t> (1,2,3,4,5)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 συνδυασμός </a:t>
            </a:r>
            <a:r>
              <a:rPr lang="el-GR" sz="2400" noProof="0" dirty="0" smtClean="0">
                <a:latin typeface="+mn-lt"/>
              </a:rPr>
              <a:t> με δυνατότητα </a:t>
            </a:r>
            <a:r>
              <a:rPr lang="el-GR" sz="2400" dirty="0" err="1" smtClean="0">
                <a:latin typeface="+mn-lt"/>
              </a:rPr>
              <a:t>ανάκλισης</a:t>
            </a:r>
            <a:r>
              <a:rPr lang="el-GR" sz="2400" dirty="0" smtClean="0">
                <a:latin typeface="+mn-lt"/>
              </a:rPr>
              <a:t> του καθίσματος  θα  ελάττωνε περισσότερο τα φορτία στην οσφυϊκή μοίρα.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251520" y="1556792"/>
            <a:ext cx="43204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539552" y="6192420"/>
            <a:ext cx="2841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8080"/>
                </a:solidFill>
                <a:latin typeface="+mn-lt"/>
                <a:sym typeface="Wingdings"/>
              </a:rPr>
              <a:t> 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“</a:t>
            </a:r>
            <a:r>
              <a:rPr lang="en-US" sz="1200" dirty="0">
                <a:latin typeface="+mn-lt"/>
                <a:hlinkClick r:id="rId5"/>
              </a:rPr>
              <a:t>Ergonomic </a:t>
            </a:r>
            <a:r>
              <a:rPr lang="en-US" sz="1200" dirty="0" smtClean="0">
                <a:latin typeface="+mn-lt"/>
                <a:hlinkClick r:id="rId5"/>
              </a:rPr>
              <a:t>workstation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”, </a:t>
            </a:r>
            <a:r>
              <a:rPr lang="el-GR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από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1200" dirty="0">
                <a:latin typeface="+mn-lt"/>
                <a:hlinkClick r:id="rId6" tooltip="User:Maxxl2"/>
              </a:rPr>
              <a:t>Maxxl2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l-GR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διαθέσιμο με άδεια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1200" dirty="0">
                <a:latin typeface="+mn-lt"/>
                <a:hlinkClick r:id="rId7"/>
              </a:rPr>
              <a:t>CC BY-SA 3.0 DE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Εργονομικό  Κάθισμα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pic>
        <p:nvPicPr>
          <p:cNvPr id="6" name="Picture 2" descr="Αποτέλεσμα εικόνας για ergonomics seating knoll"/>
          <p:cNvPicPr>
            <a:picLocks noChangeAspect="1" noChangeArrowheads="1"/>
          </p:cNvPicPr>
          <p:nvPr/>
        </p:nvPicPr>
        <p:blipFill>
          <a:blip r:embed="rId3" cstate="print"/>
          <a:srcRect l="17775" r="19347"/>
          <a:stretch>
            <a:fillRect/>
          </a:stretch>
        </p:blipFill>
        <p:spPr bwMode="auto">
          <a:xfrm>
            <a:off x="3923928" y="1916832"/>
            <a:ext cx="4752528" cy="4326345"/>
          </a:xfrm>
          <a:prstGeom prst="rect">
            <a:avLst/>
          </a:prstGeom>
          <a:noFill/>
        </p:spPr>
      </p:pic>
      <p:pic>
        <p:nvPicPr>
          <p:cNvPr id="8" name="Picture 10" descr="Αποτέλεσμα εικόνας για ergonomics seating knoll"/>
          <p:cNvPicPr>
            <a:picLocks noChangeAspect="1" noChangeArrowheads="1"/>
          </p:cNvPicPr>
          <p:nvPr/>
        </p:nvPicPr>
        <p:blipFill>
          <a:blip r:embed="rId4" cstate="print"/>
          <a:srcRect l="13043" t="3225" r="10870" b="6486"/>
          <a:stretch>
            <a:fillRect/>
          </a:stretch>
        </p:blipFill>
        <p:spPr bwMode="auto">
          <a:xfrm>
            <a:off x="107504" y="1718142"/>
            <a:ext cx="2952328" cy="4723724"/>
          </a:xfrm>
          <a:prstGeom prst="rect">
            <a:avLst/>
          </a:prstGeom>
          <a:noFill/>
        </p:spPr>
      </p:pic>
      <p:sp>
        <p:nvSpPr>
          <p:cNvPr id="11" name="5 - Θέση περιεχομένου"/>
          <p:cNvSpPr txBox="1">
            <a:spLocks/>
          </p:cNvSpPr>
          <p:nvPr/>
        </p:nvSpPr>
        <p:spPr>
          <a:xfrm>
            <a:off x="1403648" y="980728"/>
            <a:ext cx="7740352" cy="12961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R="0" lvl="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Πρόταση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για θέση μικρότερης φόρτισης. Η</a:t>
            </a:r>
            <a:r>
              <a:rPr lang="el-GR" sz="2400" dirty="0" smtClean="0">
                <a:latin typeface="+mn-lt"/>
              </a:rPr>
              <a:t> δυνατότητα ελεύθερης κίνησης ελαττώνει περισσότερο την επιβάρυνση στις δομές που φορτίζονται.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5445224" y="6243177"/>
            <a:ext cx="1709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knoll.com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Χρήση Υπολογιστή 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  <p:pic>
        <p:nvPicPr>
          <p:cNvPr id="5" name="Picture 4" descr="http://sclwhs.weebly.com/uploads/3/3/9/4/3394323/69034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469" t="18393" r="3061" b="14609"/>
          <a:stretch>
            <a:fillRect/>
          </a:stretch>
        </p:blipFill>
        <p:spPr bwMode="auto">
          <a:xfrm>
            <a:off x="539552" y="1268760"/>
            <a:ext cx="5054343" cy="5328592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</p:pic>
      <p:sp>
        <p:nvSpPr>
          <p:cNvPr id="6" name="5 - Ορθογώνιο"/>
          <p:cNvSpPr/>
          <p:nvPr/>
        </p:nvSpPr>
        <p:spPr>
          <a:xfrm>
            <a:off x="1417465" y="6581001"/>
            <a:ext cx="2736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mydr.com.au</a:t>
            </a:r>
            <a:endParaRPr lang="el-GR" sz="1200" dirty="0">
              <a:latin typeface="+mn-lt"/>
            </a:endParaRPr>
          </a:p>
        </p:txBody>
      </p:sp>
      <p:sp>
        <p:nvSpPr>
          <p:cNvPr id="9" name="8 - Αστέρι 7 ακτινών"/>
          <p:cNvSpPr/>
          <p:nvPr/>
        </p:nvSpPr>
        <p:spPr>
          <a:xfrm flipV="1">
            <a:off x="3995936" y="3068960"/>
            <a:ext cx="144016" cy="216024"/>
          </a:xfrm>
          <a:prstGeom prst="star7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Αστέρι 7 ακτινών"/>
          <p:cNvSpPr/>
          <p:nvPr/>
        </p:nvSpPr>
        <p:spPr>
          <a:xfrm>
            <a:off x="539552" y="2420888"/>
            <a:ext cx="288032" cy="423664"/>
          </a:xfrm>
          <a:prstGeom prst="star7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</a:t>
            </a:r>
            <a:endParaRPr lang="el-GR" dirty="0"/>
          </a:p>
        </p:txBody>
      </p:sp>
      <p:sp>
        <p:nvSpPr>
          <p:cNvPr id="20" name="19 - Αστέρι 7 ακτινών"/>
          <p:cNvSpPr/>
          <p:nvPr/>
        </p:nvSpPr>
        <p:spPr>
          <a:xfrm>
            <a:off x="539552" y="4221088"/>
            <a:ext cx="288032" cy="432048"/>
          </a:xfrm>
          <a:prstGeom prst="star7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2</a:t>
            </a:r>
            <a:endParaRPr lang="el-GR" dirty="0"/>
          </a:p>
        </p:txBody>
      </p:sp>
      <p:sp>
        <p:nvSpPr>
          <p:cNvPr id="21" name="20 - Αστέρι 7 ακτινών"/>
          <p:cNvSpPr/>
          <p:nvPr/>
        </p:nvSpPr>
        <p:spPr>
          <a:xfrm>
            <a:off x="539552" y="5373216"/>
            <a:ext cx="351656" cy="423664"/>
          </a:xfrm>
          <a:prstGeom prst="star7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3</a:t>
            </a:r>
            <a:endParaRPr lang="el-GR" dirty="0"/>
          </a:p>
        </p:txBody>
      </p:sp>
      <p:sp>
        <p:nvSpPr>
          <p:cNvPr id="24" name="23 - Αστέρι 7 ακτινών"/>
          <p:cNvSpPr/>
          <p:nvPr/>
        </p:nvSpPr>
        <p:spPr>
          <a:xfrm>
            <a:off x="467544" y="3212976"/>
            <a:ext cx="351656" cy="423664"/>
          </a:xfrm>
          <a:prstGeom prst="star7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6</a:t>
            </a:r>
            <a:endParaRPr lang="el-GR" dirty="0"/>
          </a:p>
        </p:txBody>
      </p:sp>
      <p:sp>
        <p:nvSpPr>
          <p:cNvPr id="25" name="24 - Αστέρι 7 ακτινών"/>
          <p:cNvSpPr/>
          <p:nvPr/>
        </p:nvSpPr>
        <p:spPr>
          <a:xfrm>
            <a:off x="2915816" y="6309320"/>
            <a:ext cx="432048" cy="260648"/>
          </a:xfrm>
          <a:prstGeom prst="star7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5</a:t>
            </a:r>
            <a:endParaRPr lang="el-GR" dirty="0"/>
          </a:p>
        </p:txBody>
      </p:sp>
      <p:sp>
        <p:nvSpPr>
          <p:cNvPr id="26" name="25 - Αστέρι 7 ακτινών"/>
          <p:cNvSpPr/>
          <p:nvPr/>
        </p:nvSpPr>
        <p:spPr>
          <a:xfrm>
            <a:off x="2123728" y="6165304"/>
            <a:ext cx="351656" cy="423664"/>
          </a:xfrm>
          <a:prstGeom prst="star7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4</a:t>
            </a:r>
            <a:endParaRPr lang="el-GR" dirty="0"/>
          </a:p>
        </p:txBody>
      </p:sp>
      <p:sp>
        <p:nvSpPr>
          <p:cNvPr id="27" name="26 - Ορθογώνιο"/>
          <p:cNvSpPr/>
          <p:nvPr/>
        </p:nvSpPr>
        <p:spPr>
          <a:xfrm>
            <a:off x="3995936" y="3068960"/>
            <a:ext cx="1224136" cy="5040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27 - Αστέρι 7 ακτινών"/>
          <p:cNvSpPr/>
          <p:nvPr/>
        </p:nvSpPr>
        <p:spPr>
          <a:xfrm>
            <a:off x="4355976" y="1124744"/>
            <a:ext cx="288032" cy="423664"/>
          </a:xfrm>
          <a:prstGeom prst="star7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8</a:t>
            </a:r>
            <a:endParaRPr lang="el-GR" dirty="0"/>
          </a:p>
        </p:txBody>
      </p:sp>
      <p:sp>
        <p:nvSpPr>
          <p:cNvPr id="29" name="28 - Αστέρι 7 ακτινών"/>
          <p:cNvSpPr/>
          <p:nvPr/>
        </p:nvSpPr>
        <p:spPr>
          <a:xfrm>
            <a:off x="3923928" y="2996952"/>
            <a:ext cx="576064" cy="432048"/>
          </a:xfrm>
          <a:prstGeom prst="star7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 smtClean="0"/>
              <a:t>10</a:t>
            </a:r>
            <a:endParaRPr lang="el-GR" sz="1000" dirty="0"/>
          </a:p>
        </p:txBody>
      </p:sp>
      <p:sp>
        <p:nvSpPr>
          <p:cNvPr id="30" name="29 - Ορθογώνιο"/>
          <p:cNvSpPr/>
          <p:nvPr/>
        </p:nvSpPr>
        <p:spPr>
          <a:xfrm>
            <a:off x="2195736" y="1772816"/>
            <a:ext cx="1800200" cy="792088"/>
          </a:xfrm>
          <a:prstGeom prst="rect">
            <a:avLst/>
          </a:prstGeom>
          <a:solidFill>
            <a:srgbClr val="CF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31 - Ορθογώνιο"/>
          <p:cNvSpPr/>
          <p:nvPr/>
        </p:nvSpPr>
        <p:spPr>
          <a:xfrm>
            <a:off x="2339752" y="2564904"/>
            <a:ext cx="1296144" cy="576064"/>
          </a:xfrm>
          <a:prstGeom prst="rect">
            <a:avLst/>
          </a:prstGeom>
          <a:solidFill>
            <a:srgbClr val="CF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32 - Ορθογώνιο"/>
          <p:cNvSpPr/>
          <p:nvPr/>
        </p:nvSpPr>
        <p:spPr>
          <a:xfrm rot="17976280">
            <a:off x="3413807" y="2464728"/>
            <a:ext cx="536435" cy="463869"/>
          </a:xfrm>
          <a:prstGeom prst="rect">
            <a:avLst/>
          </a:prstGeom>
          <a:solidFill>
            <a:srgbClr val="CF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33 - Αστέρι 7 ακτινών"/>
          <p:cNvSpPr/>
          <p:nvPr/>
        </p:nvSpPr>
        <p:spPr>
          <a:xfrm>
            <a:off x="3635896" y="1772816"/>
            <a:ext cx="351656" cy="423664"/>
          </a:xfrm>
          <a:prstGeom prst="star7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9</a:t>
            </a:r>
            <a:endParaRPr lang="el-GR" dirty="0"/>
          </a:p>
        </p:txBody>
      </p:sp>
      <p:sp>
        <p:nvSpPr>
          <p:cNvPr id="35" name="34 - Αστέρι 7 ακτινών"/>
          <p:cNvSpPr/>
          <p:nvPr/>
        </p:nvSpPr>
        <p:spPr>
          <a:xfrm>
            <a:off x="2483768" y="2708920"/>
            <a:ext cx="351656" cy="423664"/>
          </a:xfrm>
          <a:prstGeom prst="star7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7</a:t>
            </a:r>
            <a:endParaRPr lang="el-GR" dirty="0"/>
          </a:p>
        </p:txBody>
      </p:sp>
      <p:sp>
        <p:nvSpPr>
          <p:cNvPr id="22" name="2 - Θέση περιεχομένου"/>
          <p:cNvSpPr txBox="1">
            <a:spLocks/>
          </p:cNvSpPr>
          <p:nvPr/>
        </p:nvSpPr>
        <p:spPr>
          <a:xfrm>
            <a:off x="5508104" y="1124744"/>
            <a:ext cx="3635896" cy="5314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lvl="0" indent="-34290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</a:t>
            </a:r>
            <a:r>
              <a:rPr kumimoji="0" lang="el-GR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1-2-3-4-5</a:t>
            </a:r>
            <a:r>
              <a:rPr kumimoji="0" lang="el-GR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           Κατάλληλο κάθισμα με ρύθμιση </a:t>
            </a:r>
            <a:r>
              <a:rPr lang="el-GR" sz="6000" dirty="0" smtClean="0">
                <a:latin typeface="+mn-lt"/>
              </a:rPr>
              <a:t>πλάτης και επιφάνειας </a:t>
            </a:r>
            <a:r>
              <a:rPr kumimoji="0" lang="el-GR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καθίσματος</a:t>
            </a:r>
            <a:r>
              <a:rPr kumimoji="0" lang="el-GR" sz="6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και  </a:t>
            </a:r>
            <a:r>
              <a:rPr lang="el-GR" sz="6000" dirty="0" smtClean="0">
                <a:latin typeface="+mn-lt"/>
              </a:rPr>
              <a:t>ώστε ο κορμός και   τα κάτω άκρα  να προστατεύονται </a:t>
            </a:r>
          </a:p>
          <a:p>
            <a:pPr marL="342900" lvl="0" indent="-34290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el-GR" sz="4400" dirty="0" smtClean="0">
                <a:latin typeface="+mn-lt"/>
              </a:rPr>
              <a:t>       </a:t>
            </a:r>
            <a:r>
              <a:rPr lang="el-GR" sz="6000" b="1" dirty="0" smtClean="0">
                <a:latin typeface="+mn-lt"/>
              </a:rPr>
              <a:t>6-7</a:t>
            </a:r>
            <a:r>
              <a:rPr lang="el-GR" sz="6000" dirty="0" smtClean="0">
                <a:latin typeface="+mn-lt"/>
              </a:rPr>
              <a:t>: κατάλληλο  ύψος επιφάνειας εργασίας για αγκώνα και καρπό.        </a:t>
            </a:r>
            <a:r>
              <a:rPr lang="el-GR" sz="6000" b="1" dirty="0" smtClean="0">
                <a:latin typeface="+mn-lt"/>
              </a:rPr>
              <a:t>8-9</a:t>
            </a:r>
            <a:r>
              <a:rPr lang="el-GR" sz="6000" dirty="0" smtClean="0">
                <a:latin typeface="+mn-lt"/>
              </a:rPr>
              <a:t>: ρύθμιση οθόνης    </a:t>
            </a:r>
            <a:r>
              <a:rPr lang="el-GR" sz="6000" b="1" dirty="0" smtClean="0">
                <a:latin typeface="+mn-lt"/>
              </a:rPr>
              <a:t>10</a:t>
            </a:r>
            <a:r>
              <a:rPr lang="el-GR" sz="6000" dirty="0" smtClean="0">
                <a:latin typeface="+mn-lt"/>
              </a:rPr>
              <a:t> : υποστήριξη των εγγράφων.</a:t>
            </a:r>
          </a:p>
          <a:p>
            <a:pPr marL="342900" lvl="0" indent="-34290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Συνθήκες Καθημερινότητας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Font typeface="Wingdings" pitchFamily="2" charset="2"/>
              <a:buChar char="Ø"/>
            </a:pPr>
            <a:r>
              <a:rPr lang="el-GR" dirty="0" smtClean="0"/>
              <a:t>Συντήρηση και ανανέωση του εξοπλισμού.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 smtClean="0"/>
              <a:t>Εκτίμηση για το «πώς» εργάζεται κάθε άτομο.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 smtClean="0"/>
              <a:t> Έμφαση στα συνηθέστερα και κυριότερα προβλήματα.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 smtClean="0"/>
              <a:t>Επανεκτίμηση της διαδικασίας με στόχο την ασφάλεια. 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Η καθημερινότητα του ατόμου, πλην της επαγγελματικής  απασχόλησης,  έχει πλήθος  δραστηριοτήτων</a:t>
            </a:r>
            <a:r>
              <a:rPr lang="en-US" dirty="0" smtClean="0"/>
              <a:t>,</a:t>
            </a:r>
            <a:r>
              <a:rPr lang="el-GR" dirty="0" smtClean="0"/>
              <a:t> που εξελίσσονται σε καθιστή θέση:</a:t>
            </a:r>
          </a:p>
          <a:p>
            <a:pPr lvl="1"/>
            <a:r>
              <a:rPr lang="el-GR" dirty="0" smtClean="0"/>
              <a:t>μετακίνηση,</a:t>
            </a:r>
          </a:p>
          <a:p>
            <a:pPr lvl="1"/>
            <a:r>
              <a:rPr lang="el-GR" dirty="0" smtClean="0"/>
              <a:t>ψυχαγωγία,</a:t>
            </a:r>
          </a:p>
          <a:p>
            <a:pPr lvl="1"/>
            <a:r>
              <a:rPr lang="el-GR" dirty="0" smtClean="0"/>
              <a:t>χρήση ηλεκτρονικού υπολογιστή. </a:t>
            </a:r>
          </a:p>
          <a:p>
            <a:pPr lvl="2">
              <a:buFont typeface="Wingdings" pitchFamily="2" charset="2"/>
              <a:buChar char="§"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Σωστό –</a:t>
            </a:r>
            <a:r>
              <a:rPr lang="en-US" sz="3600" dirty="0" smtClean="0"/>
              <a:t> </a:t>
            </a:r>
            <a:r>
              <a:rPr lang="el-GR" sz="3600" dirty="0" smtClean="0"/>
              <a:t>Λάθος </a:t>
            </a:r>
            <a:r>
              <a:rPr lang="el-GR" sz="3200" b="0" dirty="0" smtClean="0"/>
              <a:t>2/2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  <p:pic>
        <p:nvPicPr>
          <p:cNvPr id="5" name="Picture 2" descr="See Graphic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27" t="5324" r="49600" b="4170"/>
          <a:stretch>
            <a:fillRect/>
          </a:stretch>
        </p:blipFill>
        <p:spPr bwMode="auto">
          <a:xfrm>
            <a:off x="395536" y="1167498"/>
            <a:ext cx="3384376" cy="5393849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sp>
        <p:nvSpPr>
          <p:cNvPr id="6" name="5 - Ορθογώνιο"/>
          <p:cNvSpPr/>
          <p:nvPr/>
        </p:nvSpPr>
        <p:spPr>
          <a:xfrm>
            <a:off x="3979508" y="6309320"/>
            <a:ext cx="12961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training.itcilo.it</a:t>
            </a:r>
            <a:endParaRPr lang="el-GR" sz="1200" dirty="0">
              <a:latin typeface="+mn-lt"/>
            </a:endParaRPr>
          </a:p>
        </p:txBody>
      </p:sp>
      <p:pic>
        <p:nvPicPr>
          <p:cNvPr id="7" name="Picture 2" descr="See Graphic."/>
          <p:cNvPicPr>
            <a:picLocks noChangeAspect="1" noChangeArrowheads="1"/>
          </p:cNvPicPr>
          <p:nvPr/>
        </p:nvPicPr>
        <p:blipFill>
          <a:blip r:embed="rId2" cstate="print"/>
          <a:srcRect l="50399" t="7099" r="2256" b="4170"/>
          <a:stretch>
            <a:fillRect/>
          </a:stretch>
        </p:blipFill>
        <p:spPr bwMode="auto">
          <a:xfrm>
            <a:off x="5436096" y="1268760"/>
            <a:ext cx="3041618" cy="49058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10" name="9 - Δεξιό βέλος"/>
          <p:cNvSpPr/>
          <p:nvPr/>
        </p:nvSpPr>
        <p:spPr>
          <a:xfrm rot="17437845">
            <a:off x="6302117" y="3434431"/>
            <a:ext cx="618368" cy="432048"/>
          </a:xfrm>
          <a:prstGeom prst="rightArrow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Δεξιό βέλος"/>
          <p:cNvSpPr/>
          <p:nvPr/>
        </p:nvSpPr>
        <p:spPr>
          <a:xfrm rot="11943028">
            <a:off x="6497785" y="5534311"/>
            <a:ext cx="618368" cy="432048"/>
          </a:xfrm>
          <a:prstGeom prst="rightArrow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Σκοπός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  <p:pic>
        <p:nvPicPr>
          <p:cNvPr id="5" name="Picture 4" descr="Υπολογιστή, Άνθρωπος, Εργασίας, Επιχειρήσεων, Γραφείο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626399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19 - Ομάδα"/>
          <p:cNvGrpSpPr/>
          <p:nvPr/>
        </p:nvGrpSpPr>
        <p:grpSpPr>
          <a:xfrm rot="1798439">
            <a:off x="8264614" y="2104038"/>
            <a:ext cx="701781" cy="898849"/>
            <a:chOff x="3750237" y="1100071"/>
            <a:chExt cx="701781" cy="898849"/>
          </a:xfrm>
        </p:grpSpPr>
        <p:sp>
          <p:nvSpPr>
            <p:cNvPr id="16" name="15 - Κεραυνός"/>
            <p:cNvSpPr/>
            <p:nvPr/>
          </p:nvSpPr>
          <p:spPr>
            <a:xfrm rot="14780158" flipH="1" flipV="1">
              <a:off x="3843259" y="1390161"/>
              <a:ext cx="736631" cy="480887"/>
            </a:xfrm>
            <a:prstGeom prst="lightningBol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17 - Κεραυνός"/>
            <p:cNvSpPr/>
            <p:nvPr/>
          </p:nvSpPr>
          <p:spPr>
            <a:xfrm rot="6545802" flipV="1">
              <a:off x="3574919" y="1275389"/>
              <a:ext cx="769426" cy="418790"/>
            </a:xfrm>
            <a:prstGeom prst="lightningBol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1" name="20 - Ομάδα"/>
          <p:cNvGrpSpPr/>
          <p:nvPr/>
        </p:nvGrpSpPr>
        <p:grpSpPr>
          <a:xfrm rot="8722571">
            <a:off x="7573527" y="4628898"/>
            <a:ext cx="701781" cy="898849"/>
            <a:chOff x="3750237" y="1100071"/>
            <a:chExt cx="701781" cy="898849"/>
          </a:xfrm>
        </p:grpSpPr>
        <p:sp>
          <p:nvSpPr>
            <p:cNvPr id="22" name="21 - Κεραυνός"/>
            <p:cNvSpPr/>
            <p:nvPr/>
          </p:nvSpPr>
          <p:spPr>
            <a:xfrm rot="14780158" flipH="1" flipV="1">
              <a:off x="3843259" y="1390161"/>
              <a:ext cx="736631" cy="480887"/>
            </a:xfrm>
            <a:prstGeom prst="lightningBol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3" name="22 - Κεραυνός"/>
            <p:cNvSpPr/>
            <p:nvPr/>
          </p:nvSpPr>
          <p:spPr>
            <a:xfrm rot="6545802" flipV="1">
              <a:off x="3574919" y="1275389"/>
              <a:ext cx="769426" cy="418790"/>
            </a:xfrm>
            <a:prstGeom prst="lightningBol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4" name="23 - Ομάδα"/>
          <p:cNvGrpSpPr/>
          <p:nvPr/>
        </p:nvGrpSpPr>
        <p:grpSpPr>
          <a:xfrm rot="7722354">
            <a:off x="8222975" y="4182506"/>
            <a:ext cx="701781" cy="898849"/>
            <a:chOff x="3750237" y="1100071"/>
            <a:chExt cx="701781" cy="898849"/>
          </a:xfrm>
        </p:grpSpPr>
        <p:sp>
          <p:nvSpPr>
            <p:cNvPr id="25" name="24 - Κεραυνός"/>
            <p:cNvSpPr/>
            <p:nvPr/>
          </p:nvSpPr>
          <p:spPr>
            <a:xfrm rot="14780158" flipH="1" flipV="1">
              <a:off x="3843259" y="1390161"/>
              <a:ext cx="736631" cy="480887"/>
            </a:xfrm>
            <a:prstGeom prst="lightningBol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6" name="25 - Κεραυνός"/>
            <p:cNvSpPr/>
            <p:nvPr/>
          </p:nvSpPr>
          <p:spPr>
            <a:xfrm rot="6545802" flipV="1">
              <a:off x="3574919" y="1275389"/>
              <a:ext cx="769426" cy="418790"/>
            </a:xfrm>
            <a:prstGeom prst="lightningBol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7" name="26 - Ομάδα"/>
          <p:cNvGrpSpPr/>
          <p:nvPr/>
        </p:nvGrpSpPr>
        <p:grpSpPr>
          <a:xfrm rot="5809699">
            <a:off x="8192016" y="3043998"/>
            <a:ext cx="838236" cy="1073454"/>
            <a:chOff x="3750237" y="1100071"/>
            <a:chExt cx="701781" cy="898849"/>
          </a:xfrm>
        </p:grpSpPr>
        <p:sp>
          <p:nvSpPr>
            <p:cNvPr id="28" name="27 - Κεραυνός"/>
            <p:cNvSpPr/>
            <p:nvPr/>
          </p:nvSpPr>
          <p:spPr>
            <a:xfrm rot="14780158" flipH="1" flipV="1">
              <a:off x="3843259" y="1390161"/>
              <a:ext cx="736631" cy="480887"/>
            </a:xfrm>
            <a:prstGeom prst="lightningBol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9" name="28 - Κεραυνός"/>
            <p:cNvSpPr/>
            <p:nvPr/>
          </p:nvSpPr>
          <p:spPr>
            <a:xfrm rot="6545802" flipV="1">
              <a:off x="3574919" y="1275389"/>
              <a:ext cx="769426" cy="418790"/>
            </a:xfrm>
            <a:prstGeom prst="lightningBol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9" name="2 - Θέση περιεχομένου"/>
          <p:cNvSpPr txBox="1">
            <a:spLocks/>
          </p:cNvSpPr>
          <p:nvPr/>
        </p:nvSpPr>
        <p:spPr>
          <a:xfrm>
            <a:off x="395536" y="908720"/>
            <a:ext cx="7056784" cy="12241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Σκοπός της εργονομικής πρότασης  είναι η άνεση</a:t>
            </a:r>
            <a:r>
              <a:rPr lang="el-GR" sz="2400" dirty="0" smtClean="0">
                <a:latin typeface="+mn-lt"/>
              </a:rPr>
              <a:t>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του ατόμου να συμβαδίζει με την πραγματική προστασία των ιστών από τις</a:t>
            </a:r>
            <a:r>
              <a:rPr lang="el-GR" sz="2400" dirty="0" smtClean="0">
                <a:latin typeface="+mn-lt"/>
              </a:rPr>
              <a:t> φορτίσεις,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2 - Θέση περιεχομένου"/>
          <p:cNvSpPr txBox="1">
            <a:spLocks/>
          </p:cNvSpPr>
          <p:nvPr/>
        </p:nvSpPr>
        <p:spPr>
          <a:xfrm>
            <a:off x="3419872" y="2060848"/>
            <a:ext cx="309634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να μην είναι απλώς            φαινομενική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1" name="30 - Ομάδα"/>
          <p:cNvGrpSpPr/>
          <p:nvPr/>
        </p:nvGrpSpPr>
        <p:grpSpPr>
          <a:xfrm rot="1798439">
            <a:off x="5469684" y="3040142"/>
            <a:ext cx="701781" cy="898849"/>
            <a:chOff x="3750237" y="1100071"/>
            <a:chExt cx="701781" cy="898849"/>
          </a:xfrm>
        </p:grpSpPr>
        <p:sp>
          <p:nvSpPr>
            <p:cNvPr id="32" name="31 - Κεραυνός"/>
            <p:cNvSpPr/>
            <p:nvPr/>
          </p:nvSpPr>
          <p:spPr>
            <a:xfrm rot="14780158" flipH="1" flipV="1">
              <a:off x="3843259" y="1390161"/>
              <a:ext cx="736631" cy="480887"/>
            </a:xfrm>
            <a:prstGeom prst="lightningBol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3" name="32 - Κεραυνός"/>
            <p:cNvSpPr/>
            <p:nvPr/>
          </p:nvSpPr>
          <p:spPr>
            <a:xfrm rot="6545802" flipV="1">
              <a:off x="3574919" y="1275389"/>
              <a:ext cx="769426" cy="418790"/>
            </a:xfrm>
            <a:prstGeom prst="lightningBol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4" name="33 - Ομάδα"/>
          <p:cNvGrpSpPr/>
          <p:nvPr/>
        </p:nvGrpSpPr>
        <p:grpSpPr>
          <a:xfrm rot="18008651">
            <a:off x="4425924" y="5380913"/>
            <a:ext cx="701781" cy="898849"/>
            <a:chOff x="3750237" y="1100071"/>
            <a:chExt cx="701781" cy="898849"/>
          </a:xfrm>
        </p:grpSpPr>
        <p:sp>
          <p:nvSpPr>
            <p:cNvPr id="35" name="34 - Κεραυνός"/>
            <p:cNvSpPr/>
            <p:nvPr/>
          </p:nvSpPr>
          <p:spPr>
            <a:xfrm rot="14780158" flipH="1" flipV="1">
              <a:off x="3843259" y="1390161"/>
              <a:ext cx="736631" cy="480887"/>
            </a:xfrm>
            <a:prstGeom prst="lightningBol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6" name="35 - Κεραυνός"/>
            <p:cNvSpPr/>
            <p:nvPr/>
          </p:nvSpPr>
          <p:spPr>
            <a:xfrm rot="6545802" flipV="1">
              <a:off x="3574919" y="1275389"/>
              <a:ext cx="769426" cy="418790"/>
            </a:xfrm>
            <a:prstGeom prst="lightningBol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7" name="36 - Ομάδα"/>
          <p:cNvGrpSpPr/>
          <p:nvPr/>
        </p:nvGrpSpPr>
        <p:grpSpPr>
          <a:xfrm rot="6381929">
            <a:off x="6303439" y="5262026"/>
            <a:ext cx="701781" cy="898849"/>
            <a:chOff x="3750237" y="1100071"/>
            <a:chExt cx="701781" cy="898849"/>
          </a:xfrm>
        </p:grpSpPr>
        <p:sp>
          <p:nvSpPr>
            <p:cNvPr id="38" name="37 - Κεραυνός"/>
            <p:cNvSpPr/>
            <p:nvPr/>
          </p:nvSpPr>
          <p:spPr>
            <a:xfrm rot="14780158" flipH="1" flipV="1">
              <a:off x="3843259" y="1390161"/>
              <a:ext cx="736631" cy="480887"/>
            </a:xfrm>
            <a:prstGeom prst="lightningBol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9" name="38 - Κεραυνός"/>
            <p:cNvSpPr/>
            <p:nvPr/>
          </p:nvSpPr>
          <p:spPr>
            <a:xfrm rot="6545802" flipV="1">
              <a:off x="3574919" y="1275389"/>
              <a:ext cx="769426" cy="418790"/>
            </a:xfrm>
            <a:prstGeom prst="lightningBol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40" name="Ορθογώνιο 39"/>
          <p:cNvSpPr/>
          <p:nvPr/>
        </p:nvSpPr>
        <p:spPr>
          <a:xfrm>
            <a:off x="1747212" y="6209817"/>
            <a:ext cx="33123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latin typeface="+mn-lt"/>
              </a:rPr>
              <a:t>Από </a:t>
            </a:r>
            <a:r>
              <a:rPr lang="en-US" sz="1200" dirty="0" smtClean="0">
                <a:latin typeface="+mn-lt"/>
                <a:hlinkClick r:id="rId4"/>
              </a:rPr>
              <a:t>pixabay.com</a:t>
            </a:r>
            <a:r>
              <a:rPr lang="el-GR" sz="1200" dirty="0" smtClean="0">
                <a:latin typeface="+mn-lt"/>
                <a:hlinkClick r:id="rId4"/>
              </a:rPr>
              <a:t> </a:t>
            </a:r>
            <a:r>
              <a:rPr lang="el-GR" sz="1200" dirty="0" smtClean="0"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CC0 1.0</a:t>
            </a:r>
            <a:r>
              <a:rPr lang="el-GR" sz="1200" dirty="0" smtClean="0">
                <a:latin typeface="+mn-lt"/>
              </a:rPr>
              <a:t> 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7" name="6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4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Δωροθέα Μακρυγιάννη 2014. Δωροθέα Μακρυγιάννη. «Βιολογική μηχανική – </a:t>
            </a:r>
            <a:r>
              <a:rPr lang="el-GR" sz="2000" smtClean="0"/>
              <a:t>Εργονομία </a:t>
            </a:r>
            <a:r>
              <a:rPr lang="el-GR" sz="2000" smtClean="0"/>
              <a:t>(Ε).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11:</a:t>
            </a:r>
            <a:r>
              <a:rPr lang="el-GR" sz="2000" dirty="0"/>
              <a:t> Καθιστή θέση </a:t>
            </a:r>
            <a:r>
              <a:rPr lang="el-GR" sz="2000" dirty="0" smtClean="0"/>
              <a:t>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739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9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8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945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err="1" smtClean="0"/>
              <a:t>Μυοσκελετικά</a:t>
            </a:r>
            <a:r>
              <a:rPr lang="el-GR" sz="3600" dirty="0" smtClean="0"/>
              <a:t> Προβλήματα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sp>
        <p:nvSpPr>
          <p:cNvPr id="93186" name="AutoShape 2" descr="C:\Documents and Settings\dora\%CE%A4%CE%B1 %CE%AD%CE%B3%CE%B3%CF%81%CE%B1%CF%86%CE%AC %CE%BC%CE%BF%CF%85\500 %CE%A6%CE%AC%CE%BA%CE%B5%CE%BB%CE%BF%CF%82 %CE%A0%CE%A1%CE%9F%CE%95%CE%A1%CE%9F%CE%99%CE%9C%CE%91%CE%A3%CE%99%CE%91 %CE%9C%CE%91%CE%98%CE%97%CE%9C%CE%91%CE%A4%CE%A9%CE%9D\%CE%B3%CE%B9%CE%B1 %CE%BA%CE%B1%CE%B8%CE%B9%CF%83%CF%84%CE%AE %CE%B8%CE%AD%CF%83%CE%B7\Posture! Why is it sooo important _files\posture-pictures-bad-posture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3188" name="AutoShape 4" descr="C:\Documents and Settings\dora\%CE%A4%CE%B1 %CE%AD%CE%B3%CE%B3%CF%81%CE%B1%CF%86%CE%AC %CE%BC%CE%BF%CF%85\500 %CE%A6%CE%AC%CE%BA%CE%B5%CE%BB%CE%BF%CF%82 %CE%A0%CE%A1%CE%9F%CE%95%CE%A1%CE%9F%CE%99%CE%9C%CE%91%CE%A3%CE%99%CE%91 %CE%9C%CE%91%CE%98%CE%97%CE%9C%CE%91%CE%A4%CE%A9%CE%9D\%CE%B3%CE%B9%CE%B1 %CE%BA%CE%B1%CE%B8%CE%B9%CF%83%CF%84%CE%AE %CE%B8%CE%AD%CF%83%CE%B7\Posture! Why is it sooo important _files\posture-pictures-bad-posture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3190" name="AutoShape 6" descr="C:\Documents and Settings\dora\%CE%A4%CE%B1 %CE%AD%CE%B3%CE%B3%CF%81%CE%B1%CF%86%CE%AC %CE%BC%CE%BF%CF%85\500 %CE%A6%CE%AC%CE%BA%CE%B5%CE%BB%CE%BF%CF%82 %CE%A0%CE%A1%CE%9F%CE%95%CE%A1%CE%9F%CE%99%CE%9C%CE%91%CE%A3%CE%99%CE%91 %CE%9C%CE%91%CE%98%CE%97%CE%9C%CE%91%CE%A4%CE%A9%CE%9D\%CE%B3%CE%B9%CE%B1 %CE%BA%CE%B1%CE%B8%CE%B9%CF%83%CF%84%CE%AE %CE%B8%CE%AD%CF%83%CE%B7\Posture! Why is it sooo important _files\posture-pictures-bad-posture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3192" name="AutoShape 8" descr="C:\Documents and Settings\dora\%CE%A4%CE%B1 %CE%AD%CE%B3%CE%B3%CF%81%CE%B1%CF%86%CE%AC %CE%BC%CE%BF%CF%85\500 %CE%A6%CE%AC%CE%BA%CE%B5%CE%BB%CE%BF%CF%82 %CE%A0%CE%A1%CE%9F%CE%95%CE%A1%CE%9F%CE%99%CE%9C%CE%91%CE%A3%CE%99%CE%91 %CE%9C%CE%91%CE%98%CE%97%CE%9C%CE%91%CE%A4%CE%A9%CE%9D\%CE%B3%CE%B9%CE%B1 %CE%BA%CE%B1%CE%B8%CE%B9%CF%83%CF%84%CE%AE %CE%B8%CE%AD%CF%83%CE%B7\Posture! Why is it sooo important _files\aging_postu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683568" y="1268760"/>
            <a:ext cx="7200800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sz="2400" baseline="0" dirty="0" smtClean="0">
                <a:latin typeface="+mn-lt"/>
              </a:rPr>
              <a:t>Το άτομο χρειάζεται </a:t>
            </a:r>
            <a:r>
              <a:rPr lang="el-GR" sz="2400" dirty="0" smtClean="0">
                <a:latin typeface="+mn-lt"/>
              </a:rPr>
              <a:t>να δραστηριοποιείται εντός των ορίων των φυσιολογικών   λειτουργιών του σώματός του </a:t>
            </a:r>
            <a:r>
              <a:rPr lang="el-GR" sz="2400" baseline="0" dirty="0" smtClean="0">
                <a:latin typeface="+mn-lt"/>
              </a:rPr>
              <a:t>προκειμένου να προλαμβάνονται</a:t>
            </a:r>
            <a:r>
              <a:rPr lang="el-GR" sz="2400" dirty="0" smtClean="0">
                <a:latin typeface="+mn-lt"/>
              </a:rPr>
              <a:t> </a:t>
            </a:r>
            <a:r>
              <a:rPr lang="el-GR" sz="2400" baseline="0" dirty="0" smtClean="0">
                <a:latin typeface="+mn-lt"/>
              </a:rPr>
              <a:t> οι επιβαρύνσεις, που θα μπορούσαν να προκαλέσουν</a:t>
            </a:r>
            <a:r>
              <a:rPr lang="el-GR" sz="2400" dirty="0" smtClean="0">
                <a:latin typeface="+mn-lt"/>
              </a:rPr>
              <a:t> </a:t>
            </a:r>
            <a:r>
              <a:rPr lang="el-GR" sz="2400" dirty="0" err="1" smtClean="0">
                <a:latin typeface="+mn-lt"/>
              </a:rPr>
              <a:t>μυοσκελετικά</a:t>
            </a:r>
            <a:r>
              <a:rPr lang="el-GR" sz="2400" dirty="0" smtClean="0">
                <a:latin typeface="+mn-lt"/>
              </a:rPr>
              <a:t> προβλήματα. </a:t>
            </a:r>
          </a:p>
          <a:p>
            <a:pPr marL="34290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sz="2400" dirty="0" smtClean="0">
                <a:latin typeface="+mn-lt"/>
              </a:rPr>
              <a:t>Η επανάληψη συγκεκριμένης δραστηριότητας και η υιοθέτηση συγκεκριμένων θέσεων χωρίς  ικανοποιητικό ζωτικό χώρο οδηγούν σε σύνδρομα </a:t>
            </a:r>
            <a:r>
              <a:rPr lang="el-GR" sz="2400" dirty="0" err="1" smtClean="0">
                <a:latin typeface="+mn-lt"/>
              </a:rPr>
              <a:t>υπέρχρησης</a:t>
            </a:r>
            <a:r>
              <a:rPr lang="el-GR" sz="2400" dirty="0" smtClean="0">
                <a:latin typeface="+mn-lt"/>
              </a:rPr>
              <a:t> και κοστίζουν υπέρογκο αριθμό </a:t>
            </a:r>
            <a:r>
              <a:rPr lang="el-GR" sz="2400" dirty="0" err="1" smtClean="0">
                <a:latin typeface="+mn-lt"/>
              </a:rPr>
              <a:t>εργατο</a:t>
            </a:r>
            <a:r>
              <a:rPr lang="el-GR" sz="2400" dirty="0" smtClean="0">
                <a:latin typeface="+mn-lt"/>
              </a:rPr>
              <a:t>-ωρών με  </a:t>
            </a:r>
            <a:r>
              <a:rPr lang="el-GR" sz="2400" dirty="0" err="1" smtClean="0">
                <a:latin typeface="+mn-lt"/>
              </a:rPr>
              <a:t>ό,τι</a:t>
            </a:r>
            <a:r>
              <a:rPr lang="el-GR" sz="2400" dirty="0" smtClean="0">
                <a:latin typeface="+mn-lt"/>
              </a:rPr>
              <a:t> αυτό συνεπάγεται.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Καθημερινότητα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1872208"/>
          </a:xfrm>
        </p:spPr>
        <p:txBody>
          <a:bodyPr/>
          <a:lstStyle/>
          <a:p>
            <a:r>
              <a:rPr lang="el-GR" dirty="0" smtClean="0"/>
              <a:t>Οργανώνοντας τον  εξοπλισμό και την δραστηριότητα  στην εργασία του, το άτομο  χρειάζεται να φροντίζει και για την  οργάνωση των δραστηριοτήτων του  τον υπόλοιπο χρόνο εκτός εργασίας.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pic>
        <p:nvPicPr>
          <p:cNvPr id="5" name="Picture 4" descr=" Protraction and Retra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8229600" cy="294851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4"/>
          <p:cNvSpPr/>
          <p:nvPr/>
        </p:nvSpPr>
        <p:spPr>
          <a:xfrm>
            <a:off x="1216224" y="5877272"/>
            <a:ext cx="67322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healthfavo.com</a:t>
            </a:r>
            <a:endParaRPr lang="el-GR" sz="1200" dirty="0">
              <a:latin typeface="+mn-lt"/>
            </a:endParaRPr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6732240" y="2348880"/>
            <a:ext cx="1985900" cy="50405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Καθιστή θέση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Θέσεις Επιβάρυνσης 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pic>
        <p:nvPicPr>
          <p:cNvPr id="5" name="Picture 2" descr="NYC Structural Integration Offers Healthier Ways to Sit at Your Desk"/>
          <p:cNvPicPr>
            <a:picLocks noChangeAspect="1" noChangeArrowheads="1"/>
          </p:cNvPicPr>
          <p:nvPr/>
        </p:nvPicPr>
        <p:blipFill>
          <a:blip r:embed="rId2" cstate="print"/>
          <a:srcRect l="2366" t="44042" r="58333" b="6832"/>
          <a:stretch>
            <a:fillRect/>
          </a:stretch>
        </p:blipFill>
        <p:spPr bwMode="auto">
          <a:xfrm>
            <a:off x="0" y="1052736"/>
            <a:ext cx="3240361" cy="3240360"/>
          </a:xfrm>
          <a:prstGeom prst="rect">
            <a:avLst/>
          </a:prstGeom>
          <a:noFill/>
        </p:spPr>
      </p:pic>
      <p:pic>
        <p:nvPicPr>
          <p:cNvPr id="6" name="Picture 2" descr="NYC Structural Integration Offers Healthier Ways to Sit at Your Desk"/>
          <p:cNvPicPr>
            <a:picLocks noChangeAspect="1" noChangeArrowheads="1"/>
          </p:cNvPicPr>
          <p:nvPr/>
        </p:nvPicPr>
        <p:blipFill>
          <a:blip r:embed="rId2" cstate="print"/>
          <a:srcRect l="53043" t="47921" r="4170" b="6832"/>
          <a:stretch>
            <a:fillRect/>
          </a:stretch>
        </p:blipFill>
        <p:spPr bwMode="auto">
          <a:xfrm flipH="1">
            <a:off x="5364088" y="836712"/>
            <a:ext cx="3503076" cy="2808312"/>
          </a:xfrm>
          <a:prstGeom prst="rect">
            <a:avLst/>
          </a:prstGeom>
          <a:noFill/>
        </p:spPr>
      </p:pic>
      <p:pic>
        <p:nvPicPr>
          <p:cNvPr id="7" name="Picture 2" descr="NYC Structural Integration Offers Healthier Ways to Sit at Your Desk"/>
          <p:cNvPicPr>
            <a:picLocks noChangeAspect="1" noChangeArrowheads="1"/>
          </p:cNvPicPr>
          <p:nvPr/>
        </p:nvPicPr>
        <p:blipFill>
          <a:blip r:embed="rId2" cstate="print"/>
          <a:srcRect l="5469" t="6552" r="59368" b="55958"/>
          <a:stretch>
            <a:fillRect/>
          </a:stretch>
        </p:blipFill>
        <p:spPr bwMode="auto">
          <a:xfrm flipH="1">
            <a:off x="5796136" y="3429000"/>
            <a:ext cx="2565092" cy="3008753"/>
          </a:xfrm>
          <a:prstGeom prst="rect">
            <a:avLst/>
          </a:prstGeom>
          <a:noFill/>
        </p:spPr>
      </p:pic>
      <p:pic>
        <p:nvPicPr>
          <p:cNvPr id="8" name="Picture 2" descr="NYC Structural Integration Offers Healthier Ways to Sit at Your Desk"/>
          <p:cNvPicPr>
            <a:picLocks noChangeAspect="1" noChangeArrowheads="1"/>
          </p:cNvPicPr>
          <p:nvPr/>
        </p:nvPicPr>
        <p:blipFill>
          <a:blip r:embed="rId2" cstate="print"/>
          <a:srcRect l="53043" t="1479" r="4170" b="55958"/>
          <a:stretch>
            <a:fillRect/>
          </a:stretch>
        </p:blipFill>
        <p:spPr bwMode="auto">
          <a:xfrm>
            <a:off x="2267744" y="3789040"/>
            <a:ext cx="3494398" cy="2780928"/>
          </a:xfrm>
          <a:prstGeom prst="rect">
            <a:avLst/>
          </a:prstGeom>
          <a:noFill/>
        </p:spPr>
      </p:pic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3275856" y="1052736"/>
            <a:ext cx="2232248" cy="27363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l-GR" sz="2400" dirty="0" smtClean="0">
                <a:latin typeface="+mn-lt"/>
              </a:rPr>
              <a:t>Θ</a:t>
            </a:r>
            <a:r>
              <a:rPr kumimoji="0" lang="el-GR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έσεις</a:t>
            </a:r>
            <a:r>
              <a:rPr kumimoji="0" lang="el-G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καθημερινές</a:t>
            </a:r>
            <a:r>
              <a:rPr lang="el-GR" sz="2400" b="1" noProof="0" dirty="0" smtClean="0">
                <a:latin typeface="+mn-lt"/>
              </a:rPr>
              <a:t>, </a:t>
            </a:r>
            <a:r>
              <a:rPr lang="el-GR" sz="2400" dirty="0" smtClean="0">
                <a:latin typeface="+mn-lt"/>
              </a:rPr>
              <a:t>αλλά  </a:t>
            </a:r>
            <a:r>
              <a:rPr lang="el-GR" sz="2400" b="1" dirty="0" smtClean="0">
                <a:latin typeface="+mn-lt"/>
              </a:rPr>
              <a:t>μη </a:t>
            </a:r>
            <a:r>
              <a:rPr lang="el-GR" sz="2400" b="1" dirty="0" err="1" smtClean="0">
                <a:latin typeface="+mn-lt"/>
              </a:rPr>
              <a:t>αποδεκτες</a:t>
            </a:r>
            <a:r>
              <a:rPr lang="el-GR" sz="2400" dirty="0" smtClean="0">
                <a:latin typeface="+mn-lt"/>
              </a:rPr>
              <a:t>, λόγω  φορτίσεων.</a:t>
            </a:r>
            <a:endParaRPr kumimoji="0" lang="el-GR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2 - Θέση περιεχομένου"/>
          <p:cNvSpPr txBox="1">
            <a:spLocks/>
          </p:cNvSpPr>
          <p:nvPr/>
        </p:nvSpPr>
        <p:spPr>
          <a:xfrm>
            <a:off x="179512" y="6196611"/>
            <a:ext cx="2627784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nycstructuralintegration.com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Φυσιολογικά Κυρτώματα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pic>
        <p:nvPicPr>
          <p:cNvPr id="5" name="Picture 8" descr="https://lh3.googleusercontent.com/-bUFIVeLL9V3VazPqkpa_1PMGi-rPcTcHpHoe3QzJPcvPSfuA8lrOOVmqeGpT5RgfgIM8g=s13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386" t="18303" r="45241" b="1651"/>
          <a:stretch>
            <a:fillRect/>
          </a:stretch>
        </p:blipFill>
        <p:spPr bwMode="auto">
          <a:xfrm>
            <a:off x="251520" y="1196752"/>
            <a:ext cx="1769106" cy="3384376"/>
          </a:xfrm>
          <a:prstGeom prst="rect">
            <a:avLst/>
          </a:prstGeom>
          <a:noFill/>
        </p:spPr>
      </p:pic>
      <p:sp>
        <p:nvSpPr>
          <p:cNvPr id="7" name="5 - Θέση περιεχομένου"/>
          <p:cNvSpPr txBox="1">
            <a:spLocks/>
          </p:cNvSpPr>
          <p:nvPr/>
        </p:nvSpPr>
        <p:spPr>
          <a:xfrm>
            <a:off x="1979712" y="980728"/>
            <a:ext cx="6912768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Στην καθιστή θέση φαίνεται καλό να έχει το άτομο τον κορμό του </a:t>
            </a:r>
            <a:r>
              <a:rPr lang="el-GR" sz="2400" dirty="0" smtClean="0">
                <a:latin typeface="+mn-lt"/>
              </a:rPr>
              <a:t>με φυσιολογικά κυρτώματα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σε μέση θέση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(ενεργητική καθιστή θέση).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l-GR" sz="2400" dirty="0" smtClean="0">
                <a:latin typeface="+mn-lt"/>
              </a:rPr>
              <a:t>Η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θέση αυτή, όμως, δεν μπορεί να διατηρηθεί περισσότερο από μερικά λεπτά της ώρας( συχνά μόνο </a:t>
            </a:r>
            <a:r>
              <a:rPr lang="el-GR" sz="2400" dirty="0" smtClean="0">
                <a:latin typeface="+mn-lt"/>
              </a:rPr>
              <a:t>1-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λεπτά).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Γρήγορα έρχεται κούραση, ενόχληση</a:t>
            </a:r>
            <a:r>
              <a:rPr lang="el-GR" sz="2400" dirty="0" smtClean="0">
                <a:latin typeface="+mn-lt"/>
              </a:rPr>
              <a:t>,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δυσφορία. </a:t>
            </a:r>
          </a:p>
          <a:p>
            <a:pPr marL="34290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l-GR" sz="2400" dirty="0" smtClean="0">
                <a:latin typeface="+mn-lt"/>
              </a:rPr>
              <a:t>Σε μια τέτοια καθιστή θέση η τροχιά στην άρθρωση του ισχίου είναι μόνο 60 μοίρες. </a:t>
            </a:r>
          </a:p>
          <a:p>
            <a:pPr marL="34290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l-GR" sz="2400" dirty="0" smtClean="0">
                <a:latin typeface="+mn-lt"/>
              </a:rPr>
              <a:t>Οι υπόλοιπες 30</a:t>
            </a:r>
            <a:r>
              <a:rPr lang="el-GR" sz="2400" baseline="30000" dirty="0" smtClean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 μοίρες  προέρχονται από την οσφυϊκή μοίρα της σπονδυλικής στήλης, με την οπίσθια κλίση της λεκάνης.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Ανθρωπομετρία 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pic>
        <p:nvPicPr>
          <p:cNvPr id="5" name="Picture 6" descr="Anthropometric measurement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621008"/>
            <a:ext cx="2736304" cy="4025142"/>
          </a:xfrm>
          <a:prstGeom prst="rect">
            <a:avLst/>
          </a:prstGeom>
          <a:noFill/>
        </p:spPr>
      </p:pic>
      <p:pic>
        <p:nvPicPr>
          <p:cNvPr id="6" name="Picture 4" descr="Anthropometric measurem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3261399" cy="4953250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1568703" y="6165304"/>
            <a:ext cx="2016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ergonomics4schools.com</a:t>
            </a:r>
            <a:endParaRPr lang="el-GR" sz="1200" dirty="0">
              <a:latin typeface="+mn-lt"/>
            </a:endParaRPr>
          </a:p>
        </p:txBody>
      </p:sp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3707904" y="1057911"/>
            <a:ext cx="5040560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Τα ανθρωπομετρικά στοιχεία που απαιτούνται και χρησιμοποιούνται </a:t>
            </a:r>
            <a:r>
              <a:rPr lang="el-GR" sz="2600" dirty="0" smtClean="0">
                <a:latin typeface="+mn-lt"/>
              </a:rPr>
              <a:t>σ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τον εργονομικό σχεδιασμό των καθισμάτων.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Κάθισμα Εργασίας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6667"/>
          <a:stretch>
            <a:fillRect/>
          </a:stretch>
        </p:blipFill>
        <p:spPr bwMode="auto">
          <a:xfrm>
            <a:off x="3779912" y="3284984"/>
            <a:ext cx="3094398" cy="302433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 l="15182" t="8846" r="8910"/>
          <a:stretch>
            <a:fillRect/>
          </a:stretch>
        </p:blipFill>
        <p:spPr bwMode="auto">
          <a:xfrm>
            <a:off x="6876256" y="1268760"/>
            <a:ext cx="2016224" cy="332417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/>
          <a:srcRect l="12245" t="10711" r="4082"/>
          <a:stretch>
            <a:fillRect/>
          </a:stretch>
        </p:blipFill>
        <p:spPr bwMode="auto">
          <a:xfrm flipH="1">
            <a:off x="251519" y="1484784"/>
            <a:ext cx="3490835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Ορθογώνιο"/>
          <p:cNvSpPr/>
          <p:nvPr/>
        </p:nvSpPr>
        <p:spPr>
          <a:xfrm>
            <a:off x="6963563" y="6034365"/>
            <a:ext cx="12961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6"/>
              </a:rPr>
              <a:t>acmandal.com</a:t>
            </a:r>
            <a:endParaRPr lang="el-GR" sz="1200" dirty="0">
              <a:latin typeface="+mn-lt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7740352" y="1484784"/>
            <a:ext cx="108012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Ορθογώνιο"/>
          <p:cNvSpPr/>
          <p:nvPr/>
        </p:nvSpPr>
        <p:spPr>
          <a:xfrm>
            <a:off x="2411760" y="1484784"/>
            <a:ext cx="129614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>
            <a:off x="4716016" y="3356992"/>
            <a:ext cx="57606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Ορθογώνιο"/>
          <p:cNvSpPr/>
          <p:nvPr/>
        </p:nvSpPr>
        <p:spPr>
          <a:xfrm>
            <a:off x="2195736" y="1124744"/>
            <a:ext cx="4320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+mn-lt"/>
              </a:rPr>
              <a:t>Η καθιστή θέση, το κάθισμα εργασίας, πρέπει να μπορεί να υποστηρίζει τη  πολυπλοκότητα  της εργασίας, τη φυσική και την νοητική της διάσταση.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o-opistho_simeiomata">
  <a:themeElements>
    <a:clrScheme name="Προσαρμοσμένο 1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3203</TotalTime>
  <Words>1685</Words>
  <Application>Microsoft Office PowerPoint</Application>
  <PresentationFormat>Προβολή στην οθόνη (4:3)</PresentationFormat>
  <Paragraphs>260</Paragraphs>
  <Slides>38</Slides>
  <Notes>15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38</vt:i4>
      </vt:variant>
    </vt:vector>
  </HeadingPairs>
  <TitlesOfParts>
    <vt:vector size="42" baseType="lpstr">
      <vt:lpstr>TEMPLATE</vt:lpstr>
      <vt:lpstr>Προσαρμοσμένη σχεδίαση</vt:lpstr>
      <vt:lpstr>1_exo-opistho_simeiomata</vt:lpstr>
      <vt:lpstr>OC_template_updated</vt:lpstr>
      <vt:lpstr>Βιολογική Μηχανική   Εργονομία (E)</vt:lpstr>
      <vt:lpstr>Συνθήκες  Εργασίας</vt:lpstr>
      <vt:lpstr>Συνθήκες Καθημερινότητας</vt:lpstr>
      <vt:lpstr>Μυοσκελετικά Προβλήματα</vt:lpstr>
      <vt:lpstr>Καθημερινότητα</vt:lpstr>
      <vt:lpstr>Θέσεις Επιβάρυνσης </vt:lpstr>
      <vt:lpstr>Φυσιολογικά Κυρτώματα</vt:lpstr>
      <vt:lpstr>Ανθρωπομετρία </vt:lpstr>
      <vt:lpstr>Κάθισμα Εργασίας</vt:lpstr>
      <vt:lpstr>Όρθια-Καθιστή Θέση</vt:lpstr>
      <vt:lpstr>Κλίση Λεκάνης </vt:lpstr>
      <vt:lpstr>Κορμός</vt:lpstr>
      <vt:lpstr>Σπονδυλική Στήλη</vt:lpstr>
      <vt:lpstr>Αυχενική Μοίρα</vt:lpstr>
      <vt:lpstr>Στόχος Καθίσματος</vt:lpstr>
      <vt:lpstr>Εργονομική Εφαρμογή</vt:lpstr>
      <vt:lpstr>Λεκάνη </vt:lpstr>
      <vt:lpstr>Διάφραγμα </vt:lpstr>
      <vt:lpstr>Εργασία από Καθιστή Θέση</vt:lpstr>
      <vt:lpstr>Όρθια Θέση</vt:lpstr>
      <vt:lpstr>Εργονομική Προσαρμογή </vt:lpstr>
      <vt:lpstr>Μεσοσπονδύλιος δίσκος </vt:lpstr>
      <vt:lpstr>Κορμός/Φορτία</vt:lpstr>
      <vt:lpstr>Σωστό - Λάθος  1/2</vt:lpstr>
      <vt:lpstr>Θέση  Οδηγού</vt:lpstr>
      <vt:lpstr>Άρθρωση Ισχίων</vt:lpstr>
      <vt:lpstr>Ανάκλιση Καθίσματος</vt:lpstr>
      <vt:lpstr>Εργονομικό  Κάθισμα</vt:lpstr>
      <vt:lpstr>Χρήση Υπολογιστή </vt:lpstr>
      <vt:lpstr>Σωστό – Λάθος 2/2</vt:lpstr>
      <vt:lpstr>Σκοπός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Βιολογική Μηχανική   Εργονομία</dc:title>
  <dc:creator>opencourses@teiath.gr</dc:creator>
  <cp:lastModifiedBy>fkaram2</cp:lastModifiedBy>
  <cp:revision>81</cp:revision>
  <dcterms:created xsi:type="dcterms:W3CDTF">2015-03-09T10:26:02Z</dcterms:created>
  <dcterms:modified xsi:type="dcterms:W3CDTF">2015-08-31T07:23:56Z</dcterms:modified>
</cp:coreProperties>
</file>