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62" r:id="rId12"/>
    <p:sldId id="264" r:id="rId13"/>
    <p:sldId id="275" r:id="rId14"/>
    <p:sldId id="276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Μυϊκή χαλάρωση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smtClean="0"/>
              <a:t> </a:t>
            </a:r>
            <a:r>
              <a:rPr lang="el-GR" sz="2000" smtClean="0"/>
              <a:t>(</a:t>
            </a:r>
            <a:r>
              <a:rPr lang="el-GR" sz="2000"/>
              <a:t>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/>
              <a:t> Μυϊκή </a:t>
            </a:r>
            <a:r>
              <a:rPr lang="el-GR" sz="2000" dirty="0" smtClean="0"/>
              <a:t>χαλάρωση».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Μυϊκή χαλάρωση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Όσο ελαττώνεται η μυϊκή ενέργεια τόσο χαλαρός γίνεται ο </a:t>
            </a:r>
            <a:r>
              <a:rPr lang="el-GR" dirty="0" smtClean="0"/>
              <a:t>μυς.</a:t>
            </a:r>
            <a:endParaRPr lang="el-GR" dirty="0"/>
          </a:p>
          <a:p>
            <a:r>
              <a:rPr lang="el-GR" dirty="0"/>
              <a:t>Όταν ένας μυς βρίσκεται σε ανεπιθύμητη σύσπαση δεν μπορεί να εργασθεί </a:t>
            </a:r>
            <a:r>
              <a:rPr lang="el-GR" dirty="0" smtClean="0"/>
              <a:t>φυσιολογικά.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87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124744"/>
          </a:xfrm>
        </p:spPr>
        <p:txBody>
          <a:bodyPr>
            <a:noAutofit/>
          </a:bodyPr>
          <a:lstStyle/>
          <a:p>
            <a:r>
              <a:rPr lang="el-GR" dirty="0"/>
              <a:t>Φυσιοθεραπευτικά </a:t>
            </a:r>
            <a:r>
              <a:rPr lang="el-GR" dirty="0" smtClean="0"/>
              <a:t>μέσα </a:t>
            </a:r>
            <a:r>
              <a:rPr lang="el-GR" dirty="0"/>
              <a:t>νια να επιτευχθεί η χαλάρωση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608512"/>
          </a:xfrm>
        </p:spPr>
        <p:txBody>
          <a:bodyPr/>
          <a:lstStyle/>
          <a:p>
            <a:r>
              <a:rPr lang="el-GR" dirty="0" smtClean="0"/>
              <a:t>Κίνηση.</a:t>
            </a:r>
            <a:endParaRPr lang="el-GR" dirty="0"/>
          </a:p>
          <a:p>
            <a:r>
              <a:rPr lang="el-GR" dirty="0" smtClean="0"/>
              <a:t>Μάλαξη.</a:t>
            </a:r>
            <a:endParaRPr lang="el-GR" dirty="0"/>
          </a:p>
          <a:p>
            <a:r>
              <a:rPr lang="el-GR" dirty="0" smtClean="0"/>
              <a:t>Θερμότητα.</a:t>
            </a:r>
            <a:endParaRPr lang="el-GR" dirty="0"/>
          </a:p>
          <a:p>
            <a:r>
              <a:rPr lang="el-GR" dirty="0" smtClean="0"/>
              <a:t>Κόπωση.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781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Χαλάρωση μέσω </a:t>
            </a:r>
            <a:r>
              <a:rPr lang="el-GR" dirty="0" smtClean="0"/>
              <a:t>της κίνησης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Ενεργητική κίνηση (χαλάρωση των μυών στο τέλος της κίνησης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Κίνηση αντίστασης (όσο εντονότερη είναι η κίνηση τόσο ο μυς χαλαρώνει περισσότερο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Παθητική κίνηση (η χαλάρωση ακολουθεί τις επαναλαμβανόμενες παθητικές κινήσεις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Ισομετρική άσκηση (τη μεγίστη αντίσταση ακολουθεί η χαλάρωση του μυός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47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Χαλάρωση μέσω της κίνησης </a:t>
            </a:r>
            <a:r>
              <a:rPr lang="el-GR" sz="30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Κινήσεις </a:t>
            </a:r>
            <a:r>
              <a:rPr lang="el-GR" dirty="0"/>
              <a:t>αιώρησης-εκκρεμοειδείς κινήσεις (εξουδετέρωση της βαρύτητας και μείωση της τριβής των αρθρικών επιφανειών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Κινήσεις νευρομυϊκής </a:t>
            </a:r>
            <a:r>
              <a:rPr lang="el-GR" dirty="0"/>
              <a:t>διευκόλυνσης (σύσπαση ανταγωνιστών-συνσύσπαση του μυ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Κίνηση </a:t>
            </a:r>
            <a:r>
              <a:rPr lang="el-GR" dirty="0"/>
              <a:t>στο νερό (σημαντικός βαθμός χαλάρωσης λόγω της επίδρασης της άνωσης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348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τρόποι χαλάρωσης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χαλάρωση υποβοηθείται μέσω της </a:t>
            </a:r>
            <a:r>
              <a:rPr lang="el-GR" b="1" dirty="0"/>
              <a:t>μάλαξης </a:t>
            </a:r>
            <a:r>
              <a:rPr lang="el-GR" dirty="0"/>
              <a:t>διότι:</a:t>
            </a:r>
          </a:p>
          <a:p>
            <a:pPr lvl="1" indent="-387350"/>
            <a:r>
              <a:rPr lang="el-GR" dirty="0" smtClean="0"/>
              <a:t>Ελαττώνεται </a:t>
            </a:r>
            <a:r>
              <a:rPr lang="el-GR" dirty="0"/>
              <a:t>ο μυϊκός </a:t>
            </a:r>
            <a:r>
              <a:rPr lang="el-GR" dirty="0" smtClean="0"/>
              <a:t>σπασμός</a:t>
            </a:r>
            <a:endParaRPr lang="el-GR" dirty="0"/>
          </a:p>
          <a:p>
            <a:pPr lvl="1" indent="-387350"/>
            <a:r>
              <a:rPr lang="el-GR" dirty="0" smtClean="0"/>
              <a:t>Αυξάνεται </a:t>
            </a:r>
            <a:r>
              <a:rPr lang="el-GR" dirty="0"/>
              <a:t>η ελαστικότητα των </a:t>
            </a:r>
            <a:r>
              <a:rPr lang="el-GR" dirty="0" smtClean="0"/>
              <a:t>μυών</a:t>
            </a:r>
            <a:endParaRPr lang="el-GR" dirty="0"/>
          </a:p>
          <a:p>
            <a:pPr lvl="1" indent="-387350"/>
            <a:r>
              <a:rPr lang="el-GR" dirty="0" smtClean="0"/>
              <a:t>Προκαλείται υπεραιμία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656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Άλλοι τρόποι χαλάρωσης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11256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</a:t>
            </a:r>
            <a:r>
              <a:rPr lang="el-GR" dirty="0"/>
              <a:t>χαλάρωση υποβοηθείται μέσω της αύξησης της </a:t>
            </a:r>
            <a:r>
              <a:rPr lang="el-GR" b="1" dirty="0"/>
              <a:t>θερμότητας</a:t>
            </a:r>
            <a:r>
              <a:rPr lang="el-GR" dirty="0"/>
              <a:t> διότι:</a:t>
            </a:r>
          </a:p>
          <a:p>
            <a:pPr lvl="1" indent="-387350"/>
            <a:r>
              <a:rPr lang="el-GR" dirty="0" smtClean="0"/>
              <a:t>Μειώνεται </a:t>
            </a:r>
            <a:r>
              <a:rPr lang="el-GR" dirty="0"/>
              <a:t>ο </a:t>
            </a:r>
            <a:r>
              <a:rPr lang="el-GR" dirty="0" smtClean="0"/>
              <a:t>πόνος.</a:t>
            </a:r>
            <a:endParaRPr lang="el-GR" dirty="0"/>
          </a:p>
          <a:p>
            <a:pPr lvl="1" indent="-387350"/>
            <a:r>
              <a:rPr lang="el-GR" dirty="0" smtClean="0"/>
              <a:t>Προκαλείται αγγειοδιαστολή.</a:t>
            </a:r>
            <a:endParaRPr lang="el-GR" dirty="0"/>
          </a:p>
          <a:p>
            <a:pPr lvl="1" indent="-387350"/>
            <a:r>
              <a:rPr lang="el-GR" dirty="0" smtClean="0"/>
              <a:t>Υποβοηθείται </a:t>
            </a:r>
            <a:r>
              <a:rPr lang="el-GR" dirty="0"/>
              <a:t>η νευρική </a:t>
            </a:r>
            <a:r>
              <a:rPr lang="el-GR" dirty="0" smtClean="0"/>
              <a:t>αγωγιμότητα.</a:t>
            </a:r>
            <a:endParaRPr lang="el-GR" dirty="0"/>
          </a:p>
          <a:p>
            <a:pPr lvl="1" indent="-387350"/>
            <a:r>
              <a:rPr lang="el-GR" dirty="0" smtClean="0"/>
              <a:t>Αυξάνει </a:t>
            </a:r>
            <a:r>
              <a:rPr lang="el-GR" dirty="0"/>
              <a:t>η τοπική κυκλοφορία και διευκολύνεται ο </a:t>
            </a:r>
            <a:r>
              <a:rPr lang="el-GR" dirty="0" smtClean="0"/>
              <a:t>μεταβολισμός.</a:t>
            </a:r>
            <a:endParaRPr lang="el-GR" dirty="0"/>
          </a:p>
          <a:p>
            <a:r>
              <a:rPr lang="el-GR" dirty="0"/>
              <a:t>Η χαλάρωση υποβοηθείται μέσω της</a:t>
            </a:r>
            <a:r>
              <a:rPr lang="el-GR" b="1" dirty="0"/>
              <a:t> κόπωσης </a:t>
            </a:r>
            <a:r>
              <a:rPr lang="el-GR" dirty="0"/>
              <a:t>διότι η πρόκληση μυϊκού καμάτου και κυρίως εάν είναι έντονη δημιουργεί αδυναμία για μυϊκή σύσπαση (ποιοτικά υποβαθμισμένος τρόπος χαλάρωσης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20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Βασικές προϋποθέσεις </a:t>
            </a:r>
            <a:r>
              <a:rPr lang="el-GR" dirty="0" smtClean="0"/>
              <a:t>για </a:t>
            </a:r>
            <a:r>
              <a:rPr lang="el-GR" dirty="0"/>
              <a:t>σωστή εφαρμογή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συνεργασία του ασθενή είναι </a:t>
            </a:r>
            <a:r>
              <a:rPr lang="el-GR" dirty="0" smtClean="0"/>
              <a:t>απαραίτητη.</a:t>
            </a:r>
            <a:endParaRPr lang="el-GR" dirty="0"/>
          </a:p>
          <a:p>
            <a:r>
              <a:rPr lang="el-GR" dirty="0"/>
              <a:t>Η συνειδητή ελάττωση της μυϊκής τάσης πρέπει να συνυπάρχει (αυτογενής χαλάρωση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Ο ασθενής πρέπει να έχει άνετη θέση και το μέλος να είναι ελεύθερο από περιοριστικό </a:t>
            </a:r>
            <a:r>
              <a:rPr lang="el-GR" dirty="0" smtClean="0"/>
              <a:t>ρουχισμό.</a:t>
            </a:r>
            <a:endParaRPr lang="el-GR" dirty="0"/>
          </a:p>
          <a:p>
            <a:r>
              <a:rPr lang="el-GR" dirty="0"/>
              <a:t>Η συχνότητα των αναπνοών πρέπει να είναι </a:t>
            </a:r>
            <a:r>
              <a:rPr lang="el-GR" dirty="0" smtClean="0"/>
              <a:t>φυσιολογική.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3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</TotalTime>
  <Words>875</Words>
  <Application>Microsoft Office PowerPoint</Application>
  <PresentationFormat>Προβολή στην οθόνη (4:3)</PresentationFormat>
  <Paragraphs>106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1_template final</vt:lpstr>
      <vt:lpstr>Κινησιοθεραπεία (Θ)</vt:lpstr>
      <vt:lpstr>Μυϊκή χαλάρωση</vt:lpstr>
      <vt:lpstr>Φυσιοθεραπευτικά μέσα νια να επιτευχθεί η χαλάρωση</vt:lpstr>
      <vt:lpstr>Χαλάρωση μέσω της κίνησης 1/2</vt:lpstr>
      <vt:lpstr>Χαλάρωση μέσω της κίνησης 2/2</vt:lpstr>
      <vt:lpstr>Άλλοι τρόποι χαλάρωσης 1/2</vt:lpstr>
      <vt:lpstr>Άλλοι τρόποι χαλάρωσης 2/2</vt:lpstr>
      <vt:lpstr>Βασικές προϋποθέσεις για σωστή εφαρμογή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6</cp:revision>
  <dcterms:created xsi:type="dcterms:W3CDTF">2014-11-03T14:32:55Z</dcterms:created>
  <dcterms:modified xsi:type="dcterms:W3CDTF">2015-02-20T10:30:33Z</dcterms:modified>
</cp:coreProperties>
</file>