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80" r:id="rId14"/>
    <p:sldId id="294" r:id="rId15"/>
    <p:sldId id="282" r:id="rId16"/>
    <p:sldId id="283" r:id="rId17"/>
    <p:sldId id="257" r:id="rId18"/>
    <p:sldId id="262" r:id="rId19"/>
    <p:sldId id="264" r:id="rId20"/>
    <p:sldId id="295" r:id="rId21"/>
    <p:sldId id="296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09D34-CF57-488F-920C-CB8F66EA35AC}" type="datetimeFigureOut">
              <a:rPr lang="el-GR" altLang="el-GR"/>
              <a:pPr/>
              <a:t>2/3/2015</a:t>
            </a:fld>
            <a:endParaRPr lang="el-GR" alt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20217-B111-4D4F-97FE-AE855B040B7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5834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7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2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5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 Αρίθμηση Αιμοπεταλίων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Κριεμπάρδης – </a:t>
            </a:r>
            <a:r>
              <a:rPr lang="el-GR" sz="2200" dirty="0" err="1" smtClean="0"/>
              <a:t>Απλακίδη</a:t>
            </a:r>
            <a:r>
              <a:rPr lang="el-GR" sz="2200" dirty="0" smtClean="0"/>
              <a:t> Χαρίκλεια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ematology%20Analyzer%20(22%20Parameters)7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4" t="16725" r="31075" b="53032"/>
          <a:stretch>
            <a:fillRect/>
          </a:stretch>
        </p:blipFill>
        <p:spPr bwMode="auto">
          <a:xfrm>
            <a:off x="509550" y="1012676"/>
            <a:ext cx="3900488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4471950" y="1584176"/>
            <a:ext cx="27643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prstClr val="black"/>
                </a:solidFill>
                <a:latin typeface="Calibri"/>
              </a:rPr>
              <a:t>White blood cells</a:t>
            </a:r>
            <a:endParaRPr lang="el-GR" alt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471950" y="3108176"/>
            <a:ext cx="2426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prstClr val="black"/>
                </a:solidFill>
                <a:latin typeface="Calibri"/>
              </a:rPr>
              <a:t>Red blood cells</a:t>
            </a:r>
            <a:endParaRPr lang="el-GR" alt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548150" y="5013176"/>
            <a:ext cx="14745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prstClr val="black"/>
                </a:solidFill>
                <a:latin typeface="Calibri"/>
              </a:rPr>
              <a:t>Platelets</a:t>
            </a:r>
            <a:endParaRPr lang="el-GR" altLang="el-GR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Ιστόγραμμα </a:t>
            </a:r>
            <a:r>
              <a:rPr lang="el-GR" dirty="0" smtClean="0"/>
              <a:t>κυττάρων αίματος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914400" y="901824"/>
            <a:ext cx="7315200" cy="2743200"/>
            <a:chOff x="576" y="432"/>
            <a:chExt cx="4608" cy="1728"/>
          </a:xfrm>
        </p:grpSpPr>
        <p:pic>
          <p:nvPicPr>
            <p:cNvPr id="179205" name="Picture 3" descr="Hematology%20Analyzer%20(22%20Parameters)7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44" t="16725" r="31075" b="72992"/>
            <a:stretch>
              <a:fillRect/>
            </a:stretch>
          </p:blipFill>
          <p:spPr bwMode="auto">
            <a:xfrm>
              <a:off x="576" y="432"/>
              <a:ext cx="460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06" name="Text Box 4"/>
            <p:cNvSpPr txBox="1">
              <a:spLocks noChangeArrowheads="1"/>
            </p:cNvSpPr>
            <p:nvPr/>
          </p:nvSpPr>
          <p:spPr bwMode="auto">
            <a:xfrm rot="5400000">
              <a:off x="481" y="1045"/>
              <a:ext cx="10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>
                  <a:solidFill>
                    <a:prstClr val="white"/>
                  </a:solidFill>
                  <a:latin typeface="Calibri"/>
                </a:rPr>
                <a:t>λεμφοκύτταρα</a:t>
              </a:r>
            </a:p>
          </p:txBody>
        </p:sp>
        <p:sp>
          <p:nvSpPr>
            <p:cNvPr id="179207" name="Text Box 5"/>
            <p:cNvSpPr txBox="1">
              <a:spLocks noChangeArrowheads="1"/>
            </p:cNvSpPr>
            <p:nvPr/>
          </p:nvSpPr>
          <p:spPr bwMode="auto">
            <a:xfrm rot="5400000">
              <a:off x="1940" y="922"/>
              <a:ext cx="9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>
                  <a:solidFill>
                    <a:prstClr val="white"/>
                  </a:solidFill>
                  <a:latin typeface="Calibri"/>
                </a:rPr>
                <a:t>Ενδιάμεσος </a:t>
              </a:r>
              <a:r>
                <a:rPr lang="el-GR" altLang="el-GR" sz="1800" b="1" dirty="0" smtClean="0">
                  <a:solidFill>
                    <a:prstClr val="white"/>
                  </a:solidFill>
                  <a:latin typeface="Calibri"/>
                </a:rPr>
                <a:t>πληθυσμός</a:t>
              </a:r>
              <a:endParaRPr lang="el-GR" altLang="el-GR" sz="18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208" name="Text Box 6"/>
            <p:cNvSpPr txBox="1">
              <a:spLocks noChangeArrowheads="1"/>
            </p:cNvSpPr>
            <p:nvPr/>
          </p:nvSpPr>
          <p:spPr bwMode="auto">
            <a:xfrm>
              <a:off x="2744" y="1045"/>
              <a:ext cx="13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>
                  <a:solidFill>
                    <a:prstClr val="white"/>
                  </a:solidFill>
                  <a:latin typeface="Calibri"/>
                </a:rPr>
                <a:t>πολυμορφοπύρηνα</a:t>
              </a:r>
            </a:p>
          </p:txBody>
        </p:sp>
        <p:sp>
          <p:nvSpPr>
            <p:cNvPr id="179209" name="Rectangle 7"/>
            <p:cNvSpPr>
              <a:spLocks noChangeArrowheads="1"/>
            </p:cNvSpPr>
            <p:nvPr/>
          </p:nvSpPr>
          <p:spPr bwMode="auto">
            <a:xfrm>
              <a:off x="768" y="576"/>
              <a:ext cx="960" cy="1584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  <p:sp>
          <p:nvSpPr>
            <p:cNvPr id="179210" name="Rectangle 8"/>
            <p:cNvSpPr>
              <a:spLocks noChangeArrowheads="1"/>
            </p:cNvSpPr>
            <p:nvPr/>
          </p:nvSpPr>
          <p:spPr bwMode="auto">
            <a:xfrm>
              <a:off x="1776" y="576"/>
              <a:ext cx="864" cy="1584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  <p:sp>
          <p:nvSpPr>
            <p:cNvPr id="179211" name="Rectangle 9"/>
            <p:cNvSpPr>
              <a:spLocks noChangeArrowheads="1"/>
            </p:cNvSpPr>
            <p:nvPr/>
          </p:nvSpPr>
          <p:spPr bwMode="auto">
            <a:xfrm>
              <a:off x="2688" y="576"/>
              <a:ext cx="1728" cy="1584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Ιστόγραμμα Λευκών </a:t>
            </a:r>
            <a:r>
              <a:rPr lang="el-GR" dirty="0" smtClean="0"/>
              <a:t>Αιμοσφαιρίων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3789040"/>
            <a:ext cx="8784976" cy="295232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AutoNum type="arabicPeriod"/>
            </a:pPr>
            <a:r>
              <a:rPr lang="el-GR" altLang="el-GR" dirty="0"/>
              <a:t>40-90</a:t>
            </a:r>
            <a:r>
              <a:rPr lang="en-US" altLang="el-GR" dirty="0" err="1"/>
              <a:t>fl</a:t>
            </a:r>
            <a:r>
              <a:rPr lang="en-US" altLang="el-GR" dirty="0"/>
              <a:t> = </a:t>
            </a:r>
            <a:r>
              <a:rPr lang="el-GR" altLang="el-GR" dirty="0"/>
              <a:t>τυπικά και άτυπα </a:t>
            </a:r>
            <a:r>
              <a:rPr lang="el-GR" altLang="el-GR" dirty="0" smtClean="0"/>
              <a:t>λεμφοκύτταρα.</a:t>
            </a:r>
            <a:endParaRPr lang="el-GR" altLang="el-GR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l-GR" altLang="el-GR" dirty="0"/>
              <a:t>90-160</a:t>
            </a:r>
            <a:r>
              <a:rPr lang="en-US" altLang="el-GR" dirty="0" err="1"/>
              <a:t>fl</a:t>
            </a:r>
            <a:r>
              <a:rPr lang="en-US" altLang="el-GR" dirty="0"/>
              <a:t> </a:t>
            </a:r>
            <a:r>
              <a:rPr lang="el-GR" altLang="el-GR" dirty="0"/>
              <a:t>= ενδιάμεσος πληθυσμός (μονοκύτταρα, </a:t>
            </a:r>
            <a:r>
              <a:rPr lang="el-GR" altLang="el-GR" dirty="0" err="1"/>
              <a:t>προμυελοκύτταρα</a:t>
            </a:r>
            <a:r>
              <a:rPr lang="el-GR" altLang="el-GR" dirty="0"/>
              <a:t>, μυελοκύτταρα, πλασματοκύτταρα και βλάστες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l-GR" altLang="el-GR" dirty="0"/>
              <a:t>160-450</a:t>
            </a:r>
            <a:r>
              <a:rPr lang="en-US" altLang="el-GR" dirty="0" err="1"/>
              <a:t>fl</a:t>
            </a:r>
            <a:r>
              <a:rPr lang="en-US" altLang="el-GR" dirty="0"/>
              <a:t> = </a:t>
            </a:r>
            <a:r>
              <a:rPr lang="el-GR" altLang="el-GR" dirty="0"/>
              <a:t>ουδετερόφιλα </a:t>
            </a:r>
            <a:r>
              <a:rPr lang="el-GR" altLang="el-GR" dirty="0" smtClean="0"/>
              <a:t>πολυμορφοπύρηνα.</a:t>
            </a:r>
            <a:endParaRPr lang="el-GR" altLang="el-GR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l-GR" altLang="el-GR" dirty="0" err="1"/>
              <a:t>Ηωσινόφιλα</a:t>
            </a:r>
            <a:r>
              <a:rPr lang="el-GR" altLang="el-GR" dirty="0"/>
              <a:t> και </a:t>
            </a:r>
            <a:r>
              <a:rPr lang="el-GR" altLang="el-GR" dirty="0" err="1"/>
              <a:t>βασεόφιλα</a:t>
            </a:r>
            <a:r>
              <a:rPr lang="el-GR" altLang="el-GR" dirty="0"/>
              <a:t> πιθανά να τοποθετούνται ή στον ενδιάμεσο πληθυσμό ή τα </a:t>
            </a:r>
            <a:r>
              <a:rPr lang="el-GR" altLang="el-GR" dirty="0" err="1"/>
              <a:t>ηωσινόφιλα</a:t>
            </a:r>
            <a:r>
              <a:rPr lang="el-GR" altLang="el-GR" dirty="0"/>
              <a:t> στον πληθυσμό των </a:t>
            </a:r>
            <a:r>
              <a:rPr lang="el-GR" altLang="el-GR" dirty="0" err="1"/>
              <a:t>ουδετεροφίλων</a:t>
            </a:r>
            <a:r>
              <a:rPr lang="el-GR" altLang="el-GR" dirty="0"/>
              <a:t> και τα </a:t>
            </a:r>
            <a:r>
              <a:rPr lang="el-GR" altLang="el-GR" dirty="0" err="1"/>
              <a:t>βασεόφιλα</a:t>
            </a:r>
            <a:r>
              <a:rPr lang="el-GR" altLang="el-GR" dirty="0"/>
              <a:t> στον πληθυσμό των </a:t>
            </a:r>
            <a:r>
              <a:rPr lang="el-GR" altLang="el-GR" dirty="0" smtClean="0"/>
              <a:t>λεμφοκυττάρων.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3" name="Picture 3" descr="Hematology%20Analyzer%20(22%20Parameters)71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44" t="27008" r="31075" b="63315"/>
          <a:stretch>
            <a:fillRect/>
          </a:stretch>
        </p:blipFill>
        <p:spPr bwMode="auto">
          <a:xfrm>
            <a:off x="1173163" y="1676400"/>
            <a:ext cx="6796087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2133600" y="3429000"/>
            <a:ext cx="533400" cy="106680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9685" name="AutoShape 5"/>
          <p:cNvSpPr>
            <a:spLocks noChangeArrowheads="1"/>
          </p:cNvSpPr>
          <p:nvPr/>
        </p:nvSpPr>
        <p:spPr bwMode="auto">
          <a:xfrm>
            <a:off x="2209800" y="4495800"/>
            <a:ext cx="381000" cy="1066800"/>
          </a:xfrm>
          <a:prstGeom prst="downArrow">
            <a:avLst>
              <a:gd name="adj1" fmla="val 50000"/>
              <a:gd name="adj2" fmla="val 70000"/>
            </a:avLst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475656" y="5631631"/>
            <a:ext cx="218777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400">
                <a:latin typeface="+mn-lt"/>
              </a:rPr>
              <a:t>Πληθυσμός ΔΕΚ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1524000" y="3429000"/>
            <a:ext cx="533400" cy="1066800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9688" name="AutoShape 8"/>
          <p:cNvSpPr>
            <a:spLocks noChangeArrowheads="1"/>
          </p:cNvSpPr>
          <p:nvPr/>
        </p:nvSpPr>
        <p:spPr bwMode="auto">
          <a:xfrm rot="10666501">
            <a:off x="1600200" y="2362200"/>
            <a:ext cx="381000" cy="1066800"/>
          </a:xfrm>
          <a:prstGeom prst="downArrow">
            <a:avLst>
              <a:gd name="adj1" fmla="val 50000"/>
              <a:gd name="adj2" fmla="val 70000"/>
            </a:avLst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1100931" y="1268760"/>
            <a:ext cx="71411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dirty="0">
                <a:latin typeface="+mn-lt"/>
              </a:rPr>
              <a:t>Δε πρέπει να υπάρχει πληθυσμός από την αρχή του διαγράμματος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Ιστόγραμμα </a:t>
            </a:r>
            <a:r>
              <a:rPr lang="en-US" dirty="0" smtClean="0"/>
              <a:t>RBCs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41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409700" y="1412776"/>
            <a:ext cx="6324600" cy="4674890"/>
            <a:chOff x="1409700" y="1730375"/>
            <a:chExt cx="6324600" cy="4674890"/>
          </a:xfrm>
        </p:grpSpPr>
        <p:pic>
          <p:nvPicPr>
            <p:cNvPr id="180226" name="Picture 2" descr="Hematology%20Analyzer%20(22%20Parameters)7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44" t="35880" r="31075" b="53032"/>
            <a:stretch>
              <a:fillRect/>
            </a:stretch>
          </p:blipFill>
          <p:spPr bwMode="auto">
            <a:xfrm>
              <a:off x="1409700" y="1730375"/>
              <a:ext cx="6324600" cy="3397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0228" name="Oval 4"/>
            <p:cNvSpPr>
              <a:spLocks noChangeArrowheads="1"/>
            </p:cNvSpPr>
            <p:nvPr/>
          </p:nvSpPr>
          <p:spPr bwMode="auto">
            <a:xfrm>
              <a:off x="5410200" y="2971800"/>
              <a:ext cx="1752600" cy="1828800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  <p:sp>
          <p:nvSpPr>
            <p:cNvPr id="180229" name="AutoShape 5"/>
            <p:cNvSpPr>
              <a:spLocks noChangeArrowheads="1"/>
            </p:cNvSpPr>
            <p:nvPr/>
          </p:nvSpPr>
          <p:spPr bwMode="auto">
            <a:xfrm>
              <a:off x="5943600" y="4800600"/>
              <a:ext cx="685800" cy="1066800"/>
            </a:xfrm>
            <a:prstGeom prst="downArrow">
              <a:avLst>
                <a:gd name="adj1" fmla="val 50000"/>
                <a:gd name="adj2" fmla="val 38889"/>
              </a:avLst>
            </a:prstGeom>
            <a:noFill/>
            <a:ln w="412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  <p:sp>
          <p:nvSpPr>
            <p:cNvPr id="180230" name="Text Box 6"/>
            <p:cNvSpPr txBox="1">
              <a:spLocks noChangeArrowheads="1"/>
            </p:cNvSpPr>
            <p:nvPr/>
          </p:nvSpPr>
          <p:spPr bwMode="auto">
            <a:xfrm>
              <a:off x="5105400" y="5943600"/>
              <a:ext cx="2297167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dirty="0">
                  <a:solidFill>
                    <a:prstClr val="black"/>
                  </a:solidFill>
                  <a:latin typeface="Calibri"/>
                </a:rPr>
                <a:t>Πάντα να κλείνει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Ιστόγραμμα </a:t>
            </a:r>
            <a:r>
              <a:rPr lang="en-US" dirty="0" smtClean="0"/>
              <a:t>PLTs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56" y="1196752"/>
            <a:ext cx="5868888" cy="5183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Παρεμβολή </a:t>
            </a:r>
            <a:r>
              <a:rPr lang="en-US" dirty="0"/>
              <a:t>RBCs </a:t>
            </a:r>
            <a:r>
              <a:rPr lang="el-GR" dirty="0"/>
              <a:t>στα </a:t>
            </a:r>
            <a:r>
              <a:rPr lang="en-US" dirty="0" smtClean="0"/>
              <a:t>PLTs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41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1731963" y="1170706"/>
            <a:ext cx="5678487" cy="5354638"/>
            <a:chOff x="1731963" y="990600"/>
            <a:chExt cx="5678487" cy="5354638"/>
          </a:xfrm>
        </p:grpSpPr>
        <p:pic>
          <p:nvPicPr>
            <p:cNvPr id="2027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63" y="990600"/>
              <a:ext cx="5678487" cy="5354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2756" name="Rectangle 4"/>
            <p:cNvSpPr>
              <a:spLocks noChangeArrowheads="1"/>
            </p:cNvSpPr>
            <p:nvPr/>
          </p:nvSpPr>
          <p:spPr bwMode="auto">
            <a:xfrm>
              <a:off x="1752600" y="5486400"/>
              <a:ext cx="5562600" cy="3048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l-GR" b="1"/>
                <a:t>Μη λευκά αιμοσφαίρια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Νεφελόγραμμα</a:t>
            </a:r>
            <a:r>
              <a:rPr lang="el-GR" dirty="0"/>
              <a:t> </a:t>
            </a:r>
            <a:r>
              <a:rPr lang="el-GR" dirty="0" smtClean="0"/>
              <a:t>Λευκοκυττάρων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19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(Ε).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/>
              <a:t> Αρίθμηση Αιμοπεταλίων».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29568"/>
          </a:xfrm>
        </p:spPr>
        <p:txBody>
          <a:bodyPr>
            <a:normAutofit/>
          </a:bodyPr>
          <a:lstStyle/>
          <a:p>
            <a:r>
              <a:rPr lang="el-GR" dirty="0"/>
              <a:t>Αιμοπετάλια ή </a:t>
            </a:r>
            <a:r>
              <a:rPr lang="el-GR" dirty="0" err="1"/>
              <a:t>Θρομβοκύτταρα</a:t>
            </a:r>
            <a:r>
              <a:rPr lang="el-GR" dirty="0"/>
              <a:t> </a:t>
            </a:r>
            <a:br>
              <a:rPr lang="el-GR" dirty="0"/>
            </a:br>
            <a:r>
              <a:rPr lang="en-US" dirty="0" smtClean="0"/>
              <a:t>Platelets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44522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Κυτταρόμορφα σωματίδια μικρότερα από τα </a:t>
            </a:r>
            <a:r>
              <a:rPr lang="el-GR" dirty="0" err="1"/>
              <a:t>RBCs</a:t>
            </a:r>
            <a:r>
              <a:rPr lang="el-GR" dirty="0"/>
              <a:t> και </a:t>
            </a:r>
            <a:r>
              <a:rPr lang="el-GR" dirty="0" err="1" smtClean="0"/>
              <a:t>WBCs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Είναι δισκοειδή ή ωοειδή ή επιμήκη σωματίδια μεγέθους 1-4μm και δεν έχουν </a:t>
            </a:r>
            <a:r>
              <a:rPr lang="el-GR" dirty="0" smtClean="0"/>
              <a:t>πυρήνα.</a:t>
            </a:r>
            <a:endParaRPr lang="el-GR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Προέρχονται από το κυτταρόπλασμα των </a:t>
            </a:r>
            <a:r>
              <a:rPr lang="el-GR" dirty="0" err="1" smtClean="0"/>
              <a:t>μεγακαρυοκυττάρων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Πολυδύναμο αρχέγονο κύτταρο, </a:t>
            </a:r>
            <a:r>
              <a:rPr lang="el-GR" dirty="0" err="1"/>
              <a:t>μονοδύναμο</a:t>
            </a:r>
            <a:r>
              <a:rPr lang="el-GR" dirty="0"/>
              <a:t> αρχέγονο κύτταρο, </a:t>
            </a:r>
            <a:r>
              <a:rPr lang="el-GR" dirty="0" err="1"/>
              <a:t>Μεγακαρυοβλάστη</a:t>
            </a:r>
            <a:r>
              <a:rPr lang="el-GR" dirty="0"/>
              <a:t>, </a:t>
            </a:r>
            <a:r>
              <a:rPr lang="el-GR" dirty="0" err="1"/>
              <a:t>προμεκαρυοπλάστη</a:t>
            </a:r>
            <a:r>
              <a:rPr lang="el-GR" dirty="0"/>
              <a:t>, </a:t>
            </a:r>
            <a:r>
              <a:rPr lang="el-GR" dirty="0" err="1"/>
              <a:t>μεγακαρυοκύτταρο</a:t>
            </a:r>
            <a:r>
              <a:rPr lang="el-GR" dirty="0"/>
              <a:t>, </a:t>
            </a:r>
            <a:r>
              <a:rPr lang="el-GR" dirty="0" smtClean="0"/>
              <a:t>PLT.</a:t>
            </a:r>
            <a:endParaRPr lang="el-GR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Από </a:t>
            </a:r>
            <a:r>
              <a:rPr lang="el-GR" dirty="0"/>
              <a:t>ένα </a:t>
            </a:r>
            <a:r>
              <a:rPr lang="el-GR" dirty="0" err="1"/>
              <a:t>μεγακαρυοκύτταρο</a:t>
            </a:r>
            <a:r>
              <a:rPr lang="el-GR" dirty="0"/>
              <a:t> δημιουργούνται 1.000 </a:t>
            </a:r>
            <a:r>
              <a:rPr lang="el-GR" dirty="0" err="1" smtClean="0"/>
              <a:t>PLTs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Ζουν </a:t>
            </a:r>
            <a:r>
              <a:rPr lang="el-GR" dirty="0"/>
              <a:t>στο περιφερικό αίμα 8-14 </a:t>
            </a:r>
            <a:r>
              <a:rPr lang="el-GR" dirty="0" smtClean="0"/>
              <a:t>ημέρες.</a:t>
            </a:r>
            <a:endParaRPr lang="el-GR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Συμμετέχουν </a:t>
            </a:r>
            <a:r>
              <a:rPr lang="el-GR" dirty="0"/>
              <a:t>στην πήξη (δημιουργία θρόμβου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&gt; </a:t>
            </a:r>
            <a:r>
              <a:rPr lang="el-GR" dirty="0"/>
              <a:t>4μm = </a:t>
            </a:r>
            <a:r>
              <a:rPr lang="el-GR" dirty="0" err="1" smtClean="0"/>
              <a:t>μακροθρομβοκύτταρα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&gt;</a:t>
            </a:r>
            <a:r>
              <a:rPr lang="el-GR" dirty="0"/>
              <a:t>6μm = γιγάντια </a:t>
            </a:r>
            <a:r>
              <a:rPr lang="el-GR" dirty="0" smtClean="0"/>
              <a:t>αιμοπετάλια.</a:t>
            </a:r>
            <a:endParaRPr lang="el-GR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Μέτρηση </a:t>
            </a:r>
            <a:r>
              <a:rPr lang="el-GR" dirty="0" smtClean="0"/>
              <a:t>Αιμοπεταλίων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Αίμα με αντιπηκτικό </a:t>
            </a:r>
            <a:r>
              <a:rPr lang="el-GR" sz="2400" dirty="0" smtClean="0"/>
              <a:t>EDTA.</a:t>
            </a:r>
            <a:endParaRPr lang="el-GR" sz="2400" dirty="0"/>
          </a:p>
          <a:p>
            <a:r>
              <a:rPr lang="el-GR" sz="2400" dirty="0"/>
              <a:t>EDTA βοηθάει στη μη συσσώρευση των </a:t>
            </a:r>
            <a:r>
              <a:rPr lang="el-GR" sz="2400" dirty="0" smtClean="0"/>
              <a:t>αιμοπεταλίων.</a:t>
            </a:r>
            <a:endParaRPr lang="el-GR" sz="2400" dirty="0"/>
          </a:p>
          <a:p>
            <a:r>
              <a:rPr lang="el-GR" sz="2400" dirty="0"/>
              <a:t>Προσοχή όταν υπάρχουν </a:t>
            </a:r>
            <a:r>
              <a:rPr lang="el-GR" sz="2400" dirty="0" err="1" smtClean="0"/>
              <a:t>ψυχροσυγκολλητίνες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Δημιουργία ροδάκων </a:t>
            </a:r>
            <a:r>
              <a:rPr lang="el-GR" sz="2400" dirty="0" err="1" smtClean="0"/>
              <a:t>PLTs</a:t>
            </a:r>
            <a:r>
              <a:rPr lang="el-GR" sz="2400" dirty="0" smtClean="0"/>
              <a:t>-</a:t>
            </a:r>
            <a:r>
              <a:rPr lang="el-GR" sz="2400" dirty="0" err="1" smtClean="0"/>
              <a:t>WBCs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Μέτρηση Αιμοπεταλίων από το  </a:t>
            </a:r>
            <a:br>
              <a:rPr lang="el-GR" dirty="0"/>
            </a:br>
            <a:r>
              <a:rPr lang="el-GR" dirty="0"/>
              <a:t>Επίχρισμα του Λευκοκυτταρικού </a:t>
            </a:r>
            <a:r>
              <a:rPr lang="el-GR" dirty="0" smtClean="0"/>
              <a:t>Τύπου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Ο αριθμός των PLTS προσδιορίζεται σε σχέση με τα </a:t>
            </a:r>
            <a:r>
              <a:rPr lang="el-GR" sz="2400" dirty="0" err="1" smtClean="0"/>
              <a:t>RBCs</a:t>
            </a:r>
            <a:r>
              <a:rPr lang="el-GR" sz="2400" dirty="0" smtClean="0"/>
              <a:t>.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Αραιά στρωμένο επίχρισμα και βαμμένο πολύ </a:t>
            </a:r>
            <a:r>
              <a:rPr lang="el-GR" sz="2400" dirty="0" smtClean="0"/>
              <a:t>καλά.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 err="1"/>
              <a:t>Μικροσκόπιση</a:t>
            </a:r>
            <a:r>
              <a:rPr lang="el-GR" sz="2400" dirty="0"/>
              <a:t> με καταδυτικό </a:t>
            </a:r>
            <a:r>
              <a:rPr lang="el-GR" sz="2400" dirty="0" smtClean="0"/>
              <a:t>φακό.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Μέτρηση 5 οπτικών πεδίων (</a:t>
            </a:r>
            <a:r>
              <a:rPr lang="el-GR" sz="2400" dirty="0" err="1"/>
              <a:t>PLTs</a:t>
            </a:r>
            <a:r>
              <a:rPr lang="el-GR" sz="2400" dirty="0"/>
              <a:t> και </a:t>
            </a:r>
            <a:r>
              <a:rPr lang="el-GR" sz="2400" dirty="0" err="1"/>
              <a:t>RBCs</a:t>
            </a:r>
            <a:r>
              <a:rPr lang="el-GR" sz="2400" dirty="0" smtClean="0"/>
              <a:t>).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Προσοχή όταν τα αιμοπετάλια είναι σε </a:t>
            </a:r>
            <a:r>
              <a:rPr lang="el-GR" sz="2400" dirty="0" smtClean="0"/>
              <a:t>σωρούς.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Ο υπολογισμός γίνεται με την μέθοδο των </a:t>
            </a:r>
            <a:r>
              <a:rPr lang="el-GR" sz="2400" dirty="0" smtClean="0"/>
              <a:t>τριών.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Μέτρηση Αιμοπεταλίων από το  </a:t>
            </a:r>
            <a:br>
              <a:rPr lang="el-GR" dirty="0"/>
            </a:br>
            <a:r>
              <a:rPr lang="el-GR" dirty="0"/>
              <a:t>Επίχρισμα του Λευκοκυτταρικού </a:t>
            </a:r>
            <a:r>
              <a:rPr lang="el-GR" dirty="0" smtClean="0"/>
              <a:t>Τύπου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</a:t>
            </a:r>
            <a:r>
              <a:rPr lang="el-GR" b="1" dirty="0"/>
              <a:t>: </a:t>
            </a:r>
            <a:r>
              <a:rPr lang="el-GR" dirty="0"/>
              <a:t>μετρήσαμε 1000 </a:t>
            </a:r>
            <a:r>
              <a:rPr lang="el-GR" dirty="0" err="1"/>
              <a:t>RBCs</a:t>
            </a:r>
            <a:r>
              <a:rPr lang="el-GR" dirty="0"/>
              <a:t> και 60 </a:t>
            </a:r>
            <a:r>
              <a:rPr lang="el-GR" dirty="0" err="1"/>
              <a:t>PLTs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Εάν ο απόλυτος αριθμός των </a:t>
            </a:r>
            <a:r>
              <a:rPr lang="el-GR" dirty="0" err="1"/>
              <a:t>RBCs</a:t>
            </a:r>
            <a:r>
              <a:rPr lang="el-GR" dirty="0"/>
              <a:t> είναι 5.000.000/μl τότε:</a:t>
            </a:r>
          </a:p>
          <a:p>
            <a:endParaRPr lang="el-GR" dirty="0"/>
          </a:p>
          <a:p>
            <a:pPr marL="444500" indent="0">
              <a:buNone/>
            </a:pPr>
            <a:r>
              <a:rPr lang="el-GR" b="1" dirty="0"/>
              <a:t>1000 </a:t>
            </a:r>
            <a:r>
              <a:rPr lang="el-GR" b="1" dirty="0" err="1" smtClean="0"/>
              <a:t>RBCs</a:t>
            </a:r>
            <a:r>
              <a:rPr lang="el-GR" b="1" dirty="0" smtClean="0"/>
              <a:t> 		60 </a:t>
            </a:r>
            <a:r>
              <a:rPr lang="el-GR" b="1" dirty="0" err="1"/>
              <a:t>PLTs</a:t>
            </a:r>
            <a:endParaRPr lang="el-GR" b="1" dirty="0"/>
          </a:p>
          <a:p>
            <a:pPr marL="444500" indent="0">
              <a:buNone/>
            </a:pPr>
            <a:r>
              <a:rPr lang="el-GR" b="1" dirty="0"/>
              <a:t>5.000.000 </a:t>
            </a:r>
            <a:r>
              <a:rPr lang="el-GR" b="1" dirty="0" err="1"/>
              <a:t>RBCs</a:t>
            </a:r>
            <a:r>
              <a:rPr lang="el-GR" b="1" dirty="0"/>
              <a:t>	</a:t>
            </a:r>
            <a:r>
              <a:rPr lang="el-GR" b="1" dirty="0" smtClean="0"/>
              <a:t>x </a:t>
            </a:r>
            <a:r>
              <a:rPr lang="el-GR" b="1" dirty="0" err="1"/>
              <a:t>PLTs</a:t>
            </a:r>
            <a:endParaRPr lang="el-GR" b="1" dirty="0"/>
          </a:p>
          <a:p>
            <a:pPr marL="444500" indent="0"/>
            <a:endParaRPr lang="el-GR" b="1" dirty="0"/>
          </a:p>
          <a:p>
            <a:pPr marL="444500" indent="0">
              <a:buNone/>
            </a:pPr>
            <a:r>
              <a:rPr lang="el-GR" b="1" dirty="0"/>
              <a:t>X= 300.000/μl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400" dirty="0"/>
              <a:t>Μέτρηση Αιμοπεταλίων με πλάκα </a:t>
            </a:r>
            <a:r>
              <a:rPr lang="el-GR" sz="3400" dirty="0" err="1"/>
              <a:t>Neubauer</a:t>
            </a:r>
            <a:r>
              <a:rPr lang="el-GR" sz="3400" dirty="0"/>
              <a:t> </a:t>
            </a:r>
            <a:r>
              <a:rPr lang="el-GR" sz="2800" b="0" dirty="0"/>
              <a:t>1</a:t>
            </a:r>
            <a:r>
              <a:rPr lang="el-GR" sz="2800" b="0" dirty="0" smtClean="0"/>
              <a:t>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FontTx/>
              <a:buAutoNum type="arabicPeriod"/>
            </a:pPr>
            <a:r>
              <a:rPr lang="el-GR" altLang="el-GR" dirty="0"/>
              <a:t>Καταστρέφονται τα </a:t>
            </a:r>
            <a:r>
              <a:rPr lang="en-US" altLang="el-GR" dirty="0"/>
              <a:t>RBCs </a:t>
            </a:r>
            <a:r>
              <a:rPr lang="el-GR" altLang="el-GR" dirty="0"/>
              <a:t>με </a:t>
            </a:r>
            <a:r>
              <a:rPr lang="el-GR" altLang="el-GR" dirty="0" err="1"/>
              <a:t>υπότονο</a:t>
            </a:r>
            <a:r>
              <a:rPr lang="el-GR" altLang="el-GR" dirty="0"/>
              <a:t> διάλυμα οξαλικού </a:t>
            </a:r>
            <a:r>
              <a:rPr lang="el-GR" altLang="el-GR" dirty="0" smtClean="0"/>
              <a:t>Αμμωνίου.</a:t>
            </a:r>
          </a:p>
          <a:p>
            <a:pPr>
              <a:lnSpc>
                <a:spcPct val="110000"/>
              </a:lnSpc>
              <a:spcBef>
                <a:spcPts val="900"/>
              </a:spcBef>
              <a:buFontTx/>
              <a:buAutoNum type="arabicPeriod"/>
            </a:pPr>
            <a:r>
              <a:rPr lang="el-GR" altLang="el-GR" dirty="0" smtClean="0"/>
              <a:t>Τα </a:t>
            </a:r>
            <a:r>
              <a:rPr lang="el-GR" altLang="el-GR" dirty="0"/>
              <a:t>αιμοπετάλια φαίνονται ως μουντά σφαιρικά και άχροα </a:t>
            </a:r>
            <a:r>
              <a:rPr lang="el-GR" altLang="el-GR" dirty="0" smtClean="0"/>
              <a:t>σωματίδια </a:t>
            </a:r>
            <a:r>
              <a:rPr lang="el-GR" altLang="el-GR" dirty="0"/>
              <a:t>με σκοτεινόχρωμη </a:t>
            </a:r>
            <a:r>
              <a:rPr lang="el-GR" altLang="el-GR" dirty="0" smtClean="0"/>
              <a:t>περιφέρεια.</a:t>
            </a:r>
          </a:p>
          <a:p>
            <a:pPr>
              <a:lnSpc>
                <a:spcPct val="110000"/>
              </a:lnSpc>
              <a:spcBef>
                <a:spcPts val="900"/>
              </a:spcBef>
              <a:buFontTx/>
              <a:buAutoNum type="arabicPeriod"/>
            </a:pPr>
            <a:r>
              <a:rPr lang="el-GR" altLang="el-GR" dirty="0" smtClean="0"/>
              <a:t>Τεχνική</a:t>
            </a:r>
            <a:r>
              <a:rPr lang="el-GR" altLang="el-GR" dirty="0"/>
              <a:t>:</a:t>
            </a:r>
          </a:p>
          <a:p>
            <a:pPr marL="714375">
              <a:lnSpc>
                <a:spcPct val="110000"/>
              </a:lnSpc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l-GR" altLang="el-GR" dirty="0"/>
              <a:t>1:3 αίμα και διάλυμα οξαλικού </a:t>
            </a:r>
            <a:r>
              <a:rPr lang="el-GR" altLang="el-GR" dirty="0" smtClean="0"/>
              <a:t>αμμωνίου.</a:t>
            </a:r>
            <a:endParaRPr lang="el-GR" altLang="el-GR" dirty="0"/>
          </a:p>
          <a:p>
            <a:pPr marL="714375">
              <a:lnSpc>
                <a:spcPct val="110000"/>
              </a:lnSpc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l-GR" altLang="el-GR" dirty="0"/>
              <a:t>Επώαση 20 λεπτά σε θερμοκρασία </a:t>
            </a:r>
            <a:r>
              <a:rPr lang="el-GR" altLang="el-GR" dirty="0" smtClean="0"/>
              <a:t>δωματίου.</a:t>
            </a:r>
            <a:endParaRPr lang="el-GR" altLang="el-GR" dirty="0"/>
          </a:p>
          <a:p>
            <a:pPr marL="714375">
              <a:lnSpc>
                <a:spcPct val="110000"/>
              </a:lnSpc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l-GR" altLang="el-GR" dirty="0"/>
              <a:t>Μεταφέρουμε 20μ</a:t>
            </a:r>
            <a:r>
              <a:rPr lang="en-US" altLang="el-GR" dirty="0"/>
              <a:t>l</a:t>
            </a:r>
            <a:r>
              <a:rPr lang="el-GR" altLang="el-GR" dirty="0"/>
              <a:t> στην πλάκα </a:t>
            </a:r>
            <a:r>
              <a:rPr lang="en-US" altLang="el-GR" dirty="0" err="1" smtClean="0"/>
              <a:t>Neubauer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714375">
              <a:lnSpc>
                <a:spcPct val="110000"/>
              </a:lnSpc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l-GR" altLang="el-GR" dirty="0"/>
              <a:t>Μετρώνται με φακό 40</a:t>
            </a:r>
            <a:r>
              <a:rPr lang="en-US" altLang="el-GR" dirty="0"/>
              <a:t>x </a:t>
            </a:r>
            <a:r>
              <a:rPr lang="el-GR" altLang="el-GR" dirty="0"/>
              <a:t>τα </a:t>
            </a:r>
            <a:r>
              <a:rPr lang="en-US" altLang="el-GR" dirty="0"/>
              <a:t>PLTs </a:t>
            </a:r>
            <a:r>
              <a:rPr lang="el-GR" altLang="el-GR" dirty="0"/>
              <a:t>στα 2 διαγώνια τετράγωνα της</a:t>
            </a:r>
            <a:r>
              <a:rPr lang="en-US" altLang="el-GR" dirty="0"/>
              <a:t> </a:t>
            </a:r>
            <a:r>
              <a:rPr lang="el-GR" altLang="el-GR" dirty="0"/>
              <a:t>πλάκας κάτω από τον </a:t>
            </a:r>
            <a:r>
              <a:rPr lang="el-GR" altLang="el-GR" dirty="0" smtClean="0"/>
              <a:t>σταυρό.</a:t>
            </a:r>
            <a:endParaRPr lang="el-GR" altLang="el-GR" dirty="0"/>
          </a:p>
          <a:p>
            <a:pPr marL="714375">
              <a:lnSpc>
                <a:spcPct val="110000"/>
              </a:lnSpc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l-GR" altLang="el-GR" dirty="0"/>
              <a:t>Πολλαπλασιάζεται ο αριθμός που μετρήθηκε με τη σταθερά 500</a:t>
            </a:r>
            <a:r>
              <a:rPr lang="en-US" altLang="el-GR" dirty="0"/>
              <a:t> </a:t>
            </a:r>
            <a:r>
              <a:rPr lang="el-GR" altLang="el-GR" dirty="0"/>
              <a:t>φυσιολογικές τιμές αιμοπεταλίων = 150.000-400.000/μ</a:t>
            </a:r>
            <a:r>
              <a:rPr lang="en-US" altLang="el-GR" dirty="0" smtClean="0"/>
              <a:t>l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981200" y="1352550"/>
            <a:ext cx="5372100" cy="5048250"/>
            <a:chOff x="1981200" y="1352550"/>
            <a:chExt cx="5372100" cy="5048250"/>
          </a:xfrm>
        </p:grpSpPr>
        <p:pic>
          <p:nvPicPr>
            <p:cNvPr id="174082" name="Picture 2" descr="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8" r="35321"/>
            <a:stretch>
              <a:fillRect/>
            </a:stretch>
          </p:blipFill>
          <p:spPr bwMode="auto">
            <a:xfrm>
              <a:off x="1981200" y="1352550"/>
              <a:ext cx="5372100" cy="5048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083" name="Oval 3"/>
            <p:cNvSpPr>
              <a:spLocks noChangeArrowheads="1"/>
            </p:cNvSpPr>
            <p:nvPr/>
          </p:nvSpPr>
          <p:spPr bwMode="auto">
            <a:xfrm>
              <a:off x="5257800" y="4114800"/>
              <a:ext cx="1752600" cy="1676400"/>
            </a:xfrm>
            <a:prstGeom prst="ellipse">
              <a:avLst/>
            </a:prstGeom>
            <a:noFill/>
            <a:ln w="412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  <p:sp>
          <p:nvSpPr>
            <p:cNvPr id="174084" name="Oval 4"/>
            <p:cNvSpPr>
              <a:spLocks noChangeArrowheads="1"/>
            </p:cNvSpPr>
            <p:nvPr/>
          </p:nvSpPr>
          <p:spPr bwMode="auto">
            <a:xfrm>
              <a:off x="2286000" y="4105275"/>
              <a:ext cx="1752600" cy="1676400"/>
            </a:xfrm>
            <a:prstGeom prst="ellipse">
              <a:avLst/>
            </a:prstGeom>
            <a:noFill/>
            <a:ln w="412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3800" dirty="0"/>
              <a:t>Μέτρηση Αιμοπεταλίων με πλάκα </a:t>
            </a:r>
            <a:r>
              <a:rPr lang="el-GR" sz="3800" dirty="0" err="1" smtClean="0"/>
              <a:t>Neubauer</a:t>
            </a:r>
            <a:r>
              <a:rPr lang="el-GR" sz="3800" dirty="0" smtClean="0"/>
              <a:t> </a:t>
            </a:r>
            <a:r>
              <a:rPr lang="el-GR" sz="3100" b="0" dirty="0"/>
              <a:t>2</a:t>
            </a:r>
            <a:r>
              <a:rPr lang="el-GR" sz="3100" b="0" dirty="0" smtClean="0"/>
              <a:t>/2</a:t>
            </a:r>
            <a:endParaRPr lang="el-GR" sz="31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Ιστόγραμμα και </a:t>
            </a:r>
            <a:r>
              <a:rPr lang="el-GR" dirty="0" err="1" smtClean="0"/>
              <a:t>Νεφελογράμματα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Δυνατότητα να μελετηθούν άμεσα οι πληθυσμοί των κυττάρων του αίματος μελετώντας τις τελικές εκφράσεις της κάθε κυτταρικής </a:t>
            </a:r>
            <a:r>
              <a:rPr lang="el-GR" sz="2400" dirty="0" smtClean="0"/>
              <a:t>ανάλυσης.</a:t>
            </a:r>
            <a:endParaRPr lang="el-GR" sz="2400" dirty="0"/>
          </a:p>
          <a:p>
            <a:r>
              <a:rPr lang="el-GR" sz="2400" dirty="0"/>
              <a:t>Με την πρώτη ματιά παίρνουμε πληροφορίες για τον όγκο των κυττάρων του κάθε πληθυσμού και για τυχόν παρεμβολές εάν </a:t>
            </a:r>
            <a:r>
              <a:rPr lang="el-GR" sz="2400" dirty="0" smtClean="0"/>
              <a:t>υπάρχουν.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Ιστόγραμμα και </a:t>
            </a:r>
            <a:r>
              <a:rPr lang="el-GR" dirty="0" err="1"/>
              <a:t>Νεφελογράμματα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Στη κατά όγκο ανάλυση το μόνο διακριτικό στοιχείο μεταξύ των κυτταρικών πληθυσμών είναι το μέγεθος των </a:t>
            </a:r>
            <a:r>
              <a:rPr lang="el-GR" sz="2400" dirty="0" smtClean="0"/>
              <a:t>κυττάρων:</a:t>
            </a:r>
            <a:endParaRPr lang="el-GR" sz="2400" dirty="0"/>
          </a:p>
          <a:p>
            <a:pPr lvl="1"/>
            <a:r>
              <a:rPr lang="el-GR" sz="2400" dirty="0" err="1"/>
              <a:t>PLTs</a:t>
            </a:r>
            <a:r>
              <a:rPr lang="el-GR" sz="2400" dirty="0"/>
              <a:t> </a:t>
            </a:r>
            <a:r>
              <a:rPr lang="el-GR" sz="2400" dirty="0" smtClean="0"/>
              <a:t>2-35fl,</a:t>
            </a:r>
            <a:endParaRPr lang="el-GR" sz="2400" dirty="0"/>
          </a:p>
          <a:p>
            <a:pPr lvl="1"/>
            <a:r>
              <a:rPr lang="el-GR" sz="2400" dirty="0" err="1"/>
              <a:t>RBCs</a:t>
            </a:r>
            <a:r>
              <a:rPr lang="el-GR" sz="2400" dirty="0"/>
              <a:t> </a:t>
            </a:r>
            <a:r>
              <a:rPr lang="el-GR" sz="2400" dirty="0" smtClean="0"/>
              <a:t>35-40fl,</a:t>
            </a:r>
            <a:endParaRPr lang="el-GR" sz="2400" dirty="0"/>
          </a:p>
          <a:p>
            <a:pPr lvl="1"/>
            <a:r>
              <a:rPr lang="el-GR" sz="2400" dirty="0" err="1"/>
              <a:t>WBCs</a:t>
            </a:r>
            <a:r>
              <a:rPr lang="el-GR" sz="2400" dirty="0"/>
              <a:t> </a:t>
            </a:r>
            <a:r>
              <a:rPr lang="el-GR" sz="2400" dirty="0" smtClean="0"/>
              <a:t>40-90fl.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</TotalTime>
  <Words>1051</Words>
  <Application>Microsoft Office PowerPoint</Application>
  <PresentationFormat>Προβολή στην οθόνη (4:3)</PresentationFormat>
  <Paragraphs>144</Paragraphs>
  <Slides>22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template</vt:lpstr>
      <vt:lpstr>OC_template_updated</vt:lpstr>
      <vt:lpstr>Αιματολογία Ι (Ε)</vt:lpstr>
      <vt:lpstr>Αιμοπετάλια ή Θρομβοκύτταρα  Platelets</vt:lpstr>
      <vt:lpstr>Μέτρηση Αιμοπεταλίων</vt:lpstr>
      <vt:lpstr>Μέτρηση Αιμοπεταλίων από το   Επίχρισμα του Λευκοκυτταρικού Τύπου 1/2</vt:lpstr>
      <vt:lpstr>Μέτρηση Αιμοπεταλίων από το   Επίχρισμα του Λευκοκυτταρικού Τύπου 2/2</vt:lpstr>
      <vt:lpstr>Μέτρηση Αιμοπεταλίων με πλάκα Neubauer 1/2</vt:lpstr>
      <vt:lpstr>Μέτρηση Αιμοπεταλίων με πλάκα Neubauer 2/2</vt:lpstr>
      <vt:lpstr>Ιστόγραμμα και Νεφελογράμματα 1/2</vt:lpstr>
      <vt:lpstr>Ιστόγραμμα και Νεφελογράμματα 2/2</vt:lpstr>
      <vt:lpstr>Ιστόγραμμα κυττάρων αίματος</vt:lpstr>
      <vt:lpstr>Ιστόγραμμα Λευκών Αιμοσφαιρίων</vt:lpstr>
      <vt:lpstr>Ιστόγραμμα RBCs</vt:lpstr>
      <vt:lpstr>Ιστόγραμμα PLTs</vt:lpstr>
      <vt:lpstr>Παρεμβολή RBCs στα PLTs</vt:lpstr>
      <vt:lpstr>Νεφελόγραμμα Λευκοκυττάρων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Ε</dc:title>
  <dc:creator>opencourses@teiath.gr</dc:creator>
  <cp:lastModifiedBy>fkaram2</cp:lastModifiedBy>
  <cp:revision>6</cp:revision>
  <dcterms:created xsi:type="dcterms:W3CDTF">2014-12-08T14:48:33Z</dcterms:created>
  <dcterms:modified xsi:type="dcterms:W3CDTF">2015-03-02T09:09:47Z</dcterms:modified>
</cp:coreProperties>
</file>