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15"/>
  </p:notesMasterIdLst>
  <p:handoutMasterIdLst>
    <p:handoutMasterId r:id="rId16"/>
  </p:handoutMasterIdLst>
  <p:sldIdLst>
    <p:sldId id="338" r:id="rId3"/>
    <p:sldId id="274" r:id="rId4"/>
    <p:sldId id="275" r:id="rId5"/>
    <p:sldId id="276" r:id="rId6"/>
    <p:sldId id="345" r:id="rId7"/>
    <p:sldId id="257" r:id="rId8"/>
    <p:sldId id="262" r:id="rId9"/>
    <p:sldId id="264" r:id="rId10"/>
    <p:sldId id="269" r:id="rId11"/>
    <p:sldId id="270" r:id="rId12"/>
    <p:sldId id="266" r:id="rId13"/>
    <p:sldId id="261" r:id="rId14"/>
  </p:sldIdLst>
  <p:sldSz cx="9144000" cy="6858000" type="screen4x3"/>
  <p:notesSz cx="7104063" cy="10234613"/>
  <p:custDataLst>
    <p:tags r:id="rId17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608E"/>
    <a:srgbClr val="C5C1D5"/>
    <a:srgbClr val="383347"/>
    <a:srgbClr val="38334D"/>
    <a:srgbClr val="BBB6CE"/>
    <a:srgbClr val="9189B1"/>
    <a:srgbClr val="A19BBB"/>
    <a:srgbClr val="9C96B8"/>
    <a:srgbClr val="474161"/>
    <a:srgbClr val="6058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>
        <p:scale>
          <a:sx n="80" d="100"/>
          <a:sy n="80" d="100"/>
        </p:scale>
        <p:origin x="-2604" y="-6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236CC2-C4E2-426A-B99C-7240333B56B2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9456614F-90B7-440E-935B-33B16CDABF13}">
      <dgm:prSet phldrT="[Text]"/>
      <dgm:spPr>
        <a:solidFill>
          <a:srgbClr val="9189B1">
            <a:alpha val="90000"/>
          </a:srgbClr>
        </a:solidFill>
        <a:ln>
          <a:solidFill>
            <a:srgbClr val="383347"/>
          </a:solidFill>
        </a:ln>
      </dgm:spPr>
      <dgm:t>
        <a:bodyPr/>
        <a:lstStyle/>
        <a:p>
          <a:r>
            <a:rPr lang="el-GR" b="1" cap="none" spc="0" dirty="0" smtClean="0">
              <a:ln w="10541" cmpd="sng">
                <a:noFill/>
                <a:prstDash val="solid"/>
              </a:ln>
              <a:solidFill>
                <a:schemeClr val="tx1"/>
              </a:solidFill>
              <a:effectLst/>
            </a:rPr>
            <a:t>Τριτοβάθμια</a:t>
          </a:r>
          <a:endParaRPr lang="el-GR" b="1" cap="none" spc="0" dirty="0">
            <a:ln w="10541" cmpd="sng">
              <a:noFill/>
              <a:prstDash val="solid"/>
            </a:ln>
            <a:solidFill>
              <a:schemeClr val="tx1"/>
            </a:solidFill>
            <a:effectLst/>
          </a:endParaRPr>
        </a:p>
      </dgm:t>
    </dgm:pt>
    <dgm:pt modelId="{9FF22E08-3A30-43C8-9209-4C9F40393F63}" type="parTrans" cxnId="{4F20FFF6-579B-4D36-A810-611CF2B00A62}">
      <dgm:prSet/>
      <dgm:spPr/>
      <dgm:t>
        <a:bodyPr/>
        <a:lstStyle/>
        <a:p>
          <a:endParaRPr lang="el-GR"/>
        </a:p>
      </dgm:t>
    </dgm:pt>
    <dgm:pt modelId="{4E965808-9AF0-4C03-BFD5-F5ED9CBBD4AE}" type="sibTrans" cxnId="{4F20FFF6-579B-4D36-A810-611CF2B00A62}">
      <dgm:prSet/>
      <dgm:spPr/>
      <dgm:t>
        <a:bodyPr/>
        <a:lstStyle/>
        <a:p>
          <a:endParaRPr lang="el-GR"/>
        </a:p>
      </dgm:t>
    </dgm:pt>
    <dgm:pt modelId="{592F93DB-8943-4169-A9F1-24B07C86694C}">
      <dgm:prSet phldrT="[Text]"/>
      <dgm:spPr>
        <a:solidFill>
          <a:srgbClr val="9189B1">
            <a:alpha val="90000"/>
          </a:srgbClr>
        </a:solidFill>
        <a:ln>
          <a:solidFill>
            <a:srgbClr val="383347"/>
          </a:solidFill>
        </a:ln>
      </dgm:spPr>
      <dgm:t>
        <a:bodyPr/>
        <a:lstStyle/>
        <a:p>
          <a:r>
            <a:rPr lang="el-GR" b="1" cap="none" spc="0" dirty="0" smtClean="0">
              <a:ln w="10541" cmpd="sng">
                <a:noFill/>
                <a:prstDash val="solid"/>
              </a:ln>
              <a:solidFill>
                <a:schemeClr val="tx1"/>
              </a:solidFill>
              <a:effectLst/>
            </a:rPr>
            <a:t>Δευτεροβάθμια</a:t>
          </a:r>
          <a:endParaRPr lang="el-GR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E6D6F07E-451D-47D3-8B63-87FAAB02D545}" type="parTrans" cxnId="{99F37A56-67BA-4DC6-A9A6-4A773B0D2850}">
      <dgm:prSet/>
      <dgm:spPr/>
      <dgm:t>
        <a:bodyPr/>
        <a:lstStyle/>
        <a:p>
          <a:endParaRPr lang="el-GR"/>
        </a:p>
      </dgm:t>
    </dgm:pt>
    <dgm:pt modelId="{15B5135D-7F8D-447F-B8D6-2808A886C145}" type="sibTrans" cxnId="{99F37A56-67BA-4DC6-A9A6-4A773B0D2850}">
      <dgm:prSet/>
      <dgm:spPr/>
      <dgm:t>
        <a:bodyPr/>
        <a:lstStyle/>
        <a:p>
          <a:endParaRPr lang="el-GR"/>
        </a:p>
      </dgm:t>
    </dgm:pt>
    <dgm:pt modelId="{4D13A2BD-403B-4260-B612-72C054AFD95B}">
      <dgm:prSet phldrT="[Text]"/>
      <dgm:spPr>
        <a:solidFill>
          <a:srgbClr val="9189B1">
            <a:alpha val="90000"/>
          </a:srgbClr>
        </a:solidFill>
        <a:ln>
          <a:solidFill>
            <a:srgbClr val="383347"/>
          </a:solidFill>
        </a:ln>
      </dgm:spPr>
      <dgm:t>
        <a:bodyPr/>
        <a:lstStyle/>
        <a:p>
          <a:r>
            <a:rPr lang="el-GR" b="1" cap="none" spc="0" dirty="0" smtClean="0">
              <a:ln w="10541" cmpd="sng">
                <a:noFill/>
                <a:prstDash val="solid"/>
              </a:ln>
              <a:solidFill>
                <a:schemeClr val="tx1"/>
              </a:solidFill>
              <a:effectLst/>
            </a:rPr>
            <a:t>Πρωτοβάθμια</a:t>
          </a:r>
          <a:endParaRPr lang="el-GR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572E2904-FE54-4649-8CFD-E4AA4571D827}" type="parTrans" cxnId="{56D73AAA-03D9-4D65-AAFC-C269895F6598}">
      <dgm:prSet/>
      <dgm:spPr/>
      <dgm:t>
        <a:bodyPr/>
        <a:lstStyle/>
        <a:p>
          <a:endParaRPr lang="el-GR"/>
        </a:p>
      </dgm:t>
    </dgm:pt>
    <dgm:pt modelId="{F1D2FC48-59C1-463C-A5E5-5DFBD765BEEA}" type="sibTrans" cxnId="{56D73AAA-03D9-4D65-AAFC-C269895F6598}">
      <dgm:prSet/>
      <dgm:spPr/>
      <dgm:t>
        <a:bodyPr/>
        <a:lstStyle/>
        <a:p>
          <a:endParaRPr lang="el-GR"/>
        </a:p>
      </dgm:t>
    </dgm:pt>
    <dgm:pt modelId="{B364241D-0FF8-477C-9498-8B7790A20B0D}" type="pres">
      <dgm:prSet presAssocID="{CC236CC2-C4E2-426A-B99C-7240333B56B2}" presName="compositeShape" presStyleCnt="0">
        <dgm:presLayoutVars>
          <dgm:dir/>
          <dgm:resizeHandles/>
        </dgm:presLayoutVars>
      </dgm:prSet>
      <dgm:spPr/>
    </dgm:pt>
    <dgm:pt modelId="{B0386A11-ACF2-4D24-9A04-7F1D2FD77C16}" type="pres">
      <dgm:prSet presAssocID="{CC236CC2-C4E2-426A-B99C-7240333B56B2}" presName="pyramid" presStyleLbl="node1" presStyleIdx="0" presStyleCnt="1" custLinFactNeighborX="-1078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rgbClr val="C5C1D5"/>
        </a:solidFill>
      </dgm:spPr>
    </dgm:pt>
    <dgm:pt modelId="{C9EA2210-3B84-411E-908F-A4E3CC620DC2}" type="pres">
      <dgm:prSet presAssocID="{CC236CC2-C4E2-426A-B99C-7240333B56B2}" presName="theList" presStyleCnt="0"/>
      <dgm:spPr/>
    </dgm:pt>
    <dgm:pt modelId="{379A747F-B92A-433C-B7D4-709AE6ACD2C0}" type="pres">
      <dgm:prSet presAssocID="{9456614F-90B7-440E-935B-33B16CDABF13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CC70891-73C1-4A99-969E-7201250A7087}" type="pres">
      <dgm:prSet presAssocID="{9456614F-90B7-440E-935B-33B16CDABF13}" presName="aSpace" presStyleCnt="0"/>
      <dgm:spPr/>
    </dgm:pt>
    <dgm:pt modelId="{FD06C737-F978-492C-88A6-99CC214DA17B}" type="pres">
      <dgm:prSet presAssocID="{592F93DB-8943-4169-A9F1-24B07C86694C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FCAE575-9A3B-4A03-B81D-3DD6950B9425}" type="pres">
      <dgm:prSet presAssocID="{592F93DB-8943-4169-A9F1-24B07C86694C}" presName="aSpace" presStyleCnt="0"/>
      <dgm:spPr/>
    </dgm:pt>
    <dgm:pt modelId="{CC6D7E46-74AF-4ED1-A46A-0D2EFDA7770E}" type="pres">
      <dgm:prSet presAssocID="{4D13A2BD-403B-4260-B612-72C054AFD95B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C035301-4A9F-4BBA-97E4-EB0E625CCDE4}" type="pres">
      <dgm:prSet presAssocID="{4D13A2BD-403B-4260-B612-72C054AFD95B}" presName="aSpace" presStyleCnt="0"/>
      <dgm:spPr/>
    </dgm:pt>
  </dgm:ptLst>
  <dgm:cxnLst>
    <dgm:cxn modelId="{99C2818B-D1C1-4E00-BDFA-73714157EFA2}" type="presOf" srcId="{CC236CC2-C4E2-426A-B99C-7240333B56B2}" destId="{B364241D-0FF8-477C-9498-8B7790A20B0D}" srcOrd="0" destOrd="0" presId="urn:microsoft.com/office/officeart/2005/8/layout/pyramid2"/>
    <dgm:cxn modelId="{8C1251D6-178D-4C1F-AEBD-2D24E70B35D0}" type="presOf" srcId="{4D13A2BD-403B-4260-B612-72C054AFD95B}" destId="{CC6D7E46-74AF-4ED1-A46A-0D2EFDA7770E}" srcOrd="0" destOrd="0" presId="urn:microsoft.com/office/officeart/2005/8/layout/pyramid2"/>
    <dgm:cxn modelId="{56D73AAA-03D9-4D65-AAFC-C269895F6598}" srcId="{CC236CC2-C4E2-426A-B99C-7240333B56B2}" destId="{4D13A2BD-403B-4260-B612-72C054AFD95B}" srcOrd="2" destOrd="0" parTransId="{572E2904-FE54-4649-8CFD-E4AA4571D827}" sibTransId="{F1D2FC48-59C1-463C-A5E5-5DFBD765BEEA}"/>
    <dgm:cxn modelId="{4F20FFF6-579B-4D36-A810-611CF2B00A62}" srcId="{CC236CC2-C4E2-426A-B99C-7240333B56B2}" destId="{9456614F-90B7-440E-935B-33B16CDABF13}" srcOrd="0" destOrd="0" parTransId="{9FF22E08-3A30-43C8-9209-4C9F40393F63}" sibTransId="{4E965808-9AF0-4C03-BFD5-F5ED9CBBD4AE}"/>
    <dgm:cxn modelId="{C97B4CB3-D28F-4FB1-B7DD-A79B99EE393C}" type="presOf" srcId="{9456614F-90B7-440E-935B-33B16CDABF13}" destId="{379A747F-B92A-433C-B7D4-709AE6ACD2C0}" srcOrd="0" destOrd="0" presId="urn:microsoft.com/office/officeart/2005/8/layout/pyramid2"/>
    <dgm:cxn modelId="{BAF7B6CA-C807-46F2-AC56-8E9A7923FCD7}" type="presOf" srcId="{592F93DB-8943-4169-A9F1-24B07C86694C}" destId="{FD06C737-F978-492C-88A6-99CC214DA17B}" srcOrd="0" destOrd="0" presId="urn:microsoft.com/office/officeart/2005/8/layout/pyramid2"/>
    <dgm:cxn modelId="{99F37A56-67BA-4DC6-A9A6-4A773B0D2850}" srcId="{CC236CC2-C4E2-426A-B99C-7240333B56B2}" destId="{592F93DB-8943-4169-A9F1-24B07C86694C}" srcOrd="1" destOrd="0" parTransId="{E6D6F07E-451D-47D3-8B63-87FAAB02D545}" sibTransId="{15B5135D-7F8D-447F-B8D6-2808A886C145}"/>
    <dgm:cxn modelId="{C4B2F034-B6E7-4B18-897F-36FF1E780A7B}" type="presParOf" srcId="{B364241D-0FF8-477C-9498-8B7790A20B0D}" destId="{B0386A11-ACF2-4D24-9A04-7F1D2FD77C16}" srcOrd="0" destOrd="0" presId="urn:microsoft.com/office/officeart/2005/8/layout/pyramid2"/>
    <dgm:cxn modelId="{AD1DF28D-E37D-4759-9F4B-CE11861EA5BD}" type="presParOf" srcId="{B364241D-0FF8-477C-9498-8B7790A20B0D}" destId="{C9EA2210-3B84-411E-908F-A4E3CC620DC2}" srcOrd="1" destOrd="0" presId="urn:microsoft.com/office/officeart/2005/8/layout/pyramid2"/>
    <dgm:cxn modelId="{BDC65783-39B0-427E-B9D2-96C43E6BE748}" type="presParOf" srcId="{C9EA2210-3B84-411E-908F-A4E3CC620DC2}" destId="{379A747F-B92A-433C-B7D4-709AE6ACD2C0}" srcOrd="0" destOrd="0" presId="urn:microsoft.com/office/officeart/2005/8/layout/pyramid2"/>
    <dgm:cxn modelId="{9E66924C-4B67-42BA-BE12-F20BCA46194B}" type="presParOf" srcId="{C9EA2210-3B84-411E-908F-A4E3CC620DC2}" destId="{CCC70891-73C1-4A99-969E-7201250A7087}" srcOrd="1" destOrd="0" presId="urn:microsoft.com/office/officeart/2005/8/layout/pyramid2"/>
    <dgm:cxn modelId="{E15316F8-3B9E-4070-B691-8A94B79723A5}" type="presParOf" srcId="{C9EA2210-3B84-411E-908F-A4E3CC620DC2}" destId="{FD06C737-F978-492C-88A6-99CC214DA17B}" srcOrd="2" destOrd="0" presId="urn:microsoft.com/office/officeart/2005/8/layout/pyramid2"/>
    <dgm:cxn modelId="{FFD04EA6-96C9-475D-B745-466640909442}" type="presParOf" srcId="{C9EA2210-3B84-411E-908F-A4E3CC620DC2}" destId="{CFCAE575-9A3B-4A03-B81D-3DD6950B9425}" srcOrd="3" destOrd="0" presId="urn:microsoft.com/office/officeart/2005/8/layout/pyramid2"/>
    <dgm:cxn modelId="{02146A3D-20AD-4F58-A3DC-3D40984938A9}" type="presParOf" srcId="{C9EA2210-3B84-411E-908F-A4E3CC620DC2}" destId="{CC6D7E46-74AF-4ED1-A46A-0D2EFDA7770E}" srcOrd="4" destOrd="0" presId="urn:microsoft.com/office/officeart/2005/8/layout/pyramid2"/>
    <dgm:cxn modelId="{944D617B-A040-49B0-A3F9-5720813218EF}" type="presParOf" srcId="{C9EA2210-3B84-411E-908F-A4E3CC620DC2}" destId="{FC035301-4A9F-4BBA-97E4-EB0E625CCDE4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386A11-ACF2-4D24-9A04-7F1D2FD77C16}">
      <dsp:nvSpPr>
        <dsp:cNvPr id="0" name=""/>
        <dsp:cNvSpPr/>
      </dsp:nvSpPr>
      <dsp:spPr>
        <a:xfrm>
          <a:off x="0" y="0"/>
          <a:ext cx="2385391" cy="2743200"/>
        </a:xfrm>
        <a:prstGeom prst="triangle">
          <a:avLst/>
        </a:prstGeom>
        <a:solidFill>
          <a:srgbClr val="C5C1D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</dsp:sp>
    <dsp:sp modelId="{379A747F-B92A-433C-B7D4-709AE6ACD2C0}">
      <dsp:nvSpPr>
        <dsp:cNvPr id="0" name=""/>
        <dsp:cNvSpPr/>
      </dsp:nvSpPr>
      <dsp:spPr>
        <a:xfrm>
          <a:off x="1192695" y="275793"/>
          <a:ext cx="1550504" cy="649366"/>
        </a:xfrm>
        <a:prstGeom prst="roundRect">
          <a:avLst/>
        </a:prstGeom>
        <a:solidFill>
          <a:srgbClr val="9189B1">
            <a:alpha val="90000"/>
          </a:srgbClr>
        </a:solidFill>
        <a:ln w="25400" cap="flat" cmpd="sng" algn="ctr">
          <a:solidFill>
            <a:srgbClr val="38334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cap="none" spc="0" dirty="0" smtClean="0">
              <a:ln w="10541" cmpd="sng">
                <a:noFill/>
                <a:prstDash val="solid"/>
              </a:ln>
              <a:solidFill>
                <a:schemeClr val="tx1"/>
              </a:solidFill>
              <a:effectLst/>
            </a:rPr>
            <a:t>Τριτοβάθμια</a:t>
          </a:r>
          <a:endParaRPr lang="el-GR" sz="1600" b="1" kern="1200" cap="none" spc="0" dirty="0">
            <a:ln w="10541" cmpd="sng">
              <a:noFill/>
              <a:prstDash val="solid"/>
            </a:ln>
            <a:solidFill>
              <a:schemeClr val="tx1"/>
            </a:solidFill>
            <a:effectLst/>
          </a:endParaRPr>
        </a:p>
      </dsp:txBody>
      <dsp:txXfrm>
        <a:off x="1224394" y="307492"/>
        <a:ext cx="1487106" cy="585968"/>
      </dsp:txXfrm>
    </dsp:sp>
    <dsp:sp modelId="{FD06C737-F978-492C-88A6-99CC214DA17B}">
      <dsp:nvSpPr>
        <dsp:cNvPr id="0" name=""/>
        <dsp:cNvSpPr/>
      </dsp:nvSpPr>
      <dsp:spPr>
        <a:xfrm>
          <a:off x="1192695" y="1006331"/>
          <a:ext cx="1550504" cy="649366"/>
        </a:xfrm>
        <a:prstGeom prst="roundRect">
          <a:avLst/>
        </a:prstGeom>
        <a:solidFill>
          <a:srgbClr val="9189B1">
            <a:alpha val="90000"/>
          </a:srgbClr>
        </a:solidFill>
        <a:ln w="25400" cap="flat" cmpd="sng" algn="ctr">
          <a:solidFill>
            <a:srgbClr val="38334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cap="none" spc="0" dirty="0" smtClean="0">
              <a:ln w="10541" cmpd="sng">
                <a:noFill/>
                <a:prstDash val="solid"/>
              </a:ln>
              <a:solidFill>
                <a:schemeClr val="tx1"/>
              </a:solidFill>
              <a:effectLst/>
            </a:rPr>
            <a:t>Δευτεροβάθμια</a:t>
          </a:r>
          <a:endParaRPr lang="el-GR" sz="1600" b="1" kern="1200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sp:txBody>
      <dsp:txXfrm>
        <a:off x="1224394" y="1038030"/>
        <a:ext cx="1487106" cy="585968"/>
      </dsp:txXfrm>
    </dsp:sp>
    <dsp:sp modelId="{CC6D7E46-74AF-4ED1-A46A-0D2EFDA7770E}">
      <dsp:nvSpPr>
        <dsp:cNvPr id="0" name=""/>
        <dsp:cNvSpPr/>
      </dsp:nvSpPr>
      <dsp:spPr>
        <a:xfrm>
          <a:off x="1192695" y="1736868"/>
          <a:ext cx="1550504" cy="649366"/>
        </a:xfrm>
        <a:prstGeom prst="roundRect">
          <a:avLst/>
        </a:prstGeom>
        <a:solidFill>
          <a:srgbClr val="9189B1">
            <a:alpha val="90000"/>
          </a:srgbClr>
        </a:solidFill>
        <a:ln w="25400" cap="flat" cmpd="sng" algn="ctr">
          <a:solidFill>
            <a:srgbClr val="38334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cap="none" spc="0" dirty="0" smtClean="0">
              <a:ln w="10541" cmpd="sng">
                <a:noFill/>
                <a:prstDash val="solid"/>
              </a:ln>
              <a:solidFill>
                <a:schemeClr val="tx1"/>
              </a:solidFill>
              <a:effectLst/>
            </a:rPr>
            <a:t>Πρωτοβάθμια</a:t>
          </a:r>
          <a:endParaRPr lang="el-GR" sz="1600" b="1" kern="1200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sp:txBody>
      <dsp:txXfrm>
        <a:off x="1224394" y="1768567"/>
        <a:ext cx="1487106" cy="5859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20/7/2015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20/7/2015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47" indent="-185747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46405E"/>
          </a:solidFill>
        </p:spPr>
        <p:txBody>
          <a:bodyPr>
            <a:normAutofit/>
          </a:bodyPr>
          <a:lstStyle>
            <a:lvl1pPr marL="176213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Οργάνωση και Διοίκηση Πρωτοβάθμιας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Autofit/>
          </a:bodyPr>
          <a:lstStyle/>
          <a:p>
            <a:pPr>
              <a:buClr>
                <a:srgbClr val="800000"/>
              </a:buClr>
            </a:pPr>
            <a:r>
              <a:rPr lang="el-GR" sz="2000" b="1" dirty="0" smtClean="0"/>
              <a:t>Ενότητα </a:t>
            </a:r>
            <a:r>
              <a:rPr lang="el-GR" sz="2000" b="1" dirty="0"/>
              <a:t>1</a:t>
            </a:r>
            <a:r>
              <a:rPr lang="el-GR" sz="2000" dirty="0" smtClean="0"/>
              <a:t>:</a:t>
            </a:r>
            <a:r>
              <a:rPr lang="en-US" sz="2000" dirty="0" smtClean="0"/>
              <a:t> </a:t>
            </a:r>
            <a:r>
              <a:rPr lang="el-GR" sz="2000" dirty="0" smtClean="0"/>
              <a:t>Βασικές αρχές και ορισμοί</a:t>
            </a:r>
            <a:endParaRPr lang="el-GR" sz="2000" b="1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000" dirty="0" smtClean="0"/>
              <a:t>Γιώργος Πιερράκος</a:t>
            </a:r>
            <a:endParaRPr lang="el-GR" sz="2000" dirty="0"/>
          </a:p>
          <a:p>
            <a:pPr>
              <a:spcBef>
                <a:spcPts val="0"/>
              </a:spcBef>
            </a:pPr>
            <a:r>
              <a:rPr lang="el-GR" sz="2000" dirty="0"/>
              <a:t>Τμήμα </a:t>
            </a:r>
            <a:r>
              <a:rPr lang="el-GR" sz="2000" dirty="0" smtClean="0"/>
              <a:t>Διοίκησης Επιχειρήσεων</a:t>
            </a:r>
          </a:p>
          <a:p>
            <a:pPr>
              <a:spcBef>
                <a:spcPts val="0"/>
              </a:spcBef>
            </a:pPr>
            <a:endParaRPr lang="el-GR" sz="1200" dirty="0" smtClean="0"/>
          </a:p>
          <a:p>
            <a:pPr>
              <a:spcBef>
                <a:spcPts val="0"/>
              </a:spcBef>
            </a:pPr>
            <a:r>
              <a:rPr lang="el-GR" sz="2000" dirty="0" smtClean="0"/>
              <a:t>Εισαγωγική Κατεύθυνση Διοίκησης </a:t>
            </a:r>
            <a:r>
              <a:rPr lang="el-GR" sz="2000" dirty="0"/>
              <a:t>Μονάδων Υγείας και Πρόνοιας </a:t>
            </a:r>
          </a:p>
          <a:p>
            <a:pPr>
              <a:spcBef>
                <a:spcPts val="0"/>
              </a:spcBef>
            </a:pP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  <a:cs typeface="+mn-cs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  <a:cs typeface="+mn-cs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738993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4044034" y="5367126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48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Ιστορική αναδρομή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66FF"/>
              </a:buClr>
              <a:buFont typeface="Wingdings" panose="05000000000000000000" pitchFamily="2" charset="2"/>
              <a:buChar char="ü"/>
            </a:pPr>
            <a:r>
              <a:rPr lang="el-GR" dirty="0"/>
              <a:t>Αρχαία χρόνια νοσηλεία στο </a:t>
            </a:r>
            <a:r>
              <a:rPr lang="el-GR" dirty="0" smtClean="0"/>
              <a:t>σπίτι</a:t>
            </a:r>
            <a:r>
              <a:rPr lang="en-US" dirty="0" smtClean="0"/>
              <a:t>.</a:t>
            </a:r>
            <a:endParaRPr lang="el-GR" dirty="0"/>
          </a:p>
          <a:p>
            <a:pPr>
              <a:buClr>
                <a:srgbClr val="0066FF"/>
              </a:buClr>
              <a:buFont typeface="Wingdings" panose="05000000000000000000" pitchFamily="2" charset="2"/>
              <a:buChar char="ü"/>
            </a:pPr>
            <a:r>
              <a:rPr lang="el-GR" dirty="0"/>
              <a:t>Βυζάντιο, τάγμα Διακονισσών, φροντίδα </a:t>
            </a:r>
            <a:r>
              <a:rPr lang="el-GR" dirty="0" smtClean="0"/>
              <a:t>φτωχών</a:t>
            </a:r>
            <a:r>
              <a:rPr lang="en-US" dirty="0" smtClean="0"/>
              <a:t>.</a:t>
            </a:r>
            <a:endParaRPr lang="el-GR" dirty="0"/>
          </a:p>
          <a:p>
            <a:pPr>
              <a:buClr>
                <a:srgbClr val="0066FF"/>
              </a:buClr>
              <a:buFont typeface="Wingdings" panose="05000000000000000000" pitchFamily="2" charset="2"/>
              <a:buChar char="ü"/>
            </a:pPr>
            <a:r>
              <a:rPr lang="el-GR" dirty="0"/>
              <a:t>Μεσαίωνας νοσηλεία στο σπίτι ως φιλανθρωπική  </a:t>
            </a:r>
            <a:r>
              <a:rPr lang="en-US" dirty="0" smtClean="0"/>
              <a:t>.</a:t>
            </a:r>
            <a:endParaRPr lang="el-GR" dirty="0"/>
          </a:p>
          <a:p>
            <a:pPr>
              <a:buClr>
                <a:srgbClr val="0066FF"/>
              </a:buClr>
              <a:buFont typeface="Wingdings" panose="05000000000000000000" pitchFamily="2" charset="2"/>
              <a:buChar char="ü"/>
            </a:pPr>
            <a:r>
              <a:rPr lang="el-GR" dirty="0"/>
              <a:t>FIorence Nightngale παροχή επιστημονικής ολοκληρωμένης νοσηλευτικής </a:t>
            </a:r>
            <a:r>
              <a:rPr lang="el-GR" dirty="0" smtClean="0"/>
              <a:t>φροντίδας</a:t>
            </a:r>
            <a:r>
              <a:rPr lang="en-US" dirty="0" smtClean="0"/>
              <a:t>.</a:t>
            </a:r>
            <a:endParaRPr lang="el-GR" dirty="0"/>
          </a:p>
          <a:p>
            <a:pPr>
              <a:buClr>
                <a:srgbClr val="0066FF"/>
              </a:buClr>
              <a:buFont typeface="Wingdings" panose="05000000000000000000" pitchFamily="2" charset="2"/>
              <a:buChar char="ü"/>
            </a:pPr>
            <a:r>
              <a:rPr lang="el-GR" dirty="0"/>
              <a:t>ΗΠΑ 1877 λειτούργησε σε ιεραποστολή της από την Νέας Υόρκης πρόγραμμα φροντίδας στο σπίτι με επαγγελματίες </a:t>
            </a:r>
            <a:r>
              <a:rPr lang="el-GR" dirty="0" smtClean="0"/>
              <a:t>νοσηλεύτριες</a:t>
            </a:r>
            <a:r>
              <a:rPr lang="en-US" dirty="0" smtClean="0"/>
              <a:t>.</a:t>
            </a:r>
            <a:endParaRPr lang="el-GR" dirty="0"/>
          </a:p>
          <a:p>
            <a:pPr>
              <a:buClr>
                <a:srgbClr val="0066FF"/>
              </a:buClr>
              <a:buFont typeface="Wingdings" panose="05000000000000000000" pitchFamily="2" charset="2"/>
              <a:buChar char="ü"/>
            </a:pPr>
            <a:r>
              <a:rPr lang="el-GR" dirty="0"/>
              <a:t>Οι Ιατροί της Σμύρνης στις αρχές του 20ου αιώνα παροχή ιατρικών υπηρεσιών στα </a:t>
            </a:r>
            <a:r>
              <a:rPr lang="el-GR" dirty="0" smtClean="0"/>
              <a:t>φαρμακεία</a:t>
            </a:r>
            <a:r>
              <a:rPr lang="en-US" dirty="0" smtClean="0"/>
              <a:t>.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2410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Βασικές αρχές π</a:t>
            </a:r>
            <a:r>
              <a:rPr lang="el-GR" dirty="0" smtClean="0"/>
              <a:t>ρωτοβάθμιας </a:t>
            </a:r>
            <a:r>
              <a:rPr lang="el-GR" dirty="0"/>
              <a:t>φ</a:t>
            </a:r>
            <a:r>
              <a:rPr lang="el-GR" dirty="0" smtClean="0"/>
              <a:t>ροντίδας </a:t>
            </a:r>
            <a:r>
              <a:rPr lang="el-GR" dirty="0"/>
              <a:t>υ</a:t>
            </a:r>
            <a:r>
              <a:rPr lang="el-GR" dirty="0" smtClean="0"/>
              <a:t>γείας 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rgbClr val="0066FF"/>
              </a:buClr>
              <a:buFont typeface="Wingdings" panose="05000000000000000000" pitchFamily="2" charset="2"/>
              <a:buChar char="ü"/>
            </a:pPr>
            <a:r>
              <a:rPr lang="el-GR" dirty="0"/>
              <a:t>Διακήρυξη της ΑΛΜΑ-ΑΤΑ-WHO και ανάπτυξη της «Παγκόσμιας Στρατηγικής για την Υγεία για Όλους μέχρι το Έτος 2000».</a:t>
            </a:r>
          </a:p>
          <a:p>
            <a:pPr>
              <a:buClr>
                <a:srgbClr val="0066FF"/>
              </a:buClr>
              <a:buFont typeface="Wingdings" panose="05000000000000000000" pitchFamily="2" charset="2"/>
              <a:buChar char="ü"/>
            </a:pPr>
            <a:r>
              <a:rPr lang="el-GR" dirty="0"/>
              <a:t>Nέα φιλοσοφία για την αντιμετώπιση των υγειονομικών προβλημάτων. </a:t>
            </a:r>
          </a:p>
          <a:p>
            <a:pPr>
              <a:buClr>
                <a:srgbClr val="0066FF"/>
              </a:buClr>
              <a:buFont typeface="Wingdings" panose="05000000000000000000" pitchFamily="2" charset="2"/>
              <a:buChar char="ü"/>
            </a:pPr>
            <a:r>
              <a:rPr lang="el-GR" dirty="0"/>
              <a:t>Mετατόπιση από το κλασσικό μοντέλο «γιατρός- ασθένεια-ασθενής» στην καθολική και ολιστική προσέγγιση των προβλημάτων υγείας. </a:t>
            </a:r>
          </a:p>
          <a:p>
            <a:pPr>
              <a:buClr>
                <a:srgbClr val="0066FF"/>
              </a:buClr>
              <a:buFont typeface="Wingdings" panose="05000000000000000000" pitchFamily="2" charset="2"/>
              <a:buChar char="ü"/>
            </a:pPr>
            <a:r>
              <a:rPr lang="el-GR" dirty="0"/>
              <a:t>Nέο πλαίσιο προγραμματισμού των υγειονομικών αναγκών μέσα στο οποίο εντάσσονται: α) Η Υγειονομική διάσταση, β)  Η Κοινωνική, γ) Η Κοινοτική και δ) Η Οικονομική. </a:t>
            </a:r>
          </a:p>
          <a:p>
            <a:pPr>
              <a:buClr>
                <a:srgbClr val="0066FF"/>
              </a:buClr>
              <a:buFont typeface="Wingdings" panose="05000000000000000000" pitchFamily="2" charset="2"/>
              <a:buChar char="ü"/>
            </a:pPr>
            <a:r>
              <a:rPr lang="el-GR" dirty="0"/>
              <a:t>Οδηγεί τη φροντίδα για την υγεία πιο κοντά στο τόπο κατοικίας και εργασίας των πολιτών.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3032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Διακήρυξη της </a:t>
            </a:r>
            <a:r>
              <a:rPr lang="en-US" dirty="0"/>
              <a:t>ALMA-ATA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l-GR" dirty="0"/>
              <a:t>«Ως Πρωτοβάθμια Φροντίδα Υγείας ορίζεται η βασική φροντίδα της υγείας η οποία στηρίζεται σε επιστημονικά τεκμηριωμένες, κοινωνικά αποδεκτές, πρακτικά  εφαρμόσιμες, προσιτές από όλα τα άτομα της κοινότητας μέσω της ενεργού συμμετοχής τους και οικονομικά προσιτές από το Κράτος ή την Τοπική Κοινωνία μεθόδους και τεχνολογίες».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947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0" y="2057400"/>
            <a:ext cx="5638800" cy="4648200"/>
          </a:xfrm>
          <a:prstGeom prst="roundRect">
            <a:avLst/>
          </a:prstGeom>
          <a:solidFill>
            <a:srgbClr val="C5C1D5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el-GR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el-GR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el-GR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el-GR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l-GR" b="1" dirty="0" smtClean="0">
                <a:solidFill>
                  <a:schemeClr val="tx1"/>
                </a:solidFill>
              </a:rPr>
              <a:t>Πρωτοβάθμια</a:t>
            </a:r>
            <a:r>
              <a:rPr lang="el-GR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l-GR" b="1" dirty="0" smtClean="0">
                <a:solidFill>
                  <a:schemeClr val="tx1"/>
                </a:solidFill>
              </a:rPr>
              <a:t>Φροντίδα</a:t>
            </a:r>
          </a:p>
          <a:p>
            <a:pPr algn="ctr"/>
            <a:endParaRPr lang="el-GR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el-GR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el-GR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el-GR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el-GR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el-GR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el-GR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el-GR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el-GR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el-GR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el-GR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el-GR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el-GR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el-GR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el-GR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l-GR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l-GR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Τίτλος 1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rmAutofit fontScale="90000"/>
          </a:bodyPr>
          <a:lstStyle/>
          <a:p>
            <a:r>
              <a:rPr lang="el-GR" dirty="0">
                <a:latin typeface="+mn-lt"/>
              </a:rPr>
              <a:t>Ο ρόλος της </a:t>
            </a:r>
            <a:r>
              <a:rPr lang="el-GR" dirty="0" smtClean="0">
                <a:latin typeface="+mn-lt"/>
              </a:rPr>
              <a:t>πρωτοβάθμιας </a:t>
            </a:r>
            <a:r>
              <a:rPr lang="el-GR" dirty="0">
                <a:latin typeface="+mn-lt"/>
              </a:rPr>
              <a:t>φροντίδας στην </a:t>
            </a:r>
            <a:r>
              <a:rPr lang="el-GR" dirty="0" smtClean="0">
                <a:latin typeface="+mn-lt"/>
              </a:rPr>
              <a:t>ομαλή </a:t>
            </a:r>
            <a:r>
              <a:rPr lang="el-GR" dirty="0">
                <a:latin typeface="+mn-lt"/>
              </a:rPr>
              <a:t>λειτουργία του </a:t>
            </a:r>
            <a:r>
              <a:rPr lang="el-GR" dirty="0" smtClean="0">
                <a:latin typeface="+mn-lt"/>
              </a:rPr>
              <a:t>συστήματος </a:t>
            </a:r>
            <a:r>
              <a:rPr lang="el-GR" dirty="0">
                <a:latin typeface="+mn-lt"/>
              </a:rPr>
              <a:t>υ</a:t>
            </a:r>
            <a:r>
              <a:rPr lang="el-GR" dirty="0" smtClean="0">
                <a:latin typeface="+mn-lt"/>
              </a:rPr>
              <a:t>γείας </a:t>
            </a:r>
            <a:endParaRPr lang="el-GR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latin typeface="+mn-lt"/>
              </a:rPr>
              <a:pPr>
                <a:defRPr/>
              </a:pPr>
              <a:t>4</a:t>
            </a:fld>
            <a:endParaRPr lang="el-GR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5029200"/>
            <a:ext cx="1143000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Πολίτης</a:t>
            </a:r>
            <a:r>
              <a:rPr lang="el-G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</a:rPr>
              <a:t> </a:t>
            </a:r>
            <a:endParaRPr lang="el-G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1143000" y="3048000"/>
            <a:ext cx="3276600" cy="2590800"/>
          </a:xfrm>
          <a:prstGeom prst="ellipse">
            <a:avLst/>
          </a:prstGeom>
          <a:noFill/>
          <a:ln>
            <a:solidFill>
              <a:srgbClr val="69608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1905000" y="32004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ln w="1905"/>
                <a:solidFill>
                  <a:schemeClr val="bg1"/>
                </a:solidFill>
                <a:latin typeface="+mn-lt"/>
              </a:rPr>
              <a:t>Ανάγκες Υγείας </a:t>
            </a:r>
            <a:endParaRPr lang="el-GR" b="1" dirty="0">
              <a:ln w="1905"/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Right Arrow 7"/>
          <p:cNvSpPr/>
          <p:nvPr/>
        </p:nvSpPr>
        <p:spPr>
          <a:xfrm rot="8983380">
            <a:off x="3977511" y="2932136"/>
            <a:ext cx="914400" cy="609600"/>
          </a:xfrm>
          <a:prstGeom prst="rightArrow">
            <a:avLst/>
          </a:prstGeom>
          <a:solidFill>
            <a:srgbClr val="69608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9" name="TextBox 8"/>
          <p:cNvSpPr txBox="1"/>
          <p:nvPr/>
        </p:nvSpPr>
        <p:spPr>
          <a:xfrm>
            <a:off x="3962400" y="23622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 smtClean="0">
                <a:latin typeface="+mn-lt"/>
              </a:rPr>
              <a:t>Πρόληψη Αγωγή Υγείας  </a:t>
            </a:r>
            <a:endParaRPr lang="el-GR" sz="1400" b="1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514600"/>
            <a:ext cx="1676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latin typeface="+mn-lt"/>
              </a:rPr>
              <a:t>Φροντίδα στο Σπίτι- Μακροχρόνια φροντίδα </a:t>
            </a:r>
            <a:endParaRPr lang="el-GR" sz="1400" b="1" dirty="0">
              <a:latin typeface="+mn-lt"/>
            </a:endParaRPr>
          </a:p>
        </p:txBody>
      </p:sp>
      <p:sp>
        <p:nvSpPr>
          <p:cNvPr id="11" name="Right Arrow 10"/>
          <p:cNvSpPr/>
          <p:nvPr/>
        </p:nvSpPr>
        <p:spPr>
          <a:xfrm rot="3210478">
            <a:off x="364542" y="3596830"/>
            <a:ext cx="914400" cy="609600"/>
          </a:xfrm>
          <a:prstGeom prst="rightArrow">
            <a:avLst/>
          </a:prstGeom>
          <a:solidFill>
            <a:srgbClr val="69608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2" name="Right Arrow 11"/>
          <p:cNvSpPr/>
          <p:nvPr/>
        </p:nvSpPr>
        <p:spPr>
          <a:xfrm rot="13394245">
            <a:off x="3822392" y="5249762"/>
            <a:ext cx="885543" cy="609600"/>
          </a:xfrm>
          <a:prstGeom prst="rightArrow">
            <a:avLst/>
          </a:prstGeom>
          <a:solidFill>
            <a:srgbClr val="69608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3" name="TextBox 12"/>
          <p:cNvSpPr txBox="1"/>
          <p:nvPr/>
        </p:nvSpPr>
        <p:spPr>
          <a:xfrm>
            <a:off x="4191000" y="5943600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latin typeface="+mn-lt"/>
              </a:rPr>
              <a:t>Διάγνωση </a:t>
            </a:r>
            <a:endParaRPr lang="el-GR" sz="1400" b="1" dirty="0">
              <a:latin typeface="+mn-lt"/>
            </a:endParaRPr>
          </a:p>
        </p:txBody>
      </p: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4233125590"/>
              </p:ext>
            </p:extLst>
          </p:nvPr>
        </p:nvGraphicFramePr>
        <p:xfrm>
          <a:off x="6096000" y="2895600"/>
          <a:ext cx="27432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Bent-Up Arrow 17"/>
          <p:cNvSpPr/>
          <p:nvPr/>
        </p:nvSpPr>
        <p:spPr>
          <a:xfrm rot="10800000" flipV="1">
            <a:off x="2514600" y="5867400"/>
            <a:ext cx="5334000" cy="685800"/>
          </a:xfrm>
          <a:prstGeom prst="bentUpArrow">
            <a:avLst/>
          </a:prstGeom>
          <a:solidFill>
            <a:srgbClr val="69608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9" name="TextBox 18"/>
          <p:cNvSpPr txBox="1"/>
          <p:nvPr/>
        </p:nvSpPr>
        <p:spPr>
          <a:xfrm>
            <a:off x="7467600" y="25146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b="1" dirty="0" smtClean="0">
                <a:ln w="18000">
                  <a:noFill/>
                  <a:prstDash val="solid"/>
                  <a:miter lim="800000"/>
                </a:ln>
                <a:latin typeface="+mn-lt"/>
              </a:rPr>
              <a:t>Περίθαλψη</a:t>
            </a:r>
            <a:endParaRPr lang="el-GR" sz="1800" b="1" dirty="0">
              <a:ln w="18000">
                <a:noFill/>
                <a:prstDash val="solid"/>
                <a:miter lim="800000"/>
              </a:ln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 rot="5190239">
            <a:off x="5317144" y="2899978"/>
            <a:ext cx="2214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n w="18415" cmpd="sng">
                  <a:noFill/>
                  <a:prstDash val="solid"/>
                </a:ln>
                <a:latin typeface="+mn-lt"/>
              </a:rPr>
              <a:t>Δαπάνες Υγείας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38400" y="3505200"/>
            <a:ext cx="685800" cy="1522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TextBox 26"/>
          <p:cNvSpPr txBox="1"/>
          <p:nvPr/>
        </p:nvSpPr>
        <p:spPr>
          <a:xfrm>
            <a:off x="152400" y="58674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latin typeface="+mn-lt"/>
              </a:rPr>
              <a:t>Αποκατάσταση </a:t>
            </a:r>
            <a:endParaRPr lang="el-GR" sz="1400" b="1" dirty="0">
              <a:latin typeface="+mn-lt"/>
            </a:endParaRPr>
          </a:p>
        </p:txBody>
      </p:sp>
      <p:sp>
        <p:nvSpPr>
          <p:cNvPr id="28" name="Right Arrow 27"/>
          <p:cNvSpPr/>
          <p:nvPr/>
        </p:nvSpPr>
        <p:spPr>
          <a:xfrm rot="19024499">
            <a:off x="586287" y="5197634"/>
            <a:ext cx="914400" cy="609600"/>
          </a:xfrm>
          <a:prstGeom prst="rightArrow">
            <a:avLst/>
          </a:prstGeom>
          <a:solidFill>
            <a:srgbClr val="69608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9" name="Down Arrow 28"/>
          <p:cNvSpPr/>
          <p:nvPr/>
        </p:nvSpPr>
        <p:spPr>
          <a:xfrm>
            <a:off x="7543800" y="5715000"/>
            <a:ext cx="381000" cy="609600"/>
          </a:xfrm>
          <a:prstGeom prst="downArrow">
            <a:avLst/>
          </a:prstGeom>
          <a:solidFill>
            <a:srgbClr val="69608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4" name="Right Arrow 13"/>
          <p:cNvSpPr/>
          <p:nvPr/>
        </p:nvSpPr>
        <p:spPr>
          <a:xfrm>
            <a:off x="4419600" y="4495800"/>
            <a:ext cx="2209800" cy="609600"/>
          </a:xfrm>
          <a:prstGeom prst="rightArrow">
            <a:avLst/>
          </a:prstGeom>
          <a:solidFill>
            <a:srgbClr val="69608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5" name="TextBox 14"/>
          <p:cNvSpPr txBox="1"/>
          <p:nvPr/>
        </p:nvSpPr>
        <p:spPr>
          <a:xfrm>
            <a:off x="4762500" y="4202668"/>
            <a:ext cx="1485900" cy="400110"/>
          </a:xfrm>
          <a:prstGeom prst="rect">
            <a:avLst/>
          </a:prstGeom>
          <a:solidFill>
            <a:schemeClr val="bg1"/>
          </a:solidFill>
          <a:ln>
            <a:solidFill>
              <a:srgbClr val="383347"/>
            </a:solidFill>
          </a:ln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latin typeface="+mn-lt"/>
              </a:rPr>
              <a:t>Θεραπεία</a:t>
            </a:r>
            <a:endParaRPr lang="el-GR" sz="2000" b="1" dirty="0">
              <a:latin typeface="+mn-lt"/>
            </a:endParaRPr>
          </a:p>
        </p:txBody>
      </p:sp>
      <p:sp>
        <p:nvSpPr>
          <p:cNvPr id="30" name="Right Arrow 29"/>
          <p:cNvSpPr/>
          <p:nvPr/>
        </p:nvSpPr>
        <p:spPr>
          <a:xfrm rot="16447706">
            <a:off x="6182684" y="4029142"/>
            <a:ext cx="1854406" cy="371235"/>
          </a:xfrm>
          <a:prstGeom prst="rightArrow">
            <a:avLst/>
          </a:prstGeom>
          <a:solidFill>
            <a:srgbClr val="38334D"/>
          </a:soli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31" name="Right Arrow 30"/>
          <p:cNvSpPr/>
          <p:nvPr/>
        </p:nvSpPr>
        <p:spPr>
          <a:xfrm rot="18342293">
            <a:off x="4711342" y="5185630"/>
            <a:ext cx="885543" cy="609600"/>
          </a:xfrm>
          <a:prstGeom prst="rightArrow">
            <a:avLst/>
          </a:prstGeom>
          <a:solidFill>
            <a:srgbClr val="69608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32" name="Curved Up Arrow 31"/>
          <p:cNvSpPr/>
          <p:nvPr/>
        </p:nvSpPr>
        <p:spPr>
          <a:xfrm rot="5112802" flipH="1">
            <a:off x="4699608" y="2691429"/>
            <a:ext cx="3080227" cy="609600"/>
          </a:xfrm>
          <a:prstGeom prst="curvedUpArrow">
            <a:avLst/>
          </a:prstGeom>
          <a:solidFill>
            <a:srgbClr val="69608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23" name="Curved Up Arrow 22"/>
          <p:cNvSpPr/>
          <p:nvPr/>
        </p:nvSpPr>
        <p:spPr>
          <a:xfrm rot="15089077" flipH="1">
            <a:off x="3962388" y="2547787"/>
            <a:ext cx="3080227" cy="609600"/>
          </a:xfrm>
          <a:prstGeom prst="curvedUpArrow">
            <a:avLst/>
          </a:prstGeom>
          <a:solidFill>
            <a:srgbClr val="69608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chemeClr val="tx1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2743200" y="1676400"/>
            <a:ext cx="0" cy="1600200"/>
          </a:xfrm>
          <a:prstGeom prst="straightConnector1">
            <a:avLst/>
          </a:prstGeom>
          <a:ln w="28575">
            <a:solidFill>
              <a:srgbClr val="3833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043608" y="1052736"/>
            <a:ext cx="320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F"/>
            </a:pPr>
            <a:r>
              <a:rPr lang="el-GR" sz="1600" b="1" dirty="0" smtClean="0">
                <a:latin typeface="+mn-lt"/>
                <a:sym typeface="Wingdings"/>
              </a:rPr>
              <a:t>Η αποτύπωση των αναγκών σημαντική για την διαμόρφωση πολιτικών υγείας </a:t>
            </a:r>
          </a:p>
        </p:txBody>
      </p:sp>
    </p:spTree>
    <p:extLst>
      <p:ext uri="{BB962C8B-B14F-4D97-AF65-F5344CB8AC3E}">
        <p14:creationId xmlns:p14="http://schemas.microsoft.com/office/powerpoint/2010/main" val="18035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5" grpId="0"/>
      <p:bldP spid="6" grpId="0" animBg="1"/>
      <p:bldP spid="7" grpId="0"/>
      <p:bldP spid="8" grpId="0" animBg="1"/>
      <p:bldP spid="9" grpId="0"/>
      <p:bldP spid="10" grpId="0"/>
      <p:bldP spid="11" grpId="0" animBg="1"/>
      <p:bldP spid="12" grpId="0" animBg="1"/>
      <p:bldP spid="13" grpId="0"/>
      <p:bldGraphic spid="17" grpId="0">
        <p:bldAsOne/>
      </p:bldGraphic>
      <p:bldP spid="18" grpId="0" animBg="1"/>
      <p:bldP spid="19" grpId="0"/>
      <p:bldP spid="20" grpId="0"/>
      <p:bldP spid="27" grpId="0"/>
      <p:bldP spid="28" grpId="0" animBg="1"/>
      <p:bldP spid="29" grpId="0" animBg="1"/>
      <p:bldP spid="14" grpId="0" animBg="1"/>
      <p:bldP spid="15" grpId="0" animBg="1"/>
      <p:bldP spid="30" grpId="0" animBg="1"/>
      <p:bldP spid="31" grpId="0" animBg="1"/>
      <p:bldP spid="32" grpId="0" animBg="1"/>
      <p:bldP spid="23" grpId="0" animBg="1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Γεώργιος Πιερράκος 2014. Γεώργιος Πιερράκος. «Οργάνωση και Διοίκηση Πρωτοβάθμιας (Θ). Ενότητα 1: Βασικές αρχές </a:t>
            </a:r>
            <a:r>
              <a:rPr lang="el-GR" sz="2000"/>
              <a:t>και </a:t>
            </a:r>
            <a:r>
              <a:rPr lang="el-GR" sz="2000" smtClean="0"/>
              <a:t>ορισμοί». </a:t>
            </a:r>
            <a:r>
              <a:rPr lang="el-GR" sz="2000" dirty="0" smtClean="0"/>
              <a:t>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2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881</TotalTime>
  <Words>866</Words>
  <Application>Microsoft Office PowerPoint</Application>
  <PresentationFormat>Προβολή στην οθόνη (4:3)</PresentationFormat>
  <Paragraphs>119</Paragraphs>
  <Slides>12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12</vt:i4>
      </vt:variant>
    </vt:vector>
  </HeadingPairs>
  <TitlesOfParts>
    <vt:vector size="14" baseType="lpstr">
      <vt:lpstr>template</vt:lpstr>
      <vt:lpstr>OC_template_updated</vt:lpstr>
      <vt:lpstr>Οργάνωση και Διοίκηση Πρωτοβάθμιας (Θ)</vt:lpstr>
      <vt:lpstr>Ιστορική αναδρομή</vt:lpstr>
      <vt:lpstr>Βασικές αρχές πρωτοβάθμιας φροντίδας υγείας </vt:lpstr>
      <vt:lpstr>Διακήρυξη της ALMA-ATA</vt:lpstr>
      <vt:lpstr>Ο ρόλος της πρωτοβάθμιας φροντίδας στην ομαλή λειτουργία του συστήματος υγείας 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Διεθνείς Συστήματα Κρατήσεων στον Τουρισμό</dc:title>
  <dc:creator>opencourses@teiath.gr</dc:creator>
  <cp:lastModifiedBy>fkaram2</cp:lastModifiedBy>
  <cp:revision>43</cp:revision>
  <dcterms:created xsi:type="dcterms:W3CDTF">2015-05-15T11:55:06Z</dcterms:created>
  <dcterms:modified xsi:type="dcterms:W3CDTF">2015-07-20T11:59:21Z</dcterms:modified>
</cp:coreProperties>
</file>