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50"/>
  </p:notesMasterIdLst>
  <p:handoutMasterIdLst>
    <p:handoutMasterId r:id="rId51"/>
  </p:handoutMasterIdLst>
  <p:sldIdLst>
    <p:sldId id="256" r:id="rId3"/>
    <p:sldId id="272" r:id="rId4"/>
    <p:sldId id="273" r:id="rId5"/>
    <p:sldId id="274" r:id="rId6"/>
    <p:sldId id="275" r:id="rId7"/>
    <p:sldId id="276" r:id="rId8"/>
    <p:sldId id="303" r:id="rId9"/>
    <p:sldId id="310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04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5" r:id="rId35"/>
    <p:sldId id="306" r:id="rId36"/>
    <p:sldId id="300" r:id="rId37"/>
    <p:sldId id="307" r:id="rId38"/>
    <p:sldId id="301" r:id="rId39"/>
    <p:sldId id="308" r:id="rId40"/>
    <p:sldId id="309" r:id="rId41"/>
    <p:sldId id="302" r:id="rId42"/>
    <p:sldId id="257" r:id="rId43"/>
    <p:sldId id="262" r:id="rId44"/>
    <p:sldId id="264" r:id="rId45"/>
    <p:sldId id="269" r:id="rId46"/>
    <p:sldId id="270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79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en/0/04/Amino_acid_zwitterions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5/D+L-Alanine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3/32/Ninhydrin_Reaction_Mechanism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uppy8800" TargetMode="External"/><Relationship Id="rId4" Type="http://schemas.openxmlformats.org/officeDocument/2006/relationships/hyperlink" Target="http://commons.wikimedia.org/wiki/File:Ninhydrin_Reaction_Mechanism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ptidformationball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YassineMrab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c/c1/Protein-primary-structur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.jhc." TargetMode="External"/><Relationship Id="rId4" Type="http://schemas.openxmlformats.org/officeDocument/2006/relationships/hyperlink" Target="http://commons.wikimedia.org/wiki/File:Protein-primary-structur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c/ce/AminoAcidball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AminoAcidball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iuret-reaction.pd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buxbaum~commonswiki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ijealso" TargetMode="External"/><Relationship Id="rId4" Type="http://schemas.openxmlformats.org/officeDocument/2006/relationships/hyperlink" Target="http://commons.wikimedia.org/wiki/File:Carboxypeptidase_A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D7%9E%D7%91%D7%A0%D7%94_%D7%94%D7%9E%D7%95%D7%9C%D7%A7%D7%95%D7%9C%D7%94_-_Sliding_filament.gif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/index.php?title=User:Gal_gavriel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letal_muscle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eglr6328~commonswik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en.wikipedia.org/wiki/File:Querbr%C3%BCckenzyklus_2.pn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hyperlink" Target="http://commons.wikimedia.org/wiki/File:Querbr%C3%BCckenzyklus_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://en.wikipedia.org/wiki/File:Querbr%C3%BCckenzyklus_4.png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://en.wikipedia.org/wiki/File:Querbr%C3%BCckenzyklus_3.png" TargetMode="External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008_Skeletal_Muscle_Contraction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m130s94pMjE" TargetMode="Externa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Αμινοξέα – Πεπτίδια – Πρωτεΐνες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/>
              <a:t>Οξεοβασική </a:t>
            </a:r>
            <a:r>
              <a:rPr lang="el-GR" sz="3300" b="0" dirty="0" smtClean="0"/>
              <a:t>συμπεριφορά 1/2</a:t>
            </a:r>
            <a:endParaRPr lang="el-GR" sz="3300" b="0" dirty="0"/>
          </a:p>
        </p:txBody>
      </p:sp>
      <p:pic>
        <p:nvPicPr>
          <p:cNvPr id="9219" name="Picture 6" descr="File:Amino acid zwitter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1767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&gt;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καρβοξυλικής ομάδας (</a:t>
            </a:r>
            <a:r>
              <a:rPr lang="en-US" altLang="el-GR" sz="2200" dirty="0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2,2)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 -COO</a:t>
            </a:r>
            <a:r>
              <a:rPr lang="en-US" altLang="el-GR" sz="2200" baseline="30000" dirty="0">
                <a:latin typeface="+mn-lt"/>
                <a:sym typeface="Wingdings 2" pitchFamily="18" charset="2"/>
              </a:rPr>
              <a:t>-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71549" y="4077072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αμινομάδας (</a:t>
            </a:r>
            <a:r>
              <a:rPr lang="en-US" altLang="el-GR" sz="2200" dirty="0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</a:t>
            </a:r>
            <a:r>
              <a:rPr lang="el-GR" altLang="el-GR" sz="2200" dirty="0">
                <a:latin typeface="+mn-lt"/>
              </a:rPr>
              <a:t>9</a:t>
            </a:r>
            <a:r>
              <a:rPr lang="en-US" altLang="el-GR" sz="2200" dirty="0">
                <a:latin typeface="+mn-lt"/>
              </a:rPr>
              <a:t>,</a:t>
            </a:r>
            <a:r>
              <a:rPr lang="el-GR" altLang="el-GR" sz="2200" dirty="0">
                <a:latin typeface="+mn-lt"/>
              </a:rPr>
              <a:t>4</a:t>
            </a:r>
            <a:r>
              <a:rPr lang="en-US" altLang="el-GR" sz="2200" dirty="0">
                <a:latin typeface="+mn-lt"/>
              </a:rPr>
              <a:t>)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 -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itchFamily="18" charset="2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900113" y="5086345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2,2 &lt; </a:t>
            </a: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9,4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</a:t>
            </a:r>
            <a:r>
              <a:rPr lang="el-GR" altLang="el-GR" sz="2200" dirty="0">
                <a:latin typeface="+mn-lt"/>
              </a:rPr>
              <a:t> διπολικό ιόν ή εσωτερικό άλας </a:t>
            </a:r>
            <a:r>
              <a:rPr lang="el-GR" altLang="el-GR" sz="2200" b="1" dirty="0">
                <a:latin typeface="+mn-lt"/>
              </a:rPr>
              <a:t>(</a:t>
            </a:r>
            <a:r>
              <a:rPr lang="en-US" altLang="el-GR" sz="2200" b="1" dirty="0">
                <a:latin typeface="+mn-lt"/>
              </a:rPr>
              <a:t>zwitterion)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00113" y="5590401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>
                <a:latin typeface="+mn-lt"/>
              </a:rPr>
              <a:t>2,2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-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itchFamily="18" charset="2"/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900113" y="6094457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&gt;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9,4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-COO-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900113" y="4581525"/>
            <a:ext cx="848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Άρα…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7338"/>
            <a:ext cx="4548634" cy="3791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22385" y="1484784"/>
            <a:ext cx="431958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</a:t>
            </a:r>
            <a:r>
              <a:rPr lang="en-US" altLang="el-GR" sz="2300" dirty="0">
                <a:latin typeface="+mn-lt"/>
              </a:rPr>
              <a:t>pH&lt;1 </a:t>
            </a:r>
            <a:r>
              <a:rPr lang="el-GR" altLang="el-GR" sz="2300" dirty="0">
                <a:latin typeface="+mn-lt"/>
              </a:rPr>
              <a:t>η αλανίνη πρωτονιώνεται </a:t>
            </a:r>
            <a:r>
              <a:rPr lang="el-GR" altLang="el-GR" sz="2300" dirty="0" smtClean="0">
                <a:latin typeface="+mn-lt"/>
              </a:rPr>
              <a:t>πλήρως.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</a:t>
            </a:r>
            <a:r>
              <a:rPr lang="en-US" altLang="el-GR" sz="2300" dirty="0">
                <a:latin typeface="+mn-lt"/>
              </a:rPr>
              <a:t>pH=2.34 </a:t>
            </a:r>
            <a:r>
              <a:rPr lang="el-GR" altLang="el-GR" sz="2300" dirty="0">
                <a:latin typeface="+mn-lt"/>
              </a:rPr>
              <a:t>η αλανίνη απαντά ως μίγμα 50:50 της πρωτονιωμένης και ουδέτερης </a:t>
            </a:r>
            <a:r>
              <a:rPr lang="en-US" altLang="el-GR" sz="2300" dirty="0" smtClean="0">
                <a:latin typeface="+mn-lt"/>
              </a:rPr>
              <a:t>Ala</a:t>
            </a:r>
            <a:r>
              <a:rPr lang="el-GR" altLang="el-GR" sz="2300" dirty="0" smtClean="0">
                <a:latin typeface="+mn-lt"/>
              </a:rPr>
              <a:t>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 </a:t>
            </a:r>
            <a:r>
              <a:rPr lang="en-US" altLang="el-GR" sz="2300" dirty="0">
                <a:latin typeface="+mn-lt"/>
              </a:rPr>
              <a:t>pH= 6,00 </a:t>
            </a:r>
            <a:r>
              <a:rPr lang="el-GR" altLang="el-GR" sz="2300" dirty="0">
                <a:latin typeface="+mn-lt"/>
              </a:rPr>
              <a:t>η αλανίνη απαντά εξ ολοκλήρου σε ουδέτερη μορφή (δίπολο</a:t>
            </a:r>
            <a:r>
              <a:rPr lang="el-GR" altLang="el-GR" sz="2300" dirty="0" smtClean="0">
                <a:latin typeface="+mn-lt"/>
              </a:rPr>
              <a:t>).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 </a:t>
            </a:r>
            <a:r>
              <a:rPr lang="en-US" altLang="el-GR" sz="2300" dirty="0">
                <a:latin typeface="+mn-lt"/>
              </a:rPr>
              <a:t>pH= 9,69</a:t>
            </a:r>
            <a:r>
              <a:rPr lang="el-GR" altLang="el-GR" sz="2300" dirty="0">
                <a:latin typeface="+mn-lt"/>
              </a:rPr>
              <a:t> αποτελείται από μίγμα 50:50 ουδέτερης και αποπρωτονιωμένης </a:t>
            </a:r>
            <a:r>
              <a:rPr lang="el-GR" altLang="el-GR" sz="2300" dirty="0" smtClean="0">
                <a:latin typeface="+mn-lt"/>
              </a:rPr>
              <a:t>μορφής.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61840" y="5454081"/>
            <a:ext cx="323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Καμπύλη τιτλοδότησης αλανίνης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/>
              <a:t>Οξεοβασική </a:t>
            </a:r>
            <a:r>
              <a:rPr lang="el-GR" sz="3300" b="0" dirty="0" smtClean="0"/>
              <a:t>συμπεριφορά 2/2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40674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/>
              <a:t>Ισοηλεκτρικό σημείο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987675" y="1451304"/>
            <a:ext cx="3106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dirty="0">
                <a:latin typeface="+mn-lt"/>
              </a:rPr>
              <a:t>pI = ½(pKa</a:t>
            </a:r>
            <a:r>
              <a:rPr lang="el-GR" altLang="el-GR" baseline="-25000" dirty="0">
                <a:latin typeface="+mn-lt"/>
              </a:rPr>
              <a:t>1</a:t>
            </a:r>
            <a:r>
              <a:rPr lang="el-GR" altLang="el-GR" dirty="0">
                <a:latin typeface="+mn-lt"/>
              </a:rPr>
              <a:t> + pKa</a:t>
            </a:r>
            <a:r>
              <a:rPr lang="el-GR" altLang="el-GR" baseline="-25000" dirty="0">
                <a:latin typeface="+mn-lt"/>
              </a:rPr>
              <a:t>2</a:t>
            </a:r>
            <a:r>
              <a:rPr lang="el-GR" altLang="el-GR" dirty="0">
                <a:latin typeface="+mn-lt"/>
              </a:rPr>
              <a:t>).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55576" y="2508451"/>
            <a:ext cx="7416676" cy="25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Στο ισοηλεκτρικό σημείο:</a:t>
            </a: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</a:rPr>
              <a:t>Η </a:t>
            </a:r>
            <a:r>
              <a:rPr lang="el-GR" altLang="el-GR" dirty="0">
                <a:latin typeface="+mn-lt"/>
              </a:rPr>
              <a:t>κινητικότητα του μορίου είναι </a:t>
            </a:r>
            <a:r>
              <a:rPr lang="el-GR" altLang="el-GR" dirty="0" smtClean="0">
                <a:latin typeface="+mn-lt"/>
              </a:rPr>
              <a:t>μηδενική.</a:t>
            </a:r>
            <a:endParaRPr lang="el-GR" altLang="el-GR" dirty="0">
              <a:latin typeface="+mn-lt"/>
            </a:endParaRP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  <a:sym typeface="Wingdings" pitchFamily="2" charset="2"/>
              </a:rPr>
              <a:t>Η </a:t>
            </a:r>
            <a:r>
              <a:rPr lang="el-GR" altLang="el-GR" dirty="0">
                <a:latin typeface="+mn-lt"/>
                <a:sym typeface="Wingdings" pitchFamily="2" charset="2"/>
              </a:rPr>
              <a:t>διαλυτότητα είναι πολύ </a:t>
            </a:r>
            <a:r>
              <a:rPr lang="el-GR" altLang="el-GR" dirty="0" smtClean="0">
                <a:latin typeface="+mn-lt"/>
                <a:sym typeface="Wingdings" pitchFamily="2" charset="2"/>
              </a:rPr>
              <a:t>μικρή.</a:t>
            </a:r>
            <a:endParaRPr lang="el-GR" altLang="el-GR" dirty="0">
              <a:latin typeface="+mn-lt"/>
              <a:sym typeface="Wingdings" pitchFamily="2" charset="2"/>
            </a:endParaRP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  <a:sym typeface="Wingdings" pitchFamily="2" charset="2"/>
              </a:rPr>
              <a:t>Μπορεί </a:t>
            </a:r>
            <a:r>
              <a:rPr lang="el-GR" altLang="el-GR" dirty="0">
                <a:latin typeface="+mn-lt"/>
                <a:sym typeface="Wingdings" pitchFamily="2" charset="2"/>
              </a:rPr>
              <a:t>να γίνει διαχωρισμός με καθίζηση με ρύθμιση του </a:t>
            </a:r>
            <a:r>
              <a:rPr lang="en-US" altLang="el-GR" dirty="0">
                <a:latin typeface="+mn-lt"/>
                <a:sym typeface="Wingdings" pitchFamily="2" charset="2"/>
              </a:rPr>
              <a:t>pH </a:t>
            </a:r>
            <a:r>
              <a:rPr lang="el-GR" altLang="el-GR" dirty="0">
                <a:latin typeface="+mn-lt"/>
                <a:sym typeface="Wingdings" pitchFamily="2" charset="2"/>
              </a:rPr>
              <a:t>στο ισοηλεκτρικό </a:t>
            </a:r>
            <a:r>
              <a:rPr lang="el-GR" altLang="el-GR" dirty="0" smtClean="0">
                <a:latin typeface="+mn-lt"/>
                <a:sym typeface="Wingdings" pitchFamily="2" charset="2"/>
              </a:rPr>
              <a:t>σημείο.</a:t>
            </a:r>
            <a:endParaRPr lang="el-GR" alt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8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Οπτική ισομέρεια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b="0" dirty="0" smtClean="0"/>
              <a:t>D </a:t>
            </a:r>
            <a:r>
              <a:rPr lang="el-GR" sz="3000" b="0" dirty="0" smtClean="0"/>
              <a:t>και </a:t>
            </a:r>
            <a:r>
              <a:rPr lang="en-US" sz="3000" b="0" dirty="0" smtClean="0"/>
              <a:t>L</a:t>
            </a:r>
            <a:r>
              <a:rPr lang="el-GR" sz="3000" b="0" dirty="0" smtClean="0"/>
              <a:t> στερεοχημική διάταξη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4524375" cy="1943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659563" y="1916113"/>
            <a:ext cx="576262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24075" y="1989138"/>
            <a:ext cx="576263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7164388" y="1628775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δεξιά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" pitchFamily="2" charset="2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D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107950" y="1628775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αριστερά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" pitchFamily="2" charset="2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L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12296" name="Picture 12" descr="http://www.mpcfaculty.net/ron_rinehart/30B/sugrta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1" y="3771900"/>
            <a:ext cx="1022631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5315478" y="594928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 dirty="0">
                <a:latin typeface="Arial" charset="0"/>
              </a:rPr>
              <a:t>D-glucose</a:t>
            </a:r>
          </a:p>
        </p:txBody>
      </p:sp>
      <p:pic>
        <p:nvPicPr>
          <p:cNvPr id="12298" name="Picture 14" descr="http://www.mpcfaculty.net/ron_rinehart/30B/sugrta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9" y="3771900"/>
            <a:ext cx="1185182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2586395" y="594928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latin typeface="Arial" charset="0"/>
              </a:rPr>
              <a:t>L</a:t>
            </a:r>
            <a:r>
              <a:rPr lang="el-GR" altLang="el-GR" sz="1800" b="1" dirty="0">
                <a:latin typeface="Symbol" pitchFamily="18" charset="2"/>
              </a:rPr>
              <a:t>-</a:t>
            </a:r>
            <a:r>
              <a:rPr lang="el-GR" altLang="el-GR" sz="1800" b="1" dirty="0">
                <a:latin typeface="Arial" charset="0"/>
              </a:rPr>
              <a:t>glucose</a:t>
            </a:r>
          </a:p>
        </p:txBody>
      </p:sp>
      <p:sp>
        <p:nvSpPr>
          <p:cNvPr id="12300" name="Rectangle 21"/>
          <p:cNvSpPr>
            <a:spLocks noChangeArrowheads="1"/>
          </p:cNvSpPr>
          <p:nvPr/>
        </p:nvSpPr>
        <p:spPr bwMode="auto">
          <a:xfrm>
            <a:off x="5417344" y="5003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cs typeface="Times New Roman" pitchFamily="18" charset="0"/>
              </a:rPr>
              <a:t>*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12301" name="Rectangle 22"/>
          <p:cNvSpPr>
            <a:spLocks noChangeArrowheads="1"/>
          </p:cNvSpPr>
          <p:nvPr/>
        </p:nvSpPr>
        <p:spPr bwMode="auto">
          <a:xfrm>
            <a:off x="3191842" y="5075336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cs typeface="Times New Roman" pitchFamily="18" charset="0"/>
              </a:rPr>
              <a:t>*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6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n-US" sz="3300" b="0" dirty="0" smtClean="0"/>
              <a:t>D </a:t>
            </a:r>
            <a:r>
              <a:rPr lang="el-GR" sz="3300" b="0" dirty="0"/>
              <a:t>και </a:t>
            </a:r>
            <a:r>
              <a:rPr lang="en-US" sz="3300" b="0" dirty="0"/>
              <a:t>L </a:t>
            </a:r>
            <a:r>
              <a:rPr lang="el-GR" sz="3300" b="0" dirty="0"/>
              <a:t>στερεοχημική </a:t>
            </a:r>
            <a:r>
              <a:rPr lang="el-GR" sz="3300" b="0" dirty="0" smtClean="0"/>
              <a:t>διαμόρφωση</a:t>
            </a:r>
            <a:endParaRPr lang="el-GR" sz="3300" b="0" dirty="0"/>
          </a:p>
        </p:txBody>
      </p:sp>
      <p:pic>
        <p:nvPicPr>
          <p:cNvPr id="13315" name="Picture 5" descr="File:D+L-Alanin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3238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700338" y="41116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+mn-lt"/>
              </a:rPr>
              <a:t>L</a:t>
            </a:r>
            <a:r>
              <a:rPr lang="el-GR" altLang="el-GR" sz="2000" dirty="0">
                <a:latin typeface="+mn-lt"/>
              </a:rPr>
              <a:t>-αλανίνη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00113" y="5516563"/>
            <a:ext cx="7416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+mn-lt"/>
              </a:rPr>
              <a:t>Τα φυσικά αμινοξέα είναι </a:t>
            </a:r>
            <a:r>
              <a:rPr lang="en-US" altLang="el-GR" sz="2400" dirty="0">
                <a:latin typeface="+mn-lt"/>
              </a:rPr>
              <a:t>L</a:t>
            </a:r>
            <a:r>
              <a:rPr lang="el-GR" altLang="el-GR" sz="2400" dirty="0">
                <a:latin typeface="+mn-lt"/>
              </a:rPr>
              <a:t> στερεοχημικής </a:t>
            </a:r>
            <a:r>
              <a:rPr lang="el-GR" altLang="el-GR" sz="2400" dirty="0" smtClean="0">
                <a:latin typeface="+mn-lt"/>
              </a:rPr>
              <a:t>διάταξης.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3540"/>
              </p:ext>
            </p:extLst>
          </p:nvPr>
        </p:nvGraphicFramePr>
        <p:xfrm>
          <a:off x="539552" y="1773238"/>
          <a:ext cx="3859787" cy="208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5" imgW="3696216" imgH="2000000" progId="Paint.Picture">
                  <p:embed/>
                </p:oleObj>
              </mc:Choice>
              <mc:Fallback>
                <p:oleObj name="Bitmap Image" r:id="rId5" imgW="3696216" imgH="2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3238"/>
                        <a:ext cx="3859787" cy="20884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27088" y="411162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+mn-lt"/>
              </a:rPr>
              <a:t>D</a:t>
            </a:r>
            <a:r>
              <a:rPr lang="el-GR" altLang="el-GR" sz="2000" dirty="0">
                <a:latin typeface="+mn-lt"/>
              </a:rPr>
              <a:t>-αλανίνη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7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Ανίχνευση αμινοξέων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Αντίδραση </a:t>
            </a:r>
            <a:r>
              <a:rPr lang="el-GR" sz="4000" dirty="0" smtClean="0"/>
              <a:t>νινυδρίνης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pic>
        <p:nvPicPr>
          <p:cNvPr id="14339" name="Picture 7" descr="File:Ninhydrin Reaction Mechanis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6430851" cy="40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66976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αμινοξέων.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Ποσοτικός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προσδιορισμός 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φασματοφωτομετρικά.</a:t>
            </a:r>
            <a:endParaRPr lang="el-GR" altLang="el-GR" sz="2200" dirty="0">
              <a:latin typeface="+mn-lt"/>
              <a:sym typeface="Wingdings 2" pitchFamily="18" charset="2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98891" y="5283200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+mn-lt"/>
              </a:rPr>
              <a:t>Ιώδες προϊόν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23528" y="4797152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Ninhydrin Reaction </a:t>
            </a:r>
            <a:r>
              <a:rPr lang="en-US" sz="1200" dirty="0" smtClean="0">
                <a:latin typeface="+mn-lt"/>
                <a:hlinkClick r:id="rId4"/>
              </a:rPr>
              <a:t>Mechanism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Puppy8800"/>
              </a:rPr>
              <a:t>Puppy8800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Ανίχνευση αμινοξέων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Αντίδραση </a:t>
            </a:r>
            <a:r>
              <a:rPr lang="el-GR" sz="4000" dirty="0" smtClean="0"/>
              <a:t>νινυδρίνης </a:t>
            </a:r>
            <a:r>
              <a:rPr lang="el-GR" sz="3300" b="0" dirty="0" smtClean="0"/>
              <a:t>2/2</a:t>
            </a:r>
            <a:endParaRPr lang="el-GR" sz="4000" dirty="0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23528" y="1484312"/>
            <a:ext cx="8642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  <a:sym typeface="Wingdings 2" pitchFamily="18" charset="2"/>
              </a:rPr>
              <a:t>Στην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περίπτωση της προλίνης</a:t>
            </a:r>
            <a:r>
              <a:rPr lang="en-US" altLang="el-GR" sz="2400" dirty="0">
                <a:latin typeface="+mn-lt"/>
                <a:sym typeface="Wingdings 2" pitchFamily="18" charset="2"/>
              </a:rPr>
              <a:t>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και της υδροξυπρολίνης σχηματίζεται παράγωγο κίτρινου</a:t>
            </a:r>
            <a:r>
              <a:rPr lang="en-US" altLang="el-GR" sz="2400" dirty="0">
                <a:latin typeface="+mn-lt"/>
                <a:sym typeface="Wingdings 2" pitchFamily="18" charset="2"/>
              </a:rPr>
              <a:t>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χρώματος λόγω απουσίας πρωτοταγούς </a:t>
            </a:r>
            <a:r>
              <a:rPr lang="el-GR" altLang="el-GR" sz="2400" dirty="0" smtClean="0">
                <a:latin typeface="+mn-lt"/>
                <a:sym typeface="Wingdings 2" pitchFamily="18" charset="2"/>
              </a:rPr>
              <a:t>αμινομάδας.</a:t>
            </a:r>
            <a:endParaRPr lang="el-GR" altLang="el-GR" sz="2400" dirty="0">
              <a:latin typeface="+mn-lt"/>
              <a:sym typeface="Wingdings 2" pitchFamily="18" charset="2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" y="2853159"/>
            <a:ext cx="8757215" cy="237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39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Ανίχνευση αμινοξέων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smtClean="0"/>
              <a:t>Ξανθοπρωτεϊνική αντίδραση</a:t>
            </a:r>
            <a:endParaRPr lang="el-GR" sz="4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44827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dirty="0" smtClean="0">
                <a:sym typeface="Wingdings 2" pitchFamily="18" charset="2"/>
              </a:rPr>
              <a:t>Με </a:t>
            </a:r>
            <a:r>
              <a:rPr lang="el-GR" altLang="el-GR" dirty="0">
                <a:sym typeface="Wingdings 2" pitchFamily="18" charset="2"/>
              </a:rPr>
              <a:t>την προσθήκη π. ΗΝΟ</a:t>
            </a:r>
            <a:r>
              <a:rPr lang="el-GR" altLang="el-GR" baseline="-25000" dirty="0">
                <a:sym typeface="Wingdings 2" pitchFamily="18" charset="2"/>
              </a:rPr>
              <a:t>3</a:t>
            </a:r>
            <a:r>
              <a:rPr lang="el-GR" altLang="el-GR" dirty="0">
                <a:sym typeface="Wingdings 2" pitchFamily="18" charset="2"/>
              </a:rPr>
              <a:t> σε διάλυμα </a:t>
            </a:r>
            <a:r>
              <a:rPr lang="el-GR" altLang="el-GR" dirty="0" smtClean="0">
                <a:sym typeface="Wingdings 2" pitchFamily="18" charset="2"/>
              </a:rPr>
              <a:t>πρωτεΐνης </a:t>
            </a:r>
            <a:r>
              <a:rPr lang="el-GR" altLang="el-GR" dirty="0">
                <a:sym typeface="Wingdings 2" pitchFamily="18" charset="2"/>
              </a:rPr>
              <a:t>εμφανίζεται κίτρινο</a:t>
            </a:r>
            <a:r>
              <a:rPr lang="en-US" altLang="el-GR" dirty="0">
                <a:sym typeface="Wingdings 2" pitchFamily="18" charset="2"/>
              </a:rPr>
              <a:t> </a:t>
            </a:r>
            <a:r>
              <a:rPr lang="el-GR" altLang="el-GR" dirty="0">
                <a:sym typeface="Wingdings 2" pitchFamily="18" charset="2"/>
              </a:rPr>
              <a:t>χρώμα, το οποίο μετατρέπεται σε πορτοκαλί</a:t>
            </a:r>
            <a:r>
              <a:rPr lang="en-US" altLang="el-GR" dirty="0">
                <a:sym typeface="Wingdings 2" pitchFamily="18" charset="2"/>
              </a:rPr>
              <a:t> </a:t>
            </a:r>
            <a:r>
              <a:rPr lang="el-GR" altLang="el-GR" dirty="0">
                <a:sym typeface="Wingdings 2" pitchFamily="18" charset="2"/>
              </a:rPr>
              <a:t>με την προσθήκη αλκάλεως ή αμμωνίας</a:t>
            </a:r>
            <a:r>
              <a:rPr lang="en-US" altLang="el-GR" dirty="0">
                <a:sym typeface="Wingdings 2" pitchFamily="18" charset="2"/>
              </a:rPr>
              <a:t>.</a:t>
            </a:r>
            <a:endParaRPr lang="el-GR" altLang="el-GR" dirty="0">
              <a:sym typeface="Wingdings 2" pitchFamily="18" charset="2"/>
            </a:endParaRPr>
          </a:p>
          <a:p>
            <a:pPr>
              <a:spcBef>
                <a:spcPct val="0"/>
              </a:spcBef>
            </a:pPr>
            <a:r>
              <a:rPr lang="el-GR" altLang="el-GR" dirty="0" smtClean="0">
                <a:sym typeface="Wingdings 2" pitchFamily="18" charset="2"/>
              </a:rPr>
              <a:t>Η </a:t>
            </a:r>
            <a:r>
              <a:rPr lang="el-GR" altLang="el-GR" dirty="0">
                <a:sym typeface="Wingdings 2" pitchFamily="18" charset="2"/>
              </a:rPr>
              <a:t>αντίδραση οφείλεται στη νίτρωση του αρωματικού πυρήνα των αμινοξέων τυροσίνη, τρυπτοφάνη και φαινυλαλανίνη</a:t>
            </a:r>
            <a:r>
              <a:rPr lang="en-US" altLang="el-GR" dirty="0" smtClean="0">
                <a:sym typeface="Wingdings 2" pitchFamily="18" charset="2"/>
              </a:rPr>
              <a:t>.</a:t>
            </a:r>
            <a:endParaRPr lang="el-GR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0828"/>
            <a:ext cx="8902667" cy="259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0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Πεπτίδια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pic>
        <p:nvPicPr>
          <p:cNvPr id="20482" name="Picture 2" descr="File:Peptidformationbal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26368"/>
            <a:ext cx="6896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504" y="6320879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Peptidformationball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YassineMrabet"/>
              </a:rPr>
              <a:t>YassineMrabet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4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2/5</a:t>
            </a:r>
            <a:endParaRPr lang="el-GR" dirty="0"/>
          </a:p>
        </p:txBody>
      </p:sp>
      <p:pic>
        <p:nvPicPr>
          <p:cNvPr id="18435" name="Picture 5" descr="File:Protein-primary-struc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61" y="1268413"/>
            <a:ext cx="5873835" cy="36007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51520" y="4934778"/>
            <a:ext cx="59769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ν </a:t>
            </a:r>
            <a:r>
              <a:rPr lang="el-GR" altLang="el-GR" sz="2200" dirty="0">
                <a:latin typeface="+mn-lt"/>
              </a:rPr>
              <a:t>αμινοξέα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 </a:t>
            </a:r>
            <a:r>
              <a:rPr lang="el-GR" altLang="el-GR" sz="2200" dirty="0">
                <a:latin typeface="+mn-lt"/>
                <a:sym typeface="Wingdings" pitchFamily="2" charset="2"/>
              </a:rPr>
              <a:t>ν-1 πεπτιδικούς δεσμούς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καρβοξυ-τελικό </a:t>
            </a:r>
            <a:r>
              <a:rPr lang="el-GR" altLang="el-GR" sz="2200" dirty="0">
                <a:latin typeface="+mn-lt"/>
              </a:rPr>
              <a:t>αμινοξύ ή </a:t>
            </a:r>
            <a:r>
              <a:rPr lang="en-US" altLang="el-GR" sz="2200" dirty="0">
                <a:latin typeface="+mn-lt"/>
              </a:rPr>
              <a:t>C-</a:t>
            </a:r>
            <a:r>
              <a:rPr lang="el-GR" altLang="el-GR" sz="2200" dirty="0">
                <a:latin typeface="+mn-lt"/>
              </a:rPr>
              <a:t>τελικό </a:t>
            </a:r>
            <a:r>
              <a:rPr lang="el-GR" altLang="el-GR" sz="2200" dirty="0" smtClean="0">
                <a:latin typeface="+mn-lt"/>
              </a:rPr>
              <a:t>αμινοξύ</a:t>
            </a:r>
          </a:p>
          <a:p>
            <a:pPr marL="355600" eaLnBrk="1" hangingPunct="1">
              <a:spcBef>
                <a:spcPct val="50000"/>
              </a:spcBef>
              <a:buClrTx/>
              <a:buSzTx/>
              <a:buNone/>
            </a:pPr>
            <a:r>
              <a:rPr lang="el-GR" altLang="el-GR" sz="2200" dirty="0" smtClean="0">
                <a:latin typeface="+mn-lt"/>
              </a:rPr>
              <a:t>αμινο-τελικό </a:t>
            </a:r>
            <a:r>
              <a:rPr lang="el-GR" altLang="el-GR" sz="2200" dirty="0">
                <a:latin typeface="+mn-lt"/>
              </a:rPr>
              <a:t>αμινοξύ ή Ν-τελικό αμινοξύ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9512" y="1412776"/>
            <a:ext cx="29876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πεπτίδιο</a:t>
            </a:r>
            <a:r>
              <a:rPr lang="en-US" altLang="el-GR" sz="2000" dirty="0">
                <a:latin typeface="+mn-lt"/>
              </a:rPr>
              <a:t> (&lt; 50 </a:t>
            </a:r>
            <a:r>
              <a:rPr lang="el-GR" altLang="el-GR" sz="2000" dirty="0">
                <a:latin typeface="+mn-lt"/>
              </a:rPr>
              <a:t>αμινοξέα</a:t>
            </a:r>
            <a:r>
              <a:rPr lang="en-US" altLang="el-GR" sz="2000" dirty="0">
                <a:latin typeface="+mn-lt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latin typeface="+mn-lt"/>
              </a:rPr>
              <a:t>πρωτεΐνη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(&gt; 50 </a:t>
            </a:r>
            <a:r>
              <a:rPr lang="el-GR" altLang="el-GR" sz="2000" dirty="0">
                <a:latin typeface="+mn-lt"/>
              </a:rPr>
              <a:t>αμινοξέα</a:t>
            </a:r>
            <a:r>
              <a:rPr lang="en-US" altLang="el-GR" sz="2000" dirty="0">
                <a:latin typeface="+mn-lt"/>
              </a:rPr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>
            <a:off x="6732240" y="498355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Protein-primary-structure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.jhc."/>
              </a:rPr>
              <a:t>.jhc.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6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8"/>
          <p:cNvSpPr>
            <a:spLocks noChangeArrowheads="1"/>
          </p:cNvSpPr>
          <p:nvPr/>
        </p:nvSpPr>
        <p:spPr bwMode="auto">
          <a:xfrm>
            <a:off x="3923928" y="1268760"/>
            <a:ext cx="2768154" cy="3887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latin typeface="Arial" charset="0"/>
            </a:endParaRPr>
          </a:p>
        </p:txBody>
      </p:sp>
      <p:sp>
        <p:nvSpPr>
          <p:cNvPr id="3075" name="Oval 7"/>
          <p:cNvSpPr>
            <a:spLocks noChangeArrowheads="1"/>
          </p:cNvSpPr>
          <p:nvPr/>
        </p:nvSpPr>
        <p:spPr bwMode="auto">
          <a:xfrm>
            <a:off x="684213" y="2564904"/>
            <a:ext cx="1655762" cy="23039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Αμινοξέα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pic>
        <p:nvPicPr>
          <p:cNvPr id="3077" name="Picture 5" descr="File:AminoAcidbal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380"/>
            <a:ext cx="60071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75413" y="1052736"/>
            <a:ext cx="2592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α-αμινοξύ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(alpha-amino acid):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>
                <a:latin typeface="+mn-lt"/>
              </a:rPr>
              <a:t>αμινομάδα στο 1</a:t>
            </a:r>
            <a:r>
              <a:rPr lang="el-GR" altLang="el-GR" sz="1600" baseline="30000" dirty="0">
                <a:latin typeface="+mn-lt"/>
              </a:rPr>
              <a:t>ο</a:t>
            </a:r>
            <a:r>
              <a:rPr lang="el-GR" altLang="el-GR" sz="1600" dirty="0">
                <a:latin typeface="+mn-lt"/>
              </a:rPr>
              <a:t> άτομο </a:t>
            </a:r>
            <a:r>
              <a:rPr lang="en-US" altLang="el-GR" sz="1600" dirty="0">
                <a:latin typeface="+mn-lt"/>
              </a:rPr>
              <a:t>C</a:t>
            </a:r>
            <a:r>
              <a:rPr lang="el-GR" altLang="el-GR" sz="1600" dirty="0">
                <a:latin typeface="+mn-lt"/>
              </a:rPr>
              <a:t> μετά την καρβοξυλομάδα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1979613" y="5470952"/>
            <a:ext cx="2624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Πλευρική ομάδα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(</a:t>
            </a:r>
            <a:r>
              <a:rPr lang="en-US" altLang="el-GR" sz="2400" dirty="0">
                <a:latin typeface="+mn-lt"/>
              </a:rPr>
              <a:t>side- chain group)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079818" y="5267632"/>
            <a:ext cx="2812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Αμινοξέα πρωτεϊνών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11" name="Rectangle 7"/>
          <p:cNvSpPr/>
          <p:nvPr/>
        </p:nvSpPr>
        <p:spPr>
          <a:xfrm>
            <a:off x="0" y="5082966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AminoAcidball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YassineMrabet"/>
              </a:rPr>
              <a:t>YassineMrabet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8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3/5</a:t>
            </a:r>
            <a:endParaRPr lang="el-GR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9" y="2353861"/>
            <a:ext cx="8550223" cy="36674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265" y="1061489"/>
            <a:ext cx="3527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Προστασία αμινομάδας</a:t>
            </a:r>
          </a:p>
        </p:txBody>
      </p:sp>
      <p:sp>
        <p:nvSpPr>
          <p:cNvPr id="19463" name="8 - Ορθογώνιο"/>
          <p:cNvSpPr>
            <a:spLocks noChangeArrowheads="1"/>
          </p:cNvSpPr>
          <p:nvPr/>
        </p:nvSpPr>
        <p:spPr bwMode="auto">
          <a:xfrm>
            <a:off x="3941690" y="1052736"/>
            <a:ext cx="52023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200" dirty="0" smtClean="0">
                <a:latin typeface="+mn-lt"/>
              </a:rPr>
              <a:t>Αμινομάδες </a:t>
            </a:r>
            <a:r>
              <a:rPr lang="el-GR" altLang="el-GR" sz="2200" dirty="0">
                <a:latin typeface="+mn-lt"/>
              </a:rPr>
              <a:t>προστατεύονται με τη μορφή </a:t>
            </a:r>
            <a:r>
              <a:rPr lang="en-US" altLang="el-GR" sz="2200" dirty="0">
                <a:latin typeface="+mn-lt"/>
              </a:rPr>
              <a:t>tert-</a:t>
            </a:r>
            <a:r>
              <a:rPr lang="el-GR" altLang="el-GR" sz="2200" dirty="0">
                <a:latin typeface="+mn-lt"/>
              </a:rPr>
              <a:t>βουτοξυκαρβονυλοαμιδικών </a:t>
            </a:r>
            <a:r>
              <a:rPr lang="el-GR" altLang="el-GR" sz="2200" dirty="0" err="1">
                <a:latin typeface="+mn-lt"/>
              </a:rPr>
              <a:t>παραγώγων(ΒΟ</a:t>
            </a:r>
            <a:r>
              <a:rPr lang="en-US" altLang="el-GR" sz="2200" dirty="0">
                <a:latin typeface="+mn-lt"/>
              </a:rPr>
              <a:t>C</a:t>
            </a:r>
            <a:r>
              <a:rPr lang="en-US" altLang="el-GR" sz="2200" dirty="0" smtClean="0">
                <a:latin typeface="+mn-lt"/>
              </a:rPr>
              <a:t>)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250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544" y="1196752"/>
            <a:ext cx="3960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Προστασία καρβοξυλομάδας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26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9 - Ορθογώνιο"/>
          <p:cNvSpPr>
            <a:spLocks noChangeArrowheads="1"/>
          </p:cNvSpPr>
          <p:nvPr/>
        </p:nvSpPr>
        <p:spPr bwMode="auto">
          <a:xfrm>
            <a:off x="4552950" y="1196752"/>
            <a:ext cx="44115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200" dirty="0" smtClean="0">
                <a:latin typeface="+mn-lt"/>
              </a:rPr>
              <a:t>Καρβοξυλομάδες </a:t>
            </a:r>
            <a:r>
              <a:rPr lang="el-GR" altLang="el-GR" sz="2200" dirty="0">
                <a:latin typeface="+mn-lt"/>
              </a:rPr>
              <a:t>προστατεύονται με μετατροπή σε μεθυλο- ή </a:t>
            </a:r>
            <a:r>
              <a:rPr lang="el-GR" altLang="el-GR" sz="2200" dirty="0" smtClean="0">
                <a:latin typeface="+mn-lt"/>
              </a:rPr>
              <a:t>βενζυλο-εστέρες.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807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8900" algn="l"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750" y="1557338"/>
            <a:ext cx="4104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004A82"/>
                </a:solidFill>
                <a:latin typeface="+mn-lt"/>
              </a:rPr>
              <a:t>Δοκιμή διουρίας (</a:t>
            </a:r>
            <a:r>
              <a:rPr lang="en-US" sz="2200" b="1" dirty="0">
                <a:solidFill>
                  <a:srgbClr val="004A82"/>
                </a:solidFill>
                <a:latin typeface="+mn-lt"/>
              </a:rPr>
              <a:t>Biuret test)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750" y="1066800"/>
            <a:ext cx="37569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latin typeface="+mn-lt"/>
              </a:rPr>
              <a:t>Ανίχνευση πεπτιδικού δεσμού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68312" y="2133600"/>
            <a:ext cx="82073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πεπτιδικού δεσμού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(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τουλάχιστο 3 πεπτιδικοί δεσμοί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).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Ποσοτικός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προσδιορισμός 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πρωτεΐνης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φασματοφωτομετρικά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   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(λ</a:t>
            </a:r>
            <a:r>
              <a:rPr lang="en-US" altLang="el-GR" sz="2200" baseline="-25000" dirty="0">
                <a:latin typeface="+mn-lt"/>
                <a:sym typeface="Wingdings 2" pitchFamily="18" charset="2"/>
              </a:rPr>
              <a:t>max</a:t>
            </a:r>
            <a:r>
              <a:rPr lang="el-GR" altLang="el-GR" sz="2200" dirty="0">
                <a:latin typeface="+mn-lt"/>
                <a:sym typeface="Wingdings 2" pitchFamily="18" charset="2"/>
              </a:rPr>
              <a:t>=540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nm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)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5-160 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mg/mL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.</a:t>
            </a:r>
            <a:endParaRPr lang="el-GR" altLang="el-GR" sz="2200" dirty="0">
              <a:latin typeface="+mn-lt"/>
              <a:sym typeface="Wingdings 2" pitchFamily="18" charset="2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32948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68960"/>
            <a:ext cx="1757718" cy="3082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68313" y="4508500"/>
            <a:ext cx="66239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 smtClean="0">
                <a:latin typeface="+mn-lt"/>
              </a:rPr>
              <a:t>KOH </a:t>
            </a:r>
            <a:r>
              <a:rPr lang="en-US" altLang="el-GR" sz="2000" dirty="0">
                <a:latin typeface="+mn-lt"/>
              </a:rPr>
              <a:t>(potassium hydroxide)</a:t>
            </a:r>
            <a:r>
              <a:rPr lang="el-GR" altLang="el-GR" sz="2000" dirty="0">
                <a:latin typeface="+mn-lt"/>
              </a:rPr>
              <a:t>,</a:t>
            </a:r>
            <a:r>
              <a:rPr lang="en-US" altLang="el-GR" sz="2000" dirty="0">
                <a:latin typeface="+mn-lt"/>
              </a:rPr>
              <a:t> CuSO4.5H2O (hydrated copper(II) sulfate), KNaC</a:t>
            </a:r>
            <a:r>
              <a:rPr lang="en-US" altLang="el-GR" sz="2000" baseline="-25000" dirty="0">
                <a:latin typeface="+mn-lt"/>
              </a:rPr>
              <a:t>4</a:t>
            </a:r>
            <a:r>
              <a:rPr lang="en-US" altLang="el-GR" sz="2000" dirty="0">
                <a:latin typeface="+mn-lt"/>
              </a:rPr>
              <a:t>H</a:t>
            </a:r>
            <a:r>
              <a:rPr lang="en-US" altLang="el-GR" sz="2000" baseline="-25000" dirty="0">
                <a:latin typeface="+mn-lt"/>
              </a:rPr>
              <a:t>4</a:t>
            </a:r>
            <a:r>
              <a:rPr lang="en-US" altLang="el-GR" sz="2000" dirty="0">
                <a:latin typeface="+mn-lt"/>
              </a:rPr>
              <a:t>O</a:t>
            </a:r>
            <a:r>
              <a:rPr lang="en-US" altLang="el-GR" sz="2000" baseline="-25000" dirty="0">
                <a:latin typeface="+mn-lt"/>
              </a:rPr>
              <a:t>6</a:t>
            </a:r>
            <a:r>
              <a:rPr lang="en-US" altLang="el-GR" sz="2000" dirty="0">
                <a:latin typeface="+mn-lt"/>
              </a:rPr>
              <a:t>·4H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O (potassium sodium tartrate).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68313" y="5733256"/>
            <a:ext cx="8207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 smtClean="0">
                <a:latin typeface="+mn-lt"/>
              </a:rPr>
              <a:t>Μπλε </a:t>
            </a:r>
            <a:r>
              <a:rPr lang="el-GR" altLang="el-GR" sz="2200" dirty="0">
                <a:latin typeface="+mn-lt"/>
              </a:rPr>
              <a:t>σε μώβ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 </a:t>
            </a:r>
            <a:r>
              <a:rPr lang="el-GR" altLang="el-GR" sz="2200" dirty="0">
                <a:latin typeface="+mn-lt"/>
              </a:rPr>
              <a:t>παρουσία </a:t>
            </a:r>
            <a:r>
              <a:rPr lang="el-GR" altLang="el-GR" sz="2200" dirty="0" smtClean="0">
                <a:latin typeface="+mn-lt"/>
              </a:rPr>
              <a:t>πρωτεϊνών.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 smtClean="0">
                <a:latin typeface="+mn-lt"/>
              </a:rPr>
              <a:t>Μπλε </a:t>
            </a:r>
            <a:r>
              <a:rPr lang="el-GR" altLang="el-GR" sz="2200" dirty="0">
                <a:latin typeface="+mn-lt"/>
              </a:rPr>
              <a:t>σε </a:t>
            </a:r>
            <a:r>
              <a:rPr lang="el-GR" altLang="el-GR" sz="2200" dirty="0" smtClean="0">
                <a:latin typeface="+mn-lt"/>
              </a:rPr>
              <a:t>ροζ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l-GR" altLang="el-GR" sz="2200" dirty="0" smtClean="0">
                <a:latin typeface="+mn-lt"/>
              </a:rPr>
              <a:t>παρουσία </a:t>
            </a:r>
            <a:r>
              <a:rPr lang="el-GR" altLang="el-GR" sz="2200" dirty="0">
                <a:latin typeface="+mn-lt"/>
              </a:rPr>
              <a:t>πολυπεπτιδίων μικρής </a:t>
            </a:r>
            <a:r>
              <a:rPr lang="el-GR" altLang="el-GR" sz="2200" dirty="0" smtClean="0">
                <a:latin typeface="+mn-lt"/>
              </a:rPr>
              <a:t>αλυσίδας.</a:t>
            </a:r>
            <a:endParaRPr lang="el-GR" altLang="el-GR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5736" y="5216386"/>
            <a:ext cx="0" cy="503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68313" y="4063711"/>
            <a:ext cx="198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  <a:sym typeface="Wingdings 2" pitchFamily="18" charset="2"/>
              </a:rPr>
              <a:t>Αντιδραστήρια</a:t>
            </a:r>
            <a:r>
              <a:rPr lang="en-US" altLang="el-GR" sz="2200" dirty="0">
                <a:latin typeface="+mn-lt"/>
                <a:sym typeface="Wingdings 2" pitchFamily="18" charset="2"/>
              </a:rPr>
              <a:t>: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30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Πεπτίδια </a:t>
            </a:r>
            <a:r>
              <a:rPr lang="en-US" sz="4000" dirty="0" smtClean="0"/>
              <a:t>- </a:t>
            </a:r>
            <a:r>
              <a:rPr lang="el-GR" sz="4000" dirty="0" smtClean="0"/>
              <a:t>Πρωτεΐνες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300" b="0" dirty="0" smtClean="0">
                <a:latin typeface="+mn-lt"/>
                <a:ea typeface="+mn-ea"/>
                <a:cs typeface="+mn-cs"/>
              </a:rPr>
              <a:t>Δοκιμή διουρίας (</a:t>
            </a:r>
            <a:r>
              <a:rPr lang="en-US" sz="3300" b="0" dirty="0" smtClean="0">
                <a:latin typeface="+mn-lt"/>
                <a:ea typeface="+mn-ea"/>
                <a:cs typeface="+mn-cs"/>
              </a:rPr>
              <a:t>Biuret test)</a:t>
            </a:r>
            <a:endParaRPr lang="el-GR" sz="3300" b="0" dirty="0"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2" descr="File:Biuret-reaction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5015"/>
            <a:ext cx="4073421" cy="52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288" y="1444625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+mn-lt"/>
              </a:rPr>
              <a:t>Μηχανισμός αντίδρασης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1328218" y="6247661"/>
            <a:ext cx="3459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Biuret-reaction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Ebuxbaum~commonswiki (page does not exist)"/>
              </a:rPr>
              <a:t>Ebuxbaum~commonswiki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16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Πρωτοταγής δομή</a:t>
            </a:r>
            <a:endParaRPr lang="el-GR" sz="3000" b="0" dirty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31045"/>
            <a:ext cx="883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469380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+mn-lt"/>
              </a:rPr>
              <a:t>Αλληλουχία αμινοξέων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702480" y="4454679"/>
            <a:ext cx="1688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>
                <a:latin typeface="+mn-lt"/>
              </a:rPr>
              <a:t>bovine insulin 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528" y="4686551"/>
            <a:ext cx="405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Υδρόλυση </a:t>
            </a:r>
            <a:r>
              <a:rPr lang="el-GR" sz="2400" dirty="0" smtClean="0">
                <a:latin typeface="+mn-lt"/>
              </a:rPr>
              <a:t>με:</a:t>
            </a:r>
            <a:endParaRPr lang="el-GR" sz="2400" dirty="0">
              <a:latin typeface="+mn-lt"/>
            </a:endParaRPr>
          </a:p>
          <a:p>
            <a:pPr marL="631825" lvl="1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</a:rPr>
              <a:t>αραιό </a:t>
            </a:r>
            <a:r>
              <a:rPr lang="el-GR" sz="2400" dirty="0">
                <a:latin typeface="+mn-lt"/>
              </a:rPr>
              <a:t>διάλυμα </a:t>
            </a:r>
            <a:r>
              <a:rPr lang="el-GR" sz="2400" dirty="0" smtClean="0">
                <a:latin typeface="+mn-lt"/>
              </a:rPr>
              <a:t>οξέος.</a:t>
            </a:r>
            <a:endParaRPr lang="el-GR" sz="2400" dirty="0">
              <a:latin typeface="+mn-lt"/>
            </a:endParaRPr>
          </a:p>
          <a:p>
            <a:pPr marL="631825" lvl="1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</a:rPr>
              <a:t>πρωτεάσες </a:t>
            </a:r>
            <a:r>
              <a:rPr lang="el-GR" sz="2400" dirty="0">
                <a:latin typeface="+mn-lt"/>
              </a:rPr>
              <a:t>(ένζυμα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50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Δευτεροταγής δομή</a:t>
            </a:r>
            <a:endParaRPr lang="el-GR" sz="3000" b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5649" y="1412776"/>
            <a:ext cx="75612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dirty="0" smtClean="0">
                <a:latin typeface="+mn-lt"/>
              </a:rPr>
              <a:t>Περιγράφει </a:t>
            </a:r>
            <a:r>
              <a:rPr lang="el-GR" sz="2200" dirty="0">
                <a:latin typeface="+mn-lt"/>
              </a:rPr>
              <a:t>τον τρόπο σύνδεσης της πρωτεϊνικής αλυσίδας, λόγω  σχηματισμού ενδομοριακών </a:t>
            </a:r>
            <a:r>
              <a:rPr lang="el-GR" sz="2200" b="1" dirty="0">
                <a:latin typeface="+mn-lt"/>
              </a:rPr>
              <a:t>δεσμών </a:t>
            </a:r>
            <a:r>
              <a:rPr lang="el-GR" sz="2200" b="1" dirty="0" smtClean="0">
                <a:latin typeface="+mn-lt"/>
              </a:rPr>
              <a:t>υδρογόνου.</a:t>
            </a:r>
            <a:endParaRPr lang="el-GR" sz="2200" b="1" dirty="0">
              <a:latin typeface="+mn-lt"/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1763713" y="2132856"/>
            <a:ext cx="6721475" cy="4247753"/>
            <a:chOff x="1763713" y="2276872"/>
            <a:chExt cx="6721475" cy="4247753"/>
          </a:xfrm>
        </p:grpSpPr>
        <p:sp>
          <p:nvSpPr>
            <p:cNvPr id="11" name="Oval 10"/>
            <p:cNvSpPr/>
            <p:nvPr/>
          </p:nvSpPr>
          <p:spPr>
            <a:xfrm>
              <a:off x="4427538" y="4221163"/>
              <a:ext cx="288925" cy="287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pic>
          <p:nvPicPr>
            <p:cNvPr id="235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68638"/>
              <a:ext cx="438150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55875" y="3213100"/>
              <a:ext cx="12954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α- έλικα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(</a:t>
              </a:r>
              <a:r>
                <a:rPr lang="en-US" sz="2000" dirty="0">
                  <a:latin typeface="+mn-lt"/>
                </a:rPr>
                <a:t>a-Helix</a:t>
              </a:r>
              <a:r>
                <a:rPr lang="el-GR" sz="2000" dirty="0">
                  <a:latin typeface="+mn-lt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763713" y="4797425"/>
              <a:ext cx="21605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β- πτυχωτή δομή (β</a:t>
              </a:r>
              <a:r>
                <a:rPr lang="en-US" sz="2000" dirty="0">
                  <a:latin typeface="+mn-lt"/>
                </a:rPr>
                <a:t>- sheet</a:t>
              </a:r>
              <a:r>
                <a:rPr lang="el-GR" sz="2000" dirty="0">
                  <a:latin typeface="+mn-lt"/>
                </a:rPr>
                <a:t>)</a:t>
              </a:r>
            </a:p>
          </p:txBody>
        </p:sp>
        <p:sp>
          <p:nvSpPr>
            <p:cNvPr id="13" name="Right Bracket 12"/>
            <p:cNvSpPr/>
            <p:nvPr/>
          </p:nvSpPr>
          <p:spPr>
            <a:xfrm rot="-5400000">
              <a:off x="4787900" y="2636838"/>
              <a:ext cx="144463" cy="719137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40200" y="2492375"/>
              <a:ext cx="1655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3-6 αμινοξέα</a:t>
              </a:r>
            </a:p>
          </p:txBody>
        </p:sp>
        <p:pic>
          <p:nvPicPr>
            <p:cNvPr id="235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60800"/>
              <a:ext cx="4446588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427538" y="4221163"/>
              <a:ext cx="288925" cy="287337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5508625" y="5300663"/>
              <a:ext cx="287338" cy="288925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508625" y="4221163"/>
              <a:ext cx="287338" cy="215900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 dirty="0"/>
            </a:p>
          </p:txBody>
        </p:sp>
        <p:cxnSp>
          <p:nvCxnSpPr>
            <p:cNvPr id="19" name="Straight Arrow Connector 18"/>
            <p:cNvCxnSpPr>
              <a:endCxn id="17" idx="0"/>
            </p:cNvCxnSpPr>
            <p:nvPr/>
          </p:nvCxnSpPr>
          <p:spPr>
            <a:xfrm flipH="1">
              <a:off x="5652294" y="2276872"/>
              <a:ext cx="359866" cy="19442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5" idx="7"/>
            </p:cNvCxnSpPr>
            <p:nvPr/>
          </p:nvCxnSpPr>
          <p:spPr>
            <a:xfrm flipH="1">
              <a:off x="4674151" y="2276872"/>
              <a:ext cx="1338009" cy="19863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6" idx="7"/>
            </p:cNvCxnSpPr>
            <p:nvPr/>
          </p:nvCxnSpPr>
          <p:spPr>
            <a:xfrm flipH="1">
              <a:off x="5753883" y="2276872"/>
              <a:ext cx="258278" cy="3066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01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Πρωτεΐνες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Τριτοταγής δομή</a:t>
            </a:r>
            <a:endParaRPr lang="el-GR" sz="33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5698976" cy="5040560"/>
          </a:xfrm>
        </p:spPr>
        <p:txBody>
          <a:bodyPr/>
          <a:lstStyle/>
          <a:p>
            <a:r>
              <a:rPr lang="el-GR" dirty="0" smtClean="0"/>
              <a:t>Περιγράφει </a:t>
            </a:r>
            <a:r>
              <a:rPr lang="el-GR" dirty="0"/>
              <a:t>το τρισδιάστατο σχήμα της </a:t>
            </a:r>
            <a:r>
              <a:rPr lang="el-GR" dirty="0" smtClean="0"/>
              <a:t>πρωτεΐνης.</a:t>
            </a:r>
            <a:endParaRPr lang="el-GR" dirty="0"/>
          </a:p>
          <a:p>
            <a:r>
              <a:rPr lang="el-GR" dirty="0"/>
              <a:t>Μέρη της πρωτεϊνικής αλυσίδας συνδέονται μεταξύ τους </a:t>
            </a:r>
            <a:r>
              <a:rPr lang="el-GR" dirty="0" smtClean="0"/>
              <a:t>με:</a:t>
            </a:r>
          </a:p>
          <a:p>
            <a:pPr lvl="1"/>
            <a:r>
              <a:rPr lang="el-GR" dirty="0" smtClean="0"/>
              <a:t>Δισουλφιδικούς δεσμούς.</a:t>
            </a:r>
            <a:endParaRPr lang="el-GR" dirty="0"/>
          </a:p>
          <a:p>
            <a:pPr lvl="1"/>
            <a:r>
              <a:rPr lang="el-GR" dirty="0" smtClean="0"/>
              <a:t>Δεσμούς υδρογόνου.</a:t>
            </a:r>
            <a:endParaRPr lang="el-GR" dirty="0"/>
          </a:p>
          <a:p>
            <a:pPr lvl="1"/>
            <a:r>
              <a:rPr lang="el-GR" dirty="0" smtClean="0"/>
              <a:t>Ιοντικές </a:t>
            </a:r>
            <a:r>
              <a:rPr lang="el-GR" dirty="0"/>
              <a:t>έλξεις και </a:t>
            </a:r>
            <a:r>
              <a:rPr lang="el-GR" dirty="0" smtClean="0"/>
              <a:t>απώσεις.</a:t>
            </a:r>
            <a:endParaRPr lang="el-GR" dirty="0"/>
          </a:p>
          <a:p>
            <a:pPr lvl="1"/>
            <a:r>
              <a:rPr lang="el-GR" dirty="0" smtClean="0"/>
              <a:t>Υδρόφοβες </a:t>
            </a:r>
            <a:r>
              <a:rPr lang="el-GR" dirty="0"/>
              <a:t>και υδρόφιλες </a:t>
            </a:r>
            <a:r>
              <a:rPr lang="el-GR" dirty="0" smtClean="0"/>
              <a:t>αλληλεπιδράσεις.</a:t>
            </a:r>
            <a:endParaRPr lang="el-GR" dirty="0"/>
          </a:p>
        </p:txBody>
      </p:sp>
      <p:pic>
        <p:nvPicPr>
          <p:cNvPr id="24582" name="Picture 10" descr="http://www-3.unipv.it/webbio/anatcomp/freitas/2008-2009/tertiary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96068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Τεταρτοταγής δομή</a:t>
            </a:r>
            <a:endParaRPr lang="el-GR" sz="3000" b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2992" y="1435423"/>
            <a:ext cx="79459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dirty="0">
                <a:latin typeface="+mn-lt"/>
              </a:rPr>
              <a:t>Ο τρόπος που οργανώνονται μεταξύ τους πολυπεπτιδικές αλυσίδες πρωτεϊνών. Οφείλεται σε μη ομοιοπολικές αλληλεπιδράσεις.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6588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7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Τελικό σχήμα πρωτεϊνών</a:t>
            </a:r>
            <a:endParaRPr lang="el-GR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Σφαιρικές </a:t>
            </a:r>
            <a:r>
              <a:rPr lang="el-GR" b="1" dirty="0"/>
              <a:t>πρωτεΐνες</a:t>
            </a:r>
          </a:p>
          <a:p>
            <a:pPr lvl="1"/>
            <a:r>
              <a:rPr lang="el-GR" dirty="0" smtClean="0"/>
              <a:t>Υδατοδιαλυτές </a:t>
            </a:r>
            <a:r>
              <a:rPr lang="el-GR" dirty="0"/>
              <a:t>και </a:t>
            </a:r>
            <a:r>
              <a:rPr lang="el-GR" dirty="0" smtClean="0"/>
              <a:t>ευκίνητες.</a:t>
            </a:r>
            <a:endParaRPr lang="el-GR" dirty="0"/>
          </a:p>
          <a:p>
            <a:pPr lvl="1"/>
            <a:r>
              <a:rPr lang="el-GR" dirty="0"/>
              <a:t> </a:t>
            </a:r>
            <a:r>
              <a:rPr lang="el-GR" dirty="0" smtClean="0"/>
              <a:t>Πρωτεΐνες </a:t>
            </a:r>
            <a:r>
              <a:rPr lang="el-GR" dirty="0"/>
              <a:t>ορού του αίματος, ενζύμων,…</a:t>
            </a:r>
          </a:p>
          <a:p>
            <a:pPr>
              <a:defRPr/>
            </a:pPr>
            <a:r>
              <a:rPr lang="el-GR" b="1" dirty="0" smtClean="0"/>
              <a:t>Ινώδεις </a:t>
            </a:r>
            <a:r>
              <a:rPr lang="el-GR" b="1" dirty="0"/>
              <a:t>πρωτεΐνες</a:t>
            </a:r>
          </a:p>
          <a:p>
            <a:pPr lvl="1">
              <a:defRPr/>
            </a:pPr>
            <a:r>
              <a:rPr lang="el-GR" dirty="0" smtClean="0"/>
              <a:t>Αδιάλυτες </a:t>
            </a:r>
            <a:r>
              <a:rPr lang="el-GR" dirty="0"/>
              <a:t>στο </a:t>
            </a:r>
            <a:r>
              <a:rPr lang="el-GR" dirty="0" smtClean="0"/>
              <a:t>νερό.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Στηρικτικές </a:t>
            </a:r>
            <a:r>
              <a:rPr lang="el-GR" dirty="0"/>
              <a:t>και σκελετικές </a:t>
            </a:r>
            <a:r>
              <a:rPr lang="el-GR" dirty="0" smtClean="0"/>
              <a:t>ουσίες.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Κολλαγόνο</a:t>
            </a:r>
            <a:r>
              <a:rPr lang="el-GR" dirty="0"/>
              <a:t>, κερατίνες</a:t>
            </a:r>
            <a:r>
              <a:rPr lang="el-GR" dirty="0" smtClean="0"/>
              <a:t>,…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74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Μετουσίωση πρωτεϊνών</a:t>
            </a:r>
            <a:endParaRPr lang="el-GR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844824"/>
            <a:ext cx="4810746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>
                <a:sym typeface="Wingdings"/>
              </a:rPr>
              <a:t>Παράγοντες </a:t>
            </a:r>
            <a:r>
              <a:rPr lang="el-GR" sz="2200" dirty="0">
                <a:sym typeface="Wingdings"/>
              </a:rPr>
              <a:t>που οδηγούν σε </a:t>
            </a:r>
            <a:r>
              <a:rPr lang="el-GR" sz="2200" dirty="0" smtClean="0">
                <a:sym typeface="Wingdings"/>
              </a:rPr>
              <a:t>μετουσίωση:</a:t>
            </a:r>
            <a:endParaRPr lang="el-GR" sz="2200" dirty="0">
              <a:sym typeface="Wingdings"/>
            </a:endParaRPr>
          </a:p>
          <a:p>
            <a:pPr lvl="1">
              <a:defRPr/>
            </a:pPr>
            <a:r>
              <a:rPr lang="el-GR" sz="2200" dirty="0" smtClean="0"/>
              <a:t>Μεταβολή θερμοκρασίας.</a:t>
            </a:r>
            <a:endParaRPr lang="el-GR" sz="2200" dirty="0"/>
          </a:p>
          <a:p>
            <a:pPr lvl="1">
              <a:defRPr/>
            </a:pPr>
            <a:r>
              <a:rPr lang="el-GR" sz="2200" dirty="0" smtClean="0"/>
              <a:t>Μεταβολή </a:t>
            </a:r>
            <a:r>
              <a:rPr lang="en-US" sz="2200" dirty="0" smtClean="0"/>
              <a:t>pH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722939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467544" y="4005064"/>
            <a:ext cx="804664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μετουσίωση επηρεάζει φυσικές και βιολογικές ιδιότητες της πρωτεΐνης.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Μετουσίωση συνήθως μη αντιστρεπτή- αντίστροφη διαδικασία ονομάζεται επανουσίωση.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στερεοποίηση πρωτεϊνών αβγού με το βράσιμο.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«κόψιμο» γάλακτος με προσθήκη οξέων.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67544" y="1340768"/>
            <a:ext cx="907300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Τροποποίηση των δομών των πρωτεϊνών, εκτός της πρωτοταγούς.</a:t>
            </a:r>
          </a:p>
        </p:txBody>
      </p:sp>
    </p:spTree>
    <p:extLst>
      <p:ext uri="{BB962C8B-B14F-4D97-AF65-F5344CB8AC3E}">
        <p14:creationId xmlns:p14="http://schemas.microsoft.com/office/powerpoint/2010/main" val="1598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2/7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4842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87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File:Edman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825" y="2781300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Αντιδραστήριο </a:t>
            </a:r>
            <a:r>
              <a:rPr lang="en-US" sz="2000" dirty="0">
                <a:latin typeface="+mn-lt"/>
              </a:rPr>
              <a:t>Edman</a:t>
            </a:r>
            <a:endParaRPr lang="el-GR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313" y="3068638"/>
            <a:ext cx="189071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</a:rPr>
              <a:t>phenylisothiocyanate</a:t>
            </a:r>
            <a:endParaRPr lang="el-GR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84538"/>
            <a:ext cx="21605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Ισοθειακυανικό φαινύλιο 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2344106" y="5941085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latin typeface="+mn-lt"/>
              </a:rPr>
              <a:t>Όριο </a:t>
            </a:r>
            <a:r>
              <a:rPr lang="el-GR" altLang="el-GR" sz="2000" dirty="0">
                <a:latin typeface="+mn-lt"/>
              </a:rPr>
              <a:t>ανίχνευσης: 25 κύκλοι αποικοδόμησης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380312" y="2565400"/>
            <a:ext cx="165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παράγωγο της Ν-φαινυλοθειουρίας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019925" y="4797425"/>
            <a:ext cx="17637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Τετραεδρικό ενδιάμεσο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3348038" y="5013325"/>
            <a:ext cx="14398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θειαζολινόνη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611560" y="5373688"/>
            <a:ext cx="223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παράγωγο της Ν-φαινυλοθειοϋδαντοϊνης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Αποικοδόμηση Edman</a:t>
            </a:r>
            <a:br>
              <a:rPr lang="el-GR" dirty="0"/>
            </a:br>
            <a:r>
              <a:rPr lang="el-GR" dirty="0"/>
              <a:t>Αποικοδόμηση μέσω </a:t>
            </a:r>
            <a:r>
              <a:rPr lang="el-GR" dirty="0" smtClean="0"/>
              <a:t>Ν-τελικού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1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Αποικοδόμηση μέσω </a:t>
            </a:r>
            <a:r>
              <a:rPr lang="en-US" dirty="0"/>
              <a:t>C-</a:t>
            </a:r>
            <a:r>
              <a:rPr lang="el-GR" dirty="0"/>
              <a:t>τελικού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594725" y="62801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9FB5ED5-4852-48DE-831B-82656D13EC4C}" type="slidenum">
              <a:rPr lang="en-US" altLang="el-GR" sz="18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l-GR" sz="1800" dirty="0">
              <a:latin typeface="Arial" charset="0"/>
            </a:endParaRPr>
          </a:p>
        </p:txBody>
      </p:sp>
      <p:pic>
        <p:nvPicPr>
          <p:cNvPr id="29701" name="Picture 2" descr="File:Carboxypeptidase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7" y="2564904"/>
            <a:ext cx="4759387" cy="35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12700" y="6341258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καρβοξυπεπτιδάση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68413"/>
            <a:ext cx="8698653" cy="1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/>
          <p:nvPr/>
        </p:nvSpPr>
        <p:spPr>
          <a:xfrm>
            <a:off x="971600" y="6130049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Carboxypeptidase </a:t>
            </a:r>
            <a:r>
              <a:rPr lang="en-US" sz="1200" dirty="0" smtClean="0">
                <a:latin typeface="+mn-lt"/>
                <a:hlinkClick r:id="rId4"/>
              </a:rPr>
              <a:t>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Lijealso"/>
              </a:rPr>
              <a:t>Lijealso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6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57505"/>
              </p:ext>
            </p:extLst>
          </p:nvPr>
        </p:nvGraphicFramePr>
        <p:xfrm>
          <a:off x="324173" y="1196752"/>
          <a:ext cx="8568307" cy="499047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Insulin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51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Lowers blood glucose level, promotes glucose storage as glycogen and fat. Fasting decreases insulin production.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Glucagon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blood glucose level. Fasting increases glucagon production.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Ghrelin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release of Growth Hormone, increases feeling of hunger.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Leptin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167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Its presence suppresses the feeling of hunger. Fasting decreases leptin levels.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780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Growth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191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Human Growth Hormone (HGH), also called somatotropin, promotes amino acid uptake by cells and regulates development of the body. Growth hormone levels increase during fasting.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Prolactin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198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Initiates and maintains lactation in mammals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Human Placental Lactogen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191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Produced by the placenta late in gestation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4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7880"/>
              </p:ext>
            </p:extLst>
          </p:nvPr>
        </p:nvGraphicFramePr>
        <p:xfrm>
          <a:off x="324173" y="1196752"/>
          <a:ext cx="8568307" cy="438293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Luteinizing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204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Induces the secretion of testosterone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Follicle Stimulating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204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Induces the secretion of testosterone and dihydrotestosterone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Chorionic Gonadotropin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237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Produced after implantation of an egg in the placenta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Thyroid Stimulating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201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secretion of thyroxin and triiodothyronine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Adrenocorticotropic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39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production of adrenal cortex steroids (cortisol and costicosterone)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8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001"/>
              </p:ext>
            </p:extLst>
          </p:nvPr>
        </p:nvGraphicFramePr>
        <p:xfrm>
          <a:off x="324173" y="1196752"/>
          <a:ext cx="8568307" cy="383429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0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Vasopressin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the reabsorption rate of water in kidney tubule cells (antidiuretic hormone)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>
                          <a:latin typeface="+mn-lt"/>
                        </a:rPr>
                        <a:t>Cys-Tyr-Phe-Gln-Asn-Cys-Pro-Arg-Gly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3889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Oxytocin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Causes contraction of mammary gland cells to produce milk and stimulation of uterine muscles during childbirth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>
                          <a:latin typeface="+mn-lt"/>
                        </a:rPr>
                        <a:t>Cys-Tyr-Ile-Gln-Asn-Cys-Pro-Leu-Gly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Angiotensin II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Regulates blood pressure through vasoconstriction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>
                          <a:latin typeface="+mn-lt"/>
                        </a:rPr>
                        <a:t>Asp-Arg-Val-Tyr-Ile-His-Pro-Phe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Parathyroid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84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calcium ion levels in extracellular fluids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Gastrin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Regulates secretion of gastric acid and pepsin, a digestive enzyme consisting of 326 amino acids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0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Πρωτεΐνες </a:t>
            </a:r>
            <a:r>
              <a:rPr lang="el-GR" dirty="0"/>
              <a:t>μυϊκού </a:t>
            </a:r>
            <a:r>
              <a:rPr lang="el-GR" dirty="0" smtClean="0"/>
              <a:t>ιστού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σύσπαση των μυών επιτυγχάνεται ολισθαίνοντας δύο είδη ινιδίων αναμεταξύ τους. </a:t>
            </a:r>
          </a:p>
          <a:p>
            <a:r>
              <a:rPr lang="el-GR" sz="2200" dirty="0" smtClean="0"/>
              <a:t>Ένα </a:t>
            </a:r>
            <a:r>
              <a:rPr lang="el-GR" sz="2200" dirty="0"/>
              <a:t>από αυτά τα ινίδια είναι φτιαγμένο από μυοσίνη (ο κινητήρας), και το άλλο είναι μια ουσία που ονομάζεται ακτίνη.</a:t>
            </a:r>
          </a:p>
          <a:p>
            <a:r>
              <a:rPr lang="el-GR" sz="2200" dirty="0" smtClean="0"/>
              <a:t>Τα </a:t>
            </a:r>
            <a:r>
              <a:rPr lang="el-GR" sz="2200" dirty="0"/>
              <a:t>δύο είδη ινιδίων αλληλεπικαλύπτονται στα μυϊκά κύτταρα ώστε να μεγιστοποιούν τις αλληλεπιδράσεις τους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pic>
        <p:nvPicPr>
          <p:cNvPr id="6148" name="Picture 4" descr="File:מבנה המולקולה - Sliding filamen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 b="26668"/>
          <a:stretch/>
        </p:blipFill>
        <p:spPr bwMode="auto">
          <a:xfrm>
            <a:off x="1480782" y="3789040"/>
            <a:ext cx="6182436" cy="2777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827584" y="6581001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“Sliding filament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al gavriel (page does not exist)"/>
              </a:rPr>
              <a:t>Gal gavriel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pic>
        <p:nvPicPr>
          <p:cNvPr id="6146" name="Picture 2" descr="File:Skeletal 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9" y="836712"/>
            <a:ext cx="753980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6581001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Skeletal </a:t>
            </a:r>
            <a:r>
              <a:rPr lang="en-US" sz="1200" dirty="0" smtClean="0">
                <a:latin typeface="+mn-lt"/>
                <a:hlinkClick r:id="rId3"/>
              </a:rPr>
              <a:t>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Deglr6328~commonswiki"/>
              </a:rPr>
              <a:t>Deglr6328~commonswiki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60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40582"/>
            <a:ext cx="8748464" cy="5040560"/>
          </a:xfrm>
        </p:spPr>
        <p:txBody>
          <a:bodyPr>
            <a:normAutofit/>
          </a:bodyPr>
          <a:lstStyle/>
          <a:p>
            <a:r>
              <a:rPr lang="el-GR" sz="2200" dirty="0"/>
              <a:t>Κατά τη διάρκεια κάθε κύκλου, τα μόρια της μυοσίνης αρχικά συνδέονται στο ινίδιο της ακτίνης γεφυρώνοντας το κενό μεταξύ των ινιδίων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Κατόπιν “καίνε” καύσιμο αντιδρώντας με ένα μόριο ATP (το καύσιμο των περισσότερων βιολογικών διεργασιών). </a:t>
            </a:r>
          </a:p>
          <a:p>
            <a:r>
              <a:rPr lang="el-GR" sz="2200" dirty="0"/>
              <a:t>Αυτή η αντίδραση εκλύει ενέργεια και υποχρεώνει τα μόρια της μυοσίνης να αλλάξουν διαμόρφωση ώστε να περιστρέψουν το “βραχίονά” τους και να ωθήσουν την ίνα της ακτίνης. </a:t>
            </a:r>
          </a:p>
          <a:p>
            <a:r>
              <a:rPr lang="el-GR" sz="2200" dirty="0"/>
              <a:t>Στη συνέχεια, απελευθερώνουν το ινίδιο της ακτίνης και περιστρέφουν το βραχίονα στην αρχική θέση, έτοιμο για τον επόμενο κύκλο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69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13" name="Rectangle 7"/>
          <p:cNvSpPr/>
          <p:nvPr/>
        </p:nvSpPr>
        <p:spPr>
          <a:xfrm>
            <a:off x="4354989" y="602128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Querbrückenzyklus </a:t>
            </a:r>
            <a:r>
              <a:rPr lang="en-US" sz="1200" dirty="0" smtClean="0">
                <a:latin typeface="+mn-lt"/>
                <a:hlinkClick r:id="rId2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200" dirty="0">
                <a:latin typeface="+mn-lt"/>
                <a:hlinkClick r:id="rId3"/>
              </a:rPr>
              <a:t>Querbrückenzyklus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latin typeface="+mn-lt"/>
              </a:rPr>
              <a:t>”,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Querbrückenzyklus </a:t>
            </a:r>
            <a:r>
              <a:rPr lang="en-US" sz="1200" dirty="0" smtClean="0">
                <a:latin typeface="+mn-lt"/>
                <a:hlinkClick r:id="rId4"/>
              </a:rPr>
              <a:t>3</a:t>
            </a:r>
            <a:r>
              <a:rPr lang="en-US" sz="1200" dirty="0" smtClean="0"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Querbrückenzyklus </a:t>
            </a:r>
            <a:r>
              <a:rPr lang="en-US" sz="1200" dirty="0" smtClean="0">
                <a:latin typeface="+mn-lt"/>
                <a:hlinkClick r:id="rId5"/>
              </a:rPr>
              <a:t>4</a:t>
            </a:r>
            <a:r>
              <a:rPr lang="en-US" sz="1200" dirty="0" smtClean="0"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605014" y="1052736"/>
            <a:ext cx="7684018" cy="5323158"/>
            <a:chOff x="605014" y="1052736"/>
            <a:chExt cx="7684018" cy="5323158"/>
          </a:xfrm>
        </p:grpSpPr>
        <p:pic>
          <p:nvPicPr>
            <p:cNvPr id="37892" name="Picture 4" descr="File:Querbrückenzyklus 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15" y="1148705"/>
              <a:ext cx="3792727" cy="23177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4" name="Picture 6" descr="File:Querbrückenzyklus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48705"/>
              <a:ext cx="3429000" cy="2314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6" name="Picture 8" descr="File:Querbrückenzyklus 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14" y="3678844"/>
              <a:ext cx="3792727" cy="269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8" name="Picture 10" descr="File:Querbrückenzyklus 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067" y="3645024"/>
              <a:ext cx="3448965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5014" y="10527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0067" y="10527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831" y="3582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el-G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44877" y="35819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887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1008 Skeletal Muscle Cont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9"/>
            <a:ext cx="4369454" cy="67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580112" cy="908720"/>
          </a:xfrm>
        </p:spPr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>
            <a:off x="4369454" y="623731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1008 Skeletal Muscle </a:t>
            </a:r>
            <a:r>
              <a:rPr lang="en-US" sz="1200" dirty="0" smtClean="0">
                <a:latin typeface="+mn-lt"/>
                <a:hlinkClick r:id="rId3"/>
              </a:rPr>
              <a:t>Contraction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4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Δομικά </a:t>
            </a:r>
            <a:r>
              <a:rPr lang="el-GR" dirty="0"/>
              <a:t>συστατικά των </a:t>
            </a:r>
            <a:r>
              <a:rPr lang="el-GR" dirty="0" smtClean="0"/>
              <a:t>πρωτεϊνών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Σύνδεση </a:t>
            </a:r>
            <a:r>
              <a:rPr lang="el-GR" dirty="0"/>
              <a:t>με διαφορετικές </a:t>
            </a:r>
            <a:r>
              <a:rPr lang="el-GR" dirty="0" smtClean="0"/>
              <a:t>αλληλουχίες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πληθώρα </a:t>
            </a:r>
            <a:r>
              <a:rPr lang="el-GR" dirty="0" smtClean="0"/>
              <a:t>πρωτεϊνών.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20 </a:t>
            </a:r>
            <a:r>
              <a:rPr lang="el-GR" dirty="0"/>
              <a:t>α-αμινοξέα συνθέτουν τις </a:t>
            </a:r>
            <a:r>
              <a:rPr lang="el-GR" dirty="0" smtClean="0"/>
              <a:t>πρωτεΐνες </a:t>
            </a:r>
            <a:r>
              <a:rPr lang="el-GR" dirty="0"/>
              <a:t>(πρωτεϊνικά αμινοξέα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8 από τα 20 λαμβάνονται με την τροφή (απαραίτητα (essential) αμινοξέα).</a:t>
            </a:r>
          </a:p>
          <a:p>
            <a:r>
              <a:rPr lang="el-GR" dirty="0"/>
              <a:t>4 από τα 20 είναι ημιαπαραίτητα, αφού δεν μπορούν να συντεθούν στα παιδιά.</a:t>
            </a:r>
          </a:p>
          <a:p>
            <a:r>
              <a:rPr lang="el-GR" dirty="0"/>
              <a:t>Τα υπόλοιπα 12 συντίθενται μέσω των μεταβολικών μονοπατιών.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Πολλά </a:t>
            </a:r>
            <a:r>
              <a:rPr lang="el-GR" dirty="0"/>
              <a:t>αμινοξέα δημιουργούνται (συντίθενται) από άλλα αμινοξέα με μια διαδικασία που λέγεται </a:t>
            </a:r>
            <a:r>
              <a:rPr lang="el-GR" b="1" dirty="0"/>
              <a:t>διαμίνωση</a:t>
            </a:r>
            <a:r>
              <a:rPr lang="el-GR" dirty="0"/>
              <a:t> ή </a:t>
            </a:r>
            <a:r>
              <a:rPr lang="el-GR" b="1" dirty="0"/>
              <a:t>τρανσαμίνωση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051720" y="1098038"/>
            <a:ext cx="5040362" cy="5112221"/>
            <a:chOff x="539750" y="981075"/>
            <a:chExt cx="4648200" cy="4267200"/>
          </a:xfrm>
        </p:grpSpPr>
        <p:pic>
          <p:nvPicPr>
            <p:cNvPr id="3379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8" r="4688"/>
            <a:stretch>
              <a:fillRect/>
            </a:stretch>
          </p:blipFill>
          <p:spPr bwMode="auto">
            <a:xfrm>
              <a:off x="539750" y="981075"/>
              <a:ext cx="4648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203575" y="2924175"/>
              <a:ext cx="1800225" cy="57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Glutamic acid</a:t>
              </a:r>
              <a:endParaRPr lang="el-GR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203575" y="4581525"/>
              <a:ext cx="1800225" cy="57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Valine</a:t>
              </a:r>
              <a:endParaRPr lang="el-GR" b="1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Δρεπανοκυτταρική </a:t>
            </a:r>
            <a:r>
              <a:rPr lang="el-GR" dirty="0" smtClean="0"/>
              <a:t>αναιμία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0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19:</a:t>
            </a:r>
            <a:r>
              <a:rPr lang="el-GR" sz="2000" dirty="0" smtClean="0"/>
              <a:t> </a:t>
            </a:r>
            <a:r>
              <a:rPr lang="el-GR" sz="2000" dirty="0"/>
              <a:t>Αμινοξέα – Πεπτίδια – Πρωτεΐνες».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4/7</a:t>
            </a:r>
            <a:endParaRPr lang="el-GR" dirty="0"/>
          </a:p>
        </p:txBody>
      </p:sp>
      <p:pic>
        <p:nvPicPr>
          <p:cNvPr id="6147" name="Picture 2" descr="File:Strecker Amino Acid Synthesis 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620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827088" y="1316981"/>
            <a:ext cx="3145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latin typeface="+mn-lt"/>
              </a:rPr>
              <a:t>Σύνθεση κατά </a:t>
            </a:r>
            <a:r>
              <a:rPr lang="en-US" altLang="el-GR" sz="2400" b="1" dirty="0">
                <a:latin typeface="+mn-lt"/>
              </a:rPr>
              <a:t>Strecker</a:t>
            </a:r>
            <a:r>
              <a:rPr lang="el-GR" altLang="el-GR" sz="2400" b="1" dirty="0">
                <a:latin typeface="+mn-lt"/>
              </a:rPr>
              <a:t>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01675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αλδεϋδη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51275" y="3389313"/>
            <a:ext cx="161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αμινονιτρίλιο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020272" y="3389253"/>
            <a:ext cx="1021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αμινοξύ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20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544616"/>
          </a:xfrm>
        </p:spPr>
        <p:txBody>
          <a:bodyPr>
            <a:noAutofit/>
          </a:bodyPr>
          <a:lstStyle/>
          <a:p>
            <a:r>
              <a:rPr lang="el-GR" altLang="el-GR" dirty="0"/>
              <a:t>Ομαδοποίηση αμινοξέων σύμφωνα με τις ιδιότητες των πλευρικών αλυσίδων </a:t>
            </a:r>
            <a:r>
              <a:rPr lang="el-GR" altLang="el-GR" dirty="0" smtClean="0"/>
              <a:t>τους.</a:t>
            </a:r>
            <a:endParaRPr lang="el-GR" altLang="el-GR" dirty="0"/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αλειφατικές, μη πολικές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smtClean="0"/>
              <a:t>Αλανίνη</a:t>
            </a:r>
            <a:r>
              <a:rPr lang="el-GR" altLang="el-GR" dirty="0"/>
              <a:t>, Βαλίνη, Γλυκίνη, Ισολευκίνη, Λευκίνη, Μεθειονίνη, Προλίνη.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αλειφατικές, πολικές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smtClean="0"/>
              <a:t>Θρεονίνη</a:t>
            </a:r>
            <a:r>
              <a:rPr lang="el-GR" altLang="el-GR" dirty="0"/>
              <a:t>, Σερίνη, Κυστεΐνη.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αρωματικές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smtClean="0"/>
              <a:t>Φαινυλαλανίνη</a:t>
            </a:r>
            <a:r>
              <a:rPr lang="el-GR" altLang="el-GR" dirty="0"/>
              <a:t>, Τυροσίνη, Θρυπτοφάνη.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βασικές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smtClean="0"/>
              <a:t>Λυσίνη</a:t>
            </a:r>
            <a:r>
              <a:rPr lang="el-GR" altLang="el-GR" dirty="0"/>
              <a:t>, Αργινίνη, Ιστιδίνη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5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544616"/>
          </a:xfrm>
        </p:spPr>
        <p:txBody>
          <a:bodyPr>
            <a:noAutofit/>
          </a:bodyPr>
          <a:lstStyle/>
          <a:p>
            <a:r>
              <a:rPr lang="el-GR" altLang="el-GR" dirty="0"/>
              <a:t>Ομαδοποίηση αμινοξέων σύμφωνα με τις ιδιότητες των πλευρικών αλυσίδων τους </a:t>
            </a:r>
            <a:r>
              <a:rPr lang="el-GR" altLang="el-GR" sz="2000" dirty="0" smtClean="0"/>
              <a:t>(συνέχεια).</a:t>
            </a:r>
            <a:endParaRPr lang="el-GR" altLang="el-GR" dirty="0"/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όξινες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smtClean="0"/>
              <a:t>Ασπαραγινικό</a:t>
            </a:r>
            <a:r>
              <a:rPr lang="el-GR" altLang="el-GR" dirty="0"/>
              <a:t>, Γλουταμινικό.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καρβοξυλαμίδια στις πλευρικές αλυσίδες </a:t>
            </a:r>
            <a:r>
              <a:rPr lang="el-GR" altLang="el-GR" b="1" dirty="0" smtClean="0"/>
              <a:t>τους: </a:t>
            </a:r>
            <a:r>
              <a:rPr lang="el-GR" altLang="el-GR" dirty="0" smtClean="0"/>
              <a:t>Ασπαραγίνη</a:t>
            </a:r>
            <a:r>
              <a:rPr lang="el-GR" altLang="el-GR" dirty="0"/>
              <a:t>, Γλουταμίνη.</a:t>
            </a:r>
          </a:p>
          <a:p>
            <a:pPr lvl="1"/>
            <a:r>
              <a:rPr lang="el-GR" altLang="el-GR" b="1" dirty="0" smtClean="0"/>
              <a:t>Ειδικά αμινοξέα: </a:t>
            </a:r>
            <a:r>
              <a:rPr lang="el-GR" altLang="el-GR" dirty="0" smtClean="0"/>
              <a:t>Αλυσίνη</a:t>
            </a:r>
            <a:r>
              <a:rPr lang="el-GR" altLang="el-GR" dirty="0"/>
              <a:t>, Υδροξυπρολίνη, Σεληνοκυστεΐνη, Πυρρολυσίνη (pyl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411760" y="5757681"/>
            <a:ext cx="467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  <a:hlinkClick r:id="rId5"/>
              </a:rPr>
              <a:t>Memorize the 20 Amino Acids in 9 Minutes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83" y="5791996"/>
            <a:ext cx="375777" cy="3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9943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540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1"/>
            <a:ext cx="8229600" cy="10803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Αμινοξέα</a:t>
            </a:r>
            <a:br>
              <a:rPr lang="el-GR" dirty="0" smtClean="0"/>
            </a:br>
            <a:r>
              <a:rPr lang="el-GR" sz="3000" b="0" dirty="0" smtClean="0"/>
              <a:t>Διαλυτότητα</a:t>
            </a:r>
            <a:endParaRPr lang="el-GR" sz="3000" b="0" dirty="0"/>
          </a:p>
        </p:txBody>
      </p:sp>
      <p:pic>
        <p:nvPicPr>
          <p:cNvPr id="8195" name="Picture 5" descr="Amino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0091"/>
            <a:ext cx="4899025" cy="4875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520473" y="1290091"/>
            <a:ext cx="1825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πολικά και υδρόφοβα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664328" y="4313485"/>
            <a:ext cx="2697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πολικά</a:t>
            </a:r>
            <a:r>
              <a:rPr lang="el-GR" altLang="el-GR" sz="2200" b="1" dirty="0">
                <a:latin typeface="+mn-lt"/>
              </a:rPr>
              <a:t> </a:t>
            </a:r>
            <a:r>
              <a:rPr lang="el-GR" altLang="el-GR" sz="2200" b="1" dirty="0" smtClean="0">
                <a:latin typeface="+mn-lt"/>
              </a:rPr>
              <a:t>και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υδρόφιλα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827584" y="6230937"/>
            <a:ext cx="8183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rgbClr val="FF33CC"/>
                </a:solidFill>
                <a:latin typeface="+mn-lt"/>
              </a:rPr>
              <a:t>όξινα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203848" y="6165304"/>
            <a:ext cx="1029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βασικά</a:t>
            </a:r>
          </a:p>
        </p:txBody>
      </p:sp>
      <p:sp>
        <p:nvSpPr>
          <p:cNvPr id="8200" name="AutoShape 12"/>
          <p:cNvSpPr>
            <a:spLocks/>
          </p:cNvSpPr>
          <p:nvPr/>
        </p:nvSpPr>
        <p:spPr bwMode="auto">
          <a:xfrm>
            <a:off x="5435600" y="2585491"/>
            <a:ext cx="73025" cy="3455988"/>
          </a:xfrm>
          <a:prstGeom prst="rightBracket">
            <a:avLst>
              <a:gd name="adj" fmla="val 39438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38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m130s94pMjE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277</TotalTime>
  <Words>1989</Words>
  <Application>Microsoft Office PowerPoint</Application>
  <PresentationFormat>Προβολή στην οθόνη (4:3)</PresentationFormat>
  <Paragraphs>350</Paragraphs>
  <Slides>47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0" baseType="lpstr">
      <vt:lpstr>exo-opistho_simeiomata</vt:lpstr>
      <vt:lpstr>OC_template_updated</vt:lpstr>
      <vt:lpstr>Bitmap Image</vt:lpstr>
      <vt:lpstr>Ανόργανη και Οργανική Χημεία (Θ)</vt:lpstr>
      <vt:lpstr>Αμινοξέα 1/7</vt:lpstr>
      <vt:lpstr>Αμινοξέα 2/7</vt:lpstr>
      <vt:lpstr>Αμινοξέα 3/7</vt:lpstr>
      <vt:lpstr>Αμινοξέα 4/7</vt:lpstr>
      <vt:lpstr>Αμινοξέα 5/7</vt:lpstr>
      <vt:lpstr>Αμινοξέα 6/7</vt:lpstr>
      <vt:lpstr>Αμινοξέα 7/7</vt:lpstr>
      <vt:lpstr>Αμινοξέα Διαλυτότητα</vt:lpstr>
      <vt:lpstr>Αμινοξέα Οξεοβασική συμπεριφορά 1/2</vt:lpstr>
      <vt:lpstr>Αμινοξέα Οξεοβασική συμπεριφορά 2/2</vt:lpstr>
      <vt:lpstr>Αμινοξέα Ισοηλεκτρικό σημείο</vt:lpstr>
      <vt:lpstr>Οπτική ισομέρεια D και L στερεοχημική διάταξη</vt:lpstr>
      <vt:lpstr>Αμινοξέα D και L στερεοχημική διαμόρφωση</vt:lpstr>
      <vt:lpstr>Ανίχνευση αμινοξέων Αντίδραση νινυδρίνης 1/2</vt:lpstr>
      <vt:lpstr>Ανίχνευση αμινοξέων Αντίδραση νινυδρίνης 2/2</vt:lpstr>
      <vt:lpstr>Ανίχνευση αμινοξέων Ξανθοπρωτεϊνική αντίδραση</vt:lpstr>
      <vt:lpstr>Πεπτίδια 1/5</vt:lpstr>
      <vt:lpstr>Πεπτίδια 2/5</vt:lpstr>
      <vt:lpstr>Πεπτίδια 3/5</vt:lpstr>
      <vt:lpstr>Πεπτίδια 4/5</vt:lpstr>
      <vt:lpstr>Πεπτίδια 5/5</vt:lpstr>
      <vt:lpstr>Πεπτίδια - Πρωτεΐνες Δοκιμή διουρίας (Biuret test)</vt:lpstr>
      <vt:lpstr>Πρωτεΐνες Πρωτοταγής δομή</vt:lpstr>
      <vt:lpstr>Πρωτεΐνες Δευτεροταγής δομή</vt:lpstr>
      <vt:lpstr>Πρωτεΐνες Τριτοταγής δομή</vt:lpstr>
      <vt:lpstr>Πρωτεΐνες Τεταρτοταγής δομή</vt:lpstr>
      <vt:lpstr>Πρωτεΐνες Τελικό σχήμα πρωτεϊνών</vt:lpstr>
      <vt:lpstr>Πρωτεΐνες Μετουσίωση πρωτεϊνών</vt:lpstr>
      <vt:lpstr>Αποικοδόμηση Edman Αποικοδόμηση μέσω Ν-τελικού</vt:lpstr>
      <vt:lpstr>Αποικοδόμηση μέσω C-τελικού</vt:lpstr>
      <vt:lpstr>Πρωτεΐνες – Ορμόνες 1/3</vt:lpstr>
      <vt:lpstr>Πρωτεΐνες – Ορμόνες 2/3</vt:lpstr>
      <vt:lpstr>Πρωτεΐνες – Ορμόνες 3/3</vt:lpstr>
      <vt:lpstr>Πρωτεΐνες μυϊκού ιστού 1/5</vt:lpstr>
      <vt:lpstr>Πρωτεΐνες μυϊκού ιστού 2/5</vt:lpstr>
      <vt:lpstr>Πρωτεΐνες μυϊκού ιστού 3/5</vt:lpstr>
      <vt:lpstr>Πρωτεΐνες μυϊκού ιστού 4/5</vt:lpstr>
      <vt:lpstr>Πρωτεΐνες μυϊκού ιστού 5/5</vt:lpstr>
      <vt:lpstr> Δρεπανοκυτταρική αναιμία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32</cp:revision>
  <dcterms:created xsi:type="dcterms:W3CDTF">2015-05-20T07:32:44Z</dcterms:created>
  <dcterms:modified xsi:type="dcterms:W3CDTF">2015-09-11T07:33:12Z</dcterms:modified>
</cp:coreProperties>
</file>