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7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57" r:id="rId15"/>
    <p:sldId id="262" r:id="rId16"/>
    <p:sldId id="264" r:id="rId17"/>
    <p:sldId id="277" r:id="rId18"/>
    <p:sldId id="278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B1117BBD-2E7A-46E7-8BF0-7422BB66E4EB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3C1A0859-4DD0-4079-9540-E745CDD033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485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AB534C73-24E1-422A-AC20-BCCF058AD903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CA25BF12-56B3-4467-9FE0-AD42477B81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713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EE2E4A-BFC4-42ED-8A56-E811177FCED6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4337F-08EC-4825-BDA5-BC819F666C3F}" type="slidenum">
              <a:rPr lang="el-GR" altLang="el-GR" smtClean="0">
                <a:solidFill>
                  <a:srgbClr val="000000"/>
                </a:solidFill>
              </a:rPr>
              <a:pPr/>
              <a:t>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DB7FF1-9A83-4F7D-8536-B0C176D714CF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4AA4FB-E278-468D-8470-42CF5051B831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2F7F04-94FF-4100-A0C4-F5D0C6DA671D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299935-EB4A-4E53-9523-3EEE33EF3EC4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50179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55414-89D2-4251-9A59-DF63BCD37CB2}" type="slidenum">
              <a:rPr lang="el-GR" altLang="el-GR" smtClean="0"/>
              <a:pPr/>
              <a:t>17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FCE7-01B1-4277-BCDA-A6E81A998E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6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AF5F-96B9-4426-B8D3-F372435A89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1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CF6E-1500-4025-9898-5E8D7B8FA6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58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D28E-6E76-4C75-A103-41533C0EAC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58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538F-1992-4AED-9F68-88CB2DD9E9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12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559A-6F55-41EC-935D-75404DDD88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08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11A2-1F61-49B8-AD2F-A51669FA77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37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20C9-B40C-48FF-9B4E-ED5AD92D4C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9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5728-3B4C-4003-BCEB-21840DC1F4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34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8FD5-4029-49EA-B8A0-1A329B7988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40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5031-017E-4974-BECA-8B53969615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ACCD-47B8-473F-843F-7729FC22FA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17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B3E0-6CF3-4DD0-AD6E-5613D702E1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3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D8F8-A8F5-4DF5-9E36-4E6C615139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07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1037-C565-4A0C-9218-D7B5303FE4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98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10FB-12BD-4D75-9C65-7B3C1E3136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07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2ABC-439C-47E6-98B8-9362BEFF04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27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703C-6B82-4E24-B13D-B992D803B8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59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FBB-B0A0-47D0-9C4A-425033A125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52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E42E-F346-43C8-AC3F-CB88CFDF1D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44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894F88-2526-4D77-823B-EB3FCD5441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208C945-3BE5-4209-AFF0-A49345EEF0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(Ε)</a:t>
            </a:r>
            <a:endParaRPr lang="el-GR" sz="3600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7200"/>
            <a:ext cx="9144000" cy="2087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b="1" dirty="0">
                <a:solidFill>
                  <a:prstClr val="black"/>
                </a:solidFill>
              </a:rPr>
              <a:t>Ενότητα 9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/>
              <a:t>Έλεγχος της ποσότητας </a:t>
            </a:r>
            <a:r>
              <a:rPr lang="el-GR" sz="2600" dirty="0" smtClean="0"/>
              <a:t>οργανικών </a:t>
            </a:r>
            <a:r>
              <a:rPr lang="el-GR" sz="2600" dirty="0"/>
              <a:t>επικαλύψεων στις μεταλλικές συσκευασίες</a:t>
            </a:r>
            <a:endParaRPr lang="en-US" sz="26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Συμπεράσματα - σχόλια</a:t>
            </a:r>
          </a:p>
        </p:txBody>
      </p:sp>
      <p:sp>
        <p:nvSpPr>
          <p:cNvPr id="3584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r>
              <a:rPr lang="el-GR" altLang="el-GR" smtClean="0"/>
              <a:t>Ακολουθεί σχολιασμός των αποτελεσμάτων και εξαγωγή συμπερασμάτων.</a:t>
            </a: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165671-BE6B-4057-8774-75F7D358CC6B}" type="slidenum">
              <a:rPr lang="el-GR" altLang="el-GR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3789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Σημειώσεις για το εργαστήριο «Μελάνια», Στ. Θεοχάρη, Σ.Γ.Τ.Κ.Σ., ΤΕΙ Αθήνας, 2008.</a:t>
            </a:r>
          </a:p>
          <a:p>
            <a:r>
              <a:rPr lang="el-GR" altLang="el-GR" smtClean="0"/>
              <a:t>Μελάνια και καλυπτικά εκτυπώσεων, </a:t>
            </a:r>
            <a:r>
              <a:rPr lang="en-GB" altLang="el-GR" smtClean="0"/>
              <a:t>Thompson</a:t>
            </a:r>
            <a:r>
              <a:rPr lang="el-GR" altLang="el-GR" smtClean="0"/>
              <a:t>, </a:t>
            </a:r>
            <a:r>
              <a:rPr lang="en-GB" altLang="el-GR" smtClean="0"/>
              <a:t>B</a:t>
            </a:r>
            <a:r>
              <a:rPr lang="el-GR" altLang="el-GR" smtClean="0"/>
              <a:t>, Εκδ. ΙΩΝ, 1998.</a:t>
            </a:r>
          </a:p>
          <a:p>
            <a:r>
              <a:rPr lang="el-GR" altLang="el-GR" smtClean="0"/>
              <a:t>Μελάνια Εκτυπώσεων, </a:t>
            </a:r>
            <a:r>
              <a:rPr lang="en-US" altLang="el-GR" smtClean="0"/>
              <a:t>Todd R</a:t>
            </a:r>
            <a:r>
              <a:rPr lang="el-GR" altLang="el-GR" smtClean="0"/>
              <a:t>., Εκδ. ΙΩΝ, 1999.</a:t>
            </a:r>
          </a:p>
          <a:p>
            <a:r>
              <a:rPr lang="el-GR" altLang="el-GR" smtClean="0"/>
              <a:t>Εργαστηριακές ασκήσεις Υλικών ΙΙ, Σ.Γ.Τ.Κ.Σ., Τ.Ε.Ι. Αθήνας, Ειρ. Στρατή, Αθήνα 1997.</a:t>
            </a:r>
          </a:p>
          <a:p>
            <a:r>
              <a:rPr lang="el-GR" altLang="el-GR" smtClean="0"/>
              <a:t>Σημειώσεις Μελάνια – Φωτοευαπαθείς ενώσεις, Π. Παπαδάκου, ΤΕΙ Αθήνας, 2007.</a:t>
            </a: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263F69-34F9-49C2-AF12-B24FE31903E9}" type="slidenum">
              <a:rPr lang="el-GR" altLang="el-GR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38914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38915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389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4096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9</a:t>
            </a:r>
            <a:r>
              <a:rPr lang="en-US" sz="2000" dirty="0" smtClean="0"/>
              <a:t>:</a:t>
            </a:r>
            <a:r>
              <a:rPr lang="el-GR" sz="2000" dirty="0"/>
              <a:t> Έλεγχος της ποσότητας </a:t>
            </a:r>
            <a:r>
              <a:rPr lang="el-GR" sz="2000" dirty="0" smtClean="0"/>
              <a:t>οργανικών </a:t>
            </a:r>
            <a:r>
              <a:rPr lang="el-GR" sz="2000" dirty="0"/>
              <a:t>επικαλύψεων στις μεταλλικές συσκευασίες».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9155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Στόχος ενότητας</a:t>
            </a:r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r>
              <a:rPr lang="el-GR" altLang="el-GR" smtClean="0"/>
              <a:t>Στόχος της ενότητας είναι η εξάσκηση στον έλεγχο της ποσότητας των οργανικών επικαλύψεων (λάκκες, βερνίκια) μεταλλικών φύλλων (αλουμινίου, λευκοσιδήρου κτλ), που προορίζονται για την κατασκευή συσκευασιών. </a:t>
            </a:r>
          </a:p>
          <a:p>
            <a:endParaRPr lang="el-GR" altLang="el-G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52B33F-A3E9-4CE1-AE92-33049F38D3E7}" type="slidenum">
              <a:rPr lang="el-GR" altLang="el-GR">
                <a:solidFill>
                  <a:srgbClr val="000000"/>
                </a:solidFill>
              </a:rPr>
              <a:pPr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Έλεγχος οργανικών επικαλύψεων</a:t>
            </a:r>
            <a:endParaRPr lang="el-GR" altLang="el-GR" sz="3200" b="0" smtClean="0"/>
          </a:p>
        </p:txBody>
      </p:sp>
      <p:sp>
        <p:nvSpPr>
          <p:cNvPr id="2867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r>
              <a:rPr lang="el-GR" altLang="el-GR" smtClean="0"/>
              <a:t>O συγκεκριμένος έλεγχος αφορά όλες τις οργανικές επικαλύψεις (λάκκες, βερνίκια) μεταλλικών φύλλων (αλουμινίου, λευκοσιδήρου κτλ), που προορίζονται για την κατασκευή συσκευασιών.</a:t>
            </a: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D45551-5A27-464D-924D-25B551D8110E}" type="slidenum">
              <a:rPr lang="el-GR" altLang="el-GR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Οργανική επικάλυψη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</a:t>
            </a:r>
            <a:r>
              <a:rPr lang="el-GR" b="1" dirty="0" smtClean="0"/>
              <a:t>οργανική επικάλυψη</a:t>
            </a:r>
            <a:r>
              <a:rPr lang="el-GR" dirty="0" smtClean="0"/>
              <a:t> είναι ένα διάλυμα συνθετικών ρητινών μέσα σε οργανικούς διαλύτες.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Επομένως, καθώς βρίσκεται </a:t>
            </a:r>
            <a:r>
              <a:rPr lang="el-GR" dirty="0"/>
              <a:t>σε </a:t>
            </a:r>
            <a:r>
              <a:rPr lang="el-GR" b="1" dirty="0"/>
              <a:t>υγρή φάση</a:t>
            </a:r>
            <a:r>
              <a:rPr lang="el-GR" dirty="0"/>
              <a:t>, </a:t>
            </a:r>
            <a:r>
              <a:rPr lang="el-GR" dirty="0" smtClean="0"/>
              <a:t>επαλείφεται </a:t>
            </a:r>
            <a:r>
              <a:rPr lang="el-GR" dirty="0"/>
              <a:t>πάνω στα μεταλλικά φύλλα, με τη βοήθεια ενός κυλίνδρου επενδυμένου με συνθετικό λάστιχο </a:t>
            </a:r>
            <a:r>
              <a:rPr lang="el-GR" dirty="0" smtClean="0"/>
              <a:t>στη </a:t>
            </a:r>
            <a:r>
              <a:rPr lang="el-GR" b="1" dirty="0" err="1" smtClean="0"/>
              <a:t>βερνικωτική</a:t>
            </a:r>
            <a:r>
              <a:rPr lang="el-GR" b="1" dirty="0" smtClean="0"/>
              <a:t> μηχανή</a:t>
            </a:r>
            <a:r>
              <a:rPr lang="el-GR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Στη συνέχεια, </a:t>
            </a:r>
            <a:r>
              <a:rPr lang="el-GR" dirty="0"/>
              <a:t>τα επιχρισμένα φύλλα περνούν μέσα </a:t>
            </a:r>
            <a:r>
              <a:rPr lang="el-GR" dirty="0" smtClean="0"/>
              <a:t>από </a:t>
            </a:r>
            <a:r>
              <a:rPr lang="el-GR" b="1" dirty="0"/>
              <a:t>φούρνο</a:t>
            </a:r>
            <a:r>
              <a:rPr lang="el-GR" dirty="0"/>
              <a:t>, οπότε εξατμίζεται ο διαλύτης, κι απομένει ένας πλαστικός υμένας, το λεγόμενο επίχρισμα, που δημιουργήθηκε μετά </a:t>
            </a:r>
            <a:r>
              <a:rPr lang="el-GR" dirty="0" smtClean="0"/>
              <a:t>τον </a:t>
            </a:r>
            <a:r>
              <a:rPr lang="el-GR" dirty="0"/>
              <a:t>πολυμερισμό </a:t>
            </a:r>
            <a:r>
              <a:rPr lang="el-GR" dirty="0" smtClean="0"/>
              <a:t>της </a:t>
            </a:r>
            <a:r>
              <a:rPr lang="el-GR" dirty="0"/>
              <a:t>ρητίνης</a:t>
            </a:r>
            <a:r>
              <a:rPr lang="el-GR" dirty="0" smtClean="0"/>
              <a:t>.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Το </a:t>
            </a:r>
            <a:r>
              <a:rPr lang="el-GR" b="1" dirty="0"/>
              <a:t>επίχρισμα</a:t>
            </a:r>
            <a:r>
              <a:rPr lang="el-GR" dirty="0"/>
              <a:t> σχηματίζει ένα αδρανή υμένα, που πρέπει να έχει ορισμένες ιδιότητες, όπως </a:t>
            </a:r>
            <a:r>
              <a:rPr lang="el-GR" dirty="0" err="1"/>
              <a:t>καλυπτικότητα</a:t>
            </a:r>
            <a:r>
              <a:rPr lang="el-GR" dirty="0"/>
              <a:t>, πρόσφυση, πάχος, κτλ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83F7F5-52E9-4363-B911-B0C1C901877E}" type="slidenum">
              <a:rPr lang="el-GR" altLang="el-GR">
                <a:solidFill>
                  <a:srgbClr val="000000"/>
                </a:solidFill>
              </a:rPr>
              <a:pPr/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Λάκκες - βερνίκια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Τα βασικά είδη οργανικών επικαλύψεων είναι δύο</a:t>
            </a:r>
            <a:r>
              <a:rPr lang="el-GR" dirty="0" smtClean="0"/>
              <a:t>:</a:t>
            </a:r>
            <a:endParaRPr lang="el-GR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Οι </a:t>
            </a:r>
            <a:r>
              <a:rPr lang="el-GR" b="1" dirty="0" err="1"/>
              <a:t>λάκκες</a:t>
            </a:r>
            <a:r>
              <a:rPr lang="el-GR" dirty="0"/>
              <a:t> και τα διαφανή </a:t>
            </a:r>
            <a:r>
              <a:rPr lang="el-GR" b="1" dirty="0"/>
              <a:t>βερνίκια</a:t>
            </a:r>
            <a:r>
              <a:rPr lang="el-GR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Οι </a:t>
            </a:r>
            <a:r>
              <a:rPr lang="el-GR" b="1" dirty="0"/>
              <a:t>λάκκες,</a:t>
            </a:r>
            <a:r>
              <a:rPr lang="el-GR" dirty="0"/>
              <a:t> αποτελούν το υπόστρωμα, συνήθως λευκό, όπου </a:t>
            </a:r>
            <a:r>
              <a:rPr lang="el-GR" dirty="0" smtClean="0"/>
              <a:t>εκτυπώνονται </a:t>
            </a:r>
            <a:r>
              <a:rPr lang="el-GR" dirty="0"/>
              <a:t>τα μελάνια. </a:t>
            </a:r>
            <a:r>
              <a:rPr lang="el-GR" dirty="0" smtClean="0"/>
              <a:t>Επομένως, </a:t>
            </a:r>
            <a:r>
              <a:rPr lang="el-GR" dirty="0"/>
              <a:t>οι λάκκες συμβάλλουν στην καλή εμφάνιση της </a:t>
            </a:r>
            <a:r>
              <a:rPr lang="el-GR" dirty="0" smtClean="0"/>
              <a:t>επιφάνειας και συντελούν στην </a:t>
            </a:r>
            <a:r>
              <a:rPr lang="el-GR" dirty="0"/>
              <a:t>πρόσφυση των μελανιών.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διαφανή </a:t>
            </a:r>
            <a:r>
              <a:rPr lang="el-GR" b="1" dirty="0"/>
              <a:t>βερνίκια</a:t>
            </a:r>
            <a:r>
              <a:rPr lang="el-GR" dirty="0"/>
              <a:t> επικαλύπτουν τα </a:t>
            </a:r>
            <a:r>
              <a:rPr lang="el-GR" dirty="0" smtClean="0"/>
              <a:t>μελάνια μετά την εκτύπωσή τους. Ο κύριος σκοπός </a:t>
            </a:r>
            <a:r>
              <a:rPr lang="el-GR" dirty="0"/>
              <a:t>τους είναι </a:t>
            </a:r>
            <a:r>
              <a:rPr lang="el-GR" dirty="0" smtClean="0"/>
              <a:t>να </a:t>
            </a:r>
            <a:r>
              <a:rPr lang="el-GR" dirty="0"/>
              <a:t>προστατεύουν τα μελάνια από εκδορές ή εξωτερικές επιδράσεις. </a:t>
            </a:r>
            <a:r>
              <a:rPr lang="el-GR" dirty="0" smtClean="0"/>
              <a:t>Δίνουν στιλπνότητα </a:t>
            </a:r>
            <a:r>
              <a:rPr lang="el-GR" dirty="0"/>
              <a:t>(γυαλάδα) και </a:t>
            </a:r>
            <a:r>
              <a:rPr lang="el-GR" dirty="0" smtClean="0"/>
              <a:t>βελτιώνουν </a:t>
            </a:r>
            <a:r>
              <a:rPr lang="el-GR" dirty="0"/>
              <a:t>την </a:t>
            </a:r>
            <a:r>
              <a:rPr lang="el-GR" dirty="0" smtClean="0"/>
              <a:t>ευκινησία, </a:t>
            </a:r>
            <a:r>
              <a:rPr lang="el-GR" dirty="0"/>
              <a:t>άρα και την </a:t>
            </a:r>
            <a:r>
              <a:rPr lang="el-GR" dirty="0" smtClean="0"/>
              <a:t>χρήση </a:t>
            </a:r>
            <a:r>
              <a:rPr lang="el-GR" dirty="0"/>
              <a:t>των συσκευασιών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087A3-9EEA-420D-8AF7-752ECA85219F}" type="slidenum">
              <a:rPr lang="el-GR" altLang="el-GR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Ποσότητα οργανικής επικάλυψης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</a:t>
            </a:r>
            <a:r>
              <a:rPr lang="el-GR" dirty="0"/>
              <a:t>ποσότητα μιας οργανικής κάλυψης (</a:t>
            </a:r>
            <a:r>
              <a:rPr lang="en-US" dirty="0"/>
              <a:t>film weight</a:t>
            </a:r>
            <a:r>
              <a:rPr lang="el-GR" dirty="0"/>
              <a:t>) εκφράζεται σε </a:t>
            </a:r>
            <a:r>
              <a:rPr lang="en-US" dirty="0"/>
              <a:t>g</a:t>
            </a:r>
            <a:r>
              <a:rPr lang="el-GR" dirty="0"/>
              <a:t> επιχρίσματος ανά 1 </a:t>
            </a:r>
            <a:r>
              <a:rPr lang="en-US" dirty="0"/>
              <a:t>m</a:t>
            </a:r>
            <a:r>
              <a:rPr lang="el-GR" baseline="30000" dirty="0"/>
              <a:t>2</a:t>
            </a:r>
            <a:r>
              <a:rPr lang="el-GR" dirty="0"/>
              <a:t> επιφάνειας του μετάλλου.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Διακρίνεται </a:t>
            </a:r>
            <a:r>
              <a:rPr lang="el-GR" b="1" dirty="0"/>
              <a:t>σε ποσότητα ξηρού επιχρίσματος (</a:t>
            </a:r>
            <a:r>
              <a:rPr lang="en-US" b="1" dirty="0"/>
              <a:t>dry film weight</a:t>
            </a:r>
            <a:r>
              <a:rPr lang="el-GR" b="1" dirty="0"/>
              <a:t>) και σε ποσότητα υγρού επιχρίσματος (</a:t>
            </a:r>
            <a:r>
              <a:rPr lang="en-US" b="1" dirty="0"/>
              <a:t>wet film weight</a:t>
            </a:r>
            <a:r>
              <a:rPr lang="el-GR" b="1" dirty="0" smtClean="0"/>
              <a:t>).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</a:t>
            </a:r>
            <a:r>
              <a:rPr lang="el-GR" b="1" dirty="0"/>
              <a:t>ποσότητα ξηρού επιχρίσματος (Π.Ξ.) </a:t>
            </a:r>
            <a:r>
              <a:rPr lang="el-GR" dirty="0"/>
              <a:t>μετριέται μετά το ψήσιμο της οργανικής επικάλυψης, οπότε βρίσκεται σε στερεή κατάσταση.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</a:t>
            </a:r>
            <a:r>
              <a:rPr lang="el-GR" b="1" dirty="0"/>
              <a:t>ποσότητα υγρού επιχρίσματος (Π.Υ.) </a:t>
            </a:r>
            <a:r>
              <a:rPr lang="el-GR" dirty="0"/>
              <a:t>μετριέται πριν το ψήσιμο της οργανικής επικάλυψης κι αμέσως μετά την απόθεση, οπότε βρίσκεται σε υγρή κατάσταση.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Από την ποσότητα του ξηρού επιχρίσματος </a:t>
            </a:r>
            <a:r>
              <a:rPr lang="el-GR" dirty="0" smtClean="0"/>
              <a:t>μπορεί </a:t>
            </a:r>
            <a:r>
              <a:rPr lang="el-GR" dirty="0"/>
              <a:t>να </a:t>
            </a:r>
            <a:r>
              <a:rPr lang="el-GR" dirty="0" smtClean="0"/>
              <a:t>υπολογιστεί και η </a:t>
            </a:r>
            <a:r>
              <a:rPr lang="el-GR" dirty="0"/>
              <a:t>ποσότητα του υγρού, αρκεί να </a:t>
            </a:r>
            <a:r>
              <a:rPr lang="el-GR" dirty="0" smtClean="0"/>
              <a:t>είναι γνωστή η περιεκτικότητα </a:t>
            </a:r>
            <a:r>
              <a:rPr lang="el-GR" dirty="0"/>
              <a:t>του υλικού σε στερεά συστατικά κι αντίστροφα. (</a:t>
            </a:r>
            <a:r>
              <a:rPr lang="el-GR" dirty="0" err="1"/>
              <a:t>Π.Ξ.)=(%στερεά)Χ(Π.Υ</a:t>
            </a:r>
            <a:r>
              <a:rPr lang="el-GR" dirty="0" smtClean="0"/>
              <a:t>.).</a:t>
            </a:r>
            <a:endParaRPr lang="el-GR" dirty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66602B-4FDF-444F-A4A2-DEA4A5E213E7}" type="slidenum">
              <a:rPr lang="el-GR" altLang="el-GR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Όργανα / Υλικά </a:t>
            </a:r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Δείγμα λακκαρισμένης μεταλλικής επιφάνειας,</a:t>
            </a:r>
          </a:p>
          <a:p>
            <a:r>
              <a:rPr lang="el-GR" altLang="el-GR" smtClean="0"/>
              <a:t>Ψαλίδι κοπής μεταλλικών φύλλων,</a:t>
            </a:r>
          </a:p>
          <a:p>
            <a:r>
              <a:rPr lang="el-GR" altLang="el-GR" smtClean="0"/>
              <a:t>Συρμάτινο σφουγγάρι,</a:t>
            </a:r>
          </a:p>
          <a:p>
            <a:r>
              <a:rPr lang="el-GR" altLang="el-GR" smtClean="0"/>
              <a:t>Ακετόνη,</a:t>
            </a:r>
          </a:p>
          <a:p>
            <a:r>
              <a:rPr lang="el-GR" altLang="el-GR" smtClean="0"/>
              <a:t>Ηλεκτρονικός ζυγός,</a:t>
            </a:r>
          </a:p>
          <a:p>
            <a:r>
              <a:rPr lang="el-GR" altLang="el-GR" smtClean="0"/>
              <a:t>Υποδεκάμετρο.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BF4BA0-652C-4996-8F67-B00390C45584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Πειραματική διαδικασία </a:t>
            </a:r>
          </a:p>
        </p:txBody>
      </p:sp>
      <p:sp>
        <p:nvSpPr>
          <p:cNvPr id="3379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Ένας απλός τρόπος για τη μέτρηση της ποσότητας μιας οργανικής επικάλυψης είναι ο εξής:</a:t>
            </a:r>
          </a:p>
          <a:p>
            <a:r>
              <a:rPr lang="el-GR" altLang="el-GR" smtClean="0"/>
              <a:t>Κόβεται και ζυγίζεται ένα λακκαρισμένο μεταλλικό δοκίμιο (</a:t>
            </a:r>
            <a:r>
              <a:rPr lang="en-US" altLang="el-GR" smtClean="0"/>
              <a:t>m</a:t>
            </a:r>
            <a:r>
              <a:rPr lang="el-GR" altLang="el-GR" baseline="-25000" smtClean="0"/>
              <a:t>αρχική</a:t>
            </a:r>
            <a:r>
              <a:rPr lang="el-GR" altLang="el-GR" smtClean="0"/>
              <a:t>). Μετριέται με ακρίβεια η επιφάνειά του.</a:t>
            </a:r>
          </a:p>
          <a:p>
            <a:r>
              <a:rPr lang="el-GR" altLang="el-GR" smtClean="0"/>
              <a:t>Στη συνέχεια το επίχρισμα μουσκεύεται σε ακετόνη και απομακρύνεται προσεκτικά με ένα συρμάτινο σφουγγάρι.</a:t>
            </a:r>
          </a:p>
          <a:p>
            <a:r>
              <a:rPr lang="el-GR" altLang="el-GR" smtClean="0"/>
              <a:t>Αφού η λάκκα απομακρυνθεί τελείως, το δοκίμιο ζυγίζεται ξανά (</a:t>
            </a:r>
            <a:r>
              <a:rPr lang="en-US" altLang="el-GR" smtClean="0"/>
              <a:t>m</a:t>
            </a:r>
            <a:r>
              <a:rPr lang="el-GR" altLang="el-GR" baseline="-25000" smtClean="0"/>
              <a:t>τελική</a:t>
            </a:r>
            <a:r>
              <a:rPr lang="el-GR" altLang="el-GR" smtClean="0"/>
              <a:t>).</a:t>
            </a: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F508C4-89A0-488D-B292-58419AD8AF2E}" type="slidenum">
              <a:rPr lang="el-GR" altLang="el-GR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Αποτελέσματα</a:t>
            </a:r>
          </a:p>
        </p:txBody>
      </p:sp>
      <p:sp>
        <p:nvSpPr>
          <p:cNvPr id="3481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διαφορά βάρους δίνει την ποσότητα της οργανικής επικάλυψης για τη συγκεκριμένη επιφάνεια Δ</a:t>
            </a:r>
            <a:r>
              <a:rPr lang="en-US" altLang="el-GR" smtClean="0"/>
              <a:t>m</a:t>
            </a:r>
            <a:r>
              <a:rPr lang="el-GR" altLang="el-GR" smtClean="0"/>
              <a:t> (</a:t>
            </a:r>
            <a:r>
              <a:rPr lang="en-US" altLang="el-GR" smtClean="0"/>
              <a:t>m</a:t>
            </a:r>
            <a:r>
              <a:rPr lang="el-GR" altLang="el-GR" baseline="-25000" smtClean="0"/>
              <a:t>αρχική</a:t>
            </a:r>
            <a:r>
              <a:rPr lang="el-GR" altLang="el-GR" smtClean="0"/>
              <a:t>-</a:t>
            </a:r>
            <a:r>
              <a:rPr lang="en-US" altLang="el-GR" smtClean="0"/>
              <a:t>m</a:t>
            </a:r>
            <a:r>
              <a:rPr lang="el-GR" altLang="el-GR" baseline="-25000" smtClean="0"/>
              <a:t>τελική</a:t>
            </a:r>
            <a:r>
              <a:rPr lang="el-GR" altLang="el-GR" smtClean="0"/>
              <a:t>) σε </a:t>
            </a:r>
            <a:r>
              <a:rPr lang="en-US" altLang="el-GR" smtClean="0"/>
              <a:t>g</a:t>
            </a:r>
            <a:r>
              <a:rPr lang="el-GR" altLang="el-GR" smtClean="0"/>
              <a:t>.</a:t>
            </a:r>
          </a:p>
          <a:p>
            <a:r>
              <a:rPr lang="el-GR" altLang="el-GR" smtClean="0"/>
              <a:t>Γίνεται η αναγωγή στην μονάδα επιφάνειας, δηλαδή υπολογίζεται Δ</a:t>
            </a:r>
            <a:r>
              <a:rPr lang="en-US" altLang="el-GR" smtClean="0"/>
              <a:t>m</a:t>
            </a:r>
            <a:r>
              <a:rPr lang="el-GR" altLang="el-GR" smtClean="0"/>
              <a:t> (</a:t>
            </a:r>
            <a:r>
              <a:rPr lang="en-US" altLang="el-GR" smtClean="0"/>
              <a:t>g</a:t>
            </a:r>
            <a:r>
              <a:rPr lang="el-GR" altLang="el-GR" smtClean="0"/>
              <a:t>) ανά </a:t>
            </a:r>
            <a:r>
              <a:rPr lang="en-US" altLang="el-GR" smtClean="0"/>
              <a:t>m</a:t>
            </a:r>
            <a:r>
              <a:rPr lang="el-GR" altLang="el-GR" baseline="30000" smtClean="0"/>
              <a:t>2</a:t>
            </a:r>
            <a:r>
              <a:rPr lang="el-GR" altLang="el-GR" smtClean="0"/>
              <a:t>.</a:t>
            </a: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05C4F1-CCF6-489C-AD07-AEEFBB2C8AD7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</TotalTime>
  <Words>1222</Words>
  <Application>Microsoft Office PowerPoint</Application>
  <PresentationFormat>Προβολή στην οθόνη (4:3)</PresentationFormat>
  <Paragraphs>120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OC_template_updated</vt:lpstr>
      <vt:lpstr>1_OC_template_updated</vt:lpstr>
      <vt:lpstr>2_OC_template_updated</vt:lpstr>
      <vt:lpstr>Μελάνια και επικαλυπτικά (Ε)</vt:lpstr>
      <vt:lpstr>Στόχος ενότητας</vt:lpstr>
      <vt:lpstr>Έλεγχος οργανικών επικαλύψεων</vt:lpstr>
      <vt:lpstr>Οργανική επικάλυψη</vt:lpstr>
      <vt:lpstr>Λάκκες - βερνίκια</vt:lpstr>
      <vt:lpstr>Ποσότητα οργανικής επικάλυψης</vt:lpstr>
      <vt:lpstr>Όργανα / Υλικά </vt:lpstr>
      <vt:lpstr>Πειραματική διαδικασία </vt:lpstr>
      <vt:lpstr>Αποτελέσματα</vt:lpstr>
      <vt:lpstr>Συμπεράσματα - σχόλια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opencourses@teiath.gr</dc:creator>
  <cp:lastModifiedBy>fkaram2</cp:lastModifiedBy>
  <cp:revision>3</cp:revision>
  <dcterms:created xsi:type="dcterms:W3CDTF">2014-09-29T09:23:20Z</dcterms:created>
  <dcterms:modified xsi:type="dcterms:W3CDTF">2015-07-02T07:08:35Z</dcterms:modified>
</cp:coreProperties>
</file>