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6"/>
  </p:notesMasterIdLst>
  <p:handoutMasterIdLst>
    <p:handoutMasterId r:id="rId5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11" r:id="rId43"/>
    <p:sldId id="306" r:id="rId44"/>
    <p:sldId id="307" r:id="rId45"/>
    <p:sldId id="308" r:id="rId46"/>
    <p:sldId id="309" r:id="rId47"/>
    <p:sldId id="310" r:id="rId48"/>
    <p:sldId id="257" r:id="rId49"/>
    <p:sldId id="262" r:id="rId50"/>
    <p:sldId id="264" r:id="rId51"/>
    <p:sldId id="312" r:id="rId52"/>
    <p:sldId id="313"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5540" name="Θέση αριθμού διαφάνειας 3"/>
          <p:cNvSpPr>
            <a:spLocks noGrp="1"/>
          </p:cNvSpPr>
          <p:nvPr>
            <p:ph type="sldNum" sz="quarter" idx="5"/>
          </p:nvPr>
        </p:nvSpPr>
        <p:spPr/>
        <p:txBody>
          <a:bodyPr/>
          <a:lstStyle/>
          <a:p>
            <a:pPr>
              <a:defRPr/>
            </a:pPr>
            <a:fld id="{C5E54C12-1DEC-492F-B457-0D720613F064}" type="slidenum">
              <a:rPr lang="el-GR">
                <a:solidFill>
                  <a:prstClr val="black"/>
                </a:solidFill>
              </a:rPr>
              <a:pPr>
                <a:defRPr/>
              </a:pPr>
              <a:t>20</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6564" name="Θέση αριθμού διαφάνειας 3"/>
          <p:cNvSpPr>
            <a:spLocks noGrp="1"/>
          </p:cNvSpPr>
          <p:nvPr>
            <p:ph type="sldNum" sz="quarter" idx="5"/>
          </p:nvPr>
        </p:nvSpPr>
        <p:spPr/>
        <p:txBody>
          <a:bodyPr/>
          <a:lstStyle/>
          <a:p>
            <a:pPr>
              <a:defRPr/>
            </a:pPr>
            <a:fld id="{CD7298B7-8229-47BD-9103-AB27613F6960}" type="slidenum">
              <a:rPr lang="el-GR">
                <a:solidFill>
                  <a:prstClr val="black"/>
                </a:solidFill>
              </a:rPr>
              <a:pPr>
                <a:defRPr/>
              </a:pPr>
              <a:t>28</a:t>
            </a:fld>
            <a:endParaRPr lang="el-G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8" name="Θέση αριθμού διαφάνειας 3"/>
          <p:cNvSpPr>
            <a:spLocks noGrp="1"/>
          </p:cNvSpPr>
          <p:nvPr>
            <p:ph type="sldNum" sz="quarter" idx="5"/>
          </p:nvPr>
        </p:nvSpPr>
        <p:spPr/>
        <p:txBody>
          <a:bodyPr/>
          <a:lstStyle/>
          <a:p>
            <a:pPr>
              <a:defRPr/>
            </a:pPr>
            <a:fld id="{160ACB33-73A5-4C8F-9C46-8EAA58A60B00}" type="slidenum">
              <a:rPr lang="el-GR">
                <a:solidFill>
                  <a:prstClr val="black"/>
                </a:solidFill>
              </a:rPr>
              <a:pPr>
                <a:defRPr/>
              </a:pPr>
              <a:t>36</a:t>
            </a:fld>
            <a:endParaRPr lang="el-G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8612" name="Θέση αριθμού διαφάνειας 3"/>
          <p:cNvSpPr>
            <a:spLocks noGrp="1"/>
          </p:cNvSpPr>
          <p:nvPr>
            <p:ph type="sldNum" sz="quarter" idx="5"/>
          </p:nvPr>
        </p:nvSpPr>
        <p:spPr/>
        <p:txBody>
          <a:bodyPr/>
          <a:lstStyle/>
          <a:p>
            <a:pPr>
              <a:defRPr/>
            </a:pPr>
            <a:fld id="{C8E29CA2-CA2F-4F6F-A62F-12ABB75809E3}" type="slidenum">
              <a:rPr lang="el-GR">
                <a:solidFill>
                  <a:prstClr val="black"/>
                </a:solidFill>
              </a:rPr>
              <a:pPr>
                <a:defRPr/>
              </a:pPr>
              <a:t>43</a:t>
            </a:fld>
            <a:endParaRPr lang="el-G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0660" name="Θέση αριθμού διαφάνειας 3"/>
          <p:cNvSpPr>
            <a:spLocks noGrp="1"/>
          </p:cNvSpPr>
          <p:nvPr>
            <p:ph type="sldNum" sz="quarter" idx="5"/>
          </p:nvPr>
        </p:nvSpPr>
        <p:spPr/>
        <p:txBody>
          <a:bodyPr/>
          <a:lstStyle/>
          <a:p>
            <a:pPr>
              <a:defRPr/>
            </a:pPr>
            <a:fld id="{3CA34523-34BF-4C01-BFAE-5064688BB331}" type="slidenum">
              <a:rPr lang="el-GR">
                <a:solidFill>
                  <a:prstClr val="black"/>
                </a:solidFill>
              </a:rPr>
              <a:pPr>
                <a:defRPr/>
              </a:pPr>
              <a:t>44</a:t>
            </a:fld>
            <a:endParaRPr lang="el-G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1684" name="Θέση αριθμού διαφάνειας 3"/>
          <p:cNvSpPr>
            <a:spLocks noGrp="1"/>
          </p:cNvSpPr>
          <p:nvPr>
            <p:ph type="sldNum" sz="quarter" idx="5"/>
          </p:nvPr>
        </p:nvSpPr>
        <p:spPr/>
        <p:txBody>
          <a:bodyPr/>
          <a:lstStyle/>
          <a:p>
            <a:pPr>
              <a:defRPr/>
            </a:pPr>
            <a:fld id="{A7AE62A0-4034-431C-962A-38A67B19BBDC}" type="slidenum">
              <a:rPr lang="el-GR">
                <a:solidFill>
                  <a:prstClr val="black"/>
                </a:solidFill>
              </a:rPr>
              <a:pPr>
                <a:defRPr/>
              </a:pPr>
              <a:t>45</a:t>
            </a:fld>
            <a:endParaRPr lang="el-G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Θέση αριθμού διαφάνειας 3"/>
          <p:cNvSpPr>
            <a:spLocks noGrp="1"/>
          </p:cNvSpPr>
          <p:nvPr>
            <p:ph type="sldNum" sz="quarter" idx="5"/>
          </p:nvPr>
        </p:nvSpPr>
        <p:spPr/>
        <p:txBody>
          <a:bodyPr/>
          <a:lstStyle/>
          <a:p>
            <a:pPr>
              <a:defRPr/>
            </a:pPr>
            <a:fld id="{07B59E04-14EF-46CA-8956-553F2AD5B4FE}" type="slidenum">
              <a:rPr lang="el-GR">
                <a:solidFill>
                  <a:prstClr val="black"/>
                </a:solidFill>
              </a:rPr>
              <a:pPr>
                <a:defRPr/>
              </a:pPr>
              <a:t>5</a:t>
            </a:fld>
            <a:endParaRPr lang="el-G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6324" name="Θέση αριθμού διαφάνειας 3"/>
          <p:cNvSpPr>
            <a:spLocks noGrp="1"/>
          </p:cNvSpPr>
          <p:nvPr>
            <p:ph type="sldNum" sz="quarter" idx="5"/>
          </p:nvPr>
        </p:nvSpPr>
        <p:spPr/>
        <p:txBody>
          <a:bodyPr/>
          <a:lstStyle/>
          <a:p>
            <a:pPr>
              <a:defRPr/>
            </a:pPr>
            <a:fld id="{7D402FF9-294A-4CE4-8382-FF56A689908D}" type="slidenum">
              <a:rPr lang="el-GR">
                <a:solidFill>
                  <a:prstClr val="black"/>
                </a:solidFill>
              </a:rPr>
              <a:pPr>
                <a:defRPr/>
              </a:pPr>
              <a:t>9</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9396" name="Θέση αριθμού διαφάνειας 3"/>
          <p:cNvSpPr>
            <a:spLocks noGrp="1"/>
          </p:cNvSpPr>
          <p:nvPr>
            <p:ph type="sldNum" sz="quarter" idx="5"/>
          </p:nvPr>
        </p:nvSpPr>
        <p:spPr/>
        <p:txBody>
          <a:bodyPr/>
          <a:lstStyle/>
          <a:p>
            <a:pPr>
              <a:defRPr/>
            </a:pPr>
            <a:fld id="{13BBA6CF-F6DB-448A-B620-8D4FB4EA1F0E}" type="slidenum">
              <a:rPr lang="el-GR">
                <a:solidFill>
                  <a:prstClr val="black"/>
                </a:solidFill>
              </a:rPr>
              <a:pPr>
                <a:defRPr/>
              </a:pPr>
              <a:t>14</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0420" name="Θέση αριθμού διαφάνειας 3"/>
          <p:cNvSpPr>
            <a:spLocks noGrp="1"/>
          </p:cNvSpPr>
          <p:nvPr>
            <p:ph type="sldNum" sz="quarter" idx="5"/>
          </p:nvPr>
        </p:nvSpPr>
        <p:spPr/>
        <p:txBody>
          <a:bodyPr/>
          <a:lstStyle/>
          <a:p>
            <a:pPr>
              <a:defRPr/>
            </a:pPr>
            <a:fld id="{2E874503-2731-4A36-8314-A8881F5123F0}" type="slidenum">
              <a:rPr lang="el-GR">
                <a:solidFill>
                  <a:prstClr val="black"/>
                </a:solidFill>
              </a:rPr>
              <a:pPr>
                <a:defRPr/>
              </a:pPr>
              <a:t>15</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1444" name="Θέση αριθμού διαφάνειας 3"/>
          <p:cNvSpPr>
            <a:spLocks noGrp="1"/>
          </p:cNvSpPr>
          <p:nvPr>
            <p:ph type="sldNum" sz="quarter" idx="5"/>
          </p:nvPr>
        </p:nvSpPr>
        <p:spPr/>
        <p:txBody>
          <a:bodyPr/>
          <a:lstStyle/>
          <a:p>
            <a:pPr>
              <a:defRPr/>
            </a:pPr>
            <a:fld id="{1BCE8824-6916-4CFE-A6D0-EFEEBACAF7F8}" type="slidenum">
              <a:rPr lang="el-GR">
                <a:solidFill>
                  <a:prstClr val="black"/>
                </a:solidFill>
              </a:rPr>
              <a:pPr>
                <a:defRPr/>
              </a:pPr>
              <a:t>16</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2468" name="Θέση αριθμού διαφάνειας 3"/>
          <p:cNvSpPr>
            <a:spLocks noGrp="1"/>
          </p:cNvSpPr>
          <p:nvPr>
            <p:ph type="sldNum" sz="quarter" idx="5"/>
          </p:nvPr>
        </p:nvSpPr>
        <p:spPr/>
        <p:txBody>
          <a:bodyPr/>
          <a:lstStyle/>
          <a:p>
            <a:pPr>
              <a:defRPr/>
            </a:pPr>
            <a:fld id="{5E216F8B-C2FB-4578-8A3C-28A604DA89D1}" type="slidenum">
              <a:rPr lang="el-GR">
                <a:solidFill>
                  <a:prstClr val="black"/>
                </a:solidFill>
              </a:rPr>
              <a:pPr>
                <a:defRPr/>
              </a:pPr>
              <a:t>17</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3492" name="Θέση αριθμού διαφάνειας 3"/>
          <p:cNvSpPr>
            <a:spLocks noGrp="1"/>
          </p:cNvSpPr>
          <p:nvPr>
            <p:ph type="sldNum" sz="quarter" idx="5"/>
          </p:nvPr>
        </p:nvSpPr>
        <p:spPr/>
        <p:txBody>
          <a:bodyPr/>
          <a:lstStyle/>
          <a:p>
            <a:pPr>
              <a:defRPr/>
            </a:pPr>
            <a:fld id="{4FCBB5CA-BF4F-4B92-9EDF-7D0F23C2B324}" type="slidenum">
              <a:rPr lang="el-GR">
                <a:solidFill>
                  <a:prstClr val="black"/>
                </a:solidFill>
              </a:rPr>
              <a:pPr>
                <a:defRPr/>
              </a:pPr>
              <a:t>18</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4516" name="Θέση αριθμού διαφάνειας 3"/>
          <p:cNvSpPr>
            <a:spLocks noGrp="1"/>
          </p:cNvSpPr>
          <p:nvPr>
            <p:ph type="sldNum" sz="quarter" idx="5"/>
          </p:nvPr>
        </p:nvSpPr>
        <p:spPr/>
        <p:txBody>
          <a:bodyPr/>
          <a:lstStyle/>
          <a:p>
            <a:pPr>
              <a:defRPr/>
            </a:pPr>
            <a:fld id="{30890FA1-125F-4FAD-8F5B-B1A8FF21E911}" type="slidenum">
              <a:rPr lang="el-GR">
                <a:solidFill>
                  <a:prstClr val="black"/>
                </a:solidFill>
              </a:rPr>
              <a:pPr>
                <a:defRPr/>
              </a:pPr>
              <a:t>19</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3AA9CA-11C4-48F9-9C84-31513242205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03620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539552" y="1556792"/>
            <a:ext cx="8157592" cy="4752528"/>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EC1AAD-83D0-4004-9662-B4024DE01EC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08115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D7EBBA-98FD-4D63-9E06-6422ED73EAE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494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D6AA46-A35B-4050-828C-6E1B156E85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23536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0F4BDF7-5C21-49C2-9399-DB5CBBF5D1F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28247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1BB6BC3E-D5E9-4901-8F71-C91681A1840F}" type="slidenum">
              <a:rPr lang="el-GR"/>
              <a:pPr>
                <a:defRPr/>
              </a:pPr>
              <a:t>‹#›</a:t>
            </a:fld>
            <a:endParaRPr lang="el-GR"/>
          </a:p>
        </p:txBody>
      </p:sp>
    </p:spTree>
    <p:extLst>
      <p:ext uri="{BB962C8B-B14F-4D97-AF65-F5344CB8AC3E}">
        <p14:creationId xmlns:p14="http://schemas.microsoft.com/office/powerpoint/2010/main" val="4056400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05BB4F-EECA-42EB-89DD-0A3D86B5615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6916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75A11A-3853-4F80-BC97-5EB2100CAB7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9982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EB3AE0-79AB-431D-8610-908E63BBB1A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4182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4EFF71-88B7-4CFF-A8E6-9E63CC86FBC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403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30"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31"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98E56CE1-D43F-4300-9F9D-D0549288ADD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89941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lnSpc>
          <a:spcPct val="110000"/>
        </a:lnSpc>
        <a:spcBef>
          <a:spcPts val="1200"/>
        </a:spcBef>
        <a:spcAft>
          <a:spcPct val="0"/>
        </a:spcAft>
        <a:buClr>
          <a:srgbClr val="2C4A1A"/>
        </a:buClr>
        <a:buFont typeface="Arial" charset="0"/>
        <a:buChar char="•"/>
        <a:defRPr sz="2400" kern="1200">
          <a:solidFill>
            <a:schemeClr val="tx1"/>
          </a:solidFill>
          <a:latin typeface="+mn-lt"/>
          <a:ea typeface="+mn-ea"/>
          <a:cs typeface="+mn-cs"/>
        </a:defRPr>
      </a:lvl1pPr>
      <a:lvl2pPr marL="742950" indent="-382588" algn="l" rtl="0" eaLnBrk="0" fontAlgn="base" hangingPunct="0">
        <a:lnSpc>
          <a:spcPct val="110000"/>
        </a:lnSpc>
        <a:spcBef>
          <a:spcPts val="1200"/>
        </a:spcBef>
        <a:spcAft>
          <a:spcPct val="0"/>
        </a:spcAft>
        <a:buClr>
          <a:srgbClr val="2C4A1A"/>
        </a:buClr>
        <a:buFont typeface="Courier New" pitchFamily="49" charset="0"/>
        <a:buChar char="o"/>
        <a:defRPr sz="2200" kern="1200">
          <a:solidFill>
            <a:schemeClr val="tx1"/>
          </a:solidFill>
          <a:latin typeface="+mn-lt"/>
          <a:ea typeface="+mn-ea"/>
          <a:cs typeface="+mn-cs"/>
        </a:defRPr>
      </a:lvl2pPr>
      <a:lvl3pPr marL="1143000" indent="-338138" algn="l" rtl="0" eaLnBrk="0" fontAlgn="base" hangingPunct="0">
        <a:lnSpc>
          <a:spcPct val="110000"/>
        </a:lnSpc>
        <a:spcBef>
          <a:spcPts val="1200"/>
        </a:spcBef>
        <a:spcAft>
          <a:spcPct val="0"/>
        </a:spcAft>
        <a:buClr>
          <a:srgbClr val="2C4A1A"/>
        </a:buClr>
        <a:buFont typeface="Wingdings" pitchFamily="2" charset="2"/>
        <a:buChar char="ü"/>
        <a:defRPr sz="2000" kern="1200">
          <a:solidFill>
            <a:schemeClr val="tx1"/>
          </a:solidFill>
          <a:latin typeface="+mn-lt"/>
          <a:ea typeface="+mn-ea"/>
          <a:cs typeface="+mn-cs"/>
        </a:defRPr>
      </a:lvl3pPr>
      <a:lvl4pPr marL="1600200" indent="-228600" algn="l" rtl="0" eaLnBrk="0" fontAlgn="base" hangingPunct="0">
        <a:lnSpc>
          <a:spcPct val="110000"/>
        </a:lnSpc>
        <a:spcBef>
          <a:spcPts val="12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lnSpc>
          <a:spcPct val="110000"/>
        </a:lnSpc>
        <a:spcBef>
          <a:spcPts val="12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Debivort&amp;action=edit&amp;redlink=1" TargetMode="External"/><Relationship Id="rId4" Type="http://schemas.openxmlformats.org/officeDocument/2006/relationships/hyperlink" Target="http://commons.wikimedia.org/wiki/File:Cervical_vertebra_english.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Lipothymia" TargetMode="External"/><Relationship Id="rId4" Type="http://schemas.openxmlformats.org/officeDocument/2006/relationships/hyperlink" Target="http://commons.wikimedia.org/wiki/File:Nerves_of_the_left_upper_extremity.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commons.wikimedia.org/wiki/User:Lipothymia" TargetMode="External"/><Relationship Id="rId4" Type="http://schemas.openxmlformats.org/officeDocument/2006/relationships/hyperlink" Target="http://commons.wikimedia.org/wiki/File:Nerves_of_the_left_upper_extremity.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818.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Κινητοποίησης και Θεραπευτικοί Χειρισμοί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a:t>
            </a:r>
            <a:r>
              <a:rPr lang="en-US" sz="2600" b="1" dirty="0" smtClean="0"/>
              <a:t>12</a:t>
            </a:r>
            <a:r>
              <a:rPr lang="el-GR" sz="2600" dirty="0" smtClean="0"/>
              <a:t>:</a:t>
            </a:r>
            <a:r>
              <a:rPr lang="en-US" sz="2600" dirty="0" smtClean="0"/>
              <a:t> </a:t>
            </a:r>
            <a:r>
              <a:rPr lang="el-GR" sz="2600" dirty="0"/>
              <a:t>Βασικές αρχές κινητοποίησης νευρικού ιστού</a:t>
            </a:r>
            <a:endParaRPr lang="en-US" sz="2600" dirty="0" smtClean="0"/>
          </a:p>
          <a:p>
            <a:pPr>
              <a:spcBef>
                <a:spcPts val="0"/>
              </a:spcBef>
            </a:pPr>
            <a:r>
              <a:rPr lang="el-GR" sz="2200" dirty="0" err="1"/>
              <a:t>Παλίνα</a:t>
            </a:r>
            <a:r>
              <a:rPr lang="el-GR" sz="2200" dirty="0"/>
              <a:t> </a:t>
            </a:r>
            <a:r>
              <a:rPr lang="el-GR" sz="2200" dirty="0" err="1"/>
              <a:t>Καρακασίδου</a:t>
            </a:r>
            <a:r>
              <a:rPr lang="el-GR" sz="2200" dirty="0"/>
              <a:t> </a:t>
            </a:r>
            <a:r>
              <a:rPr lang="en-US" sz="2200" dirty="0"/>
              <a:t>PT, OMT, </a:t>
            </a:r>
            <a:r>
              <a:rPr lang="en-US" sz="2200" dirty="0" err="1"/>
              <a:t>MManipTher</a:t>
            </a:r>
            <a:r>
              <a:rPr lang="en-US" sz="2200" dirty="0"/>
              <a:t>, MSc, PhD</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Νευρικός ιστός – </a:t>
            </a:r>
            <a:r>
              <a:rPr lang="el-GR" dirty="0" err="1"/>
              <a:t>Εμβιομηχανική</a:t>
            </a:r>
            <a:r>
              <a:rPr lang="el-GR" dirty="0"/>
              <a:t> </a:t>
            </a:r>
            <a:r>
              <a:rPr lang="en-US" sz="3000" b="0" dirty="0" smtClean="0"/>
              <a:t>5/</a:t>
            </a:r>
            <a:r>
              <a:rPr lang="el-GR" sz="3000" b="0" dirty="0"/>
              <a:t>7</a:t>
            </a:r>
            <a:endParaRPr lang="el-GR" dirty="0"/>
          </a:p>
        </p:txBody>
      </p:sp>
      <p:sp>
        <p:nvSpPr>
          <p:cNvPr id="13315" name="Θέση περιεχομένου 2"/>
          <p:cNvSpPr>
            <a:spLocks noGrp="1"/>
          </p:cNvSpPr>
          <p:nvPr>
            <p:ph idx="1"/>
          </p:nvPr>
        </p:nvSpPr>
        <p:spPr>
          <a:xfrm>
            <a:off x="4860032" y="1628800"/>
            <a:ext cx="3816424" cy="4689475"/>
          </a:xfrm>
        </p:spPr>
        <p:txBody>
          <a:bodyPr/>
          <a:lstStyle/>
          <a:p>
            <a:pPr eaLnBrk="1" hangingPunct="1">
              <a:spcBef>
                <a:spcPts val="1800"/>
              </a:spcBef>
            </a:pPr>
            <a:r>
              <a:rPr lang="el-GR" altLang="el-GR" sz="2200" dirty="0" smtClean="0"/>
              <a:t>Ο νωτιαίος μυελός εκτείνεται από το ινιακό τρήμα έως τον Ο1,</a:t>
            </a:r>
          </a:p>
          <a:p>
            <a:pPr eaLnBrk="1" hangingPunct="1">
              <a:spcBef>
                <a:spcPts val="1800"/>
              </a:spcBef>
            </a:pPr>
            <a:r>
              <a:rPr lang="el-GR" altLang="el-GR" sz="2200" dirty="0" smtClean="0"/>
              <a:t>Περιβάλλεται μαζί με την </a:t>
            </a:r>
            <a:r>
              <a:rPr lang="el-GR" altLang="el-GR" sz="2200" dirty="0" err="1" smtClean="0"/>
              <a:t>ιππουρίδα</a:t>
            </a:r>
            <a:r>
              <a:rPr lang="el-GR" altLang="el-GR" sz="2200" dirty="0" smtClean="0"/>
              <a:t>  και τις νευρικές ρίζες από τις μήνιγγες,</a:t>
            </a:r>
          </a:p>
          <a:p>
            <a:pPr eaLnBrk="1" hangingPunct="1">
              <a:spcBef>
                <a:spcPts val="1800"/>
              </a:spcBef>
            </a:pPr>
            <a:r>
              <a:rPr lang="el-GR" altLang="el-GR" sz="2200" dirty="0" err="1" smtClean="0"/>
              <a:t>Προσφύεται</a:t>
            </a:r>
            <a:r>
              <a:rPr lang="el-GR" altLang="el-GR" sz="2200" dirty="0" smtClean="0"/>
              <a:t> στα τοιχώματα του σπονδυλικού σωλήνα.</a:t>
            </a:r>
          </a:p>
        </p:txBody>
      </p:sp>
      <p:sp>
        <p:nvSpPr>
          <p:cNvPr id="6" name="Ορθογώνιο 5"/>
          <p:cNvSpPr/>
          <p:nvPr/>
        </p:nvSpPr>
        <p:spPr>
          <a:xfrm>
            <a:off x="5508625" y="5332413"/>
            <a:ext cx="3116263" cy="369887"/>
          </a:xfrm>
          <a:prstGeom prst="rect">
            <a:avLst/>
          </a:prstGeom>
        </p:spPr>
        <p:txBody>
          <a:bodyPr wrap="none">
            <a:spAutoFit/>
          </a:bodyPr>
          <a:lstStyle/>
          <a:p>
            <a:pPr>
              <a:defRPr/>
            </a:pPr>
            <a:r>
              <a:rPr lang="en-US" dirty="0">
                <a:solidFill>
                  <a:prstClr val="black"/>
                </a:solidFill>
                <a:latin typeface="Calibri"/>
                <a:cs typeface="Arial" charset="0"/>
              </a:rPr>
              <a:t> (Bauer et al 2008, Butler 1989)</a:t>
            </a:r>
            <a:endParaRPr lang="el-GR" dirty="0">
              <a:solidFill>
                <a:prstClr val="black"/>
              </a:solidFill>
              <a:latin typeface="Calibri"/>
              <a:cs typeface="Arial" charset="0"/>
            </a:endParaRPr>
          </a:p>
        </p:txBody>
      </p:sp>
      <p:sp>
        <p:nvSpPr>
          <p:cNvPr id="1331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28356B1-DDB6-47BB-85B6-09940C3EDC8D}" type="slidenum">
              <a:rPr lang="el-GR" smtClean="0">
                <a:solidFill>
                  <a:prstClr val="black"/>
                </a:solidFill>
              </a:rPr>
              <a:pPr>
                <a:defRPr/>
              </a:pPr>
              <a:t>9</a:t>
            </a:fld>
            <a:endParaRPr lang="el-GR" smtClean="0">
              <a:solidFill>
                <a:prstClr val="black"/>
              </a:solidFill>
            </a:endParaRPr>
          </a:p>
        </p:txBody>
      </p:sp>
      <p:pic>
        <p:nvPicPr>
          <p:cNvPr id="13318" name="Picture 2" descr="File:Cervical vertebra engli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4227512" cy="2960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27888" y="4725143"/>
            <a:ext cx="325084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Cervical vertebra </a:t>
            </a:r>
            <a:r>
              <a:rPr lang="en-US" sz="1200" dirty="0" err="1" smtClean="0">
                <a:latin typeface="+mn-lt"/>
                <a:hlinkClick r:id="rId4"/>
              </a:rPr>
              <a:t>english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Debivort (page does not exist)"/>
              </a:rPr>
              <a:t>Debivort</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91859188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Νευρικός ιστός – </a:t>
            </a:r>
            <a:r>
              <a:rPr lang="el-GR" dirty="0" err="1"/>
              <a:t>Εμβιομηχανική</a:t>
            </a:r>
            <a:r>
              <a:rPr lang="el-GR" dirty="0"/>
              <a:t> </a:t>
            </a:r>
            <a:r>
              <a:rPr lang="en-US" sz="3000" b="0" dirty="0" smtClean="0"/>
              <a:t>6/</a:t>
            </a:r>
            <a:r>
              <a:rPr lang="el-GR" sz="3000" b="0" dirty="0"/>
              <a:t>7</a:t>
            </a:r>
            <a:endParaRPr lang="el-GR" dirty="0"/>
          </a:p>
        </p:txBody>
      </p:sp>
      <p:sp>
        <p:nvSpPr>
          <p:cNvPr id="14339" name="Θέση περιεχομένου 2"/>
          <p:cNvSpPr>
            <a:spLocks noGrp="1"/>
          </p:cNvSpPr>
          <p:nvPr>
            <p:ph idx="1"/>
          </p:nvPr>
        </p:nvSpPr>
        <p:spPr>
          <a:xfrm>
            <a:off x="539750" y="1619250"/>
            <a:ext cx="8229600" cy="4752975"/>
          </a:xfrm>
        </p:spPr>
        <p:txBody>
          <a:bodyPr/>
          <a:lstStyle/>
          <a:p>
            <a:pPr eaLnBrk="1" hangingPunct="1">
              <a:spcBef>
                <a:spcPts val="1800"/>
              </a:spcBef>
            </a:pPr>
            <a:r>
              <a:rPr lang="el-GR" altLang="el-GR" dirty="0" smtClean="0"/>
              <a:t>Κατά την κάμψη του κορμού, ο νωτιαίος μυελός προσαρμόζεται στο αυξημένο μήκος του σπονδυλικού σωλήνα,</a:t>
            </a:r>
          </a:p>
          <a:p>
            <a:pPr eaLnBrk="1" hangingPunct="1">
              <a:spcBef>
                <a:spcPts val="1800"/>
              </a:spcBef>
            </a:pPr>
            <a:r>
              <a:rPr lang="el-GR" altLang="el-GR" dirty="0" smtClean="0"/>
              <a:t>Κατά την κάμψη της κεφαλής, του αυχένα, του κορμού και των ισχίων, ο νωτιαίος μυελός κινείται κεφαλικά και κοιλιακά διατεινόμενος κατά 10% στην ραχιαία επιφάνειά του και 6% στην κοιλιακή,</a:t>
            </a:r>
          </a:p>
          <a:p>
            <a:pPr eaLnBrk="1" hangingPunct="1">
              <a:spcBef>
                <a:spcPts val="1800"/>
              </a:spcBef>
            </a:pPr>
            <a:r>
              <a:rPr lang="el-GR" altLang="el-GR" dirty="0" smtClean="0"/>
              <a:t>Η κίνησή του δεν είναι ίδια σε όλα τα επίπεδα, με μεγαλύτερες τιμές στα επίπεδα Α1 (</a:t>
            </a:r>
            <a:r>
              <a:rPr lang="el-GR" altLang="el-GR" dirty="0" err="1" smtClean="0"/>
              <a:t>ουριαία</a:t>
            </a:r>
            <a:r>
              <a:rPr lang="el-GR" altLang="el-GR" dirty="0" smtClean="0"/>
              <a:t> 7 mm, Θ1 (κεφαλικά 7 mm) και Ο1 (10 mm </a:t>
            </a:r>
            <a:r>
              <a:rPr lang="el-GR" altLang="el-GR" dirty="0" err="1" smtClean="0"/>
              <a:t>ουριαία</a:t>
            </a:r>
            <a:r>
              <a:rPr lang="el-GR" altLang="el-GR" dirty="0" smtClean="0"/>
              <a:t>).</a:t>
            </a:r>
          </a:p>
          <a:p>
            <a:pPr eaLnBrk="1" hangingPunct="1"/>
            <a:endParaRPr lang="el-GR" altLang="el-GR" dirty="0" smtClean="0"/>
          </a:p>
        </p:txBody>
      </p:sp>
      <p:sp>
        <p:nvSpPr>
          <p:cNvPr id="153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ECB746F-9415-49AD-B2B6-2BB00F04262A}" type="slidenum">
              <a:rPr lang="el-GR" smtClean="0">
                <a:solidFill>
                  <a:prstClr val="black"/>
                </a:solidFill>
              </a:rPr>
              <a:pPr>
                <a:defRPr/>
              </a:pPr>
              <a:t>10</a:t>
            </a:fld>
            <a:endParaRPr lang="el-GR" smtClean="0">
              <a:solidFill>
                <a:prstClr val="black"/>
              </a:solidFill>
            </a:endParaRPr>
          </a:p>
        </p:txBody>
      </p:sp>
    </p:spTree>
    <p:extLst>
      <p:ext uri="{BB962C8B-B14F-4D97-AF65-F5344CB8AC3E}">
        <p14:creationId xmlns:p14="http://schemas.microsoft.com/office/powerpoint/2010/main" val="306288840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Νευρικός ιστός – </a:t>
            </a:r>
            <a:r>
              <a:rPr lang="el-GR" dirty="0" err="1"/>
              <a:t>Εμβιομηχανική</a:t>
            </a:r>
            <a:r>
              <a:rPr lang="el-GR" dirty="0"/>
              <a:t> </a:t>
            </a:r>
            <a:r>
              <a:rPr lang="en-US" sz="3000" b="0" dirty="0" smtClean="0"/>
              <a:t>7/</a:t>
            </a:r>
            <a:r>
              <a:rPr lang="el-GR" sz="3000" b="0" dirty="0"/>
              <a:t>7</a:t>
            </a:r>
            <a:endParaRPr lang="el-GR" dirty="0"/>
          </a:p>
        </p:txBody>
      </p:sp>
      <p:sp>
        <p:nvSpPr>
          <p:cNvPr id="15363" name="Θέση περιεχομένου 2"/>
          <p:cNvSpPr>
            <a:spLocks noGrp="1"/>
          </p:cNvSpPr>
          <p:nvPr>
            <p:ph idx="1"/>
          </p:nvPr>
        </p:nvSpPr>
        <p:spPr>
          <a:xfrm>
            <a:off x="539750" y="1619250"/>
            <a:ext cx="8229600" cy="4897438"/>
          </a:xfrm>
        </p:spPr>
        <p:txBody>
          <a:bodyPr/>
          <a:lstStyle/>
          <a:p>
            <a:pPr eaLnBrk="1" hangingPunct="1">
              <a:lnSpc>
                <a:spcPct val="120000"/>
              </a:lnSpc>
              <a:spcBef>
                <a:spcPts val="2400"/>
              </a:spcBef>
            </a:pPr>
            <a:r>
              <a:rPr lang="el-GR" altLang="el-GR" smtClean="0"/>
              <a:t>Σε άλλες μελέτες φαίνεται ότι ο μυελικός κώνος κινείται είτε κεφαλικά, είτε ουριαία είτε παραμένει στο ίδιο επίπεδο με μέσο όρο 0.6 mm (από 2 mm κεφαλικά έως 5 mm οριαία),</a:t>
            </a:r>
          </a:p>
          <a:p>
            <a:pPr eaLnBrk="1" hangingPunct="1">
              <a:lnSpc>
                <a:spcPct val="120000"/>
              </a:lnSpc>
              <a:spcBef>
                <a:spcPts val="2400"/>
              </a:spcBef>
            </a:pPr>
            <a:r>
              <a:rPr lang="el-GR" altLang="el-GR" smtClean="0"/>
              <a:t>Η υπουρίδα διατείνεται και κινείται κοιλιακά,</a:t>
            </a:r>
          </a:p>
          <a:p>
            <a:pPr eaLnBrk="1" hangingPunct="1">
              <a:lnSpc>
                <a:spcPct val="120000"/>
              </a:lnSpc>
              <a:spcBef>
                <a:spcPts val="2400"/>
              </a:spcBef>
            </a:pPr>
            <a:r>
              <a:rPr lang="el-GR" altLang="el-GR" smtClean="0"/>
              <a:t>Οι αυχενικές νωτιαίες ρίζες κινούνται  λιγότερο, ενώ οι οσφυϊκές περισσότερο με μεγαλύτερη κίνηση να παρουσιάζει η Ι1 ρίζα (1cm).</a:t>
            </a:r>
          </a:p>
          <a:p>
            <a:pPr eaLnBrk="1" hangingPunct="1">
              <a:lnSpc>
                <a:spcPct val="120000"/>
              </a:lnSpc>
            </a:pPr>
            <a:endParaRPr lang="el-GR" altLang="el-GR" smtClean="0"/>
          </a:p>
        </p:txBody>
      </p:sp>
      <p:sp>
        <p:nvSpPr>
          <p:cNvPr id="163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6F2C2DA-B8A1-49AA-AFC5-8C1AE59863BF}" type="slidenum">
              <a:rPr lang="el-GR" smtClean="0">
                <a:solidFill>
                  <a:prstClr val="black"/>
                </a:solidFill>
              </a:rPr>
              <a:pPr>
                <a:defRPr/>
              </a:pPr>
              <a:t>11</a:t>
            </a:fld>
            <a:endParaRPr lang="el-GR" smtClean="0">
              <a:solidFill>
                <a:prstClr val="black"/>
              </a:solidFill>
            </a:endParaRPr>
          </a:p>
        </p:txBody>
      </p:sp>
    </p:spTree>
    <p:extLst>
      <p:ext uri="{BB962C8B-B14F-4D97-AF65-F5344CB8AC3E}">
        <p14:creationId xmlns:p14="http://schemas.microsoft.com/office/powerpoint/2010/main" val="343924504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l-GR" smtClean="0"/>
              <a:t>Μήνιγγες - Λειτουργία</a:t>
            </a:r>
          </a:p>
        </p:txBody>
      </p:sp>
      <p:sp>
        <p:nvSpPr>
          <p:cNvPr id="3" name="Θέση περιεχομένου 2"/>
          <p:cNvSpPr>
            <a:spLocks noGrp="1"/>
          </p:cNvSpPr>
          <p:nvPr>
            <p:ph idx="1"/>
          </p:nvPr>
        </p:nvSpPr>
        <p:spPr>
          <a:xfrm>
            <a:off x="539750" y="1619250"/>
            <a:ext cx="8229600" cy="4465638"/>
          </a:xfrm>
        </p:spPr>
        <p:txBody>
          <a:bodyPr rtlCol="0">
            <a:normAutofit lnSpcReduction="10000"/>
          </a:bodyPr>
          <a:lstStyle/>
          <a:p>
            <a:pPr eaLnBrk="1" fontAlgn="auto" hangingPunct="1">
              <a:lnSpc>
                <a:spcPct val="120000"/>
              </a:lnSpc>
              <a:spcAft>
                <a:spcPts val="0"/>
              </a:spcAft>
              <a:buFont typeface="Arial" pitchFamily="34" charset="0"/>
              <a:buChar char="•"/>
              <a:defRPr/>
            </a:pPr>
            <a:r>
              <a:rPr lang="el-GR" dirty="0"/>
              <a:t>Προστατεύουν το ΚΝΣ παρέχοντας σταθερότητα  </a:t>
            </a:r>
            <a:r>
              <a:rPr lang="el-GR" dirty="0" smtClean="0"/>
              <a:t>μέσω:</a:t>
            </a:r>
            <a:endParaRPr lang="el-GR" dirty="0"/>
          </a:p>
          <a:p>
            <a:pPr marL="722313" eaLnBrk="1" fontAlgn="auto" hangingPunct="1">
              <a:lnSpc>
                <a:spcPct val="120000"/>
              </a:lnSpc>
              <a:spcAft>
                <a:spcPts val="0"/>
              </a:spcAft>
              <a:buFont typeface="Courier New" panose="02070309020205020404" pitchFamily="49" charset="0"/>
              <a:buChar char="o"/>
              <a:defRPr/>
            </a:pPr>
            <a:r>
              <a:rPr lang="el-GR" sz="2200" dirty="0"/>
              <a:t>Των προσφύσεων στα περιβάλλοντα οστά που αποτρέπουν τις πλάγιες κινήσεις </a:t>
            </a:r>
            <a:r>
              <a:rPr lang="el-GR" sz="2200" dirty="0" smtClean="0"/>
              <a:t>του,</a:t>
            </a:r>
            <a:endParaRPr lang="el-GR" sz="2200" dirty="0"/>
          </a:p>
          <a:p>
            <a:pPr marL="722313" eaLnBrk="1" fontAlgn="auto" hangingPunct="1">
              <a:lnSpc>
                <a:spcPct val="120000"/>
              </a:lnSpc>
              <a:spcAft>
                <a:spcPts val="0"/>
              </a:spcAft>
              <a:buFont typeface="Courier New" panose="02070309020205020404" pitchFamily="49" charset="0"/>
              <a:buChar char="o"/>
              <a:defRPr/>
            </a:pPr>
            <a:r>
              <a:rPr lang="el-GR" sz="2200" dirty="0"/>
              <a:t>Του εγκεφαλονωτιαίου υγρού που ως μαλακή μάζα μετριάζει ή αποτρέπει τα </a:t>
            </a:r>
            <a:r>
              <a:rPr lang="el-GR" sz="2200" dirty="0" smtClean="0"/>
              <a:t>πλήγματα,</a:t>
            </a:r>
            <a:endParaRPr lang="el-GR" sz="2200" dirty="0"/>
          </a:p>
          <a:p>
            <a:pPr eaLnBrk="1" fontAlgn="auto" hangingPunct="1">
              <a:lnSpc>
                <a:spcPct val="120000"/>
              </a:lnSpc>
              <a:spcAft>
                <a:spcPts val="0"/>
              </a:spcAft>
              <a:buFont typeface="Arial" pitchFamily="34" charset="0"/>
              <a:buChar char="•"/>
              <a:defRPr/>
            </a:pPr>
            <a:r>
              <a:rPr lang="el-GR" dirty="0"/>
              <a:t>Συμβάλλει στην ανάπτυξη του φλοιού του εγκεφάλου και στον σχηματισμό των εγκεφαλικών </a:t>
            </a:r>
            <a:r>
              <a:rPr lang="el-GR" dirty="0" smtClean="0"/>
              <a:t>δομών,</a:t>
            </a:r>
            <a:endParaRPr lang="el-GR" dirty="0"/>
          </a:p>
          <a:p>
            <a:pPr eaLnBrk="1" fontAlgn="auto" hangingPunct="1">
              <a:lnSpc>
                <a:spcPct val="120000"/>
              </a:lnSpc>
              <a:spcAft>
                <a:spcPts val="0"/>
              </a:spcAft>
              <a:buFont typeface="Arial" pitchFamily="34" charset="0"/>
              <a:buChar char="•"/>
              <a:defRPr/>
            </a:pPr>
            <a:r>
              <a:rPr lang="el-GR" dirty="0"/>
              <a:t>Στους ενήλικες διατηρεί την ομοιόσταση του ΚΝΣ μέσω της έκκρισης τροφικών </a:t>
            </a:r>
            <a:r>
              <a:rPr lang="el-GR" dirty="0" smtClean="0"/>
              <a:t>παραγόντων.</a:t>
            </a:r>
            <a:endParaRPr lang="el-GR" dirty="0"/>
          </a:p>
        </p:txBody>
      </p:sp>
      <p:sp>
        <p:nvSpPr>
          <p:cNvPr id="5" name="Ορθογώνιο 4"/>
          <p:cNvSpPr/>
          <p:nvPr/>
        </p:nvSpPr>
        <p:spPr>
          <a:xfrm>
            <a:off x="5867400" y="5630863"/>
            <a:ext cx="2022475" cy="369887"/>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Decimo</a:t>
            </a:r>
            <a:r>
              <a:rPr lang="en-US" dirty="0">
                <a:solidFill>
                  <a:prstClr val="black"/>
                </a:solidFill>
                <a:latin typeface="Calibri"/>
                <a:cs typeface="Arial" charset="0"/>
              </a:rPr>
              <a:t> et al 2012)</a:t>
            </a:r>
          </a:p>
        </p:txBody>
      </p:sp>
      <p:sp>
        <p:nvSpPr>
          <p:cNvPr id="1843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78996BB-104E-4A9F-8856-D816A29ED079}" type="slidenum">
              <a:rPr lang="el-GR" smtClean="0">
                <a:solidFill>
                  <a:prstClr val="black"/>
                </a:solidFill>
              </a:rPr>
              <a:pPr>
                <a:defRPr/>
              </a:pPr>
              <a:t>12</a:t>
            </a:fld>
            <a:endParaRPr lang="el-GR" smtClean="0">
              <a:solidFill>
                <a:prstClr val="black"/>
              </a:solidFill>
            </a:endParaRPr>
          </a:p>
        </p:txBody>
      </p:sp>
    </p:spTree>
    <p:extLst>
      <p:ext uri="{BB962C8B-B14F-4D97-AF65-F5344CB8AC3E}">
        <p14:creationId xmlns:p14="http://schemas.microsoft.com/office/powerpoint/2010/main" val="18923437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smtClean="0"/>
              <a:t>Εξέταση νευρικού ιστού</a:t>
            </a:r>
          </a:p>
        </p:txBody>
      </p:sp>
      <p:sp>
        <p:nvSpPr>
          <p:cNvPr id="17411" name="Θέση περιεχομένου 2"/>
          <p:cNvSpPr>
            <a:spLocks noGrp="1"/>
          </p:cNvSpPr>
          <p:nvPr>
            <p:ph idx="1"/>
          </p:nvPr>
        </p:nvSpPr>
        <p:spPr>
          <a:xfrm>
            <a:off x="539552" y="1556792"/>
            <a:ext cx="8229600" cy="4896544"/>
          </a:xfrm>
        </p:spPr>
        <p:txBody>
          <a:bodyPr/>
          <a:lstStyle/>
          <a:p>
            <a:pPr eaLnBrk="1" hangingPunct="1"/>
            <a:r>
              <a:rPr lang="el-GR" altLang="el-GR" dirty="0" smtClean="0"/>
              <a:t>Κατανομή του πόνου,</a:t>
            </a:r>
          </a:p>
          <a:p>
            <a:pPr eaLnBrk="1" hangingPunct="1"/>
            <a:r>
              <a:rPr lang="el-GR" altLang="el-GR" dirty="0" smtClean="0"/>
              <a:t>Παρατήρηση: </a:t>
            </a:r>
            <a:r>
              <a:rPr lang="el-GR" altLang="el-GR" dirty="0" err="1" smtClean="0"/>
              <a:t>ανταλγική</a:t>
            </a:r>
            <a:r>
              <a:rPr lang="el-GR" altLang="el-GR" dirty="0" smtClean="0"/>
              <a:t> θέση,</a:t>
            </a:r>
          </a:p>
          <a:p>
            <a:pPr eaLnBrk="1" hangingPunct="1"/>
            <a:r>
              <a:rPr lang="el-GR" altLang="el-GR" dirty="0" smtClean="0"/>
              <a:t>Κινητικός έλεγχος: περιορισμένη ενεργητική &amp; παθητική τροχιά,</a:t>
            </a:r>
          </a:p>
          <a:p>
            <a:pPr eaLnBrk="1" hangingPunct="1"/>
            <a:r>
              <a:rPr lang="el-GR" altLang="el-GR" dirty="0" smtClean="0"/>
              <a:t>Ψηλάφηση: συγκεκριμένου νεύρου,</a:t>
            </a:r>
          </a:p>
          <a:p>
            <a:pPr eaLnBrk="1" hangingPunct="1"/>
            <a:r>
              <a:rPr lang="el-GR" altLang="el-GR" dirty="0" smtClean="0"/>
              <a:t>Νευρολογικός έλεγχος: αισθητικότητα (</a:t>
            </a:r>
            <a:r>
              <a:rPr lang="el-GR" altLang="el-GR" dirty="0" err="1" smtClean="0"/>
              <a:t>επιπολής</a:t>
            </a:r>
            <a:r>
              <a:rPr lang="el-GR" altLang="el-GR" dirty="0" smtClean="0"/>
              <a:t>, εν τω </a:t>
            </a:r>
            <a:r>
              <a:rPr lang="el-GR" altLang="el-GR" dirty="0" err="1" smtClean="0"/>
              <a:t>βάθει</a:t>
            </a:r>
            <a:r>
              <a:rPr lang="el-GR" altLang="el-GR" dirty="0" smtClean="0"/>
              <a:t>), αντανακλαστικά, μύες κλειδιά,</a:t>
            </a:r>
          </a:p>
          <a:p>
            <a:pPr eaLnBrk="1" hangingPunct="1"/>
            <a:r>
              <a:rPr lang="el-GR" altLang="el-GR" dirty="0" err="1" smtClean="0"/>
              <a:t>Νευροδυναμικές</a:t>
            </a:r>
            <a:r>
              <a:rPr lang="el-GR" altLang="el-GR" dirty="0" smtClean="0"/>
              <a:t> δοκιμασίες: ωλένιου, μέσου, </a:t>
            </a:r>
            <a:r>
              <a:rPr lang="el-GR" altLang="el-GR" dirty="0" err="1" smtClean="0"/>
              <a:t>κερκιδικού</a:t>
            </a:r>
            <a:r>
              <a:rPr lang="el-GR" altLang="el-GR" dirty="0" smtClean="0"/>
              <a:t>, ισχιακού, μηριαίου νεύρου.</a:t>
            </a:r>
          </a:p>
        </p:txBody>
      </p:sp>
      <p:sp>
        <p:nvSpPr>
          <p:cNvPr id="5" name="Ορθογώνιο 4"/>
          <p:cNvSpPr/>
          <p:nvPr/>
        </p:nvSpPr>
        <p:spPr>
          <a:xfrm>
            <a:off x="6011863" y="5838825"/>
            <a:ext cx="2008187" cy="368300"/>
          </a:xfrm>
          <a:prstGeom prst="rect">
            <a:avLst/>
          </a:prstGeom>
        </p:spPr>
        <p:txBody>
          <a:bodyPr wrap="none">
            <a:spAutoFit/>
          </a:bodyPr>
          <a:lstStyle/>
          <a:p>
            <a:pPr>
              <a:defRPr/>
            </a:pPr>
            <a:r>
              <a:rPr lang="en-US" dirty="0">
                <a:solidFill>
                  <a:prstClr val="black"/>
                </a:solidFill>
                <a:latin typeface="Calibri"/>
                <a:cs typeface="Arial" charset="0"/>
              </a:rPr>
              <a:t>( Hall &amp; </a:t>
            </a:r>
            <a:r>
              <a:rPr lang="en-US" dirty="0" err="1">
                <a:solidFill>
                  <a:prstClr val="black"/>
                </a:solidFill>
                <a:latin typeface="Calibri"/>
                <a:cs typeface="Arial" charset="0"/>
              </a:rPr>
              <a:t>Elvey</a:t>
            </a:r>
            <a:r>
              <a:rPr lang="en-US" dirty="0">
                <a:solidFill>
                  <a:prstClr val="black"/>
                </a:solidFill>
                <a:latin typeface="Calibri"/>
                <a:cs typeface="Arial" charset="0"/>
              </a:rPr>
              <a:t> 1999)</a:t>
            </a:r>
          </a:p>
        </p:txBody>
      </p:sp>
      <p:sp>
        <p:nvSpPr>
          <p:cNvPr id="1946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DC272CF-D192-4037-BA83-D8E14539C0BF}" type="slidenum">
              <a:rPr lang="el-GR" smtClean="0">
                <a:solidFill>
                  <a:prstClr val="black"/>
                </a:solidFill>
              </a:rPr>
              <a:pPr>
                <a:defRPr/>
              </a:pPr>
              <a:t>13</a:t>
            </a:fld>
            <a:endParaRPr lang="el-GR" smtClean="0">
              <a:solidFill>
                <a:prstClr val="black"/>
              </a:solidFill>
            </a:endParaRPr>
          </a:p>
        </p:txBody>
      </p:sp>
    </p:spTree>
    <p:extLst>
      <p:ext uri="{BB962C8B-B14F-4D97-AF65-F5344CB8AC3E}">
        <p14:creationId xmlns:p14="http://schemas.microsoft.com/office/powerpoint/2010/main" val="197668658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l-GR" altLang="el-GR" smtClean="0"/>
              <a:t>Ψηλάφηση μέσου νεύρου</a:t>
            </a:r>
          </a:p>
        </p:txBody>
      </p:sp>
      <p:sp>
        <p:nvSpPr>
          <p:cNvPr id="3" name="Θέση περιεχομένου 2"/>
          <p:cNvSpPr>
            <a:spLocks noGrp="1"/>
          </p:cNvSpPr>
          <p:nvPr>
            <p:ph idx="1"/>
          </p:nvPr>
        </p:nvSpPr>
        <p:spPr>
          <a:xfrm>
            <a:off x="539749" y="1619250"/>
            <a:ext cx="4680323" cy="5050110"/>
          </a:xfrm>
        </p:spPr>
        <p:txBody>
          <a:bodyPr rtlCol="0">
            <a:noAutofit/>
          </a:bodyPr>
          <a:lstStyle/>
          <a:p>
            <a:pPr eaLnBrk="1" fontAlgn="auto" hangingPunct="1">
              <a:spcBef>
                <a:spcPts val="1800"/>
              </a:spcBef>
              <a:spcAft>
                <a:spcPts val="0"/>
              </a:spcAft>
              <a:buFont typeface="Arial" pitchFamily="34" charset="0"/>
              <a:buChar char="•"/>
              <a:defRPr/>
            </a:pPr>
            <a:r>
              <a:rPr lang="el-GR" dirty="0"/>
              <a:t>Ψηλαφάται στο άνω ήμισυ της έσω επιφάνειας του </a:t>
            </a:r>
            <a:r>
              <a:rPr lang="el-GR" dirty="0" err="1"/>
              <a:t>βραχιονίου</a:t>
            </a:r>
            <a:r>
              <a:rPr lang="el-GR" dirty="0"/>
              <a:t>:</a:t>
            </a:r>
          </a:p>
          <a:p>
            <a:pPr marL="541338" indent="-358775" eaLnBrk="1" fontAlgn="auto" hangingPunct="1">
              <a:spcBef>
                <a:spcPts val="1800"/>
              </a:spcBef>
              <a:spcAft>
                <a:spcPts val="0"/>
              </a:spcAft>
              <a:buFont typeface="Courier New" panose="02070309020205020404" pitchFamily="49" charset="0"/>
              <a:buChar char="o"/>
              <a:defRPr/>
            </a:pPr>
            <a:r>
              <a:rPr lang="el-GR" sz="2200" dirty="0"/>
              <a:t>Έξω από τον ψηλαφητό σφυγμό της </a:t>
            </a:r>
            <a:r>
              <a:rPr lang="el-GR" sz="2200" dirty="0" err="1"/>
              <a:t>βραχιόνιας</a:t>
            </a:r>
            <a:r>
              <a:rPr lang="el-GR" sz="2200" dirty="0"/>
              <a:t> </a:t>
            </a:r>
            <a:r>
              <a:rPr lang="el-GR" sz="2200" dirty="0" smtClean="0"/>
              <a:t>αρτηρίας,</a:t>
            </a:r>
            <a:endParaRPr lang="el-GR" sz="2200" dirty="0"/>
          </a:p>
          <a:p>
            <a:pPr eaLnBrk="1" fontAlgn="auto" hangingPunct="1">
              <a:spcBef>
                <a:spcPts val="1800"/>
              </a:spcBef>
              <a:spcAft>
                <a:spcPts val="0"/>
              </a:spcAft>
              <a:buFont typeface="Arial" pitchFamily="34" charset="0"/>
              <a:buChar char="•"/>
              <a:defRPr/>
            </a:pPr>
            <a:r>
              <a:rPr lang="el-GR" dirty="0"/>
              <a:t>Στον αγκώνα </a:t>
            </a:r>
            <a:r>
              <a:rPr lang="el-GR" dirty="0" err="1"/>
              <a:t>ψηλαφάται</a:t>
            </a:r>
            <a:r>
              <a:rPr lang="el-GR" dirty="0"/>
              <a:t> προς τα έσω του τένοντα του δικεφάλου ή της </a:t>
            </a:r>
            <a:r>
              <a:rPr lang="el-GR" dirty="0" err="1"/>
              <a:t>βραχιόνιας</a:t>
            </a:r>
            <a:r>
              <a:rPr lang="el-GR" dirty="0"/>
              <a:t> </a:t>
            </a:r>
            <a:r>
              <a:rPr lang="el-GR" dirty="0" smtClean="0"/>
              <a:t>αρτηρίας,</a:t>
            </a:r>
            <a:endParaRPr lang="el-GR" dirty="0"/>
          </a:p>
          <a:p>
            <a:pPr eaLnBrk="1" fontAlgn="auto" hangingPunct="1">
              <a:spcBef>
                <a:spcPts val="1800"/>
              </a:spcBef>
              <a:spcAft>
                <a:spcPts val="0"/>
              </a:spcAft>
              <a:buFont typeface="Arial" pitchFamily="34" charset="0"/>
              <a:buChar char="•"/>
              <a:defRPr/>
            </a:pPr>
            <a:r>
              <a:rPr lang="el-GR" dirty="0"/>
              <a:t>Στον καρπό: </a:t>
            </a:r>
            <a:r>
              <a:rPr lang="el-GR" dirty="0" err="1"/>
              <a:t>ψηλαφάται</a:t>
            </a:r>
            <a:r>
              <a:rPr lang="el-GR" dirty="0"/>
              <a:t> έμμεσα στον καρπιαίο </a:t>
            </a:r>
            <a:r>
              <a:rPr lang="el-GR" dirty="0" smtClean="0"/>
              <a:t>σωλήνα.</a:t>
            </a:r>
            <a:endParaRPr lang="el-GR" dirty="0"/>
          </a:p>
        </p:txBody>
      </p:sp>
      <p:sp>
        <p:nvSpPr>
          <p:cNvPr id="2048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42F8710-F0CE-41DB-92F6-ECCF15A1B291}" type="slidenum">
              <a:rPr lang="el-GR" smtClean="0">
                <a:solidFill>
                  <a:prstClr val="black"/>
                </a:solidFill>
              </a:rPr>
              <a:pPr>
                <a:defRPr/>
              </a:pPr>
              <a:t>14</a:t>
            </a:fld>
            <a:endParaRPr lang="el-GR" smtClean="0">
              <a:solidFill>
                <a:prstClr val="black"/>
              </a:solidFill>
            </a:endParaRPr>
          </a:p>
        </p:txBody>
      </p:sp>
      <p:pic>
        <p:nvPicPr>
          <p:cNvPr id="18437" name="Picture 2" descr="File:Nerves of the left upper extrem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1526319"/>
            <a:ext cx="2786063" cy="531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699792" y="6237312"/>
            <a:ext cx="2808311"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mn-lt"/>
                <a:cs typeface="Arial" charset="0"/>
              </a:rPr>
              <a:t>“</a:t>
            </a:r>
            <a:r>
              <a:rPr lang="en-US" sz="1200" dirty="0">
                <a:latin typeface="+mn-lt"/>
                <a:hlinkClick r:id="rId4"/>
              </a:rPr>
              <a:t>Nerves of the left upper </a:t>
            </a:r>
            <a:r>
              <a:rPr lang="en-US" sz="1200" dirty="0" smtClean="0">
                <a:latin typeface="+mn-lt"/>
                <a:hlinkClick r:id="rId4"/>
              </a:rPr>
              <a:t>extremity</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a:latin typeface="+mn-lt"/>
                <a:hlinkClick r:id="rId5" tooltip="User:Lipothymia"/>
              </a:rPr>
              <a:t>Lipothymia</a:t>
            </a:r>
            <a:r>
              <a:rPr lang="en-US" sz="1200" dirty="0" smtClean="0">
                <a:solidFill>
                  <a:prstClr val="black">
                    <a:lumMod val="65000"/>
                    <a:lumOff val="35000"/>
                  </a:prstClr>
                </a:solidFill>
                <a:latin typeface="+mn-lt"/>
                <a:cs typeface="Arial" charset="0"/>
              </a:rPr>
              <a:t> </a:t>
            </a:r>
            <a:r>
              <a:rPr lang="el-GR" sz="1200" dirty="0">
                <a:solidFill>
                  <a:prstClr val="black">
                    <a:lumMod val="65000"/>
                    <a:lumOff val="35000"/>
                  </a:prstClr>
                </a:solidFill>
                <a:latin typeface="+mn-lt"/>
                <a:cs typeface="Arial" charset="0"/>
              </a:rPr>
              <a:t>διαθέσιμο ως κοινό κτήμα</a:t>
            </a:r>
          </a:p>
        </p:txBody>
      </p:sp>
    </p:spTree>
    <p:extLst>
      <p:ext uri="{BB962C8B-B14F-4D97-AF65-F5344CB8AC3E}">
        <p14:creationId xmlns:p14="http://schemas.microsoft.com/office/powerpoint/2010/main" val="141292518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r>
              <a:rPr lang="el-GR" altLang="el-GR" smtClean="0"/>
              <a:t>Ψηλάφηση ωλένιου νεύρου</a:t>
            </a:r>
          </a:p>
        </p:txBody>
      </p:sp>
      <p:sp>
        <p:nvSpPr>
          <p:cNvPr id="3" name="Θέση περιεχομένου 2"/>
          <p:cNvSpPr>
            <a:spLocks noGrp="1"/>
          </p:cNvSpPr>
          <p:nvPr>
            <p:ph idx="1"/>
          </p:nvPr>
        </p:nvSpPr>
        <p:spPr>
          <a:xfrm>
            <a:off x="539750" y="1619250"/>
            <a:ext cx="4464298" cy="5194300"/>
          </a:xfrm>
        </p:spPr>
        <p:txBody>
          <a:bodyPr rtlCol="0">
            <a:normAutofit/>
          </a:bodyPr>
          <a:lstStyle/>
          <a:p>
            <a:pPr eaLnBrk="1" fontAlgn="auto" hangingPunct="1">
              <a:spcAft>
                <a:spcPts val="0"/>
              </a:spcAft>
              <a:buFont typeface="Arial" pitchFamily="34" charset="0"/>
              <a:buChar char="•"/>
              <a:defRPr/>
            </a:pPr>
            <a:r>
              <a:rPr lang="el-GR" dirty="0"/>
              <a:t>Ψηλαφάτε στην έσω επιφάνεια του </a:t>
            </a:r>
            <a:r>
              <a:rPr lang="el-GR" dirty="0" err="1"/>
              <a:t>βραχιονίου</a:t>
            </a:r>
            <a:r>
              <a:rPr lang="el-GR" dirty="0"/>
              <a:t>:</a:t>
            </a:r>
          </a:p>
          <a:p>
            <a:pPr lvl="1" eaLnBrk="1" fontAlgn="auto" hangingPunct="1">
              <a:spcAft>
                <a:spcPts val="0"/>
              </a:spcAft>
              <a:defRPr/>
            </a:pPr>
            <a:r>
              <a:rPr lang="el-GR" dirty="0"/>
              <a:t>Είναι λεπτότερο από το μέσο νεύρο και βρίσκεται προς τα έσω της </a:t>
            </a:r>
            <a:r>
              <a:rPr lang="el-GR" dirty="0" err="1"/>
              <a:t>βραχιόνιας</a:t>
            </a:r>
            <a:r>
              <a:rPr lang="el-GR" dirty="0"/>
              <a:t> </a:t>
            </a:r>
            <a:r>
              <a:rPr lang="el-GR" dirty="0" smtClean="0"/>
              <a:t>αρτηρίας,</a:t>
            </a:r>
            <a:endParaRPr lang="el-GR" dirty="0"/>
          </a:p>
          <a:p>
            <a:pPr eaLnBrk="1" fontAlgn="auto" hangingPunct="1">
              <a:spcAft>
                <a:spcPts val="0"/>
              </a:spcAft>
              <a:buFont typeface="Arial" pitchFamily="34" charset="0"/>
              <a:buChar char="•"/>
              <a:defRPr/>
            </a:pPr>
            <a:r>
              <a:rPr lang="el-GR" dirty="0"/>
              <a:t>Στον αγκώνα: στην αύλακα της έσω </a:t>
            </a:r>
            <a:r>
              <a:rPr lang="el-GR" dirty="0" smtClean="0"/>
              <a:t>επιφάνειας,</a:t>
            </a:r>
            <a:endParaRPr lang="el-GR" dirty="0"/>
          </a:p>
          <a:p>
            <a:pPr eaLnBrk="1" fontAlgn="auto" hangingPunct="1">
              <a:spcAft>
                <a:spcPts val="0"/>
              </a:spcAft>
              <a:buFont typeface="Arial" pitchFamily="34" charset="0"/>
              <a:buChar char="•"/>
              <a:defRPr/>
            </a:pPr>
            <a:r>
              <a:rPr lang="el-GR" dirty="0"/>
              <a:t>Στον καρπό: στο κανάλι του </a:t>
            </a:r>
            <a:r>
              <a:rPr lang="el-GR" dirty="0" err="1" smtClean="0"/>
              <a:t>Guyon</a:t>
            </a:r>
            <a:r>
              <a:rPr lang="el-GR" dirty="0" smtClean="0"/>
              <a:t>.</a:t>
            </a:r>
            <a:endParaRPr lang="el-GR" dirty="0"/>
          </a:p>
        </p:txBody>
      </p:sp>
      <p:sp>
        <p:nvSpPr>
          <p:cNvPr id="2150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208A836-0361-4752-9473-388EC62D1350}" type="slidenum">
              <a:rPr lang="el-GR" smtClean="0">
                <a:solidFill>
                  <a:prstClr val="black"/>
                </a:solidFill>
              </a:rPr>
              <a:pPr>
                <a:defRPr/>
              </a:pPr>
              <a:t>15</a:t>
            </a:fld>
            <a:endParaRPr lang="el-GR" smtClean="0">
              <a:solidFill>
                <a:prstClr val="black"/>
              </a:solidFill>
            </a:endParaRPr>
          </a:p>
        </p:txBody>
      </p:sp>
      <p:pic>
        <p:nvPicPr>
          <p:cNvPr id="7" name="Picture 2" descr="File:Nerves of the left upper extrem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1526319"/>
            <a:ext cx="2786063" cy="531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699792" y="6237312"/>
            <a:ext cx="2808311"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mn-lt"/>
                <a:cs typeface="Arial" charset="0"/>
              </a:rPr>
              <a:t>“</a:t>
            </a:r>
            <a:r>
              <a:rPr lang="en-US" sz="1200" dirty="0">
                <a:latin typeface="+mn-lt"/>
                <a:hlinkClick r:id="rId4"/>
              </a:rPr>
              <a:t>Nerves of the left upper </a:t>
            </a:r>
            <a:r>
              <a:rPr lang="en-US" sz="1200" dirty="0" smtClean="0">
                <a:latin typeface="+mn-lt"/>
                <a:hlinkClick r:id="rId4"/>
              </a:rPr>
              <a:t>extremity</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a:latin typeface="+mn-lt"/>
                <a:hlinkClick r:id="rId5" tooltip="User:Lipothymia"/>
              </a:rPr>
              <a:t>Lipothymia</a:t>
            </a:r>
            <a:r>
              <a:rPr lang="en-US" sz="1200" dirty="0" smtClean="0">
                <a:solidFill>
                  <a:prstClr val="black">
                    <a:lumMod val="65000"/>
                    <a:lumOff val="35000"/>
                  </a:prstClr>
                </a:solidFill>
                <a:latin typeface="+mn-lt"/>
                <a:cs typeface="Arial" charset="0"/>
              </a:rPr>
              <a:t> </a:t>
            </a:r>
            <a:r>
              <a:rPr lang="el-GR" sz="1200" dirty="0">
                <a:solidFill>
                  <a:prstClr val="black">
                    <a:lumMod val="65000"/>
                    <a:lumOff val="35000"/>
                  </a:prstClr>
                </a:solidFill>
                <a:latin typeface="+mn-lt"/>
                <a:cs typeface="Arial" charset="0"/>
              </a:rPr>
              <a:t>διαθέσιμο ως κοινό κτήμα</a:t>
            </a:r>
          </a:p>
        </p:txBody>
      </p:sp>
    </p:spTree>
    <p:extLst>
      <p:ext uri="{BB962C8B-B14F-4D97-AF65-F5344CB8AC3E}">
        <p14:creationId xmlns:p14="http://schemas.microsoft.com/office/powerpoint/2010/main" val="301042573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pPr eaLnBrk="1" hangingPunct="1"/>
            <a:r>
              <a:rPr lang="el-GR" altLang="el-GR" smtClean="0"/>
              <a:t>Ψηλάφηση κερκιδικού νεύρου</a:t>
            </a:r>
          </a:p>
        </p:txBody>
      </p:sp>
      <p:sp>
        <p:nvSpPr>
          <p:cNvPr id="20483" name="Θέση περιεχομένου 2"/>
          <p:cNvSpPr>
            <a:spLocks noGrp="1"/>
          </p:cNvSpPr>
          <p:nvPr>
            <p:ph idx="1"/>
          </p:nvPr>
        </p:nvSpPr>
        <p:spPr>
          <a:xfrm>
            <a:off x="539750" y="1619250"/>
            <a:ext cx="5184775" cy="3754438"/>
          </a:xfrm>
        </p:spPr>
        <p:txBody>
          <a:bodyPr/>
          <a:lstStyle/>
          <a:p>
            <a:pPr eaLnBrk="1" hangingPunct="1">
              <a:spcBef>
                <a:spcPts val="1800"/>
              </a:spcBef>
            </a:pPr>
            <a:r>
              <a:rPr lang="el-GR" altLang="el-GR" dirty="0" smtClean="0"/>
              <a:t>Στον βραχίονα: πίσω από το δελτοειδές </a:t>
            </a:r>
            <a:r>
              <a:rPr lang="el-GR" altLang="el-GR" dirty="0" err="1" smtClean="0"/>
              <a:t>τράχισμα</a:t>
            </a:r>
            <a:r>
              <a:rPr lang="el-GR" altLang="el-GR" dirty="0" smtClean="0"/>
              <a:t>, </a:t>
            </a:r>
          </a:p>
          <a:p>
            <a:pPr eaLnBrk="1" hangingPunct="1">
              <a:spcBef>
                <a:spcPts val="1800"/>
              </a:spcBef>
            </a:pPr>
            <a:r>
              <a:rPr lang="el-GR" altLang="el-GR" dirty="0" smtClean="0"/>
              <a:t>Στον αγκώνα: στην στοά του </a:t>
            </a:r>
            <a:r>
              <a:rPr lang="el-GR" altLang="el-GR" dirty="0" err="1" smtClean="0"/>
              <a:t>Frohse</a:t>
            </a:r>
            <a:r>
              <a:rPr lang="el-GR" altLang="el-GR" dirty="0" smtClean="0"/>
              <a:t>,</a:t>
            </a:r>
          </a:p>
          <a:p>
            <a:pPr eaLnBrk="1" hangingPunct="1">
              <a:spcBef>
                <a:spcPts val="1800"/>
              </a:spcBef>
            </a:pPr>
            <a:r>
              <a:rPr lang="el-GR" altLang="el-GR" dirty="0" smtClean="0"/>
              <a:t>Στον καρπό: στην ανατομική ‘ταμπακέρα’. </a:t>
            </a:r>
          </a:p>
          <a:p>
            <a:pPr eaLnBrk="1" hangingPunct="1">
              <a:spcBef>
                <a:spcPts val="1800"/>
              </a:spcBef>
            </a:pPr>
            <a:endParaRPr lang="el-GR" altLang="el-GR" dirty="0" smtClean="0"/>
          </a:p>
        </p:txBody>
      </p:sp>
      <p:sp>
        <p:nvSpPr>
          <p:cNvPr id="2253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E7B2852-196D-4125-96D1-3792619CF0D9}" type="slidenum">
              <a:rPr lang="el-GR" smtClean="0">
                <a:solidFill>
                  <a:prstClr val="black"/>
                </a:solidFill>
              </a:rPr>
              <a:pPr>
                <a:defRPr/>
              </a:pPr>
              <a:t>16</a:t>
            </a:fld>
            <a:endParaRPr lang="el-GR" smtClean="0">
              <a:solidFill>
                <a:prstClr val="black"/>
              </a:solidFill>
            </a:endParaRPr>
          </a:p>
        </p:txBody>
      </p:sp>
      <p:pic>
        <p:nvPicPr>
          <p:cNvPr id="20485" name="Picture 2" descr="File:Gray8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1484313"/>
            <a:ext cx="2511425" cy="5373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695431" y="6014664"/>
            <a:ext cx="1944217"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mn-lt"/>
                <a:cs typeface="Arial" charset="0"/>
              </a:rPr>
              <a:t>“</a:t>
            </a:r>
            <a:r>
              <a:rPr lang="en-US" sz="1200" dirty="0" smtClean="0">
                <a:latin typeface="+mn-lt"/>
                <a:hlinkClick r:id="rId4"/>
              </a:rPr>
              <a:t>Gray818</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smtClean="0">
                <a:latin typeface="+mn-lt"/>
                <a:hlinkClick r:id="rId5" tooltip="User:Pngbot"/>
              </a:rPr>
              <a:t>Pngbot</a:t>
            </a:r>
            <a:r>
              <a:rPr lang="en-US" sz="1200" dirty="0" smtClean="0">
                <a:solidFill>
                  <a:prstClr val="black">
                    <a:lumMod val="65000"/>
                    <a:lumOff val="35000"/>
                  </a:prstClr>
                </a:solidFill>
                <a:latin typeface="+mn-lt"/>
                <a:cs typeface="Arial" charset="0"/>
              </a:rPr>
              <a:t> </a:t>
            </a:r>
            <a:r>
              <a:rPr lang="el-GR" sz="1200" dirty="0">
                <a:solidFill>
                  <a:prstClr val="black">
                    <a:lumMod val="65000"/>
                    <a:lumOff val="35000"/>
                  </a:prstClr>
                </a:solidFill>
                <a:latin typeface="+mn-lt"/>
                <a:cs typeface="Arial" charset="0"/>
              </a:rPr>
              <a:t>διαθέσιμο ως κοινό κτήμα</a:t>
            </a:r>
          </a:p>
        </p:txBody>
      </p:sp>
    </p:spTree>
    <p:extLst>
      <p:ext uri="{BB962C8B-B14F-4D97-AF65-F5344CB8AC3E}">
        <p14:creationId xmlns:p14="http://schemas.microsoft.com/office/powerpoint/2010/main" val="412384895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l-GR" altLang="el-GR" smtClean="0"/>
              <a:t>Ψηλάφηση ισχιακού νεύρου</a:t>
            </a:r>
          </a:p>
        </p:txBody>
      </p:sp>
      <p:sp>
        <p:nvSpPr>
          <p:cNvPr id="21507" name="Θέση περιεχομένου 2"/>
          <p:cNvSpPr>
            <a:spLocks noGrp="1"/>
          </p:cNvSpPr>
          <p:nvPr>
            <p:ph idx="1"/>
          </p:nvPr>
        </p:nvSpPr>
        <p:spPr>
          <a:xfrm>
            <a:off x="539751" y="1619250"/>
            <a:ext cx="4248274" cy="3969990"/>
          </a:xfrm>
        </p:spPr>
        <p:txBody>
          <a:bodyPr/>
          <a:lstStyle/>
          <a:p>
            <a:pPr eaLnBrk="1" hangingPunct="1">
              <a:spcBef>
                <a:spcPts val="2400"/>
              </a:spcBef>
            </a:pPr>
            <a:r>
              <a:rPr lang="el-GR" altLang="el-GR" dirty="0" smtClean="0"/>
              <a:t>Στην έξοδό του κάτω από τον απιοειδή μυ, </a:t>
            </a:r>
          </a:p>
          <a:p>
            <a:pPr eaLnBrk="1" hangingPunct="1">
              <a:spcBef>
                <a:spcPts val="2400"/>
              </a:spcBef>
            </a:pPr>
            <a:r>
              <a:rPr lang="el-GR" altLang="el-GR" dirty="0" smtClean="0"/>
              <a:t>Στην πορεία: στο μέσον της γραμμής που ενώνει τον μεγάλο </a:t>
            </a:r>
            <a:r>
              <a:rPr lang="el-GR" altLang="el-GR" dirty="0" err="1" smtClean="0"/>
              <a:t>τροχαντήρα</a:t>
            </a:r>
            <a:r>
              <a:rPr lang="el-GR" altLang="el-GR" dirty="0" smtClean="0"/>
              <a:t> με το ισχιακό κύρτωμα.</a:t>
            </a:r>
          </a:p>
        </p:txBody>
      </p:sp>
      <p:sp>
        <p:nvSpPr>
          <p:cNvPr id="8" name="Ορθογώνιο 7"/>
          <p:cNvSpPr/>
          <p:nvPr/>
        </p:nvSpPr>
        <p:spPr>
          <a:xfrm>
            <a:off x="1461845" y="4742843"/>
            <a:ext cx="3451571" cy="369332"/>
          </a:xfrm>
          <a:prstGeom prst="rect">
            <a:avLst/>
          </a:prstGeom>
        </p:spPr>
        <p:txBody>
          <a:bodyPr wrap="square">
            <a:spAutoFit/>
          </a:bodyPr>
          <a:lstStyle/>
          <a:p>
            <a:pPr>
              <a:defRPr/>
            </a:pPr>
            <a:r>
              <a:rPr lang="de-DE" dirty="0">
                <a:solidFill>
                  <a:prstClr val="black"/>
                </a:solidFill>
                <a:latin typeface="Calibri"/>
                <a:cs typeface="Arial" charset="0"/>
              </a:rPr>
              <a:t>Walsh &amp; Hall 2009; Reichert 2010</a:t>
            </a:r>
          </a:p>
        </p:txBody>
      </p:sp>
      <p:sp>
        <p:nvSpPr>
          <p:cNvPr id="2355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E76B0E7-444C-49F1-A6E1-8F2263728A5F}" type="slidenum">
              <a:rPr lang="el-GR" smtClean="0">
                <a:solidFill>
                  <a:prstClr val="black"/>
                </a:solidFill>
              </a:rPr>
              <a:pPr>
                <a:defRPr/>
              </a:pPr>
              <a:t>17</a:t>
            </a:fld>
            <a:endParaRPr lang="el-GR" smtClean="0">
              <a:solidFill>
                <a:prstClr val="black"/>
              </a:solidFill>
            </a:endParaRPr>
          </a:p>
        </p:txBody>
      </p:sp>
      <p:pic>
        <p:nvPicPr>
          <p:cNvPr id="21510" name="Picture 3" descr="C:\Users\fkaram2\Desktop\WP_000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72816"/>
            <a:ext cx="3597796" cy="27145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5686822" y="4592161"/>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Tree>
    <p:extLst>
      <p:ext uri="{BB962C8B-B14F-4D97-AF65-F5344CB8AC3E}">
        <p14:creationId xmlns:p14="http://schemas.microsoft.com/office/powerpoint/2010/main" val="50769912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l-GR" altLang="el-GR" smtClean="0"/>
              <a:t>Ψηλάφηση κνημιαίου νεύρου</a:t>
            </a:r>
          </a:p>
        </p:txBody>
      </p:sp>
      <p:sp>
        <p:nvSpPr>
          <p:cNvPr id="22531" name="Θέση περιεχομένου 2"/>
          <p:cNvSpPr>
            <a:spLocks noGrp="1"/>
          </p:cNvSpPr>
          <p:nvPr>
            <p:ph idx="1"/>
          </p:nvPr>
        </p:nvSpPr>
        <p:spPr>
          <a:xfrm>
            <a:off x="539751" y="1619250"/>
            <a:ext cx="4608314" cy="4752975"/>
          </a:xfrm>
        </p:spPr>
        <p:txBody>
          <a:bodyPr/>
          <a:lstStyle/>
          <a:p>
            <a:pPr eaLnBrk="1" hangingPunct="1"/>
            <a:r>
              <a:rPr lang="el-GR" altLang="el-GR" sz="2600" dirty="0" err="1" smtClean="0"/>
              <a:t>Ψηλαφάται</a:t>
            </a:r>
            <a:r>
              <a:rPr lang="el-GR" altLang="el-GR" sz="2600" dirty="0" smtClean="0"/>
              <a:t> στο μέσος της ιγνυακής γραμμής</a:t>
            </a:r>
            <a:r>
              <a:rPr lang="en-US" altLang="el-GR" sz="2600" dirty="0" smtClean="0"/>
              <a:t>.</a:t>
            </a:r>
            <a:endParaRPr lang="el-GR" altLang="el-GR" sz="2600" dirty="0" smtClean="0"/>
          </a:p>
        </p:txBody>
      </p:sp>
      <p:sp>
        <p:nvSpPr>
          <p:cNvPr id="7" name="Ορθογώνιο 6"/>
          <p:cNvSpPr/>
          <p:nvPr/>
        </p:nvSpPr>
        <p:spPr>
          <a:xfrm>
            <a:off x="1543050" y="2669312"/>
            <a:ext cx="3460750" cy="369887"/>
          </a:xfrm>
          <a:prstGeom prst="rect">
            <a:avLst/>
          </a:prstGeom>
        </p:spPr>
        <p:txBody>
          <a:bodyPr wrap="none">
            <a:spAutoFit/>
          </a:bodyPr>
          <a:lstStyle/>
          <a:p>
            <a:pPr>
              <a:defRPr/>
            </a:pPr>
            <a:r>
              <a:rPr lang="de-DE" dirty="0">
                <a:solidFill>
                  <a:prstClr val="black"/>
                </a:solidFill>
                <a:latin typeface="Calibri"/>
                <a:cs typeface="Arial" charset="0"/>
              </a:rPr>
              <a:t>(Walsh &amp; Hall 2009; Reichert 2010)</a:t>
            </a:r>
          </a:p>
        </p:txBody>
      </p:sp>
      <p:sp>
        <p:nvSpPr>
          <p:cNvPr id="2458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1864D07-19F5-48FE-BFFB-BD660359FDB2}" type="slidenum">
              <a:rPr lang="el-GR" smtClean="0">
                <a:solidFill>
                  <a:prstClr val="black"/>
                </a:solidFill>
              </a:rPr>
              <a:pPr>
                <a:defRPr/>
              </a:pPr>
              <a:t>18</a:t>
            </a:fld>
            <a:endParaRPr lang="el-GR" smtClean="0">
              <a:solidFill>
                <a:prstClr val="black"/>
              </a:solidFill>
            </a:endParaRPr>
          </a:p>
        </p:txBody>
      </p:sp>
      <p:pic>
        <p:nvPicPr>
          <p:cNvPr id="22534" name="Picture 2" descr="C:\Users\fkaram2\Desktop\WP_0007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2379663"/>
            <a:ext cx="3475038" cy="2613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3" descr="C:\Users\fkaram2\Desktop\WP_0007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616" y="3356992"/>
            <a:ext cx="3310305" cy="24822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821669" y="6002984"/>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
        <p:nvSpPr>
          <p:cNvPr id="9" name="Ορθογώνιο 8"/>
          <p:cNvSpPr/>
          <p:nvPr/>
        </p:nvSpPr>
        <p:spPr>
          <a:xfrm>
            <a:off x="5838044" y="5157192"/>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Tree>
    <p:extLst>
      <p:ext uri="{BB962C8B-B14F-4D97-AF65-F5344CB8AC3E}">
        <p14:creationId xmlns:p14="http://schemas.microsoft.com/office/powerpoint/2010/main" val="266184144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Νευρικός </a:t>
            </a:r>
            <a:r>
              <a:rPr lang="el-GR" dirty="0" smtClean="0"/>
              <a:t>ιστός</a:t>
            </a:r>
            <a:r>
              <a:rPr lang="en-US" dirty="0" smtClean="0"/>
              <a:t> </a:t>
            </a:r>
            <a:r>
              <a:rPr lang="el-GR" sz="3000" b="0" dirty="0" smtClean="0"/>
              <a:t>1</a:t>
            </a:r>
            <a:r>
              <a:rPr lang="en-US" sz="3000" b="0" dirty="0" smtClean="0"/>
              <a:t>/</a:t>
            </a:r>
            <a:r>
              <a:rPr lang="el-GR" sz="3000" b="0" dirty="0" smtClean="0"/>
              <a:t>2</a:t>
            </a:r>
            <a:endParaRPr lang="el-GR" sz="3000" b="0" dirty="0"/>
          </a:p>
        </p:txBody>
      </p:sp>
      <p:sp>
        <p:nvSpPr>
          <p:cNvPr id="3" name="Θέση περιεχομένου 2"/>
          <p:cNvSpPr>
            <a:spLocks noGrp="1"/>
          </p:cNvSpPr>
          <p:nvPr>
            <p:ph idx="1"/>
          </p:nvPr>
        </p:nvSpPr>
        <p:spPr>
          <a:xfrm>
            <a:off x="539750" y="1484784"/>
            <a:ext cx="8136706" cy="4829969"/>
          </a:xfrm>
        </p:spPr>
        <p:txBody>
          <a:bodyPr rtlCol="0">
            <a:noAutofit/>
          </a:bodyPr>
          <a:lstStyle/>
          <a:p>
            <a:pPr eaLnBrk="1" fontAlgn="auto" hangingPunct="1">
              <a:lnSpc>
                <a:spcPct val="105000"/>
              </a:lnSpc>
              <a:spcAft>
                <a:spcPts val="0"/>
              </a:spcAft>
              <a:buFont typeface="Arial" pitchFamily="34" charset="0"/>
              <a:buChar char="•"/>
              <a:defRPr/>
            </a:pPr>
            <a:r>
              <a:rPr lang="el-GR" sz="2200" dirty="0"/>
              <a:t>Ο νευρικός ιστός είναι εφοδιασμένος να ανέχεται τα μηχανικά φορτία που δημιουργούνται κατά την διάρκεια των θέσεων και των κινήσεων που σχετίζονται με την καθημερινή </a:t>
            </a:r>
            <a:r>
              <a:rPr lang="el-GR" sz="2200" dirty="0" smtClean="0"/>
              <a:t>δραστηριότητα,</a:t>
            </a:r>
            <a:endParaRPr lang="el-GR" sz="2200" dirty="0"/>
          </a:p>
          <a:p>
            <a:pPr eaLnBrk="1" fontAlgn="auto" hangingPunct="1">
              <a:lnSpc>
                <a:spcPct val="105000"/>
              </a:lnSpc>
              <a:spcAft>
                <a:spcPts val="0"/>
              </a:spcAft>
              <a:buFont typeface="Arial" pitchFamily="34" charset="0"/>
              <a:buChar char="•"/>
              <a:defRPr/>
            </a:pPr>
            <a:r>
              <a:rPr lang="el-GR" sz="2200" dirty="0"/>
              <a:t>Ο περιφερικός νευροπαθητικός πόνος αποτελεί έναν όρο που περιγράφει καταστάσεις που οι νευρικές ρίζες ή τα περιφερικά νευρικά στελέχη υπέστησαν κάκωση από μηχανικό ή/και χημικό ερέθισμα που υπερβαίνει τις φυσικές δυνατότητες του </a:t>
            </a:r>
            <a:r>
              <a:rPr lang="el-GR" sz="2200" dirty="0" smtClean="0"/>
              <a:t>νευρικού ιστού,</a:t>
            </a:r>
            <a:endParaRPr lang="el-GR" sz="2200" dirty="0"/>
          </a:p>
          <a:p>
            <a:pPr eaLnBrk="1" fontAlgn="auto" hangingPunct="1">
              <a:lnSpc>
                <a:spcPct val="105000"/>
              </a:lnSpc>
              <a:spcAft>
                <a:spcPts val="0"/>
              </a:spcAft>
              <a:buFont typeface="Arial" pitchFamily="34" charset="0"/>
              <a:buChar char="•"/>
              <a:defRPr/>
            </a:pPr>
            <a:r>
              <a:rPr lang="el-GR" sz="2200" dirty="0"/>
              <a:t>Εκτός από τις </a:t>
            </a:r>
            <a:r>
              <a:rPr lang="el-GR" sz="2200" dirty="0" err="1"/>
              <a:t>ριζίτιδες</a:t>
            </a:r>
            <a:r>
              <a:rPr lang="el-GR" sz="2200" dirty="0"/>
              <a:t> και τις παγιδεύσεις των νεύρων, οι νευροπαθητικοί μηχανισμοί μπορεί να συνυπάρχουν και σε καταστάσεις π.χ., της </a:t>
            </a:r>
            <a:r>
              <a:rPr lang="el-GR" sz="2200" dirty="0" err="1"/>
              <a:t>επικονδυλίτιδας</a:t>
            </a:r>
            <a:r>
              <a:rPr lang="el-GR" sz="2200" dirty="0"/>
              <a:t>, της </a:t>
            </a:r>
            <a:r>
              <a:rPr lang="el-GR" sz="2200" dirty="0" err="1"/>
              <a:t>τενοντοπάθειας</a:t>
            </a:r>
            <a:r>
              <a:rPr lang="el-GR" sz="2200" dirty="0"/>
              <a:t> του αχίλλειου ή διαστρέμματα της </a:t>
            </a:r>
            <a:r>
              <a:rPr lang="el-GR" sz="2200" dirty="0" err="1" smtClean="0"/>
              <a:t>ποδοκνημικής</a:t>
            </a:r>
            <a:r>
              <a:rPr lang="el-GR" sz="2200" dirty="0" smtClean="0"/>
              <a:t>.</a:t>
            </a:r>
            <a:endParaRPr lang="el-GR" sz="2200" dirty="0"/>
          </a:p>
          <a:p>
            <a:pPr eaLnBrk="1" fontAlgn="auto" hangingPunct="1">
              <a:lnSpc>
                <a:spcPct val="105000"/>
              </a:lnSpc>
              <a:spcAft>
                <a:spcPts val="0"/>
              </a:spcAft>
              <a:buFont typeface="Arial" pitchFamily="34" charset="0"/>
              <a:buChar char="•"/>
              <a:defRPr/>
            </a:pPr>
            <a:endParaRPr lang="el-GR" sz="2200" dirty="0"/>
          </a:p>
        </p:txBody>
      </p:sp>
      <p:sp>
        <p:nvSpPr>
          <p:cNvPr id="5" name="Ορθογώνιο 4"/>
          <p:cNvSpPr/>
          <p:nvPr/>
        </p:nvSpPr>
        <p:spPr>
          <a:xfrm>
            <a:off x="6443663" y="6264275"/>
            <a:ext cx="1473200" cy="369888"/>
          </a:xfrm>
          <a:prstGeom prst="rect">
            <a:avLst/>
          </a:prstGeom>
        </p:spPr>
        <p:txBody>
          <a:bodyPr wrap="none">
            <a:spAutoFit/>
          </a:bodyPr>
          <a:lstStyle/>
          <a:p>
            <a:pPr>
              <a:defRPr/>
            </a:pPr>
            <a:r>
              <a:rPr lang="en-US" dirty="0">
                <a:solidFill>
                  <a:prstClr val="black"/>
                </a:solidFill>
                <a:latin typeface="Calibri"/>
                <a:cs typeface="Arial" charset="0"/>
              </a:rPr>
              <a:t> (Butler 2006)</a:t>
            </a:r>
            <a:endParaRPr lang="el-GR" dirty="0">
              <a:solidFill>
                <a:prstClr val="black"/>
              </a:solidFill>
              <a:latin typeface="Calibri"/>
              <a:cs typeface="Arial" charset="0"/>
            </a:endParaRPr>
          </a:p>
        </p:txBody>
      </p:sp>
      <p:sp>
        <p:nvSpPr>
          <p:cNvPr id="512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0CECC9E-B1A4-41BD-8C30-2A4BBC8B4094}" type="slidenum">
              <a:rPr lang="el-GR" smtClean="0">
                <a:solidFill>
                  <a:prstClr val="black"/>
                </a:solidFill>
              </a:rPr>
              <a:pPr>
                <a:defRPr/>
              </a:pPr>
              <a:t>1</a:t>
            </a:fld>
            <a:endParaRPr lang="el-GR" smtClean="0">
              <a:solidFill>
                <a:prstClr val="black"/>
              </a:solidFill>
            </a:endParaRPr>
          </a:p>
        </p:txBody>
      </p:sp>
    </p:spTree>
    <p:extLst>
      <p:ext uri="{BB962C8B-B14F-4D97-AF65-F5344CB8AC3E}">
        <p14:creationId xmlns:p14="http://schemas.microsoft.com/office/powerpoint/2010/main" val="39439219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Ψηλάφηση κοινού </a:t>
            </a:r>
            <a:r>
              <a:rPr lang="el-GR" dirty="0" err="1"/>
              <a:t>περονιαίου</a:t>
            </a:r>
            <a:r>
              <a:rPr lang="el-GR" dirty="0"/>
              <a:t> νεύρου</a:t>
            </a:r>
          </a:p>
        </p:txBody>
      </p:sp>
      <p:sp>
        <p:nvSpPr>
          <p:cNvPr id="23555" name="Θέση περιεχομένου 2"/>
          <p:cNvSpPr>
            <a:spLocks noGrp="1"/>
          </p:cNvSpPr>
          <p:nvPr>
            <p:ph idx="1"/>
          </p:nvPr>
        </p:nvSpPr>
        <p:spPr>
          <a:xfrm>
            <a:off x="539750" y="2389982"/>
            <a:ext cx="3888234" cy="3982244"/>
          </a:xfrm>
        </p:spPr>
        <p:txBody>
          <a:bodyPr/>
          <a:lstStyle/>
          <a:p>
            <a:pPr eaLnBrk="1" hangingPunct="1"/>
            <a:r>
              <a:rPr lang="el-GR" altLang="el-GR" dirty="0" err="1" smtClean="0"/>
              <a:t>Ψηλαφάται</a:t>
            </a:r>
            <a:r>
              <a:rPr lang="el-GR" altLang="el-GR" dirty="0" smtClean="0"/>
              <a:t> πίσω από την κεφαλή της περόνης</a:t>
            </a:r>
            <a:r>
              <a:rPr lang="en-US" altLang="el-GR" dirty="0" smtClean="0"/>
              <a:t>.</a:t>
            </a:r>
            <a:endParaRPr lang="el-GR" altLang="el-GR" dirty="0" smtClean="0"/>
          </a:p>
          <a:p>
            <a:pPr eaLnBrk="1" hangingPunct="1"/>
            <a:endParaRPr lang="el-GR" altLang="el-GR" dirty="0" smtClean="0"/>
          </a:p>
        </p:txBody>
      </p:sp>
      <p:sp>
        <p:nvSpPr>
          <p:cNvPr id="7" name="Ορθογώνιο 6"/>
          <p:cNvSpPr/>
          <p:nvPr/>
        </p:nvSpPr>
        <p:spPr>
          <a:xfrm>
            <a:off x="1052049" y="3861048"/>
            <a:ext cx="3460750" cy="369887"/>
          </a:xfrm>
          <a:prstGeom prst="rect">
            <a:avLst/>
          </a:prstGeom>
        </p:spPr>
        <p:txBody>
          <a:bodyPr wrap="none">
            <a:spAutoFit/>
          </a:bodyPr>
          <a:lstStyle/>
          <a:p>
            <a:pPr>
              <a:defRPr/>
            </a:pPr>
            <a:r>
              <a:rPr lang="de-DE" dirty="0">
                <a:solidFill>
                  <a:prstClr val="black"/>
                </a:solidFill>
                <a:latin typeface="Calibri"/>
                <a:cs typeface="Arial" charset="0"/>
              </a:rPr>
              <a:t>(Walsh &amp; Hall 2009; Reichert 2010)</a:t>
            </a:r>
          </a:p>
        </p:txBody>
      </p:sp>
      <p:sp>
        <p:nvSpPr>
          <p:cNvPr id="2560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03315FB-E490-4711-92CD-A133907BDAE1}" type="slidenum">
              <a:rPr lang="el-GR" smtClean="0">
                <a:solidFill>
                  <a:prstClr val="black"/>
                </a:solidFill>
              </a:rPr>
              <a:pPr>
                <a:defRPr/>
              </a:pPr>
              <a:t>19</a:t>
            </a:fld>
            <a:endParaRPr lang="el-GR" smtClean="0">
              <a:solidFill>
                <a:prstClr val="black"/>
              </a:solidFill>
            </a:endParaRPr>
          </a:p>
        </p:txBody>
      </p:sp>
      <p:pic>
        <p:nvPicPr>
          <p:cNvPr id="23558" name="Picture 2" descr="C:\Users\fkaram2\Desktop\WP_0007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54" y="2389981"/>
            <a:ext cx="4140200" cy="3111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5715354" y="5603552"/>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Tree>
    <p:extLst>
      <p:ext uri="{BB962C8B-B14F-4D97-AF65-F5344CB8AC3E}">
        <p14:creationId xmlns:p14="http://schemas.microsoft.com/office/powerpoint/2010/main" val="44910490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r>
              <a:rPr lang="el-GR" altLang="el-GR" smtClean="0"/>
              <a:t>Ψηλάφηση μηριαίου νεύρου</a:t>
            </a:r>
          </a:p>
        </p:txBody>
      </p:sp>
      <p:sp>
        <p:nvSpPr>
          <p:cNvPr id="24579" name="Θέση περιεχομένου 2"/>
          <p:cNvSpPr>
            <a:spLocks noGrp="1"/>
          </p:cNvSpPr>
          <p:nvPr>
            <p:ph idx="1"/>
          </p:nvPr>
        </p:nvSpPr>
        <p:spPr>
          <a:xfrm>
            <a:off x="539750" y="1772816"/>
            <a:ext cx="4537075" cy="4599409"/>
          </a:xfrm>
        </p:spPr>
        <p:txBody>
          <a:bodyPr/>
          <a:lstStyle/>
          <a:p>
            <a:pPr eaLnBrk="1" hangingPunct="1"/>
            <a:r>
              <a:rPr lang="el-GR" altLang="el-GR" dirty="0" err="1" smtClean="0"/>
              <a:t>Ψηλαφάται</a:t>
            </a:r>
            <a:r>
              <a:rPr lang="el-GR" altLang="el-GR" dirty="0" smtClean="0"/>
              <a:t> </a:t>
            </a:r>
            <a:r>
              <a:rPr lang="el-GR" altLang="el-GR" dirty="0" err="1" smtClean="0"/>
              <a:t>ουριαία</a:t>
            </a:r>
            <a:r>
              <a:rPr lang="el-GR" altLang="el-GR" dirty="0" smtClean="0"/>
              <a:t> ως προς το μέσον του βουβωνικού συνδέσμου και προς τα έξω της μηριαίας αρτηρίας</a:t>
            </a:r>
            <a:r>
              <a:rPr lang="en-US" altLang="el-GR" dirty="0" smtClean="0"/>
              <a:t>.</a:t>
            </a:r>
            <a:endParaRPr lang="el-GR" altLang="el-GR" dirty="0" smtClean="0"/>
          </a:p>
          <a:p>
            <a:pPr eaLnBrk="1" hangingPunct="1"/>
            <a:endParaRPr lang="el-GR" altLang="el-GR" dirty="0" smtClean="0"/>
          </a:p>
        </p:txBody>
      </p:sp>
      <p:sp>
        <p:nvSpPr>
          <p:cNvPr id="7" name="Ορθογώνιο 6"/>
          <p:cNvSpPr/>
          <p:nvPr/>
        </p:nvSpPr>
        <p:spPr>
          <a:xfrm>
            <a:off x="1691680" y="3736975"/>
            <a:ext cx="3373437" cy="369887"/>
          </a:xfrm>
          <a:prstGeom prst="rect">
            <a:avLst/>
          </a:prstGeom>
        </p:spPr>
        <p:txBody>
          <a:bodyPr wrap="none">
            <a:spAutoFit/>
          </a:bodyPr>
          <a:lstStyle/>
          <a:p>
            <a:pPr>
              <a:defRPr/>
            </a:pPr>
            <a:r>
              <a:rPr lang="de-DE" dirty="0">
                <a:solidFill>
                  <a:prstClr val="black"/>
                </a:solidFill>
                <a:latin typeface="Calibri"/>
                <a:cs typeface="Arial" charset="0"/>
              </a:rPr>
              <a:t>(Hall &amp; </a:t>
            </a:r>
            <a:r>
              <a:rPr lang="de-DE" dirty="0" err="1">
                <a:solidFill>
                  <a:prstClr val="black"/>
                </a:solidFill>
                <a:latin typeface="Calibri"/>
                <a:cs typeface="Arial" charset="0"/>
              </a:rPr>
              <a:t>Elvey</a:t>
            </a:r>
            <a:r>
              <a:rPr lang="de-DE" dirty="0">
                <a:solidFill>
                  <a:prstClr val="black"/>
                </a:solidFill>
                <a:latin typeface="Calibri"/>
                <a:cs typeface="Arial" charset="0"/>
              </a:rPr>
              <a:t> 1999; Reichert 2010)</a:t>
            </a:r>
          </a:p>
        </p:txBody>
      </p:sp>
      <p:sp>
        <p:nvSpPr>
          <p:cNvPr id="2662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B5BBE2D-B772-4525-B5EA-A676422A9321}" type="slidenum">
              <a:rPr lang="el-GR" smtClean="0">
                <a:solidFill>
                  <a:prstClr val="black"/>
                </a:solidFill>
              </a:rPr>
              <a:pPr>
                <a:defRPr/>
              </a:pPr>
              <a:t>20</a:t>
            </a:fld>
            <a:endParaRPr lang="el-GR" smtClean="0">
              <a:solidFill>
                <a:prstClr val="black"/>
              </a:solidFill>
            </a:endParaRPr>
          </a:p>
        </p:txBody>
      </p:sp>
      <p:pic>
        <p:nvPicPr>
          <p:cNvPr id="24582" name="Picture 2" descr="C:\Users\fkaram2\Desktop\WP_000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108" y="1844824"/>
            <a:ext cx="3440113" cy="2586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5965064" y="4581128"/>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Tree>
    <p:extLst>
      <p:ext uri="{BB962C8B-B14F-4D97-AF65-F5344CB8AC3E}">
        <p14:creationId xmlns:p14="http://schemas.microsoft.com/office/powerpoint/2010/main" val="96889489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Νευροδιναμικές</a:t>
            </a:r>
            <a:r>
              <a:rPr lang="el-GR" dirty="0"/>
              <a:t> </a:t>
            </a:r>
            <a:r>
              <a:rPr lang="el-GR" dirty="0" smtClean="0"/>
              <a:t>δοκιμασίες</a:t>
            </a:r>
            <a:r>
              <a:rPr lang="en-US" dirty="0"/>
              <a:t> </a:t>
            </a:r>
            <a:r>
              <a:rPr lang="el-GR" sz="3000" b="0" dirty="0" smtClean="0"/>
              <a:t>1</a:t>
            </a:r>
            <a:r>
              <a:rPr lang="en-US" sz="3000" b="0" dirty="0" smtClean="0"/>
              <a:t>/</a:t>
            </a:r>
            <a:r>
              <a:rPr lang="el-GR" sz="3000" b="0" dirty="0" smtClean="0"/>
              <a:t>2</a:t>
            </a:r>
            <a:endParaRPr lang="el-GR" sz="3000" b="0" dirty="0"/>
          </a:p>
        </p:txBody>
      </p:sp>
      <p:sp>
        <p:nvSpPr>
          <p:cNvPr id="25603" name="Θέση περιεχομένου 2"/>
          <p:cNvSpPr>
            <a:spLocks noGrp="1"/>
          </p:cNvSpPr>
          <p:nvPr>
            <p:ph idx="1"/>
          </p:nvPr>
        </p:nvSpPr>
        <p:spPr>
          <a:xfrm>
            <a:off x="539552" y="1556345"/>
            <a:ext cx="8229600" cy="4752975"/>
          </a:xfrm>
        </p:spPr>
        <p:txBody>
          <a:bodyPr/>
          <a:lstStyle/>
          <a:p>
            <a:pPr eaLnBrk="1" hangingPunct="1"/>
            <a:r>
              <a:rPr lang="el-GR" altLang="el-GR" dirty="0" smtClean="0"/>
              <a:t>Οι </a:t>
            </a:r>
            <a:r>
              <a:rPr lang="el-GR" altLang="el-GR" dirty="0" err="1" smtClean="0"/>
              <a:t>νευροδυναμικές</a:t>
            </a:r>
            <a:r>
              <a:rPr lang="el-GR" altLang="el-GR" dirty="0" smtClean="0"/>
              <a:t> δοκιμασίες φέρουν σε τάση το νευρικό σύστημα μέσω των κινήσεων των αρθρώσεων οι οποίες αλλάζουν τις διαστάσεις του περιβάλλοντος που περιβάλλει τις συγκεκριμένες νευρικές δομές,</a:t>
            </a:r>
          </a:p>
          <a:p>
            <a:pPr eaLnBrk="1" hangingPunct="1"/>
            <a:r>
              <a:rPr lang="el-GR" altLang="el-GR" dirty="0" smtClean="0"/>
              <a:t>Η σειρά εκτέλεσης των κινήσεων δεν επηρεάζει το τελικό αποτέλεσμα,</a:t>
            </a:r>
          </a:p>
          <a:p>
            <a:pPr eaLnBrk="1" hangingPunct="1"/>
            <a:r>
              <a:rPr lang="el-GR" altLang="el-GR" dirty="0" smtClean="0"/>
              <a:t>Όμως για την αντικειμενικότερη αξιολόγηση των </a:t>
            </a:r>
            <a:r>
              <a:rPr lang="el-GR" altLang="el-GR" dirty="0" err="1" smtClean="0"/>
              <a:t>νευροδυναμικών</a:t>
            </a:r>
            <a:r>
              <a:rPr lang="el-GR" altLang="el-GR" dirty="0" smtClean="0"/>
              <a:t> δοκιμασιών για το άνω άκρο είναι καλύτερα η τελική κίνηση να γίνεται στον αγκώνα.</a:t>
            </a:r>
          </a:p>
        </p:txBody>
      </p:sp>
      <p:sp>
        <p:nvSpPr>
          <p:cNvPr id="2765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C9BB96E-A067-478C-BD77-0FFDBD974E3D}" type="slidenum">
              <a:rPr lang="el-GR" smtClean="0">
                <a:solidFill>
                  <a:prstClr val="black"/>
                </a:solidFill>
              </a:rPr>
              <a:pPr>
                <a:defRPr/>
              </a:pPr>
              <a:t>21</a:t>
            </a:fld>
            <a:endParaRPr lang="el-GR" smtClean="0">
              <a:solidFill>
                <a:prstClr val="black"/>
              </a:solidFill>
            </a:endParaRPr>
          </a:p>
        </p:txBody>
      </p:sp>
    </p:spTree>
    <p:extLst>
      <p:ext uri="{BB962C8B-B14F-4D97-AF65-F5344CB8AC3E}">
        <p14:creationId xmlns:p14="http://schemas.microsoft.com/office/powerpoint/2010/main" val="259039550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Νευροδιναμικές</a:t>
            </a:r>
            <a:r>
              <a:rPr lang="el-GR" dirty="0"/>
              <a:t> δοκιμασίες</a:t>
            </a:r>
            <a:r>
              <a:rPr lang="en-US" dirty="0"/>
              <a:t> </a:t>
            </a:r>
            <a:r>
              <a:rPr lang="en-US" sz="3000" b="0" dirty="0" smtClean="0"/>
              <a:t>2/</a:t>
            </a:r>
            <a:r>
              <a:rPr lang="el-GR" sz="3000" b="0" dirty="0"/>
              <a:t>2</a:t>
            </a:r>
            <a:endParaRPr lang="el-GR" dirty="0"/>
          </a:p>
        </p:txBody>
      </p:sp>
      <p:sp>
        <p:nvSpPr>
          <p:cNvPr id="3" name="Θέση περιεχομένου 2"/>
          <p:cNvSpPr>
            <a:spLocks noGrp="1"/>
          </p:cNvSpPr>
          <p:nvPr>
            <p:ph idx="1"/>
          </p:nvPr>
        </p:nvSpPr>
        <p:spPr>
          <a:xfrm>
            <a:off x="539552" y="1556792"/>
            <a:ext cx="8064896" cy="4824536"/>
          </a:xfrm>
        </p:spPr>
        <p:txBody>
          <a:bodyPr rtlCol="0">
            <a:normAutofit/>
          </a:bodyPr>
          <a:lstStyle/>
          <a:p>
            <a:pPr eaLnBrk="1" fontAlgn="auto" hangingPunct="1">
              <a:spcBef>
                <a:spcPts val="1800"/>
              </a:spcBef>
              <a:spcAft>
                <a:spcPts val="0"/>
              </a:spcAft>
              <a:buFont typeface="Arial" pitchFamily="34" charset="0"/>
              <a:buChar char="•"/>
              <a:defRPr/>
            </a:pPr>
            <a:r>
              <a:rPr lang="el-GR" dirty="0"/>
              <a:t>Για να θεωρηθεί θετική μία δοκιμασία θα πρέπει:</a:t>
            </a:r>
          </a:p>
          <a:p>
            <a:pPr marL="611188" eaLnBrk="1" fontAlgn="auto" hangingPunct="1">
              <a:lnSpc>
                <a:spcPct val="114000"/>
              </a:lnSpc>
              <a:spcBef>
                <a:spcPts val="1800"/>
              </a:spcBef>
              <a:spcAft>
                <a:spcPts val="0"/>
              </a:spcAft>
              <a:buFont typeface="Courier New" panose="02070309020205020404" pitchFamily="49" charset="0"/>
              <a:buChar char="o"/>
              <a:defRPr/>
            </a:pPr>
            <a:r>
              <a:rPr lang="el-GR" sz="2200" dirty="0"/>
              <a:t>Να αναπαράγει τα συμπτώματα του ασθενή ή τα </a:t>
            </a:r>
            <a:r>
              <a:rPr lang="el-GR" sz="2200" dirty="0" err="1"/>
              <a:t>συνοδά</a:t>
            </a:r>
            <a:r>
              <a:rPr lang="el-GR" sz="2200" dirty="0"/>
              <a:t> </a:t>
            </a:r>
            <a:r>
              <a:rPr lang="el-GR" sz="2200" dirty="0" smtClean="0"/>
              <a:t>συμπτώματα,</a:t>
            </a:r>
            <a:endParaRPr lang="el-GR" sz="2200" dirty="0"/>
          </a:p>
          <a:p>
            <a:pPr marL="611188" eaLnBrk="1" fontAlgn="auto" hangingPunct="1">
              <a:lnSpc>
                <a:spcPct val="114000"/>
              </a:lnSpc>
              <a:spcBef>
                <a:spcPts val="1800"/>
              </a:spcBef>
              <a:spcAft>
                <a:spcPts val="0"/>
              </a:spcAft>
              <a:buFont typeface="Courier New" panose="02070309020205020404" pitchFamily="49" charset="0"/>
              <a:buChar char="o"/>
              <a:defRPr/>
            </a:pPr>
            <a:r>
              <a:rPr lang="el-GR" sz="2200" dirty="0"/>
              <a:t>Η κίνηση της </a:t>
            </a:r>
            <a:r>
              <a:rPr lang="el-GR" sz="2200" dirty="0" err="1"/>
              <a:t>περιφερικότερης</a:t>
            </a:r>
            <a:r>
              <a:rPr lang="el-GR" sz="2200" dirty="0"/>
              <a:t> άρθρωσης να αλλάζει τα συμπτώματα (</a:t>
            </a:r>
            <a:r>
              <a:rPr lang="el-GR" sz="2200" dirty="0" err="1"/>
              <a:t>διαφοροδιάγνωση</a:t>
            </a:r>
            <a:r>
              <a:rPr lang="el-GR" sz="2200" dirty="0"/>
              <a:t> δομών</a:t>
            </a:r>
            <a:r>
              <a:rPr lang="el-GR" sz="2200" dirty="0" smtClean="0"/>
              <a:t>),</a:t>
            </a:r>
            <a:endParaRPr lang="el-GR" sz="2200" dirty="0"/>
          </a:p>
          <a:p>
            <a:pPr marL="611188" eaLnBrk="1" fontAlgn="auto" hangingPunct="1">
              <a:lnSpc>
                <a:spcPct val="114000"/>
              </a:lnSpc>
              <a:spcBef>
                <a:spcPts val="1800"/>
              </a:spcBef>
              <a:spcAft>
                <a:spcPts val="0"/>
              </a:spcAft>
              <a:buFont typeface="Courier New" panose="02070309020205020404" pitchFamily="49" charset="0"/>
              <a:buChar char="o"/>
              <a:defRPr/>
            </a:pPr>
            <a:r>
              <a:rPr lang="el-GR" sz="2200" dirty="0"/>
              <a:t>Να υπάρχει διαφορά μεταξύ της πάσχουσας και μη πάσχουσας πλευράς ή να υπάρχει απόκλιση από την φυσιολογική αίσθηση που νιώθουν τα συμπτωματικά άτομα κατά την εφαρμογή της </a:t>
            </a:r>
            <a:r>
              <a:rPr lang="el-GR" sz="2200" dirty="0" smtClean="0"/>
              <a:t>δοκιμασίας.</a:t>
            </a:r>
            <a:endParaRPr lang="el-GR" sz="2200" dirty="0"/>
          </a:p>
        </p:txBody>
      </p:sp>
      <p:sp>
        <p:nvSpPr>
          <p:cNvPr id="2867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3BBAE53-E4B9-4833-B21D-EB7018460DF6}" type="slidenum">
              <a:rPr lang="el-GR" smtClean="0">
                <a:solidFill>
                  <a:prstClr val="black"/>
                </a:solidFill>
              </a:rPr>
              <a:pPr>
                <a:defRPr/>
              </a:pPr>
              <a:t>22</a:t>
            </a:fld>
            <a:endParaRPr lang="el-GR" smtClean="0">
              <a:solidFill>
                <a:prstClr val="black"/>
              </a:solidFill>
            </a:endParaRPr>
          </a:p>
        </p:txBody>
      </p:sp>
    </p:spTree>
    <p:extLst>
      <p:ext uri="{BB962C8B-B14F-4D97-AF65-F5344CB8AC3E}">
        <p14:creationId xmlns:p14="http://schemas.microsoft.com/office/powerpoint/2010/main" val="287244020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pPr eaLnBrk="1" hangingPunct="1"/>
            <a:r>
              <a:rPr lang="el-GR" altLang="el-GR" smtClean="0"/>
              <a:t>Δοκιμασία για το μέσο νεύρο (Α₅)₆,₇,₈, Θ₁</a:t>
            </a:r>
          </a:p>
        </p:txBody>
      </p:sp>
      <p:sp>
        <p:nvSpPr>
          <p:cNvPr id="3" name="Θέση περιεχομένου 2"/>
          <p:cNvSpPr>
            <a:spLocks noGrp="1"/>
          </p:cNvSpPr>
          <p:nvPr>
            <p:ph idx="1"/>
          </p:nvPr>
        </p:nvSpPr>
        <p:spPr/>
        <p:txBody>
          <a:bodyPr rtlCol="0">
            <a:normAutofit fontScale="92500" lnSpcReduction="20000"/>
          </a:bodyPr>
          <a:lstStyle/>
          <a:p>
            <a:pPr eaLnBrk="1" fontAlgn="auto" hangingPunct="1">
              <a:lnSpc>
                <a:spcPct val="114000"/>
              </a:lnSpc>
              <a:spcAft>
                <a:spcPts val="600"/>
              </a:spcAft>
              <a:buFont typeface="Arial" pitchFamily="34" charset="0"/>
              <a:buChar char="•"/>
              <a:defRPr/>
            </a:pPr>
            <a:r>
              <a:rPr lang="el-GR" dirty="0"/>
              <a:t>Απαγωγή/έξω στροφή του </a:t>
            </a:r>
            <a:r>
              <a:rPr lang="el-GR" dirty="0" smtClean="0"/>
              <a:t>ώμου,</a:t>
            </a:r>
            <a:endParaRPr lang="el-GR" dirty="0"/>
          </a:p>
          <a:p>
            <a:pPr eaLnBrk="1" fontAlgn="auto" hangingPunct="1">
              <a:lnSpc>
                <a:spcPct val="114000"/>
              </a:lnSpc>
              <a:spcAft>
                <a:spcPts val="600"/>
              </a:spcAft>
              <a:buFont typeface="Arial" pitchFamily="34" charset="0"/>
              <a:buChar char="•"/>
              <a:defRPr/>
            </a:pPr>
            <a:r>
              <a:rPr lang="el-GR" dirty="0"/>
              <a:t>Απαλή σταθεροποίηση της ωμοπλάτης (χωρίς να γίνεται η </a:t>
            </a:r>
            <a:r>
              <a:rPr lang="el-GR" dirty="0" err="1"/>
              <a:t>κατάσπασή</a:t>
            </a:r>
            <a:r>
              <a:rPr lang="el-GR" dirty="0"/>
              <a:t> της</a:t>
            </a:r>
            <a:r>
              <a:rPr lang="el-GR" dirty="0" smtClean="0"/>
              <a:t>),</a:t>
            </a:r>
            <a:endParaRPr lang="el-GR" dirty="0"/>
          </a:p>
          <a:p>
            <a:pPr eaLnBrk="1" fontAlgn="auto" hangingPunct="1">
              <a:lnSpc>
                <a:spcPct val="114000"/>
              </a:lnSpc>
              <a:spcAft>
                <a:spcPts val="600"/>
              </a:spcAft>
              <a:buFont typeface="Arial" pitchFamily="34" charset="0"/>
              <a:buChar char="•"/>
              <a:defRPr/>
            </a:pPr>
            <a:r>
              <a:rPr lang="el-GR" dirty="0"/>
              <a:t>Υπτιασμός του </a:t>
            </a:r>
            <a:r>
              <a:rPr lang="el-GR" dirty="0" smtClean="0"/>
              <a:t>αντιβραχίου,</a:t>
            </a:r>
            <a:endParaRPr lang="el-GR" dirty="0"/>
          </a:p>
          <a:p>
            <a:pPr eaLnBrk="1" fontAlgn="auto" hangingPunct="1">
              <a:lnSpc>
                <a:spcPct val="114000"/>
              </a:lnSpc>
              <a:spcAft>
                <a:spcPts val="600"/>
              </a:spcAft>
              <a:buFont typeface="Arial" pitchFamily="34" charset="0"/>
              <a:buChar char="•"/>
              <a:defRPr/>
            </a:pPr>
            <a:r>
              <a:rPr lang="el-GR" dirty="0"/>
              <a:t>Έκταση </a:t>
            </a:r>
            <a:r>
              <a:rPr lang="el-GR" dirty="0" smtClean="0"/>
              <a:t>καρπού/δακτύλων,</a:t>
            </a:r>
            <a:endParaRPr lang="el-GR" dirty="0"/>
          </a:p>
          <a:p>
            <a:pPr eaLnBrk="1" fontAlgn="auto" hangingPunct="1">
              <a:lnSpc>
                <a:spcPct val="114000"/>
              </a:lnSpc>
              <a:spcAft>
                <a:spcPts val="600"/>
              </a:spcAft>
              <a:buFont typeface="Arial" pitchFamily="34" charset="0"/>
              <a:buChar char="•"/>
              <a:defRPr/>
            </a:pPr>
            <a:r>
              <a:rPr lang="el-GR" dirty="0"/>
              <a:t>Έκταση </a:t>
            </a:r>
            <a:r>
              <a:rPr lang="el-GR" dirty="0" smtClean="0"/>
              <a:t>αγκώνα,</a:t>
            </a:r>
            <a:endParaRPr lang="el-GR" dirty="0"/>
          </a:p>
          <a:p>
            <a:pPr eaLnBrk="1" fontAlgn="auto" hangingPunct="1">
              <a:lnSpc>
                <a:spcPct val="114000"/>
              </a:lnSpc>
              <a:spcAft>
                <a:spcPts val="600"/>
              </a:spcAft>
              <a:buFont typeface="Arial" pitchFamily="34" charset="0"/>
              <a:buChar char="•"/>
              <a:defRPr/>
            </a:pPr>
            <a:r>
              <a:rPr lang="el-GR" dirty="0"/>
              <a:t>Για αύξηση της τάσης προστίθεται η αντίθετη πλάγια κάμψη </a:t>
            </a:r>
            <a:r>
              <a:rPr lang="el-GR" dirty="0" smtClean="0"/>
              <a:t>κεφαλής,</a:t>
            </a:r>
            <a:endParaRPr lang="el-GR" dirty="0"/>
          </a:p>
          <a:p>
            <a:pPr eaLnBrk="1" fontAlgn="auto" hangingPunct="1">
              <a:lnSpc>
                <a:spcPct val="114000"/>
              </a:lnSpc>
              <a:spcAft>
                <a:spcPts val="600"/>
              </a:spcAft>
              <a:buFont typeface="Arial" pitchFamily="34" charset="0"/>
              <a:buChar char="•"/>
              <a:defRPr/>
            </a:pPr>
            <a:r>
              <a:rPr lang="el-GR" dirty="0"/>
              <a:t>Για μείωση της τάσης προστίθεται η σύστοιχη πλάγια κάμψη </a:t>
            </a:r>
            <a:r>
              <a:rPr lang="el-GR" dirty="0" smtClean="0"/>
              <a:t>κεφαλής.</a:t>
            </a:r>
            <a:endParaRPr lang="el-GR" dirty="0"/>
          </a:p>
          <a:p>
            <a:pPr eaLnBrk="1" fontAlgn="auto" hangingPunct="1">
              <a:spcAft>
                <a:spcPts val="0"/>
              </a:spcAft>
              <a:buFont typeface="Arial" pitchFamily="34" charset="0"/>
              <a:buChar char="•"/>
              <a:defRPr/>
            </a:pPr>
            <a:endParaRPr lang="el-GR" dirty="0"/>
          </a:p>
        </p:txBody>
      </p:sp>
      <p:sp>
        <p:nvSpPr>
          <p:cNvPr id="2970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082DC81-8381-499F-99EC-45A4231225DD}" type="slidenum">
              <a:rPr lang="el-GR" smtClean="0">
                <a:solidFill>
                  <a:prstClr val="black"/>
                </a:solidFill>
              </a:rPr>
              <a:pPr>
                <a:defRPr/>
              </a:pPr>
              <a:t>23</a:t>
            </a:fld>
            <a:endParaRPr lang="el-GR" smtClean="0">
              <a:solidFill>
                <a:prstClr val="black"/>
              </a:solidFill>
            </a:endParaRPr>
          </a:p>
        </p:txBody>
      </p:sp>
    </p:spTree>
    <p:extLst>
      <p:ext uri="{BB962C8B-B14F-4D97-AF65-F5344CB8AC3E}">
        <p14:creationId xmlns:p14="http://schemas.microsoft.com/office/powerpoint/2010/main" val="227519957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lstStyle/>
          <a:p>
            <a:pPr eaLnBrk="1" hangingPunct="1"/>
            <a:r>
              <a:rPr lang="el-GR" altLang="el-GR" smtClean="0"/>
              <a:t>Δοκιμασία για το ωλένιο νεύρο Α(₇),₈, Θ₁</a:t>
            </a:r>
          </a:p>
        </p:txBody>
      </p:sp>
      <p:sp>
        <p:nvSpPr>
          <p:cNvPr id="3" name="Θέση περιεχομένου 2"/>
          <p:cNvSpPr>
            <a:spLocks noGrp="1"/>
          </p:cNvSpPr>
          <p:nvPr>
            <p:ph idx="1"/>
          </p:nvPr>
        </p:nvSpPr>
        <p:spPr/>
        <p:txBody>
          <a:bodyPr rtlCol="0">
            <a:normAutofit fontScale="92500" lnSpcReduction="10000"/>
          </a:bodyPr>
          <a:lstStyle/>
          <a:p>
            <a:pPr eaLnBrk="1" fontAlgn="auto" hangingPunct="1">
              <a:spcBef>
                <a:spcPts val="1800"/>
              </a:spcBef>
              <a:spcAft>
                <a:spcPts val="0"/>
              </a:spcAft>
              <a:buFont typeface="Arial" pitchFamily="34" charset="0"/>
              <a:buChar char="•"/>
              <a:defRPr/>
            </a:pPr>
            <a:r>
              <a:rPr lang="el-GR" dirty="0"/>
              <a:t>Ασθενής σε ύπτια </a:t>
            </a:r>
            <a:r>
              <a:rPr lang="el-GR" dirty="0" smtClean="0"/>
              <a:t>θέση,</a:t>
            </a:r>
            <a:endParaRPr lang="el-GR" dirty="0"/>
          </a:p>
          <a:p>
            <a:pPr eaLnBrk="1" fontAlgn="auto" hangingPunct="1">
              <a:spcBef>
                <a:spcPts val="1800"/>
              </a:spcBef>
              <a:spcAft>
                <a:spcPts val="0"/>
              </a:spcAft>
              <a:buFont typeface="Arial" pitchFamily="34" charset="0"/>
              <a:buChar char="•"/>
              <a:defRPr/>
            </a:pPr>
            <a:r>
              <a:rPr lang="el-GR" dirty="0"/>
              <a:t>Απαγωγή/έξω στροφή του </a:t>
            </a:r>
            <a:r>
              <a:rPr lang="el-GR" dirty="0" smtClean="0"/>
              <a:t>ώμου,</a:t>
            </a:r>
            <a:endParaRPr lang="el-GR" dirty="0"/>
          </a:p>
          <a:p>
            <a:pPr eaLnBrk="1" fontAlgn="auto" hangingPunct="1">
              <a:spcBef>
                <a:spcPts val="1800"/>
              </a:spcBef>
              <a:spcAft>
                <a:spcPts val="0"/>
              </a:spcAft>
              <a:buFont typeface="Arial" pitchFamily="34" charset="0"/>
              <a:buChar char="•"/>
              <a:defRPr/>
            </a:pPr>
            <a:r>
              <a:rPr lang="el-GR" dirty="0"/>
              <a:t>Απαλή σταθεροποίηση της ωμοπλάτης (χωρίς να γίνεται η </a:t>
            </a:r>
            <a:r>
              <a:rPr lang="el-GR" dirty="0" err="1"/>
              <a:t>κατάσπασή</a:t>
            </a:r>
            <a:r>
              <a:rPr lang="el-GR" dirty="0"/>
              <a:t> της</a:t>
            </a:r>
            <a:r>
              <a:rPr lang="el-GR" dirty="0" smtClean="0"/>
              <a:t>),</a:t>
            </a:r>
            <a:endParaRPr lang="el-GR" dirty="0"/>
          </a:p>
          <a:p>
            <a:pPr eaLnBrk="1" fontAlgn="auto" hangingPunct="1">
              <a:spcBef>
                <a:spcPts val="1800"/>
              </a:spcBef>
              <a:spcAft>
                <a:spcPts val="0"/>
              </a:spcAft>
              <a:buFont typeface="Arial" pitchFamily="34" charset="0"/>
              <a:buChar char="•"/>
              <a:defRPr/>
            </a:pPr>
            <a:r>
              <a:rPr lang="el-GR" dirty="0"/>
              <a:t>Πρηνισμός </a:t>
            </a:r>
            <a:r>
              <a:rPr lang="el-GR" dirty="0" smtClean="0"/>
              <a:t>αντιβραχίου,</a:t>
            </a:r>
            <a:endParaRPr lang="el-GR" dirty="0"/>
          </a:p>
          <a:p>
            <a:pPr eaLnBrk="1" fontAlgn="auto" hangingPunct="1">
              <a:spcBef>
                <a:spcPts val="1800"/>
              </a:spcBef>
              <a:spcAft>
                <a:spcPts val="0"/>
              </a:spcAft>
              <a:buFont typeface="Arial" pitchFamily="34" charset="0"/>
              <a:buChar char="•"/>
              <a:defRPr/>
            </a:pPr>
            <a:r>
              <a:rPr lang="el-GR" dirty="0"/>
              <a:t>Έκταση/</a:t>
            </a:r>
            <a:r>
              <a:rPr lang="el-GR" dirty="0" err="1"/>
              <a:t>κερκιδική</a:t>
            </a:r>
            <a:r>
              <a:rPr lang="el-GR" dirty="0"/>
              <a:t> απόκλιση του </a:t>
            </a:r>
            <a:r>
              <a:rPr lang="el-GR" dirty="0" smtClean="0"/>
              <a:t>καρπού,</a:t>
            </a:r>
            <a:endParaRPr lang="el-GR" dirty="0"/>
          </a:p>
          <a:p>
            <a:pPr eaLnBrk="1" fontAlgn="auto" hangingPunct="1">
              <a:spcBef>
                <a:spcPts val="1800"/>
              </a:spcBef>
              <a:spcAft>
                <a:spcPts val="0"/>
              </a:spcAft>
              <a:buFont typeface="Arial" pitchFamily="34" charset="0"/>
              <a:buChar char="•"/>
              <a:defRPr/>
            </a:pPr>
            <a:r>
              <a:rPr lang="el-GR" dirty="0"/>
              <a:t>Έκταση </a:t>
            </a:r>
            <a:r>
              <a:rPr lang="el-GR" dirty="0" smtClean="0"/>
              <a:t>δακτύλων,</a:t>
            </a:r>
            <a:endParaRPr lang="el-GR" dirty="0"/>
          </a:p>
          <a:p>
            <a:pPr eaLnBrk="1" fontAlgn="auto" hangingPunct="1">
              <a:spcBef>
                <a:spcPts val="1800"/>
              </a:spcBef>
              <a:spcAft>
                <a:spcPts val="0"/>
              </a:spcAft>
              <a:buFont typeface="Arial" pitchFamily="34" charset="0"/>
              <a:buChar char="•"/>
              <a:defRPr/>
            </a:pPr>
            <a:r>
              <a:rPr lang="el-GR" dirty="0"/>
              <a:t>Έκταση </a:t>
            </a:r>
            <a:r>
              <a:rPr lang="el-GR" dirty="0" smtClean="0"/>
              <a:t>αγκώνα,</a:t>
            </a:r>
            <a:endParaRPr lang="el-GR" dirty="0"/>
          </a:p>
          <a:p>
            <a:pPr eaLnBrk="1" fontAlgn="auto" hangingPunct="1">
              <a:spcBef>
                <a:spcPts val="1800"/>
              </a:spcBef>
              <a:spcAft>
                <a:spcPts val="0"/>
              </a:spcAft>
              <a:buFont typeface="Arial" pitchFamily="34" charset="0"/>
              <a:buChar char="•"/>
              <a:defRPr/>
            </a:pPr>
            <a:r>
              <a:rPr lang="el-GR" dirty="0"/>
              <a:t>Αλλαγή τάσης με πλάγιες κάμψεις </a:t>
            </a:r>
            <a:r>
              <a:rPr lang="el-GR" dirty="0" smtClean="0"/>
              <a:t>κεφαλής.</a:t>
            </a:r>
            <a:endParaRPr lang="el-GR" dirty="0"/>
          </a:p>
          <a:p>
            <a:pPr eaLnBrk="1" fontAlgn="auto" hangingPunct="1">
              <a:spcAft>
                <a:spcPts val="0"/>
              </a:spcAft>
              <a:buFont typeface="Arial" pitchFamily="34" charset="0"/>
              <a:buChar char="•"/>
              <a:defRPr/>
            </a:pPr>
            <a:endParaRPr lang="el-GR" dirty="0"/>
          </a:p>
        </p:txBody>
      </p:sp>
      <p:sp>
        <p:nvSpPr>
          <p:cNvPr id="307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AEC656E-40C2-4DE7-B358-CC2D6DB1EA44}" type="slidenum">
              <a:rPr lang="el-GR" smtClean="0">
                <a:solidFill>
                  <a:prstClr val="black"/>
                </a:solidFill>
              </a:rPr>
              <a:pPr>
                <a:defRPr/>
              </a:pPr>
              <a:t>24</a:t>
            </a:fld>
            <a:endParaRPr lang="el-GR" smtClean="0">
              <a:solidFill>
                <a:prstClr val="black"/>
              </a:solidFill>
            </a:endParaRPr>
          </a:p>
        </p:txBody>
      </p:sp>
    </p:spTree>
    <p:extLst>
      <p:ext uri="{BB962C8B-B14F-4D97-AF65-F5344CB8AC3E}">
        <p14:creationId xmlns:p14="http://schemas.microsoft.com/office/powerpoint/2010/main" val="45704842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a:xfrm>
            <a:off x="359532" y="115888"/>
            <a:ext cx="8424936" cy="1152525"/>
          </a:xfrm>
        </p:spPr>
        <p:txBody>
          <a:bodyPr/>
          <a:lstStyle/>
          <a:p>
            <a:pPr eaLnBrk="1" hangingPunct="1"/>
            <a:r>
              <a:rPr lang="el-GR" altLang="el-GR" dirty="0" smtClean="0"/>
              <a:t>Δοκιμασία για </a:t>
            </a:r>
            <a:r>
              <a:rPr lang="el-GR" altLang="el-GR" dirty="0" err="1" smtClean="0"/>
              <a:t>κερκιδικό</a:t>
            </a:r>
            <a:r>
              <a:rPr lang="el-GR" altLang="el-GR" dirty="0" smtClean="0"/>
              <a:t> νεύρο (Α₅)₆,₇,₈, Θ₁</a:t>
            </a:r>
          </a:p>
        </p:txBody>
      </p:sp>
      <p:sp>
        <p:nvSpPr>
          <p:cNvPr id="3" name="Θέση περιεχομένου 2"/>
          <p:cNvSpPr>
            <a:spLocks noGrp="1"/>
          </p:cNvSpPr>
          <p:nvPr>
            <p:ph idx="1"/>
          </p:nvPr>
        </p:nvSpPr>
        <p:spPr/>
        <p:txBody>
          <a:bodyPr rtlCol="0">
            <a:normAutofit fontScale="92500" lnSpcReduction="10000"/>
          </a:bodyPr>
          <a:lstStyle/>
          <a:p>
            <a:pPr eaLnBrk="1" fontAlgn="auto" hangingPunct="1">
              <a:spcBef>
                <a:spcPts val="1800"/>
              </a:spcBef>
              <a:spcAft>
                <a:spcPts val="0"/>
              </a:spcAft>
              <a:buFont typeface="Arial" pitchFamily="34" charset="0"/>
              <a:buChar char="•"/>
              <a:defRPr/>
            </a:pPr>
            <a:r>
              <a:rPr lang="el-GR" dirty="0"/>
              <a:t>Ασθενής σε ύπτια </a:t>
            </a:r>
            <a:r>
              <a:rPr lang="el-GR" dirty="0" smtClean="0"/>
              <a:t>θέση,</a:t>
            </a:r>
            <a:endParaRPr lang="el-GR" dirty="0"/>
          </a:p>
          <a:p>
            <a:pPr eaLnBrk="1" fontAlgn="auto" hangingPunct="1">
              <a:spcBef>
                <a:spcPts val="1800"/>
              </a:spcBef>
              <a:spcAft>
                <a:spcPts val="0"/>
              </a:spcAft>
              <a:buFont typeface="Arial" pitchFamily="34" charset="0"/>
              <a:buChar char="•"/>
              <a:defRPr/>
            </a:pPr>
            <a:r>
              <a:rPr lang="el-GR" dirty="0"/>
              <a:t>Απαγωγή/έκταση έσω στροφή </a:t>
            </a:r>
            <a:r>
              <a:rPr lang="el-GR" dirty="0" smtClean="0"/>
              <a:t>ώμου,</a:t>
            </a:r>
            <a:endParaRPr lang="el-GR" dirty="0"/>
          </a:p>
          <a:p>
            <a:pPr eaLnBrk="1" fontAlgn="auto" hangingPunct="1">
              <a:spcBef>
                <a:spcPts val="1800"/>
              </a:spcBef>
              <a:spcAft>
                <a:spcPts val="0"/>
              </a:spcAft>
              <a:buFont typeface="Arial" pitchFamily="34" charset="0"/>
              <a:buChar char="•"/>
              <a:defRPr/>
            </a:pPr>
            <a:r>
              <a:rPr lang="el-GR" dirty="0"/>
              <a:t>Απαλή σταθεροποίηση της ωμοπλάτης (χωρίς να γίνεται η </a:t>
            </a:r>
            <a:r>
              <a:rPr lang="el-GR" dirty="0" err="1"/>
              <a:t>κατάσπασή</a:t>
            </a:r>
            <a:r>
              <a:rPr lang="el-GR" dirty="0"/>
              <a:t> της</a:t>
            </a:r>
            <a:r>
              <a:rPr lang="el-GR" dirty="0" smtClean="0"/>
              <a:t>),</a:t>
            </a:r>
            <a:endParaRPr lang="el-GR" dirty="0"/>
          </a:p>
          <a:p>
            <a:pPr eaLnBrk="1" fontAlgn="auto" hangingPunct="1">
              <a:spcBef>
                <a:spcPts val="1800"/>
              </a:spcBef>
              <a:spcAft>
                <a:spcPts val="0"/>
              </a:spcAft>
              <a:buFont typeface="Arial" pitchFamily="34" charset="0"/>
              <a:buChar char="•"/>
              <a:defRPr/>
            </a:pPr>
            <a:r>
              <a:rPr lang="el-GR" dirty="0"/>
              <a:t>Πρηνισμός </a:t>
            </a:r>
            <a:r>
              <a:rPr lang="el-GR" dirty="0" smtClean="0"/>
              <a:t>αντιβραχίου,</a:t>
            </a:r>
            <a:endParaRPr lang="el-GR" dirty="0"/>
          </a:p>
          <a:p>
            <a:pPr eaLnBrk="1" fontAlgn="auto" hangingPunct="1">
              <a:spcBef>
                <a:spcPts val="1800"/>
              </a:spcBef>
              <a:spcAft>
                <a:spcPts val="0"/>
              </a:spcAft>
              <a:buFont typeface="Arial" pitchFamily="34" charset="0"/>
              <a:buChar char="•"/>
              <a:defRPr/>
            </a:pPr>
            <a:r>
              <a:rPr lang="el-GR" dirty="0"/>
              <a:t>Κάμψη/</a:t>
            </a:r>
            <a:r>
              <a:rPr lang="el-GR" dirty="0" err="1"/>
              <a:t>ωλένια</a:t>
            </a:r>
            <a:r>
              <a:rPr lang="el-GR" dirty="0"/>
              <a:t> απόκλιση </a:t>
            </a:r>
            <a:r>
              <a:rPr lang="el-GR" dirty="0" smtClean="0"/>
              <a:t>καρπού,</a:t>
            </a:r>
            <a:endParaRPr lang="el-GR" dirty="0"/>
          </a:p>
          <a:p>
            <a:pPr eaLnBrk="1" fontAlgn="auto" hangingPunct="1">
              <a:spcBef>
                <a:spcPts val="1800"/>
              </a:spcBef>
              <a:spcAft>
                <a:spcPts val="0"/>
              </a:spcAft>
              <a:buFont typeface="Arial" pitchFamily="34" charset="0"/>
              <a:buChar char="•"/>
              <a:defRPr/>
            </a:pPr>
            <a:r>
              <a:rPr lang="el-GR" dirty="0"/>
              <a:t>Κάμψη </a:t>
            </a:r>
            <a:r>
              <a:rPr lang="el-GR" dirty="0" smtClean="0"/>
              <a:t>δακτύλων,</a:t>
            </a:r>
            <a:endParaRPr lang="el-GR" dirty="0"/>
          </a:p>
          <a:p>
            <a:pPr eaLnBrk="1" fontAlgn="auto" hangingPunct="1">
              <a:spcBef>
                <a:spcPts val="1800"/>
              </a:spcBef>
              <a:spcAft>
                <a:spcPts val="0"/>
              </a:spcAft>
              <a:buFont typeface="Arial" pitchFamily="34" charset="0"/>
              <a:buChar char="•"/>
              <a:defRPr/>
            </a:pPr>
            <a:r>
              <a:rPr lang="el-GR" dirty="0"/>
              <a:t>Έκταση </a:t>
            </a:r>
            <a:r>
              <a:rPr lang="el-GR" dirty="0" smtClean="0"/>
              <a:t>αγκώνα,</a:t>
            </a:r>
            <a:endParaRPr lang="el-GR" dirty="0"/>
          </a:p>
          <a:p>
            <a:pPr eaLnBrk="1" fontAlgn="auto" hangingPunct="1">
              <a:spcBef>
                <a:spcPts val="1800"/>
              </a:spcBef>
              <a:spcAft>
                <a:spcPts val="0"/>
              </a:spcAft>
              <a:buFont typeface="Arial" pitchFamily="34" charset="0"/>
              <a:buChar char="•"/>
              <a:defRPr/>
            </a:pPr>
            <a:r>
              <a:rPr lang="el-GR" dirty="0"/>
              <a:t>Αλλαγή τάσης με πλάγιες κάμψεις </a:t>
            </a:r>
            <a:r>
              <a:rPr lang="el-GR" dirty="0" smtClean="0"/>
              <a:t>κεφαλής.</a:t>
            </a:r>
            <a:endParaRPr lang="el-GR" dirty="0"/>
          </a:p>
          <a:p>
            <a:pPr eaLnBrk="1" fontAlgn="auto" hangingPunct="1">
              <a:spcAft>
                <a:spcPts val="0"/>
              </a:spcAft>
              <a:buFont typeface="Arial" pitchFamily="34" charset="0"/>
              <a:buChar char="•"/>
              <a:defRPr/>
            </a:pPr>
            <a:endParaRPr lang="el-GR" dirty="0"/>
          </a:p>
        </p:txBody>
      </p:sp>
      <p:sp>
        <p:nvSpPr>
          <p:cNvPr id="317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AD98889-4DBA-4034-92A0-8D70BE34AAD9}" type="slidenum">
              <a:rPr lang="el-GR" smtClean="0">
                <a:solidFill>
                  <a:prstClr val="black"/>
                </a:solidFill>
              </a:rPr>
              <a:pPr>
                <a:defRPr/>
              </a:pPr>
              <a:t>25</a:t>
            </a:fld>
            <a:endParaRPr lang="el-GR" smtClean="0">
              <a:solidFill>
                <a:prstClr val="black"/>
              </a:solidFill>
            </a:endParaRPr>
          </a:p>
        </p:txBody>
      </p:sp>
    </p:spTree>
    <p:extLst>
      <p:ext uri="{BB962C8B-B14F-4D97-AF65-F5344CB8AC3E}">
        <p14:creationId xmlns:p14="http://schemas.microsoft.com/office/powerpoint/2010/main" val="1420470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a:xfrm>
            <a:off x="53975" y="115888"/>
            <a:ext cx="9036050" cy="1081087"/>
          </a:xfrm>
        </p:spPr>
        <p:txBody>
          <a:bodyPr/>
          <a:lstStyle/>
          <a:p>
            <a:pPr eaLnBrk="1" hangingPunct="1"/>
            <a:r>
              <a:rPr lang="el-GR" altLang="el-GR" smtClean="0"/>
              <a:t>Δοκιμασία για ισχιακό νεύρο Ο₄,₅ Ι₁,₂,₃ – SLR </a:t>
            </a:r>
          </a:p>
        </p:txBody>
      </p:sp>
      <p:sp>
        <p:nvSpPr>
          <p:cNvPr id="3" name="Θέση περιεχομένου 2"/>
          <p:cNvSpPr>
            <a:spLocks noGrp="1"/>
          </p:cNvSpPr>
          <p:nvPr>
            <p:ph idx="1"/>
          </p:nvPr>
        </p:nvSpPr>
        <p:spPr>
          <a:xfrm>
            <a:off x="539552" y="1484784"/>
            <a:ext cx="8229600" cy="5185023"/>
          </a:xfrm>
        </p:spPr>
        <p:txBody>
          <a:bodyPr rtlCol="0">
            <a:normAutofit fontScale="92500" lnSpcReduction="10000"/>
          </a:bodyPr>
          <a:lstStyle/>
          <a:p>
            <a:pPr eaLnBrk="1" fontAlgn="auto" hangingPunct="1">
              <a:spcAft>
                <a:spcPts val="0"/>
              </a:spcAft>
              <a:buFont typeface="Arial" pitchFamily="34" charset="0"/>
              <a:buChar char="•"/>
              <a:defRPr/>
            </a:pPr>
            <a:r>
              <a:rPr lang="el-GR" dirty="0"/>
              <a:t>Ασθενής σε ύπτια </a:t>
            </a:r>
            <a:r>
              <a:rPr lang="el-GR" dirty="0" smtClean="0"/>
              <a:t>θέση,</a:t>
            </a:r>
            <a:endParaRPr lang="el-GR" dirty="0"/>
          </a:p>
          <a:p>
            <a:pPr eaLnBrk="1" fontAlgn="auto" hangingPunct="1">
              <a:spcAft>
                <a:spcPts val="0"/>
              </a:spcAft>
              <a:buFont typeface="Arial" pitchFamily="34" charset="0"/>
              <a:buChar char="•"/>
              <a:defRPr/>
            </a:pPr>
            <a:r>
              <a:rPr lang="el-GR" dirty="0"/>
              <a:t>Μπορεί να γίνει είτε με αρχική κίνηση στην </a:t>
            </a:r>
            <a:r>
              <a:rPr lang="el-GR" dirty="0" err="1"/>
              <a:t>ποδοκνημική</a:t>
            </a:r>
            <a:r>
              <a:rPr lang="el-GR" dirty="0"/>
              <a:t>, είτε στο ισχίο, είτε στο </a:t>
            </a:r>
            <a:r>
              <a:rPr lang="el-GR" dirty="0" smtClean="0"/>
              <a:t>γόνατο,</a:t>
            </a:r>
            <a:endParaRPr lang="el-GR" dirty="0"/>
          </a:p>
          <a:p>
            <a:pPr eaLnBrk="1" fontAlgn="auto" hangingPunct="1">
              <a:spcAft>
                <a:spcPts val="0"/>
              </a:spcAft>
              <a:buFont typeface="Arial" pitchFamily="34" charset="0"/>
              <a:buChar char="•"/>
              <a:defRPr/>
            </a:pPr>
            <a:r>
              <a:rPr lang="el-GR" dirty="0"/>
              <a:t>Αρχική κίνηση στην </a:t>
            </a:r>
            <a:r>
              <a:rPr lang="el-GR" dirty="0" err="1"/>
              <a:t>ποδοκνημική</a:t>
            </a:r>
            <a:r>
              <a:rPr lang="el-GR" dirty="0"/>
              <a:t>:</a:t>
            </a:r>
          </a:p>
          <a:p>
            <a:pPr marL="719138" indent="-363538" eaLnBrk="1" fontAlgn="auto" hangingPunct="1">
              <a:spcAft>
                <a:spcPts val="0"/>
              </a:spcAft>
              <a:buFont typeface="Courier New" panose="02070309020205020404" pitchFamily="49" charset="0"/>
              <a:buChar char="o"/>
              <a:defRPr/>
            </a:pPr>
            <a:r>
              <a:rPr lang="el-GR" sz="2200" dirty="0"/>
              <a:t>Ραχιαία κάμψη </a:t>
            </a:r>
            <a:r>
              <a:rPr lang="el-GR" sz="2200" dirty="0" err="1"/>
              <a:t>ποδοκνημικής</a:t>
            </a:r>
            <a:r>
              <a:rPr lang="el-GR" sz="2200" dirty="0"/>
              <a:t>  - κάμψη ισχίου</a:t>
            </a:r>
          </a:p>
          <a:p>
            <a:pPr eaLnBrk="1" fontAlgn="auto" hangingPunct="1">
              <a:spcAft>
                <a:spcPts val="0"/>
              </a:spcAft>
              <a:buFont typeface="Arial" pitchFamily="34" charset="0"/>
              <a:buChar char="•"/>
              <a:defRPr/>
            </a:pPr>
            <a:r>
              <a:rPr lang="el-GR" dirty="0"/>
              <a:t>Αρχική κίνηση στο ισχίο:</a:t>
            </a:r>
          </a:p>
          <a:p>
            <a:pPr marL="719138" indent="-363538" eaLnBrk="1" fontAlgn="auto" hangingPunct="1">
              <a:spcAft>
                <a:spcPts val="0"/>
              </a:spcAft>
              <a:buFont typeface="Courier New" panose="02070309020205020404" pitchFamily="49" charset="0"/>
              <a:buChar char="o"/>
              <a:defRPr/>
            </a:pPr>
            <a:r>
              <a:rPr lang="el-GR" sz="2200" dirty="0"/>
              <a:t>Κάμψη ισχίου – ραχιαία κάμψη </a:t>
            </a:r>
            <a:r>
              <a:rPr lang="el-GR" sz="2200" dirty="0" err="1"/>
              <a:t>ποδοκνημικής</a:t>
            </a:r>
            <a:endParaRPr lang="el-GR" sz="2200" dirty="0"/>
          </a:p>
          <a:p>
            <a:pPr eaLnBrk="1" fontAlgn="auto" hangingPunct="1">
              <a:spcAft>
                <a:spcPts val="0"/>
              </a:spcAft>
              <a:buFont typeface="Arial" pitchFamily="34" charset="0"/>
              <a:buChar char="•"/>
              <a:defRPr/>
            </a:pPr>
            <a:r>
              <a:rPr lang="el-GR" dirty="0"/>
              <a:t>Αρχική κίνηση στο γόνατο:</a:t>
            </a:r>
          </a:p>
          <a:p>
            <a:pPr marL="719138" indent="-363538" eaLnBrk="1" fontAlgn="auto" hangingPunct="1">
              <a:spcAft>
                <a:spcPts val="0"/>
              </a:spcAft>
              <a:buFont typeface="Courier New" panose="02070309020205020404" pitchFamily="49" charset="0"/>
              <a:buChar char="o"/>
              <a:tabLst>
                <a:tab pos="539750" algn="l"/>
              </a:tabLst>
              <a:defRPr/>
            </a:pPr>
            <a:r>
              <a:rPr lang="el-GR" sz="2200" dirty="0"/>
              <a:t>Κάμψη γόνατος /ισχίου – ραχιαία κάμψη </a:t>
            </a:r>
            <a:r>
              <a:rPr lang="el-GR" sz="2200" dirty="0" err="1"/>
              <a:t>ποδοκνημικής</a:t>
            </a:r>
            <a:endParaRPr lang="el-GR" sz="2200" dirty="0"/>
          </a:p>
          <a:p>
            <a:pPr eaLnBrk="1" fontAlgn="auto" hangingPunct="1">
              <a:spcAft>
                <a:spcPts val="0"/>
              </a:spcAft>
              <a:buFont typeface="Arial" pitchFamily="34" charset="0"/>
              <a:buChar char="•"/>
              <a:defRPr/>
            </a:pPr>
            <a:r>
              <a:rPr lang="el-GR" dirty="0"/>
              <a:t>Για αύξηση της τάσης προστίθεται προσαγωγή/έσω στροφή του ισχίου και κάμψη της </a:t>
            </a:r>
            <a:r>
              <a:rPr lang="el-GR" dirty="0" smtClean="0"/>
              <a:t>κεφαλής.</a:t>
            </a:r>
            <a:endParaRPr lang="el-GR" dirty="0"/>
          </a:p>
          <a:p>
            <a:pPr eaLnBrk="1" fontAlgn="auto" hangingPunct="1">
              <a:spcAft>
                <a:spcPts val="0"/>
              </a:spcAft>
              <a:buFont typeface="Arial" pitchFamily="34" charset="0"/>
              <a:buChar char="•"/>
              <a:defRPr/>
            </a:pPr>
            <a:endParaRPr lang="el-GR" dirty="0"/>
          </a:p>
        </p:txBody>
      </p:sp>
      <p:sp>
        <p:nvSpPr>
          <p:cNvPr id="327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2C4259A-0E7F-417F-B141-9208008A0DCF}" type="slidenum">
              <a:rPr lang="el-GR" smtClean="0">
                <a:solidFill>
                  <a:prstClr val="black"/>
                </a:solidFill>
              </a:rPr>
              <a:pPr>
                <a:defRPr/>
              </a:pPr>
              <a:t>26</a:t>
            </a:fld>
            <a:endParaRPr lang="el-GR" smtClean="0">
              <a:solidFill>
                <a:prstClr val="black"/>
              </a:solidFill>
            </a:endParaRPr>
          </a:p>
        </p:txBody>
      </p:sp>
    </p:spTree>
    <p:extLst>
      <p:ext uri="{BB962C8B-B14F-4D97-AF65-F5344CB8AC3E}">
        <p14:creationId xmlns:p14="http://schemas.microsoft.com/office/powerpoint/2010/main" val="347691562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a:xfrm>
            <a:off x="468313" y="115888"/>
            <a:ext cx="8229600" cy="1081087"/>
          </a:xfrm>
        </p:spPr>
        <p:txBody>
          <a:bodyPr/>
          <a:lstStyle/>
          <a:p>
            <a:pPr eaLnBrk="1" hangingPunct="1"/>
            <a:r>
              <a:rPr lang="el-GR" altLang="el-GR" dirty="0" smtClean="0"/>
              <a:t>Δοκιμασία για ισχιακό νεύρο –</a:t>
            </a:r>
            <a:r>
              <a:rPr lang="en-US" altLang="el-GR" dirty="0" smtClean="0"/>
              <a:t/>
            </a:r>
            <a:br>
              <a:rPr lang="en-US" altLang="el-GR" dirty="0" smtClean="0"/>
            </a:br>
            <a:r>
              <a:rPr lang="el-GR" altLang="el-GR" dirty="0" err="1" smtClean="0"/>
              <a:t>Slump</a:t>
            </a:r>
            <a:r>
              <a:rPr lang="el-GR" altLang="el-GR" dirty="0" smtClean="0"/>
              <a:t> </a:t>
            </a:r>
            <a:r>
              <a:rPr lang="el-GR" altLang="el-GR" dirty="0" err="1" smtClean="0"/>
              <a:t>test</a:t>
            </a:r>
            <a:endParaRPr lang="el-GR" altLang="el-GR" dirty="0" smtClean="0"/>
          </a:p>
        </p:txBody>
      </p:sp>
      <p:sp>
        <p:nvSpPr>
          <p:cNvPr id="31747" name="Θέση περιεχομένου 2"/>
          <p:cNvSpPr>
            <a:spLocks noGrp="1"/>
          </p:cNvSpPr>
          <p:nvPr>
            <p:ph idx="1"/>
          </p:nvPr>
        </p:nvSpPr>
        <p:spPr>
          <a:xfrm>
            <a:off x="539750" y="1619250"/>
            <a:ext cx="8229600" cy="4752975"/>
          </a:xfrm>
        </p:spPr>
        <p:txBody>
          <a:bodyPr/>
          <a:lstStyle/>
          <a:p>
            <a:pPr eaLnBrk="1" hangingPunct="1">
              <a:spcBef>
                <a:spcPts val="2400"/>
              </a:spcBef>
            </a:pPr>
            <a:r>
              <a:rPr lang="el-GR" altLang="el-GR" smtClean="0"/>
              <a:t>Ασθενής  σε καθιστή θέση με τα χέρια πιασμένα πίσω από την πλάτη,</a:t>
            </a:r>
          </a:p>
          <a:p>
            <a:pPr eaLnBrk="1" hangingPunct="1">
              <a:spcBef>
                <a:spcPts val="2400"/>
              </a:spcBef>
            </a:pPr>
            <a:r>
              <a:rPr lang="el-GR" altLang="el-GR" smtClean="0"/>
              <a:t>Κάμψη κορμού και κεφαλής,</a:t>
            </a:r>
          </a:p>
          <a:p>
            <a:pPr eaLnBrk="1" hangingPunct="1">
              <a:spcBef>
                <a:spcPts val="2400"/>
              </a:spcBef>
            </a:pPr>
            <a:r>
              <a:rPr lang="el-GR" altLang="el-GR" smtClean="0"/>
              <a:t>Ραχιαία κάμψη ποδοκνημικής,</a:t>
            </a:r>
          </a:p>
          <a:p>
            <a:pPr eaLnBrk="1" hangingPunct="1">
              <a:spcBef>
                <a:spcPts val="2400"/>
              </a:spcBef>
            </a:pPr>
            <a:r>
              <a:rPr lang="el-GR" altLang="el-GR" smtClean="0"/>
              <a:t>Έκταση γόνατος,</a:t>
            </a:r>
          </a:p>
          <a:p>
            <a:pPr eaLnBrk="1" hangingPunct="1">
              <a:spcBef>
                <a:spcPts val="2400"/>
              </a:spcBef>
            </a:pPr>
            <a:r>
              <a:rPr lang="el-GR" altLang="el-GR" smtClean="0"/>
              <a:t>Για μείωση της τάσης εκτείνεται ελαφρώς το κεφάλι.</a:t>
            </a:r>
          </a:p>
          <a:p>
            <a:pPr eaLnBrk="1" hangingPunct="1"/>
            <a:endParaRPr lang="el-GR" altLang="el-GR" smtClean="0"/>
          </a:p>
          <a:p>
            <a:pPr eaLnBrk="1" hangingPunct="1"/>
            <a:endParaRPr lang="el-GR" altLang="el-GR" smtClean="0"/>
          </a:p>
        </p:txBody>
      </p:sp>
      <p:sp>
        <p:nvSpPr>
          <p:cNvPr id="337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0EFC2D9-B7AE-474D-B651-13379FC20E1D}" type="slidenum">
              <a:rPr lang="el-GR" smtClean="0">
                <a:solidFill>
                  <a:prstClr val="black"/>
                </a:solidFill>
              </a:rPr>
              <a:pPr>
                <a:defRPr/>
              </a:pPr>
              <a:t>27</a:t>
            </a:fld>
            <a:endParaRPr lang="el-GR" smtClean="0">
              <a:solidFill>
                <a:prstClr val="black"/>
              </a:solidFill>
            </a:endParaRPr>
          </a:p>
        </p:txBody>
      </p:sp>
    </p:spTree>
    <p:extLst>
      <p:ext uri="{BB962C8B-B14F-4D97-AF65-F5344CB8AC3E}">
        <p14:creationId xmlns:p14="http://schemas.microsoft.com/office/powerpoint/2010/main" val="261164921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pPr eaLnBrk="1" hangingPunct="1"/>
            <a:r>
              <a:rPr lang="el-GR" altLang="el-GR" smtClean="0"/>
              <a:t>Δοκιμασία για μηριαίο νεύρο Ο₂,₃,₄</a:t>
            </a:r>
          </a:p>
        </p:txBody>
      </p:sp>
      <p:sp>
        <p:nvSpPr>
          <p:cNvPr id="3" name="Θέση περιεχομένου 2"/>
          <p:cNvSpPr>
            <a:spLocks noGrp="1"/>
          </p:cNvSpPr>
          <p:nvPr>
            <p:ph idx="1"/>
          </p:nvPr>
        </p:nvSpPr>
        <p:spPr>
          <a:xfrm>
            <a:off x="539750" y="1619250"/>
            <a:ext cx="7632700" cy="5005388"/>
          </a:xfrm>
        </p:spPr>
        <p:txBody>
          <a:bodyPr rtlCol="0">
            <a:normAutofit/>
          </a:bodyPr>
          <a:lstStyle/>
          <a:p>
            <a:pPr eaLnBrk="1" fontAlgn="auto" hangingPunct="1">
              <a:spcBef>
                <a:spcPts val="1800"/>
              </a:spcBef>
              <a:spcAft>
                <a:spcPts val="0"/>
              </a:spcAft>
              <a:buFont typeface="Arial" pitchFamily="34" charset="0"/>
              <a:buChar char="•"/>
              <a:defRPr/>
            </a:pPr>
            <a:r>
              <a:rPr lang="el-GR" dirty="0"/>
              <a:t>Πρηνής θέση με το κεφάλι στραμμένο προς τον θεραπευτή:</a:t>
            </a:r>
          </a:p>
          <a:p>
            <a:pPr marL="719138" indent="-363538" eaLnBrk="1" fontAlgn="auto" hangingPunct="1">
              <a:spcBef>
                <a:spcPts val="1800"/>
              </a:spcBef>
              <a:spcAft>
                <a:spcPts val="0"/>
              </a:spcAft>
              <a:buFont typeface="Courier New" panose="02070309020205020404" pitchFamily="49" charset="0"/>
              <a:buChar char="o"/>
              <a:defRPr/>
            </a:pPr>
            <a:r>
              <a:rPr lang="el-GR" sz="2200" dirty="0"/>
              <a:t>Κάμψη </a:t>
            </a:r>
            <a:r>
              <a:rPr lang="el-GR" sz="2200" dirty="0" smtClean="0"/>
              <a:t>γόνατος.</a:t>
            </a:r>
            <a:endParaRPr lang="el-GR" sz="2200" dirty="0"/>
          </a:p>
          <a:p>
            <a:pPr eaLnBrk="1" fontAlgn="auto" hangingPunct="1">
              <a:spcBef>
                <a:spcPts val="1800"/>
              </a:spcBef>
              <a:spcAft>
                <a:spcPts val="0"/>
              </a:spcAft>
              <a:buFont typeface="Arial" pitchFamily="34" charset="0"/>
              <a:buChar char="•"/>
              <a:defRPr/>
            </a:pPr>
            <a:r>
              <a:rPr lang="el-GR" dirty="0"/>
              <a:t>Πλάγια θέση:</a:t>
            </a:r>
          </a:p>
          <a:p>
            <a:pPr marL="719138" indent="-363538" eaLnBrk="1" fontAlgn="auto" hangingPunct="1">
              <a:spcBef>
                <a:spcPts val="1800"/>
              </a:spcBef>
              <a:spcAft>
                <a:spcPts val="0"/>
              </a:spcAft>
              <a:buFont typeface="Courier New" panose="02070309020205020404" pitchFamily="49" charset="0"/>
              <a:buChar char="o"/>
              <a:defRPr/>
            </a:pPr>
            <a:r>
              <a:rPr lang="el-GR" sz="2200" dirty="0"/>
              <a:t>Κάμψη </a:t>
            </a:r>
            <a:r>
              <a:rPr lang="el-GR" sz="2200" dirty="0" smtClean="0"/>
              <a:t>κεφαλής/κορμού,</a:t>
            </a:r>
            <a:endParaRPr lang="el-GR" sz="2200" dirty="0"/>
          </a:p>
          <a:p>
            <a:pPr marL="719138" indent="-363538" eaLnBrk="1" fontAlgn="auto" hangingPunct="1">
              <a:spcBef>
                <a:spcPts val="1800"/>
              </a:spcBef>
              <a:spcAft>
                <a:spcPts val="0"/>
              </a:spcAft>
              <a:buFont typeface="Courier New" panose="02070309020205020404" pitchFamily="49" charset="0"/>
              <a:buChar char="o"/>
              <a:defRPr/>
            </a:pPr>
            <a:r>
              <a:rPr lang="el-GR" sz="2200" dirty="0"/>
              <a:t>Κάμψη </a:t>
            </a:r>
            <a:r>
              <a:rPr lang="el-GR" sz="2200" dirty="0" smtClean="0"/>
              <a:t>γόνατος,</a:t>
            </a:r>
            <a:endParaRPr lang="el-GR" sz="2200" dirty="0"/>
          </a:p>
          <a:p>
            <a:pPr marL="719138" indent="-363538" eaLnBrk="1" fontAlgn="auto" hangingPunct="1">
              <a:spcBef>
                <a:spcPts val="1800"/>
              </a:spcBef>
              <a:spcAft>
                <a:spcPts val="0"/>
              </a:spcAft>
              <a:buFont typeface="Courier New" panose="02070309020205020404" pitchFamily="49" charset="0"/>
              <a:buChar char="o"/>
              <a:defRPr/>
            </a:pPr>
            <a:r>
              <a:rPr lang="el-GR" sz="2200" dirty="0"/>
              <a:t>Έκταση </a:t>
            </a:r>
            <a:r>
              <a:rPr lang="el-GR" sz="2200" dirty="0" smtClean="0"/>
              <a:t>ισχίου,</a:t>
            </a:r>
            <a:endParaRPr lang="el-GR" sz="2200" dirty="0"/>
          </a:p>
          <a:p>
            <a:pPr marL="719138" indent="-363538" eaLnBrk="1" fontAlgn="auto" hangingPunct="1">
              <a:spcBef>
                <a:spcPts val="1800"/>
              </a:spcBef>
              <a:spcAft>
                <a:spcPts val="0"/>
              </a:spcAft>
              <a:buFont typeface="Courier New" panose="02070309020205020404" pitchFamily="49" charset="0"/>
              <a:buChar char="o"/>
              <a:defRPr/>
            </a:pPr>
            <a:r>
              <a:rPr lang="el-GR" sz="2200" dirty="0"/>
              <a:t>Για μείωση της τάσης το κεφάλι </a:t>
            </a:r>
            <a:r>
              <a:rPr lang="el-GR" sz="2200" dirty="0" smtClean="0"/>
              <a:t>εκτείνεται</a:t>
            </a:r>
            <a:r>
              <a:rPr lang="el-GR" dirty="0" smtClean="0"/>
              <a:t>.</a:t>
            </a:r>
            <a:endParaRPr lang="el-GR" dirty="0"/>
          </a:p>
          <a:p>
            <a:pPr eaLnBrk="1" fontAlgn="auto" hangingPunct="1">
              <a:spcBef>
                <a:spcPts val="1800"/>
              </a:spcBef>
              <a:spcAft>
                <a:spcPts val="0"/>
              </a:spcAft>
              <a:buFont typeface="Arial" pitchFamily="34" charset="0"/>
              <a:buChar char="•"/>
              <a:defRPr/>
            </a:pPr>
            <a:endParaRPr lang="el-GR" dirty="0"/>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42CFF63-02B8-4D5B-AB45-4A2121E0802C}" type="slidenum">
              <a:rPr lang="el-GR" smtClean="0">
                <a:solidFill>
                  <a:prstClr val="black"/>
                </a:solidFill>
              </a:rPr>
              <a:pPr>
                <a:defRPr/>
              </a:pPr>
              <a:t>28</a:t>
            </a:fld>
            <a:endParaRPr lang="el-GR" smtClean="0">
              <a:solidFill>
                <a:prstClr val="black"/>
              </a:solidFill>
            </a:endParaRPr>
          </a:p>
        </p:txBody>
      </p:sp>
      <p:pic>
        <p:nvPicPr>
          <p:cNvPr id="32773" name="Picture 2" descr="C:\Users\fkaram2\Desktop\WP_0006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628900"/>
            <a:ext cx="4140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5670563" y="4941168"/>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Tree>
    <p:extLst>
      <p:ext uri="{BB962C8B-B14F-4D97-AF65-F5344CB8AC3E}">
        <p14:creationId xmlns:p14="http://schemas.microsoft.com/office/powerpoint/2010/main" val="52926059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Νευρικός ιστός</a:t>
            </a:r>
            <a:r>
              <a:rPr lang="en-US" dirty="0"/>
              <a:t> </a:t>
            </a:r>
            <a:r>
              <a:rPr lang="en-US" sz="3000" b="0" dirty="0" smtClean="0"/>
              <a:t>2/</a:t>
            </a:r>
            <a:r>
              <a:rPr lang="el-GR" sz="3000" b="0" dirty="0"/>
              <a:t>2</a:t>
            </a:r>
            <a:endParaRPr lang="el-GR" sz="3600" dirty="0"/>
          </a:p>
        </p:txBody>
      </p:sp>
      <p:sp>
        <p:nvSpPr>
          <p:cNvPr id="6147" name="Θέση περιεχομένου 2"/>
          <p:cNvSpPr>
            <a:spLocks noGrp="1"/>
          </p:cNvSpPr>
          <p:nvPr>
            <p:ph idx="1"/>
          </p:nvPr>
        </p:nvSpPr>
        <p:spPr>
          <a:xfrm>
            <a:off x="539750" y="1619250"/>
            <a:ext cx="8229600" cy="3529013"/>
          </a:xfrm>
        </p:spPr>
        <p:txBody>
          <a:bodyPr/>
          <a:lstStyle/>
          <a:p>
            <a:pPr eaLnBrk="1" hangingPunct="1">
              <a:spcBef>
                <a:spcPts val="1800"/>
              </a:spcBef>
            </a:pPr>
            <a:r>
              <a:rPr lang="el-GR" altLang="el-GR" smtClean="0"/>
              <a:t>Θεωρείται ότι ο νευρικός ιστός έχει το χαρακτηριστικό να περιορίζει συγκεκριμένο συνδυασμό κινήσεων,</a:t>
            </a:r>
          </a:p>
          <a:p>
            <a:pPr eaLnBrk="1" hangingPunct="1">
              <a:spcBef>
                <a:spcPts val="1800"/>
              </a:spcBef>
            </a:pPr>
            <a:r>
              <a:rPr lang="el-GR" altLang="el-GR" smtClean="0"/>
              <a:t>Όμως, μελέτες δείχνουν ότι σε ευαισθητοποιημένο νευρικό ιστό ο συνδυασμός των συγκεκριμένων κινήσεων περιορίζεται από την ενεργοποίηση των μυών,</a:t>
            </a:r>
          </a:p>
          <a:p>
            <a:pPr eaLnBrk="1" hangingPunct="1">
              <a:spcBef>
                <a:spcPts val="1800"/>
              </a:spcBef>
            </a:pPr>
            <a:r>
              <a:rPr lang="el-GR" altLang="el-GR" smtClean="0"/>
              <a:t>Είναι αμφίβολο εάν ο συνδυασμός των κινήσεων θέτει σε τάση τον ευαισθητοποιημένο νευρικό ιστό.</a:t>
            </a:r>
          </a:p>
          <a:p>
            <a:pPr eaLnBrk="1" hangingPunct="1"/>
            <a:endParaRPr lang="el-GR" altLang="el-GR" smtClean="0"/>
          </a:p>
        </p:txBody>
      </p:sp>
      <p:sp>
        <p:nvSpPr>
          <p:cNvPr id="5" name="Ορθογώνιο 4"/>
          <p:cNvSpPr/>
          <p:nvPr/>
        </p:nvSpPr>
        <p:spPr>
          <a:xfrm>
            <a:off x="5397587" y="5310188"/>
            <a:ext cx="2925762" cy="368300"/>
          </a:xfrm>
          <a:prstGeom prst="rect">
            <a:avLst/>
          </a:prstGeom>
        </p:spPr>
        <p:txBody>
          <a:bodyPr wrap="none">
            <a:spAutoFit/>
          </a:bodyPr>
          <a:lstStyle/>
          <a:p>
            <a:pPr>
              <a:defRPr/>
            </a:pPr>
            <a:r>
              <a:rPr lang="en-US" dirty="0">
                <a:solidFill>
                  <a:prstClr val="black"/>
                </a:solidFill>
                <a:latin typeface="Calibri"/>
                <a:cs typeface="Arial" charset="0"/>
              </a:rPr>
              <a:t> (Butler 1996, Hall et al 1998)</a:t>
            </a:r>
            <a:endParaRPr lang="el-GR" dirty="0">
              <a:solidFill>
                <a:prstClr val="black"/>
              </a:solidFill>
              <a:latin typeface="Calibri"/>
              <a:cs typeface="Arial" charset="0"/>
            </a:endParaRPr>
          </a:p>
        </p:txBody>
      </p:sp>
      <p:sp>
        <p:nvSpPr>
          <p:cNvPr id="614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4F0001B-B218-44EB-9010-889708173CCD}" type="slidenum">
              <a:rPr lang="el-GR" smtClean="0">
                <a:solidFill>
                  <a:prstClr val="black"/>
                </a:solidFill>
              </a:rPr>
              <a:pPr>
                <a:defRPr/>
              </a:pPr>
              <a:t>2</a:t>
            </a:fld>
            <a:endParaRPr lang="el-GR" smtClean="0">
              <a:solidFill>
                <a:prstClr val="black"/>
              </a:solidFill>
            </a:endParaRPr>
          </a:p>
        </p:txBody>
      </p:sp>
    </p:spTree>
    <p:extLst>
      <p:ext uri="{BB962C8B-B14F-4D97-AF65-F5344CB8AC3E}">
        <p14:creationId xmlns:p14="http://schemas.microsoft.com/office/powerpoint/2010/main" val="130426566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pPr eaLnBrk="1" hangingPunct="1"/>
            <a:r>
              <a:rPr lang="el-GR" altLang="el-GR" smtClean="0"/>
              <a:t>Νευροδυναμικές δοκιμασίες</a:t>
            </a:r>
          </a:p>
        </p:txBody>
      </p:sp>
      <p:sp>
        <p:nvSpPr>
          <p:cNvPr id="3" name="Θέση περιεχομένου 2"/>
          <p:cNvSpPr>
            <a:spLocks noGrp="1"/>
          </p:cNvSpPr>
          <p:nvPr>
            <p:ph idx="1"/>
          </p:nvPr>
        </p:nvSpPr>
        <p:spPr>
          <a:xfrm>
            <a:off x="539750" y="1619250"/>
            <a:ext cx="8229600" cy="4826000"/>
          </a:xfrm>
        </p:spPr>
        <p:txBody>
          <a:bodyPr rtlCol="0">
            <a:normAutofit/>
          </a:bodyPr>
          <a:lstStyle/>
          <a:p>
            <a:pPr eaLnBrk="1" fontAlgn="auto" hangingPunct="1">
              <a:lnSpc>
                <a:spcPct val="114000"/>
              </a:lnSpc>
              <a:spcAft>
                <a:spcPts val="0"/>
              </a:spcAft>
              <a:buFont typeface="Arial" pitchFamily="34" charset="0"/>
              <a:buChar char="•"/>
              <a:defRPr/>
            </a:pPr>
            <a:r>
              <a:rPr lang="el-GR" sz="2200" dirty="0"/>
              <a:t>Εκτελούνται </a:t>
            </a:r>
            <a:r>
              <a:rPr lang="el-GR" sz="2200" dirty="0" smtClean="0"/>
              <a:t>παθητικά,</a:t>
            </a:r>
            <a:endParaRPr lang="el-GR" sz="2200" dirty="0"/>
          </a:p>
          <a:p>
            <a:pPr eaLnBrk="1" fontAlgn="auto" hangingPunct="1">
              <a:lnSpc>
                <a:spcPct val="114000"/>
              </a:lnSpc>
              <a:spcAft>
                <a:spcPts val="0"/>
              </a:spcAft>
              <a:buFont typeface="Arial" pitchFamily="34" charset="0"/>
              <a:buChar char="•"/>
              <a:defRPr/>
            </a:pPr>
            <a:r>
              <a:rPr lang="el-GR" sz="2200" dirty="0"/>
              <a:t>Ο θεραπευτής θα πρέπει να ανιχνεύει αλλαγές στον μυϊκό τόνο ή στην μυϊκή δραστηριότητα ταυτόχρονα με την αντίληψη του πόνου από τον </a:t>
            </a:r>
            <a:r>
              <a:rPr lang="el-GR" sz="2200" dirty="0" smtClean="0"/>
              <a:t>ασθενή,</a:t>
            </a:r>
            <a:endParaRPr lang="el-GR" sz="2200" dirty="0"/>
          </a:p>
          <a:p>
            <a:pPr eaLnBrk="1" fontAlgn="auto" hangingPunct="1">
              <a:lnSpc>
                <a:spcPct val="114000"/>
              </a:lnSpc>
              <a:spcAft>
                <a:spcPts val="0"/>
              </a:spcAft>
              <a:buFont typeface="Arial" pitchFamily="34" charset="0"/>
              <a:buChar char="•"/>
              <a:defRPr/>
            </a:pPr>
            <a:r>
              <a:rPr lang="el-GR" sz="2200" dirty="0"/>
              <a:t>Η αυξημένη μυϊκή δραστηριότητα είναι η απεικόνιση της ευαισθητοποίησης του νευρικού ιστού που εξετάζεται και εμφανίζεται με την αυξημένη αντίσταση στην </a:t>
            </a:r>
            <a:r>
              <a:rPr lang="el-GR" sz="2200" dirty="0" smtClean="0"/>
              <a:t>κίνηση,</a:t>
            </a:r>
            <a:endParaRPr lang="el-GR" sz="2200" dirty="0"/>
          </a:p>
          <a:p>
            <a:pPr eaLnBrk="1" fontAlgn="auto" hangingPunct="1">
              <a:lnSpc>
                <a:spcPct val="114000"/>
              </a:lnSpc>
              <a:spcAft>
                <a:spcPts val="0"/>
              </a:spcAft>
              <a:buFont typeface="Arial" pitchFamily="34" charset="0"/>
              <a:buChar char="•"/>
              <a:defRPr/>
            </a:pPr>
            <a:r>
              <a:rPr lang="el-GR" sz="2200" dirty="0"/>
              <a:t>Αυτή η αντίσταση θα πρέπει να συμπίπτει με την αναφορά του ασθενή για έναρξη του πόνου και αναπαραγωγή των </a:t>
            </a:r>
            <a:r>
              <a:rPr lang="el-GR" sz="2200" dirty="0" smtClean="0"/>
              <a:t>συμπτωμάτων.</a:t>
            </a:r>
            <a:endParaRPr lang="el-GR" sz="2200" dirty="0"/>
          </a:p>
        </p:txBody>
      </p:sp>
      <p:sp>
        <p:nvSpPr>
          <p:cNvPr id="5" name="Ορθογώνιο 4"/>
          <p:cNvSpPr/>
          <p:nvPr/>
        </p:nvSpPr>
        <p:spPr>
          <a:xfrm>
            <a:off x="6516688" y="5878513"/>
            <a:ext cx="1666875" cy="369887"/>
          </a:xfrm>
          <a:prstGeom prst="rect">
            <a:avLst/>
          </a:prstGeom>
        </p:spPr>
        <p:txBody>
          <a:bodyPr wrap="none">
            <a:spAutoFit/>
          </a:bodyPr>
          <a:lstStyle/>
          <a:p>
            <a:pPr>
              <a:defRPr/>
            </a:pPr>
            <a:r>
              <a:rPr lang="en-US" dirty="0">
                <a:solidFill>
                  <a:prstClr val="black"/>
                </a:solidFill>
                <a:latin typeface="Calibri"/>
                <a:cs typeface="Arial" charset="0"/>
              </a:rPr>
              <a:t>(Hall et al 1998)</a:t>
            </a:r>
          </a:p>
        </p:txBody>
      </p:sp>
      <p:sp>
        <p:nvSpPr>
          <p:cNvPr id="3584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215A84B-8AF5-46A9-AACB-0B42380736A6}" type="slidenum">
              <a:rPr lang="el-GR" smtClean="0">
                <a:solidFill>
                  <a:prstClr val="black"/>
                </a:solidFill>
              </a:rPr>
              <a:pPr>
                <a:defRPr/>
              </a:pPr>
              <a:t>29</a:t>
            </a:fld>
            <a:endParaRPr lang="el-GR" smtClean="0">
              <a:solidFill>
                <a:prstClr val="black"/>
              </a:solidFill>
            </a:endParaRPr>
          </a:p>
        </p:txBody>
      </p:sp>
    </p:spTree>
    <p:extLst>
      <p:ext uri="{BB962C8B-B14F-4D97-AF65-F5344CB8AC3E}">
        <p14:creationId xmlns:p14="http://schemas.microsoft.com/office/powerpoint/2010/main" val="268717052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pPr eaLnBrk="1" hangingPunct="1"/>
            <a:r>
              <a:rPr lang="el-GR" altLang="el-GR" smtClean="0"/>
              <a:t>Εγκυρότητα και αξιοπιστία</a:t>
            </a:r>
          </a:p>
        </p:txBody>
      </p:sp>
      <p:sp>
        <p:nvSpPr>
          <p:cNvPr id="3" name="Θέση περιεχομένου 2"/>
          <p:cNvSpPr>
            <a:spLocks noGrp="1"/>
          </p:cNvSpPr>
          <p:nvPr>
            <p:ph idx="1"/>
          </p:nvPr>
        </p:nvSpPr>
        <p:spPr>
          <a:xfrm>
            <a:off x="539750" y="1556792"/>
            <a:ext cx="8229600" cy="4249738"/>
          </a:xfrm>
        </p:spPr>
        <p:txBody>
          <a:bodyPr rtlCol="0">
            <a:normAutofit/>
          </a:bodyPr>
          <a:lstStyle/>
          <a:p>
            <a:pPr eaLnBrk="1" fontAlgn="auto" hangingPunct="1">
              <a:spcBef>
                <a:spcPts val="1800"/>
              </a:spcBef>
              <a:spcAft>
                <a:spcPts val="0"/>
              </a:spcAft>
              <a:buFont typeface="Arial" pitchFamily="34" charset="0"/>
              <a:buChar char="•"/>
              <a:defRPr/>
            </a:pPr>
            <a:r>
              <a:rPr lang="el-GR" dirty="0"/>
              <a:t>Ψηλάφηση του ισχιακού, κνημιαίου και κοινού </a:t>
            </a:r>
            <a:r>
              <a:rPr lang="el-GR" dirty="0" err="1" smtClean="0"/>
              <a:t>περονιαίου</a:t>
            </a:r>
            <a:r>
              <a:rPr lang="en-US" dirty="0" smtClean="0"/>
              <a:t> </a:t>
            </a:r>
            <a:r>
              <a:rPr lang="el-GR" dirty="0" smtClean="0"/>
              <a:t>:</a:t>
            </a:r>
            <a:endParaRPr lang="el-GR" dirty="0"/>
          </a:p>
          <a:p>
            <a:pPr marL="723900" indent="-368300" eaLnBrk="1" fontAlgn="auto" hangingPunct="1">
              <a:spcBef>
                <a:spcPts val="1800"/>
              </a:spcBef>
              <a:spcAft>
                <a:spcPts val="0"/>
              </a:spcAft>
              <a:buFont typeface="Courier New" panose="02070309020205020404" pitchFamily="49" charset="0"/>
              <a:buChar char="o"/>
              <a:tabLst>
                <a:tab pos="539750" algn="l"/>
              </a:tabLst>
              <a:defRPr/>
            </a:pPr>
            <a:r>
              <a:rPr lang="el-GR" sz="2200" dirty="0"/>
              <a:t>Αξιοπιστία: 0.80, 0,70, 0,79 </a:t>
            </a:r>
            <a:r>
              <a:rPr lang="el-GR" sz="2200" dirty="0" smtClean="0"/>
              <a:t>αντίστοιχα,</a:t>
            </a:r>
            <a:endParaRPr lang="el-GR" sz="2200" dirty="0"/>
          </a:p>
          <a:p>
            <a:pPr marL="723900" indent="-368300" eaLnBrk="1" fontAlgn="auto" hangingPunct="1">
              <a:spcBef>
                <a:spcPts val="1800"/>
              </a:spcBef>
              <a:spcAft>
                <a:spcPts val="0"/>
              </a:spcAft>
              <a:buFont typeface="Courier New" panose="02070309020205020404" pitchFamily="49" charset="0"/>
              <a:buChar char="o"/>
              <a:tabLst>
                <a:tab pos="625475" algn="l"/>
              </a:tabLst>
              <a:defRPr/>
            </a:pPr>
            <a:r>
              <a:rPr lang="el-GR" sz="2200" dirty="0" smtClean="0"/>
              <a:t>Εγκυρότητα</a:t>
            </a:r>
            <a:r>
              <a:rPr lang="el-GR" sz="2200" dirty="0"/>
              <a:t>: ευαισθησία = 0.83, ακρίβεια = </a:t>
            </a:r>
            <a:r>
              <a:rPr lang="el-GR" sz="2200" dirty="0" smtClean="0"/>
              <a:t>0.73.</a:t>
            </a:r>
            <a:endParaRPr lang="el-GR" sz="2200" dirty="0"/>
          </a:p>
          <a:p>
            <a:pPr eaLnBrk="1" fontAlgn="auto" hangingPunct="1">
              <a:spcBef>
                <a:spcPts val="1800"/>
              </a:spcBef>
              <a:spcAft>
                <a:spcPts val="0"/>
              </a:spcAft>
              <a:buFont typeface="Arial" pitchFamily="34" charset="0"/>
              <a:buChar char="•"/>
              <a:defRPr/>
            </a:pPr>
            <a:r>
              <a:rPr lang="el-GR" dirty="0" err="1"/>
              <a:t>Νευροδυναμικές</a:t>
            </a:r>
            <a:r>
              <a:rPr lang="el-GR" dirty="0"/>
              <a:t> </a:t>
            </a:r>
            <a:r>
              <a:rPr lang="el-GR" dirty="0" smtClean="0"/>
              <a:t>δοκιμασίες</a:t>
            </a:r>
            <a:r>
              <a:rPr lang="en-US" dirty="0" smtClean="0"/>
              <a:t> </a:t>
            </a:r>
            <a:r>
              <a:rPr lang="el-GR" dirty="0" smtClean="0"/>
              <a:t>:</a:t>
            </a:r>
            <a:endParaRPr lang="el-GR" dirty="0"/>
          </a:p>
          <a:p>
            <a:pPr marL="723900" indent="-368300" eaLnBrk="1" fontAlgn="auto" hangingPunct="1">
              <a:spcBef>
                <a:spcPts val="1800"/>
              </a:spcBef>
              <a:spcAft>
                <a:spcPts val="0"/>
              </a:spcAft>
              <a:buFont typeface="Courier New" panose="02070309020205020404" pitchFamily="49" charset="0"/>
              <a:buChar char="o"/>
              <a:tabLst>
                <a:tab pos="723900" algn="l"/>
              </a:tabLst>
              <a:defRPr/>
            </a:pPr>
            <a:r>
              <a:rPr lang="el-GR" sz="2200" dirty="0"/>
              <a:t>Για το μέσο νεύρο: ICC = </a:t>
            </a:r>
            <a:r>
              <a:rPr lang="el-GR" sz="2200" dirty="0" smtClean="0"/>
              <a:t>0.98,</a:t>
            </a:r>
            <a:endParaRPr lang="el-GR" sz="2200" dirty="0"/>
          </a:p>
          <a:p>
            <a:pPr marL="723900" indent="-368300" eaLnBrk="1" fontAlgn="auto" hangingPunct="1">
              <a:spcBef>
                <a:spcPts val="1800"/>
              </a:spcBef>
              <a:spcAft>
                <a:spcPts val="0"/>
              </a:spcAft>
              <a:buFont typeface="Courier New" panose="02070309020205020404" pitchFamily="49" charset="0"/>
              <a:buChar char="o"/>
              <a:tabLst>
                <a:tab pos="723900" algn="l"/>
              </a:tabLst>
              <a:defRPr/>
            </a:pPr>
            <a:r>
              <a:rPr lang="el-GR" sz="2200" dirty="0"/>
              <a:t>Για το ισχιακό νεύρο: ICC = </a:t>
            </a:r>
            <a:r>
              <a:rPr lang="el-GR" sz="2200" dirty="0" smtClean="0"/>
              <a:t>0.95,</a:t>
            </a:r>
            <a:endParaRPr lang="el-GR" sz="2200" dirty="0"/>
          </a:p>
          <a:p>
            <a:pPr marL="723900" indent="-368300" eaLnBrk="1" fontAlgn="auto" hangingPunct="1">
              <a:spcBef>
                <a:spcPts val="1800"/>
              </a:spcBef>
              <a:spcAft>
                <a:spcPts val="0"/>
              </a:spcAft>
              <a:buFont typeface="Courier New" panose="02070309020205020404" pitchFamily="49" charset="0"/>
              <a:buChar char="o"/>
              <a:tabLst>
                <a:tab pos="723900" algn="l"/>
              </a:tabLst>
              <a:defRPr/>
            </a:pPr>
            <a:r>
              <a:rPr lang="el-GR" sz="2200" dirty="0"/>
              <a:t>Για το </a:t>
            </a:r>
            <a:r>
              <a:rPr lang="el-GR" sz="2200" dirty="0" err="1"/>
              <a:t>slump</a:t>
            </a:r>
            <a:r>
              <a:rPr lang="el-GR" sz="2200" dirty="0"/>
              <a:t> </a:t>
            </a:r>
            <a:r>
              <a:rPr lang="el-GR" sz="2200" dirty="0" err="1"/>
              <a:t>test</a:t>
            </a:r>
            <a:r>
              <a:rPr lang="el-GR" sz="2200" dirty="0"/>
              <a:t>: κ = </a:t>
            </a:r>
            <a:r>
              <a:rPr lang="el-GR" sz="2200" dirty="0" smtClean="0"/>
              <a:t>0.89.</a:t>
            </a:r>
            <a:endParaRPr lang="el-GR" sz="2200" dirty="0"/>
          </a:p>
          <a:p>
            <a:pPr eaLnBrk="1" fontAlgn="auto" hangingPunct="1">
              <a:spcAft>
                <a:spcPts val="0"/>
              </a:spcAft>
              <a:buFont typeface="Arial" pitchFamily="34" charset="0"/>
              <a:buChar char="•"/>
              <a:defRPr/>
            </a:pPr>
            <a:endParaRPr lang="el-GR" dirty="0"/>
          </a:p>
        </p:txBody>
      </p:sp>
      <p:sp>
        <p:nvSpPr>
          <p:cNvPr id="5" name="Ορθογώνιο 4"/>
          <p:cNvSpPr/>
          <p:nvPr/>
        </p:nvSpPr>
        <p:spPr>
          <a:xfrm>
            <a:off x="1403648" y="5961062"/>
            <a:ext cx="7345363" cy="369887"/>
          </a:xfrm>
          <a:prstGeom prst="rect">
            <a:avLst/>
          </a:prstGeom>
        </p:spPr>
        <p:txBody>
          <a:bodyPr>
            <a:spAutoFit/>
          </a:bodyPr>
          <a:lstStyle/>
          <a:p>
            <a:pPr>
              <a:defRPr/>
            </a:pPr>
            <a:r>
              <a:rPr lang="en-US" dirty="0">
                <a:solidFill>
                  <a:prstClr val="black"/>
                </a:solidFill>
                <a:latin typeface="Calibri"/>
                <a:cs typeface="Arial" charset="0"/>
              </a:rPr>
              <a:t>(Walsh &amp; Hall 2009, </a:t>
            </a:r>
            <a:r>
              <a:rPr lang="en-US" dirty="0" err="1">
                <a:solidFill>
                  <a:prstClr val="black"/>
                </a:solidFill>
                <a:latin typeface="Calibri"/>
                <a:cs typeface="Arial" charset="0"/>
              </a:rPr>
              <a:t>Coppieters</a:t>
            </a:r>
            <a:r>
              <a:rPr lang="en-US" dirty="0">
                <a:solidFill>
                  <a:prstClr val="black"/>
                </a:solidFill>
                <a:latin typeface="Calibri"/>
                <a:cs typeface="Arial" charset="0"/>
              </a:rPr>
              <a:t> et al 2002, Chow et al 1994, Philip et al 1989)</a:t>
            </a:r>
          </a:p>
        </p:txBody>
      </p:sp>
      <p:sp>
        <p:nvSpPr>
          <p:cNvPr id="3686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E32C1C2-727B-42A0-B853-BC3D0AA112B8}" type="slidenum">
              <a:rPr lang="el-GR" smtClean="0">
                <a:solidFill>
                  <a:prstClr val="black"/>
                </a:solidFill>
              </a:rPr>
              <a:pPr>
                <a:defRPr/>
              </a:pPr>
              <a:t>30</a:t>
            </a:fld>
            <a:endParaRPr lang="el-GR" smtClean="0">
              <a:solidFill>
                <a:prstClr val="black"/>
              </a:solidFill>
            </a:endParaRPr>
          </a:p>
        </p:txBody>
      </p:sp>
    </p:spTree>
    <p:extLst>
      <p:ext uri="{BB962C8B-B14F-4D97-AF65-F5344CB8AC3E}">
        <p14:creationId xmlns:p14="http://schemas.microsoft.com/office/powerpoint/2010/main" val="250410528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a:xfrm>
            <a:off x="468313" y="115888"/>
            <a:ext cx="8229600" cy="1081087"/>
          </a:xfrm>
        </p:spPr>
        <p:txBody>
          <a:bodyPr/>
          <a:lstStyle/>
          <a:p>
            <a:pPr eaLnBrk="1" hangingPunct="1"/>
            <a:r>
              <a:rPr lang="el-GR" altLang="el-GR" dirty="0" smtClean="0"/>
              <a:t>Θεραπεία του νευρικού ιστού με προσέγγιση </a:t>
            </a:r>
            <a:r>
              <a:rPr lang="el-GR" altLang="el-GR" dirty="0" err="1" smtClean="0"/>
              <a:t>manual</a:t>
            </a:r>
            <a:r>
              <a:rPr lang="el-GR" altLang="el-GR" dirty="0" smtClean="0"/>
              <a:t> </a:t>
            </a:r>
            <a:r>
              <a:rPr lang="el-GR" altLang="el-GR" dirty="0" err="1" smtClean="0"/>
              <a:t>therapy</a:t>
            </a:r>
            <a:endParaRPr lang="el-GR" altLang="el-GR" dirty="0" smtClean="0"/>
          </a:p>
        </p:txBody>
      </p:sp>
      <p:sp>
        <p:nvSpPr>
          <p:cNvPr id="35843" name="Θέση περιεχομένου 2"/>
          <p:cNvSpPr>
            <a:spLocks noGrp="1"/>
          </p:cNvSpPr>
          <p:nvPr>
            <p:ph idx="1"/>
          </p:nvPr>
        </p:nvSpPr>
        <p:spPr>
          <a:xfrm>
            <a:off x="539750" y="1619250"/>
            <a:ext cx="8229600" cy="4681538"/>
          </a:xfrm>
        </p:spPr>
        <p:txBody>
          <a:bodyPr/>
          <a:lstStyle/>
          <a:p>
            <a:pPr eaLnBrk="1" hangingPunct="1">
              <a:lnSpc>
                <a:spcPct val="114000"/>
              </a:lnSpc>
              <a:spcBef>
                <a:spcPts val="3000"/>
              </a:spcBef>
            </a:pPr>
            <a:r>
              <a:rPr lang="el-GR" altLang="el-GR" dirty="0" smtClean="0"/>
              <a:t>Υπάρχουν τρεις θεραπευτικές προσεγγίσεις για την αντιμετώπιση πόνου που οφείλεται σε δυσλειτουργία του νευρικού ιστού:</a:t>
            </a:r>
          </a:p>
          <a:p>
            <a:pPr lvl="1" eaLnBrk="1" hangingPunct="1">
              <a:lnSpc>
                <a:spcPct val="114000"/>
              </a:lnSpc>
              <a:spcBef>
                <a:spcPts val="3000"/>
              </a:spcBef>
            </a:pPr>
            <a:r>
              <a:rPr lang="el-GR" altLang="el-GR" dirty="0" smtClean="0"/>
              <a:t>Προσέγγιση κατά </a:t>
            </a:r>
            <a:r>
              <a:rPr lang="en-US" altLang="el-GR" dirty="0" err="1" smtClean="0"/>
              <a:t>Kaltenborn</a:t>
            </a:r>
            <a:r>
              <a:rPr lang="en-US" altLang="el-GR" dirty="0" smtClean="0"/>
              <a:t>.</a:t>
            </a:r>
          </a:p>
          <a:p>
            <a:pPr lvl="1" eaLnBrk="1" hangingPunct="1">
              <a:lnSpc>
                <a:spcPct val="114000"/>
              </a:lnSpc>
              <a:spcBef>
                <a:spcPts val="3000"/>
              </a:spcBef>
            </a:pPr>
            <a:r>
              <a:rPr lang="el-GR" altLang="el-GR" dirty="0" smtClean="0"/>
              <a:t>Προσέγγιση κατά </a:t>
            </a:r>
            <a:r>
              <a:rPr lang="el-GR" altLang="el-GR" dirty="0" err="1" smtClean="0"/>
              <a:t>Elvey</a:t>
            </a:r>
            <a:r>
              <a:rPr lang="en-US" altLang="el-GR" dirty="0"/>
              <a:t>.</a:t>
            </a:r>
            <a:endParaRPr lang="el-GR" altLang="el-GR" dirty="0" smtClean="0"/>
          </a:p>
          <a:p>
            <a:pPr lvl="1" eaLnBrk="1" hangingPunct="1">
              <a:lnSpc>
                <a:spcPct val="114000"/>
              </a:lnSpc>
              <a:spcBef>
                <a:spcPts val="3000"/>
              </a:spcBef>
            </a:pPr>
            <a:r>
              <a:rPr lang="el-GR" altLang="el-GR" dirty="0" smtClean="0"/>
              <a:t>Προσέγγιση κατά </a:t>
            </a:r>
            <a:r>
              <a:rPr lang="el-GR" altLang="el-GR" dirty="0" err="1" smtClean="0"/>
              <a:t>Butler</a:t>
            </a:r>
            <a:r>
              <a:rPr lang="el-GR" altLang="el-GR" dirty="0" smtClean="0"/>
              <a:t>.</a:t>
            </a:r>
          </a:p>
        </p:txBody>
      </p:sp>
      <p:sp>
        <p:nvSpPr>
          <p:cNvPr id="378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887998F-669B-476C-A47E-3DBC80D291B1}" type="slidenum">
              <a:rPr lang="el-GR" smtClean="0">
                <a:solidFill>
                  <a:prstClr val="black"/>
                </a:solidFill>
              </a:rPr>
              <a:pPr>
                <a:defRPr/>
              </a:pPr>
              <a:t>31</a:t>
            </a:fld>
            <a:endParaRPr lang="el-GR" smtClean="0">
              <a:solidFill>
                <a:prstClr val="black"/>
              </a:solidFill>
            </a:endParaRPr>
          </a:p>
        </p:txBody>
      </p:sp>
    </p:spTree>
    <p:extLst>
      <p:ext uri="{BB962C8B-B14F-4D97-AF65-F5344CB8AC3E}">
        <p14:creationId xmlns:p14="http://schemas.microsoft.com/office/powerpoint/2010/main" val="385338683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l-GR" altLang="el-GR" smtClean="0"/>
              <a:t>Προσέγγιση κατά </a:t>
            </a:r>
            <a:r>
              <a:rPr lang="en-US" altLang="el-GR" smtClean="0"/>
              <a:t>Kaltenborn</a:t>
            </a:r>
            <a:endParaRPr lang="el-GR" altLang="el-GR" smtClean="0"/>
          </a:p>
        </p:txBody>
      </p:sp>
      <p:sp>
        <p:nvSpPr>
          <p:cNvPr id="36867" name="Content Placeholder 2"/>
          <p:cNvSpPr>
            <a:spLocks noGrp="1"/>
          </p:cNvSpPr>
          <p:nvPr>
            <p:ph idx="1"/>
          </p:nvPr>
        </p:nvSpPr>
        <p:spPr>
          <a:xfrm>
            <a:off x="467544" y="1700808"/>
            <a:ext cx="8229600" cy="4092575"/>
          </a:xfrm>
        </p:spPr>
        <p:txBody>
          <a:bodyPr/>
          <a:lstStyle/>
          <a:p>
            <a:pPr eaLnBrk="1" hangingPunct="1">
              <a:spcBef>
                <a:spcPts val="2400"/>
              </a:spcBef>
            </a:pPr>
            <a:r>
              <a:rPr lang="el-GR" altLang="el-GR" dirty="0" smtClean="0"/>
              <a:t>Εφαρμογή έλξης με τα χέρια του φ/τη:</a:t>
            </a:r>
          </a:p>
          <a:p>
            <a:pPr lvl="1" eaLnBrk="1" hangingPunct="1">
              <a:spcBef>
                <a:spcPts val="2400"/>
              </a:spcBef>
            </a:pPr>
            <a:r>
              <a:rPr lang="el-GR" altLang="el-GR" dirty="0" smtClean="0"/>
              <a:t>Στην χαλαρή θέση της ΣΣ</a:t>
            </a:r>
            <a:r>
              <a:rPr lang="en-US" altLang="el-GR" dirty="0" smtClean="0"/>
              <a:t>.</a:t>
            </a:r>
            <a:endParaRPr lang="el-GR" altLang="el-GR" dirty="0" smtClean="0"/>
          </a:p>
          <a:p>
            <a:pPr lvl="1" eaLnBrk="1" hangingPunct="1">
              <a:spcBef>
                <a:spcPts val="2400"/>
              </a:spcBef>
            </a:pPr>
            <a:r>
              <a:rPr lang="el-GR" altLang="el-GR" dirty="0" smtClean="0"/>
              <a:t>Στην </a:t>
            </a:r>
            <a:r>
              <a:rPr lang="el-GR" altLang="el-GR" dirty="0" err="1" smtClean="0"/>
              <a:t>ανταλγική</a:t>
            </a:r>
            <a:r>
              <a:rPr lang="el-GR" altLang="el-GR" dirty="0" smtClean="0"/>
              <a:t> θέση της ΣΣ</a:t>
            </a:r>
            <a:r>
              <a:rPr lang="en-US" altLang="el-GR" dirty="0" smtClean="0"/>
              <a:t>.</a:t>
            </a:r>
            <a:endParaRPr lang="el-GR" altLang="el-GR" dirty="0" smtClean="0"/>
          </a:p>
          <a:p>
            <a:pPr lvl="1" eaLnBrk="1" hangingPunct="1">
              <a:spcBef>
                <a:spcPts val="2400"/>
              </a:spcBef>
            </a:pPr>
            <a:r>
              <a:rPr lang="el-GR" altLang="el-GR" dirty="0" smtClean="0"/>
              <a:t>Σε θέση τρισδιάστατης </a:t>
            </a:r>
            <a:r>
              <a:rPr lang="el-GR" altLang="el-GR" dirty="0" err="1" smtClean="0"/>
              <a:t>προτοποθέτησης</a:t>
            </a:r>
            <a:r>
              <a:rPr lang="el-GR" altLang="el-GR" dirty="0" smtClean="0"/>
              <a:t> της ΣΣ</a:t>
            </a:r>
            <a:r>
              <a:rPr lang="en-US" altLang="el-GR" dirty="0" smtClean="0"/>
              <a:t>.</a:t>
            </a:r>
            <a:endParaRPr lang="el-GR" altLang="el-GR" dirty="0" smtClean="0"/>
          </a:p>
        </p:txBody>
      </p:sp>
      <p:sp>
        <p:nvSpPr>
          <p:cNvPr id="4" name="Slide Number Placeholder 3"/>
          <p:cNvSpPr>
            <a:spLocks noGrp="1"/>
          </p:cNvSpPr>
          <p:nvPr>
            <p:ph type="sldNum" sz="quarter" idx="12"/>
          </p:nvPr>
        </p:nvSpPr>
        <p:spPr/>
        <p:txBody>
          <a:bodyPr/>
          <a:lstStyle/>
          <a:p>
            <a:pPr>
              <a:defRPr/>
            </a:pPr>
            <a:fld id="{8FFE8F35-2344-4CAD-A477-8A5E712FC950}"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115177354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err="1" smtClean="0"/>
              <a:t>Elvey</a:t>
            </a:r>
            <a:r>
              <a:rPr lang="en-US" dirty="0"/>
              <a:t> </a:t>
            </a:r>
            <a:r>
              <a:rPr lang="el-GR" sz="3000" b="0" dirty="0" smtClean="0"/>
              <a:t>1</a:t>
            </a:r>
            <a:r>
              <a:rPr lang="en-US" sz="3000" b="0" dirty="0" smtClean="0"/>
              <a:t>/</a:t>
            </a:r>
            <a:r>
              <a:rPr lang="el-GR" sz="3000" b="0" dirty="0" smtClean="0"/>
              <a:t>4</a:t>
            </a:r>
            <a:endParaRPr lang="el-GR" sz="3000" b="0" dirty="0"/>
          </a:p>
        </p:txBody>
      </p:sp>
      <p:sp>
        <p:nvSpPr>
          <p:cNvPr id="3" name="Θέση περιεχομένου 2"/>
          <p:cNvSpPr>
            <a:spLocks noGrp="1"/>
          </p:cNvSpPr>
          <p:nvPr>
            <p:ph idx="1"/>
          </p:nvPr>
        </p:nvSpPr>
        <p:spPr>
          <a:xfrm>
            <a:off x="539552" y="1556792"/>
            <a:ext cx="8229600" cy="5184576"/>
          </a:xfrm>
        </p:spPr>
        <p:txBody>
          <a:bodyPr rtlCol="0">
            <a:noAutofit/>
          </a:bodyPr>
          <a:lstStyle/>
          <a:p>
            <a:pPr eaLnBrk="1" fontAlgn="auto" hangingPunct="1">
              <a:lnSpc>
                <a:spcPct val="100000"/>
              </a:lnSpc>
              <a:spcBef>
                <a:spcPts val="600"/>
              </a:spcBef>
              <a:spcAft>
                <a:spcPts val="0"/>
              </a:spcAft>
              <a:buFont typeface="Arial" pitchFamily="34" charset="0"/>
              <a:buChar char="•"/>
              <a:defRPr/>
            </a:pPr>
            <a:r>
              <a:rPr lang="el-GR" sz="2000" dirty="0"/>
              <a:t>Η θεραπεία του νευρικού ιστού στο </a:t>
            </a:r>
            <a:r>
              <a:rPr lang="el-GR" sz="2000" dirty="0" err="1"/>
              <a:t>manual</a:t>
            </a:r>
            <a:r>
              <a:rPr lang="el-GR" sz="2000" dirty="0"/>
              <a:t> </a:t>
            </a:r>
            <a:r>
              <a:rPr lang="el-GR" sz="2000" dirty="0" err="1"/>
              <a:t>therapy</a:t>
            </a:r>
            <a:r>
              <a:rPr lang="el-GR" sz="2000" dirty="0"/>
              <a:t> περιλαμβάνει την παθητική κινητοποίηση των ιστών που περιβάλλουν το νεύρο με ήπια και ελεγχόμενη ταλάντωση και εν συνεχεία την ενεργοποίηση των αναχαιτισμένων </a:t>
            </a:r>
            <a:r>
              <a:rPr lang="el-GR" sz="2000" dirty="0" smtClean="0"/>
              <a:t>μυών</a:t>
            </a:r>
            <a:r>
              <a:rPr lang="en-US" sz="2000" dirty="0" smtClean="0"/>
              <a:t>.</a:t>
            </a:r>
            <a:endParaRPr lang="el-GR" sz="2000" dirty="0"/>
          </a:p>
          <a:p>
            <a:pPr marL="0" indent="0" eaLnBrk="1" fontAlgn="auto" hangingPunct="1">
              <a:lnSpc>
                <a:spcPct val="100000"/>
              </a:lnSpc>
              <a:spcBef>
                <a:spcPts val="600"/>
              </a:spcBef>
              <a:spcAft>
                <a:spcPts val="0"/>
              </a:spcAft>
              <a:buFont typeface="Arial" pitchFamily="34" charset="0"/>
              <a:buNone/>
              <a:defRPr/>
            </a:pPr>
            <a:r>
              <a:rPr lang="el-GR" sz="2000" b="1" dirty="0"/>
              <a:t>Οι τεχνικές που προτείνει:</a:t>
            </a:r>
          </a:p>
          <a:p>
            <a:pPr eaLnBrk="1" hangingPunct="1">
              <a:lnSpc>
                <a:spcPct val="100000"/>
              </a:lnSpc>
              <a:spcBef>
                <a:spcPts val="600"/>
              </a:spcBef>
              <a:defRPr/>
            </a:pPr>
            <a:r>
              <a:rPr lang="el-GR" sz="2000" dirty="0" smtClean="0"/>
              <a:t>Πλάγια ολίσθηση της αυχενικής σπονδυλικής μονάδας ή πλάγια κάμψη της οσφυϊκής σπονδυλικής μονάδας υπό μορφή ταλάντωσης – κινητοποιούν το μεσοσπονδύλιο τρήμα σε σχέση με την νευρική ρίζα</a:t>
            </a:r>
            <a:r>
              <a:rPr lang="en-US" sz="2000" dirty="0" smtClean="0"/>
              <a:t>.</a:t>
            </a:r>
            <a:endParaRPr lang="el-GR" sz="2000" dirty="0" smtClean="0"/>
          </a:p>
          <a:p>
            <a:pPr eaLnBrk="1" fontAlgn="auto" hangingPunct="1">
              <a:lnSpc>
                <a:spcPct val="100000"/>
              </a:lnSpc>
              <a:spcBef>
                <a:spcPts val="600"/>
              </a:spcBef>
              <a:spcAft>
                <a:spcPts val="0"/>
              </a:spcAft>
              <a:buFont typeface="Arial" pitchFamily="34" charset="0"/>
              <a:buChar char="•"/>
              <a:defRPr/>
            </a:pPr>
            <a:r>
              <a:rPr lang="el-GR" sz="2000" dirty="0" smtClean="0"/>
              <a:t>Ταλάντωση </a:t>
            </a:r>
            <a:r>
              <a:rPr lang="el-GR" sz="2000" dirty="0"/>
              <a:t>της ωμικής ζώνης </a:t>
            </a:r>
            <a:r>
              <a:rPr lang="el-GR" sz="2000" dirty="0" smtClean="0"/>
              <a:t>κινητοποιεί </a:t>
            </a:r>
            <a:r>
              <a:rPr lang="el-GR" sz="2000" dirty="0"/>
              <a:t>την ρίζα σε σχέση με τον μεσοσπονδύλιο </a:t>
            </a:r>
            <a:r>
              <a:rPr lang="el-GR" sz="2000" dirty="0" smtClean="0"/>
              <a:t>τρήμα</a:t>
            </a:r>
            <a:r>
              <a:rPr lang="en-US" sz="2000" dirty="0" smtClean="0"/>
              <a:t>.</a:t>
            </a:r>
            <a:endParaRPr lang="el-GR" sz="2000" dirty="0"/>
          </a:p>
          <a:p>
            <a:pPr eaLnBrk="1" fontAlgn="auto" hangingPunct="1">
              <a:lnSpc>
                <a:spcPct val="100000"/>
              </a:lnSpc>
              <a:spcBef>
                <a:spcPts val="600"/>
              </a:spcBef>
              <a:spcAft>
                <a:spcPts val="0"/>
              </a:spcAft>
              <a:buFont typeface="Arial" pitchFamily="34" charset="0"/>
              <a:buChar char="•"/>
              <a:defRPr/>
            </a:pPr>
            <a:r>
              <a:rPr lang="el-GR" sz="2000" dirty="0"/>
              <a:t>Κατά την κινητοποίηση δεν πρέπει να αναπαράγονται τα συμπτώματα του </a:t>
            </a:r>
            <a:r>
              <a:rPr lang="el-GR" sz="2000" dirty="0" smtClean="0"/>
              <a:t>ασθενούς</a:t>
            </a:r>
            <a:r>
              <a:rPr lang="en-US" sz="2000" dirty="0" smtClean="0"/>
              <a:t>.</a:t>
            </a:r>
            <a:endParaRPr lang="el-GR" sz="2000" dirty="0"/>
          </a:p>
          <a:p>
            <a:pPr eaLnBrk="1" fontAlgn="auto" hangingPunct="1">
              <a:lnSpc>
                <a:spcPct val="100000"/>
              </a:lnSpc>
              <a:spcBef>
                <a:spcPts val="600"/>
              </a:spcBef>
              <a:spcAft>
                <a:spcPts val="0"/>
              </a:spcAft>
              <a:buFont typeface="Arial" pitchFamily="34" charset="0"/>
              <a:buChar char="•"/>
              <a:defRPr/>
            </a:pPr>
            <a:r>
              <a:rPr lang="el-GR" sz="2000" dirty="0"/>
              <a:t>Η διάταση που επηρεάζει τον νευρικό ιστό θα πρέπει να αποφεύγεται </a:t>
            </a:r>
            <a:r>
              <a:rPr lang="en-US" sz="2000" dirty="0" smtClean="0"/>
              <a:t>.</a:t>
            </a:r>
            <a:endParaRPr lang="el-GR" sz="2000" dirty="0"/>
          </a:p>
        </p:txBody>
      </p:sp>
      <p:sp>
        <p:nvSpPr>
          <p:cNvPr id="5" name="Ορθογώνιο 4"/>
          <p:cNvSpPr/>
          <p:nvPr/>
        </p:nvSpPr>
        <p:spPr>
          <a:xfrm>
            <a:off x="4079875" y="6169025"/>
            <a:ext cx="4103688" cy="368300"/>
          </a:xfrm>
          <a:prstGeom prst="rect">
            <a:avLst/>
          </a:prstGeom>
        </p:spPr>
        <p:txBody>
          <a:bodyPr>
            <a:spAutoFit/>
          </a:bodyPr>
          <a:lstStyle/>
          <a:p>
            <a:pPr algn="r">
              <a:defRPr/>
            </a:pPr>
            <a:r>
              <a:rPr lang="en-US" dirty="0">
                <a:solidFill>
                  <a:prstClr val="black"/>
                </a:solidFill>
                <a:latin typeface="Calibri"/>
                <a:cs typeface="Arial" charset="0"/>
              </a:rPr>
              <a:t>(</a:t>
            </a:r>
            <a:r>
              <a:rPr lang="en-US" dirty="0" err="1">
                <a:solidFill>
                  <a:prstClr val="black"/>
                </a:solidFill>
                <a:latin typeface="Calibri"/>
                <a:cs typeface="Arial" charset="0"/>
              </a:rPr>
              <a:t>Elvey</a:t>
            </a:r>
            <a:r>
              <a:rPr lang="en-US" dirty="0">
                <a:solidFill>
                  <a:prstClr val="black"/>
                </a:solidFill>
                <a:latin typeface="Calibri"/>
                <a:cs typeface="Arial" charset="0"/>
              </a:rPr>
              <a:t> 1986, 1997, Elvey &amp; Hall 1998)</a:t>
            </a:r>
          </a:p>
        </p:txBody>
      </p:sp>
      <p:sp>
        <p:nvSpPr>
          <p:cNvPr id="3891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2BAF94E-8630-4649-A3BC-8D98F338533C}" type="slidenum">
              <a:rPr lang="el-GR" smtClean="0">
                <a:solidFill>
                  <a:prstClr val="black"/>
                </a:solidFill>
              </a:rPr>
              <a:pPr>
                <a:defRPr/>
              </a:pPr>
              <a:t>33</a:t>
            </a:fld>
            <a:endParaRPr lang="el-GR" dirty="0" smtClean="0">
              <a:solidFill>
                <a:prstClr val="black"/>
              </a:solidFill>
            </a:endParaRPr>
          </a:p>
        </p:txBody>
      </p:sp>
    </p:spTree>
    <p:extLst>
      <p:ext uri="{BB962C8B-B14F-4D97-AF65-F5344CB8AC3E}">
        <p14:creationId xmlns:p14="http://schemas.microsoft.com/office/powerpoint/2010/main" val="141937015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err="1"/>
              <a:t>Elvey</a:t>
            </a:r>
            <a:r>
              <a:rPr lang="en-US" dirty="0"/>
              <a:t> </a:t>
            </a:r>
            <a:r>
              <a:rPr lang="en-US" sz="3000" b="0" dirty="0" smtClean="0"/>
              <a:t>2/</a:t>
            </a:r>
            <a:r>
              <a:rPr lang="el-GR" sz="3000" b="0" dirty="0"/>
              <a:t>4</a:t>
            </a:r>
            <a:endParaRPr lang="el-GR" dirty="0"/>
          </a:p>
        </p:txBody>
      </p:sp>
      <p:sp>
        <p:nvSpPr>
          <p:cNvPr id="38915" name="Θέση περιεχομένου 2"/>
          <p:cNvSpPr>
            <a:spLocks noGrp="1"/>
          </p:cNvSpPr>
          <p:nvPr>
            <p:ph idx="1"/>
          </p:nvPr>
        </p:nvSpPr>
        <p:spPr>
          <a:xfrm>
            <a:off x="539750" y="1619250"/>
            <a:ext cx="8229600" cy="5160963"/>
          </a:xfrm>
        </p:spPr>
        <p:txBody>
          <a:bodyPr/>
          <a:lstStyle/>
          <a:p>
            <a:pPr eaLnBrk="1" hangingPunct="1"/>
            <a:r>
              <a:rPr lang="el-GR" altLang="el-GR" sz="2200" dirty="0" smtClean="0"/>
              <a:t>Οι τεχνικές του βασίζονται στον μηχανισμό της </a:t>
            </a:r>
            <a:r>
              <a:rPr lang="el-GR" altLang="el-GR" sz="2200" dirty="0" err="1" smtClean="0"/>
              <a:t>μηχανο</a:t>
            </a:r>
            <a:r>
              <a:rPr lang="el-GR" altLang="el-GR" sz="2200" dirty="0" smtClean="0"/>
              <a:t>-ευαισθητοποίησης του νευρικού ιστού</a:t>
            </a:r>
            <a:r>
              <a:rPr lang="en-US" altLang="el-GR" sz="2200" dirty="0" smtClean="0"/>
              <a:t>,</a:t>
            </a:r>
            <a:endParaRPr lang="el-GR" altLang="el-GR" sz="2200" dirty="0" smtClean="0"/>
          </a:p>
          <a:p>
            <a:pPr eaLnBrk="1" hangingPunct="1"/>
            <a:r>
              <a:rPr lang="el-GR" altLang="el-GR" sz="2200" dirty="0" smtClean="0"/>
              <a:t>Η κάκωση ή η χημική ή η φλεγμονώδης διαδικασία ευαισθητοποιεί το νεύρο με αποτέλεσμα τον πόνο και την </a:t>
            </a:r>
            <a:r>
              <a:rPr lang="el-GR" altLang="el-GR" sz="2200" dirty="0" err="1" smtClean="0"/>
              <a:t>μυοσκελετική</a:t>
            </a:r>
            <a:r>
              <a:rPr lang="el-GR" altLang="el-GR" sz="2200" dirty="0" smtClean="0"/>
              <a:t> δυσλειτουργία</a:t>
            </a:r>
            <a:r>
              <a:rPr lang="en-US" altLang="el-GR" sz="2200" dirty="0" smtClean="0"/>
              <a:t>,</a:t>
            </a:r>
            <a:endParaRPr lang="el-GR" altLang="el-GR" sz="2200" dirty="0" smtClean="0"/>
          </a:p>
          <a:p>
            <a:pPr eaLnBrk="1" hangingPunct="1"/>
            <a:r>
              <a:rPr lang="el-GR" altLang="el-GR" sz="2200" dirty="0" smtClean="0"/>
              <a:t>Ο προστατευτικός αντανακλαστικός μυϊκός σπασμός αποτρέπει την ενεργητική ή την παθητική κίνηση που είναι επώδυνη λόγω της κίνησης ολίσθησης του περιφερικού νεύρου</a:t>
            </a:r>
            <a:r>
              <a:rPr lang="en-US" altLang="el-GR" sz="2200" dirty="0" smtClean="0"/>
              <a:t>,</a:t>
            </a:r>
            <a:endParaRPr lang="el-GR" altLang="el-GR" sz="2200" dirty="0" smtClean="0"/>
          </a:p>
          <a:p>
            <a:pPr eaLnBrk="1" hangingPunct="1"/>
            <a:r>
              <a:rPr lang="el-GR" altLang="el-GR" sz="2200" dirty="0" smtClean="0"/>
              <a:t>Αλλάζει η στάση του ασθενούς έτσι ώστε να βραχυνθεί το  ανατομικό μήκος του μέλους από το οποίο διέρχεται το ευαισθητοποιημένο νεύρο</a:t>
            </a:r>
            <a:r>
              <a:rPr lang="en-US" altLang="el-GR" sz="2200" dirty="0" smtClean="0"/>
              <a:t>.</a:t>
            </a:r>
            <a:endParaRPr lang="el-GR" altLang="el-GR" sz="2200" dirty="0" smtClean="0"/>
          </a:p>
        </p:txBody>
      </p:sp>
      <p:sp>
        <p:nvSpPr>
          <p:cNvPr id="399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A73503D-F8D5-4791-A49E-B9A792AFCED0}" type="slidenum">
              <a:rPr lang="el-GR" smtClean="0">
                <a:solidFill>
                  <a:prstClr val="black"/>
                </a:solidFill>
              </a:rPr>
              <a:pPr>
                <a:defRPr/>
              </a:pPr>
              <a:t>34</a:t>
            </a:fld>
            <a:endParaRPr lang="el-GR" smtClean="0">
              <a:solidFill>
                <a:prstClr val="black"/>
              </a:solidFill>
            </a:endParaRPr>
          </a:p>
        </p:txBody>
      </p:sp>
    </p:spTree>
    <p:extLst>
      <p:ext uri="{BB962C8B-B14F-4D97-AF65-F5344CB8AC3E}">
        <p14:creationId xmlns:p14="http://schemas.microsoft.com/office/powerpoint/2010/main" val="314073751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err="1"/>
              <a:t>Elvey</a:t>
            </a:r>
            <a:r>
              <a:rPr lang="en-US" dirty="0"/>
              <a:t> </a:t>
            </a:r>
            <a:r>
              <a:rPr lang="en-US" sz="3000" b="0" dirty="0" smtClean="0"/>
              <a:t>3/</a:t>
            </a:r>
            <a:r>
              <a:rPr lang="el-GR" sz="3000" b="0" dirty="0"/>
              <a:t>4</a:t>
            </a:r>
            <a:endParaRPr lang="el-GR" dirty="0"/>
          </a:p>
        </p:txBody>
      </p:sp>
      <p:sp>
        <p:nvSpPr>
          <p:cNvPr id="39939" name="Θέση περιεχομένου 2"/>
          <p:cNvSpPr>
            <a:spLocks noGrp="1"/>
          </p:cNvSpPr>
          <p:nvPr>
            <p:ph idx="1"/>
          </p:nvPr>
        </p:nvSpPr>
        <p:spPr>
          <a:xfrm>
            <a:off x="539750" y="1619250"/>
            <a:ext cx="8229600" cy="2305050"/>
          </a:xfrm>
        </p:spPr>
        <p:txBody>
          <a:bodyPr/>
          <a:lstStyle/>
          <a:p>
            <a:pPr eaLnBrk="1" hangingPunct="1">
              <a:spcBef>
                <a:spcPts val="2400"/>
              </a:spcBef>
            </a:pPr>
            <a:r>
              <a:rPr lang="el-GR" altLang="el-GR" dirty="0" smtClean="0"/>
              <a:t>Οι τεχνικές αυτές μειώνουν τον πόνο και βελτιώνουν την </a:t>
            </a:r>
            <a:r>
              <a:rPr lang="el-GR" altLang="el-GR" dirty="0" err="1" smtClean="0"/>
              <a:t>νευροδυναμική</a:t>
            </a:r>
            <a:r>
              <a:rPr lang="el-GR" altLang="el-GR" dirty="0" smtClean="0"/>
              <a:t>,</a:t>
            </a:r>
          </a:p>
          <a:p>
            <a:pPr eaLnBrk="1" hangingPunct="1">
              <a:spcBef>
                <a:spcPts val="2400"/>
              </a:spcBef>
            </a:pPr>
            <a:r>
              <a:rPr lang="el-GR" altLang="el-GR" dirty="0" smtClean="0"/>
              <a:t>Με τον ώμο σε απαγωγή 30</a:t>
            </a:r>
            <a:r>
              <a:rPr lang="el-GR" altLang="el-GR" baseline="30000" dirty="0" smtClean="0"/>
              <a:t>ο</a:t>
            </a:r>
            <a:r>
              <a:rPr lang="el-GR" altLang="el-GR" dirty="0" smtClean="0"/>
              <a:t> και έξω στροφή, η πλάγια ολίσθηση του Α5/Α6 επιπέδου, προκαλεί κίνηση του μέσου νεύρου κατά 3.3 mm στο αντιβράχιο.</a:t>
            </a:r>
          </a:p>
          <a:p>
            <a:pPr eaLnBrk="1" hangingPunct="1"/>
            <a:endParaRPr lang="el-GR" altLang="el-GR" dirty="0" smtClean="0"/>
          </a:p>
        </p:txBody>
      </p:sp>
      <p:sp>
        <p:nvSpPr>
          <p:cNvPr id="5" name="Ορθογώνιο 4"/>
          <p:cNvSpPr/>
          <p:nvPr/>
        </p:nvSpPr>
        <p:spPr>
          <a:xfrm>
            <a:off x="4716016" y="4221088"/>
            <a:ext cx="3565525" cy="369888"/>
          </a:xfrm>
          <a:prstGeom prst="rect">
            <a:avLst/>
          </a:prstGeom>
        </p:spPr>
        <p:txBody>
          <a:bodyPr wrap="none">
            <a:spAutoFit/>
          </a:bodyPr>
          <a:lstStyle/>
          <a:p>
            <a:pPr>
              <a:defRPr/>
            </a:pPr>
            <a:r>
              <a:rPr lang="fr-FR" dirty="0">
                <a:solidFill>
                  <a:prstClr val="black"/>
                </a:solidFill>
                <a:latin typeface="Calibri"/>
                <a:cs typeface="Arial" charset="0"/>
              </a:rPr>
              <a:t> (Allison et al 2002, </a:t>
            </a:r>
            <a:r>
              <a:rPr lang="fr-FR" dirty="0" err="1">
                <a:solidFill>
                  <a:prstClr val="black"/>
                </a:solidFill>
                <a:latin typeface="Calibri"/>
                <a:cs typeface="Arial" charset="0"/>
              </a:rPr>
              <a:t>Brochwicz</a:t>
            </a:r>
            <a:r>
              <a:rPr lang="fr-FR" dirty="0">
                <a:solidFill>
                  <a:prstClr val="black"/>
                </a:solidFill>
                <a:latin typeface="Calibri"/>
                <a:cs typeface="Arial" charset="0"/>
              </a:rPr>
              <a:t> 2013)</a:t>
            </a:r>
            <a:endParaRPr lang="el-GR" dirty="0">
              <a:solidFill>
                <a:prstClr val="black"/>
              </a:solidFill>
              <a:latin typeface="Calibri"/>
              <a:cs typeface="Arial" charset="0"/>
            </a:endParaRPr>
          </a:p>
        </p:txBody>
      </p:sp>
      <p:sp>
        <p:nvSpPr>
          <p:cNvPr id="4096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C8A2420-1781-4E01-9B0A-E249A00C7ECC}" type="slidenum">
              <a:rPr lang="el-GR" smtClean="0">
                <a:solidFill>
                  <a:prstClr val="black"/>
                </a:solidFill>
              </a:rPr>
              <a:pPr>
                <a:defRPr/>
              </a:pPr>
              <a:t>35</a:t>
            </a:fld>
            <a:endParaRPr lang="el-GR" smtClean="0">
              <a:solidFill>
                <a:prstClr val="black"/>
              </a:solidFill>
            </a:endParaRPr>
          </a:p>
        </p:txBody>
      </p:sp>
    </p:spTree>
    <p:extLst>
      <p:ext uri="{BB962C8B-B14F-4D97-AF65-F5344CB8AC3E}">
        <p14:creationId xmlns:p14="http://schemas.microsoft.com/office/powerpoint/2010/main" val="291004785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err="1"/>
              <a:t>Elvey</a:t>
            </a:r>
            <a:r>
              <a:rPr lang="en-US" dirty="0"/>
              <a:t> </a:t>
            </a:r>
            <a:r>
              <a:rPr lang="en-US" sz="3000" b="0" dirty="0" smtClean="0"/>
              <a:t>4/</a:t>
            </a:r>
            <a:r>
              <a:rPr lang="el-GR" sz="3000" b="0" dirty="0"/>
              <a:t>4</a:t>
            </a:r>
            <a:endParaRPr lang="el-GR" dirty="0"/>
          </a:p>
        </p:txBody>
      </p:sp>
      <p:sp>
        <p:nvSpPr>
          <p:cNvPr id="4198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2FFCEB6-1FF9-4557-863E-570324C45E44}" type="slidenum">
              <a:rPr lang="el-GR" smtClean="0">
                <a:solidFill>
                  <a:prstClr val="black"/>
                </a:solidFill>
              </a:rPr>
              <a:pPr>
                <a:defRPr/>
              </a:pPr>
              <a:t>36</a:t>
            </a:fld>
            <a:endParaRPr lang="el-GR" smtClean="0">
              <a:solidFill>
                <a:prstClr val="black"/>
              </a:solidFill>
            </a:endParaRPr>
          </a:p>
        </p:txBody>
      </p:sp>
      <p:pic>
        <p:nvPicPr>
          <p:cNvPr id="40964" name="Picture 2" descr="C:\Users\fkaram2\Desktop\WP_0006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844675"/>
            <a:ext cx="3111500" cy="414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3" descr="C:\Users\fkaram2\Desktop\WP_0006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 y="2708920"/>
            <a:ext cx="4354111" cy="32722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805065" y="6044522"/>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Tree>
    <p:extLst>
      <p:ext uri="{BB962C8B-B14F-4D97-AF65-F5344CB8AC3E}">
        <p14:creationId xmlns:p14="http://schemas.microsoft.com/office/powerpoint/2010/main" val="343861311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smtClean="0"/>
              <a:t>Butler</a:t>
            </a:r>
            <a:r>
              <a:rPr lang="en-US" dirty="0"/>
              <a:t> </a:t>
            </a:r>
            <a:r>
              <a:rPr lang="el-GR" sz="3000" b="0" dirty="0" smtClean="0"/>
              <a:t>1</a:t>
            </a:r>
            <a:r>
              <a:rPr lang="en-US" sz="3000" b="0" dirty="0" smtClean="0"/>
              <a:t>/</a:t>
            </a:r>
            <a:r>
              <a:rPr lang="el-GR" sz="3000" b="0" dirty="0" smtClean="0"/>
              <a:t>9</a:t>
            </a:r>
            <a:endParaRPr lang="el-GR" sz="3000" b="0" dirty="0"/>
          </a:p>
        </p:txBody>
      </p:sp>
      <p:sp>
        <p:nvSpPr>
          <p:cNvPr id="41987"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2400"/>
              </a:spcBef>
            </a:pPr>
            <a:r>
              <a:rPr lang="el-GR" altLang="el-GR" smtClean="0"/>
              <a:t>Η θεραπεία του νευρικού ιστού θα πρέπει να περιλαμβάνει την παθητική και την ενεργητική κινητοποίηση του νεύρου  σε σχέση με το περιβάλλον του είτε μέσω της ολίσθησης του νεύρου είτε μέσω της τάσης του.</a:t>
            </a:r>
          </a:p>
          <a:p>
            <a:pPr eaLnBrk="1" hangingPunct="1">
              <a:lnSpc>
                <a:spcPct val="114000"/>
              </a:lnSpc>
              <a:spcBef>
                <a:spcPts val="2400"/>
              </a:spcBef>
            </a:pPr>
            <a:r>
              <a:rPr lang="el-GR" altLang="el-GR" smtClean="0"/>
              <a:t>Εάν είναι απαραίτητο και εφ’ όσον το νεύρο δεν είναι πολύ ευαίσθητο και δεν υπάρχει άμεσο τραύμα, γίνεται επιμήκης μάλαξη στο νεύρο και στους ιστούς που το περιβάλλουν φέροντας το νεύρο σε θέση τάσης.</a:t>
            </a:r>
          </a:p>
          <a:p>
            <a:pPr eaLnBrk="1" hangingPunct="1">
              <a:lnSpc>
                <a:spcPct val="114000"/>
              </a:lnSpc>
            </a:pPr>
            <a:endParaRPr lang="el-GR" altLang="el-GR" smtClean="0"/>
          </a:p>
        </p:txBody>
      </p:sp>
      <p:sp>
        <p:nvSpPr>
          <p:cNvPr id="4301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42FA540-AA46-491B-8F59-8B93E52765D0}" type="slidenum">
              <a:rPr lang="el-GR" smtClean="0">
                <a:solidFill>
                  <a:prstClr val="black"/>
                </a:solidFill>
              </a:rPr>
              <a:pPr>
                <a:defRPr/>
              </a:pPr>
              <a:t>37</a:t>
            </a:fld>
            <a:endParaRPr lang="el-GR" smtClean="0">
              <a:solidFill>
                <a:prstClr val="black"/>
              </a:solidFill>
            </a:endParaRPr>
          </a:p>
        </p:txBody>
      </p:sp>
    </p:spTree>
    <p:extLst>
      <p:ext uri="{BB962C8B-B14F-4D97-AF65-F5344CB8AC3E}">
        <p14:creationId xmlns:p14="http://schemas.microsoft.com/office/powerpoint/2010/main" val="81005470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a:t>Butler </a:t>
            </a:r>
            <a:r>
              <a:rPr lang="en-US" sz="3000" b="0" dirty="0" smtClean="0"/>
              <a:t>2/</a:t>
            </a:r>
            <a:r>
              <a:rPr lang="el-GR" sz="3000" b="0" dirty="0" smtClean="0"/>
              <a:t>9</a:t>
            </a:r>
            <a:endParaRPr lang="el-GR" dirty="0"/>
          </a:p>
        </p:txBody>
      </p:sp>
      <p:sp>
        <p:nvSpPr>
          <p:cNvPr id="43011"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2400"/>
              </a:spcBef>
            </a:pPr>
            <a:r>
              <a:rPr lang="el-GR" altLang="el-GR" smtClean="0"/>
              <a:t>Στις τεχνικές ολίσθησης περιλαμβάνεται η εναλλαγή των κινήσεων έτσι ώστε η μία άρθρωση να φέρνει το νεύρο σε τάση, ενώ η άλλη να το χαλαρώνει,</a:t>
            </a:r>
          </a:p>
          <a:p>
            <a:pPr eaLnBrk="1" hangingPunct="1">
              <a:lnSpc>
                <a:spcPct val="114000"/>
              </a:lnSpc>
              <a:spcBef>
                <a:spcPts val="2400"/>
              </a:spcBef>
            </a:pPr>
            <a:r>
              <a:rPr lang="el-GR" altLang="el-GR" smtClean="0"/>
              <a:t>Στις τεχνικές τάσης όλες οι κινήσεις των αρθρώσεων φέρνουν σε τάση το νεύρο.</a:t>
            </a:r>
          </a:p>
          <a:p>
            <a:pPr eaLnBrk="1" hangingPunct="1">
              <a:spcBef>
                <a:spcPts val="2400"/>
              </a:spcBef>
            </a:pPr>
            <a:endParaRPr lang="el-GR" altLang="el-GR" smtClean="0"/>
          </a:p>
        </p:txBody>
      </p:sp>
      <p:sp>
        <p:nvSpPr>
          <p:cNvPr id="4403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6800A45-BA58-462D-8616-7D4556E34CD8}" type="slidenum">
              <a:rPr lang="el-GR" smtClean="0">
                <a:solidFill>
                  <a:prstClr val="black"/>
                </a:solidFill>
              </a:rPr>
              <a:pPr>
                <a:defRPr/>
              </a:pPr>
              <a:t>38</a:t>
            </a:fld>
            <a:endParaRPr lang="el-GR" smtClean="0">
              <a:solidFill>
                <a:prstClr val="black"/>
              </a:solidFill>
            </a:endParaRPr>
          </a:p>
        </p:txBody>
      </p:sp>
    </p:spTree>
    <p:extLst>
      <p:ext uri="{BB962C8B-B14F-4D97-AF65-F5344CB8AC3E}">
        <p14:creationId xmlns:p14="http://schemas.microsoft.com/office/powerpoint/2010/main" val="97649488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Κλινικά χαρακτηριστικά </a:t>
            </a:r>
            <a:r>
              <a:rPr lang="en-US" dirty="0" smtClean="0"/>
              <a:t/>
            </a:r>
            <a:br>
              <a:rPr lang="en-US" dirty="0" smtClean="0"/>
            </a:br>
            <a:r>
              <a:rPr lang="el-GR" dirty="0" smtClean="0"/>
              <a:t>νευροπαθητικού πόνου </a:t>
            </a:r>
            <a:r>
              <a:rPr lang="el-GR" sz="3000" b="0" dirty="0" smtClean="0"/>
              <a:t>1</a:t>
            </a:r>
            <a:r>
              <a:rPr lang="en-US" sz="3000" b="0" dirty="0" smtClean="0"/>
              <a:t>/</a:t>
            </a:r>
            <a:r>
              <a:rPr lang="el-GR" sz="3000" b="0" dirty="0" smtClean="0"/>
              <a:t>2</a:t>
            </a:r>
            <a:endParaRPr lang="el-GR" sz="3000" b="0" dirty="0"/>
          </a:p>
        </p:txBody>
      </p:sp>
      <p:sp>
        <p:nvSpPr>
          <p:cNvPr id="7171" name="Θέση περιεχομένου 2"/>
          <p:cNvSpPr>
            <a:spLocks noGrp="1"/>
          </p:cNvSpPr>
          <p:nvPr>
            <p:ph idx="1"/>
          </p:nvPr>
        </p:nvSpPr>
        <p:spPr>
          <a:xfrm>
            <a:off x="539750" y="1619250"/>
            <a:ext cx="8229600" cy="4608513"/>
          </a:xfrm>
        </p:spPr>
        <p:txBody>
          <a:bodyPr/>
          <a:lstStyle/>
          <a:p>
            <a:pPr eaLnBrk="1" hangingPunct="1">
              <a:spcBef>
                <a:spcPts val="2400"/>
              </a:spcBef>
            </a:pPr>
            <a:r>
              <a:rPr lang="el-GR" altLang="el-GR" smtClean="0"/>
              <a:t>Επιπολής καυστικός, αιχμηρός και παραισθητικός πόνος (δυσαισθητικός πόνος) που κατανέμεται σε δερματομιακές ζώνες,</a:t>
            </a:r>
          </a:p>
          <a:p>
            <a:pPr eaLnBrk="1" hangingPunct="1">
              <a:spcBef>
                <a:spcPts val="2400"/>
              </a:spcBef>
            </a:pPr>
            <a:r>
              <a:rPr lang="el-GR" altLang="el-GR" smtClean="0"/>
              <a:t>Εν τω βάθει πόνος υπό μορφή σύσπασης ή κράμπας που μπορεί να κατανέμεται σε μυοτομιακές ή σκληροτομιακές ζώνες ή στην πορεία του νεύρου,</a:t>
            </a:r>
          </a:p>
          <a:p>
            <a:pPr eaLnBrk="1" hangingPunct="1">
              <a:spcBef>
                <a:spcPts val="2400"/>
              </a:spcBef>
            </a:pPr>
            <a:r>
              <a:rPr lang="el-GR" altLang="el-GR" smtClean="0"/>
              <a:t>Ανταλγικές θέσεις που ανταποκρίνονται στην αποφόρτιση του νευρικού ιστού.</a:t>
            </a:r>
          </a:p>
          <a:p>
            <a:pPr eaLnBrk="1" hangingPunct="1">
              <a:spcBef>
                <a:spcPts val="2400"/>
              </a:spcBef>
            </a:pPr>
            <a:endParaRPr lang="el-GR" altLang="el-GR" smtClean="0"/>
          </a:p>
        </p:txBody>
      </p:sp>
      <p:sp>
        <p:nvSpPr>
          <p:cNvPr id="71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300D41A-50D4-4536-8A8C-131CC7927C48}" type="slidenum">
              <a:rPr lang="el-GR" smtClean="0">
                <a:solidFill>
                  <a:prstClr val="black"/>
                </a:solidFill>
              </a:rPr>
              <a:pPr>
                <a:defRPr/>
              </a:pPr>
              <a:t>3</a:t>
            </a:fld>
            <a:endParaRPr lang="el-GR" smtClean="0">
              <a:solidFill>
                <a:prstClr val="black"/>
              </a:solidFill>
            </a:endParaRPr>
          </a:p>
        </p:txBody>
      </p:sp>
    </p:spTree>
    <p:extLst>
      <p:ext uri="{BB962C8B-B14F-4D97-AF65-F5344CB8AC3E}">
        <p14:creationId xmlns:p14="http://schemas.microsoft.com/office/powerpoint/2010/main" val="153050804"/>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a:t>Butler </a:t>
            </a:r>
            <a:r>
              <a:rPr lang="en-US" sz="3000" b="0" dirty="0" smtClean="0"/>
              <a:t>3/</a:t>
            </a:r>
            <a:r>
              <a:rPr lang="el-GR" sz="3000" b="0" dirty="0" smtClean="0"/>
              <a:t>9</a:t>
            </a:r>
            <a:endParaRPr lang="el-GR" dirty="0"/>
          </a:p>
        </p:txBody>
      </p:sp>
      <p:sp>
        <p:nvSpPr>
          <p:cNvPr id="3" name="Θέση περιεχομένου 2"/>
          <p:cNvSpPr>
            <a:spLocks noGrp="1"/>
          </p:cNvSpPr>
          <p:nvPr>
            <p:ph idx="1"/>
          </p:nvPr>
        </p:nvSpPr>
        <p:spPr>
          <a:xfrm>
            <a:off x="539750" y="1628799"/>
            <a:ext cx="8229600" cy="4743425"/>
          </a:xfrm>
        </p:spPr>
        <p:txBody>
          <a:bodyPr rtlCol="0">
            <a:normAutofit/>
          </a:bodyPr>
          <a:lstStyle/>
          <a:p>
            <a:pPr eaLnBrk="1" fontAlgn="auto" hangingPunct="1">
              <a:spcAft>
                <a:spcPts val="0"/>
              </a:spcAft>
              <a:buFont typeface="Arial" pitchFamily="34" charset="0"/>
              <a:buChar char="•"/>
              <a:defRPr/>
            </a:pPr>
            <a:r>
              <a:rPr lang="el-GR" dirty="0"/>
              <a:t>Εφαρμόζοντας τις τεχνικές ολίσθησης και τάσης στο μέσο και </a:t>
            </a:r>
            <a:r>
              <a:rPr lang="el-GR" dirty="0" err="1"/>
              <a:t>ωλένιο</a:t>
            </a:r>
            <a:r>
              <a:rPr lang="el-GR" dirty="0"/>
              <a:t> νεύρο, παρατηρήθηκε ότι:</a:t>
            </a:r>
          </a:p>
          <a:p>
            <a:pPr marL="698500" eaLnBrk="1" fontAlgn="auto" hangingPunct="1">
              <a:spcAft>
                <a:spcPts val="0"/>
              </a:spcAft>
              <a:buFont typeface="Courier New" panose="02070309020205020404" pitchFamily="49" charset="0"/>
              <a:buChar char="o"/>
              <a:tabLst>
                <a:tab pos="1079500" algn="l"/>
              </a:tabLst>
              <a:defRPr/>
            </a:pPr>
            <a:r>
              <a:rPr lang="el-GR" dirty="0"/>
              <a:t>Το μέσο νεύρο κινείται στον καρπό: </a:t>
            </a:r>
          </a:p>
          <a:p>
            <a:pPr marL="1079500" indent="-355600" eaLnBrk="1" fontAlgn="auto" hangingPunct="1">
              <a:spcAft>
                <a:spcPts val="0"/>
              </a:spcAft>
              <a:buFont typeface="Wingdings" panose="05000000000000000000" pitchFamily="2" charset="2"/>
              <a:buChar char="ü"/>
              <a:tabLst>
                <a:tab pos="1079500" algn="l"/>
              </a:tabLst>
              <a:defRPr/>
            </a:pPr>
            <a:r>
              <a:rPr lang="el-GR" sz="2200" dirty="0"/>
              <a:t>κατά 12.6 </a:t>
            </a:r>
            <a:r>
              <a:rPr lang="en-US" sz="2200" dirty="0"/>
              <a:t>mm</a:t>
            </a:r>
            <a:r>
              <a:rPr lang="el-GR" sz="2200" dirty="0"/>
              <a:t> εφαρμόζοντας τεχνική ολίσθησης με αποτέλεσμα να παραμορφώνεται κατά 0.8</a:t>
            </a:r>
            <a:r>
              <a:rPr lang="el-GR" sz="2200" dirty="0" smtClean="0"/>
              <a:t>%,</a:t>
            </a:r>
            <a:endParaRPr lang="el-GR" sz="2200" dirty="0"/>
          </a:p>
          <a:p>
            <a:pPr marL="1079500" indent="-355600" eaLnBrk="1" fontAlgn="auto" hangingPunct="1">
              <a:spcAft>
                <a:spcPts val="0"/>
              </a:spcAft>
              <a:buFont typeface="Wingdings" panose="05000000000000000000" pitchFamily="2" charset="2"/>
              <a:buChar char="ü"/>
              <a:tabLst>
                <a:tab pos="1079500" algn="l"/>
              </a:tabLst>
              <a:defRPr/>
            </a:pPr>
            <a:r>
              <a:rPr lang="el-GR" sz="2200" dirty="0"/>
              <a:t>κατά 6.1 </a:t>
            </a:r>
            <a:r>
              <a:rPr lang="en-US" sz="2200" dirty="0"/>
              <a:t>mm </a:t>
            </a:r>
            <a:r>
              <a:rPr lang="el-GR" sz="2200" dirty="0"/>
              <a:t>εφαρμόζοντας τεχνική τάσης με αποτέλεσμα να παραμορφώνεται κατά 6.8</a:t>
            </a:r>
            <a:r>
              <a:rPr lang="el-GR" sz="2200" dirty="0" smtClean="0"/>
              <a:t>%.</a:t>
            </a:r>
            <a:endParaRPr lang="el-GR" sz="2200" dirty="0"/>
          </a:p>
        </p:txBody>
      </p:sp>
      <p:sp>
        <p:nvSpPr>
          <p:cNvPr id="5" name="Ορθογώνιο 4"/>
          <p:cNvSpPr/>
          <p:nvPr/>
        </p:nvSpPr>
        <p:spPr>
          <a:xfrm>
            <a:off x="5105920" y="5661248"/>
            <a:ext cx="3138488" cy="430212"/>
          </a:xfrm>
          <a:prstGeom prst="rect">
            <a:avLst/>
          </a:prstGeom>
        </p:spPr>
        <p:txBody>
          <a:bodyPr wrap="none">
            <a:spAutoFit/>
          </a:bodyPr>
          <a:lstStyle/>
          <a:p>
            <a:pPr>
              <a:defRPr/>
            </a:pPr>
            <a:r>
              <a:rPr lang="en-US" dirty="0">
                <a:solidFill>
                  <a:prstClr val="black"/>
                </a:solidFill>
                <a:cs typeface="Arial" charset="0"/>
              </a:rPr>
              <a:t> </a:t>
            </a:r>
            <a:r>
              <a:rPr lang="en-US" sz="2200" dirty="0" err="1">
                <a:solidFill>
                  <a:prstClr val="black"/>
                </a:solidFill>
                <a:latin typeface="Calibri"/>
                <a:cs typeface="Arial" charset="0"/>
              </a:rPr>
              <a:t>Coppieters</a:t>
            </a:r>
            <a:r>
              <a:rPr lang="en-US" sz="2200" dirty="0">
                <a:solidFill>
                  <a:prstClr val="black"/>
                </a:solidFill>
                <a:latin typeface="Calibri"/>
                <a:cs typeface="Arial" charset="0"/>
              </a:rPr>
              <a:t> &amp; Butler 2008</a:t>
            </a:r>
            <a:endParaRPr lang="el-GR" sz="2200" dirty="0">
              <a:solidFill>
                <a:prstClr val="black"/>
              </a:solidFill>
              <a:latin typeface="Calibri"/>
              <a:cs typeface="Arial" charset="0"/>
            </a:endParaRPr>
          </a:p>
        </p:txBody>
      </p:sp>
      <p:sp>
        <p:nvSpPr>
          <p:cNvPr id="4506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D5DC8C9-65EA-43D0-87AD-A38E89A5DB8A}" type="slidenum">
              <a:rPr lang="el-GR" smtClean="0">
                <a:solidFill>
                  <a:prstClr val="black"/>
                </a:solidFill>
              </a:rPr>
              <a:pPr>
                <a:defRPr/>
              </a:pPr>
              <a:t>39</a:t>
            </a:fld>
            <a:endParaRPr lang="el-GR" smtClean="0">
              <a:solidFill>
                <a:prstClr val="black"/>
              </a:solidFill>
            </a:endParaRPr>
          </a:p>
        </p:txBody>
      </p:sp>
    </p:spTree>
    <p:extLst>
      <p:ext uri="{BB962C8B-B14F-4D97-AF65-F5344CB8AC3E}">
        <p14:creationId xmlns:p14="http://schemas.microsoft.com/office/powerpoint/2010/main" val="118020299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a:t>Butler </a:t>
            </a:r>
            <a:r>
              <a:rPr lang="el-GR" sz="3000" b="0" dirty="0"/>
              <a:t>4</a:t>
            </a:r>
            <a:r>
              <a:rPr lang="en-US" sz="3000" b="0" dirty="0" smtClean="0"/>
              <a:t>/</a:t>
            </a:r>
            <a:r>
              <a:rPr lang="el-GR" sz="3000" b="0" dirty="0" smtClean="0"/>
              <a:t>9</a:t>
            </a:r>
            <a:endParaRPr lang="el-GR" dirty="0"/>
          </a:p>
        </p:txBody>
      </p:sp>
      <p:sp>
        <p:nvSpPr>
          <p:cNvPr id="3" name="Θέση περιεχομένου 2"/>
          <p:cNvSpPr>
            <a:spLocks noGrp="1"/>
          </p:cNvSpPr>
          <p:nvPr>
            <p:ph idx="1"/>
          </p:nvPr>
        </p:nvSpPr>
        <p:spPr>
          <a:xfrm>
            <a:off x="539750" y="1628799"/>
            <a:ext cx="8229600" cy="4743425"/>
          </a:xfrm>
        </p:spPr>
        <p:txBody>
          <a:bodyPr rtlCol="0">
            <a:normAutofit/>
          </a:bodyPr>
          <a:lstStyle/>
          <a:p>
            <a:pPr marL="723900" indent="-368300" eaLnBrk="1" fontAlgn="auto" hangingPunct="1">
              <a:spcAft>
                <a:spcPts val="0"/>
              </a:spcAft>
              <a:buFont typeface="Courier New" panose="02070309020205020404" pitchFamily="49" charset="0"/>
              <a:buChar char="o"/>
              <a:tabLst>
                <a:tab pos="1079500" algn="l"/>
              </a:tabLst>
              <a:defRPr/>
            </a:pPr>
            <a:r>
              <a:rPr lang="el-GR" dirty="0" smtClean="0"/>
              <a:t>Το </a:t>
            </a:r>
            <a:r>
              <a:rPr lang="el-GR" dirty="0"/>
              <a:t>ωλένιο νεύρο κινείται στον αγκώνα:</a:t>
            </a:r>
          </a:p>
          <a:p>
            <a:pPr marL="1079500" indent="-355600" eaLnBrk="1" fontAlgn="auto" hangingPunct="1">
              <a:spcAft>
                <a:spcPts val="0"/>
              </a:spcAft>
              <a:buFont typeface="Wingdings" panose="05000000000000000000" pitchFamily="2" charset="2"/>
              <a:buChar char="ü"/>
              <a:tabLst>
                <a:tab pos="1079500" algn="l"/>
              </a:tabLst>
              <a:defRPr/>
            </a:pPr>
            <a:r>
              <a:rPr lang="el-GR" sz="2200" dirty="0"/>
              <a:t>κατά 8.3 </a:t>
            </a:r>
            <a:r>
              <a:rPr lang="en-US" sz="2200" dirty="0"/>
              <a:t>mm</a:t>
            </a:r>
            <a:r>
              <a:rPr lang="el-GR" sz="2200" dirty="0"/>
              <a:t> εφαρμόζοντας τεχνική </a:t>
            </a:r>
            <a:r>
              <a:rPr lang="el-GR" sz="2200" dirty="0" smtClean="0"/>
              <a:t>ολίσθησης με αποτέλεσμα να παραμορφώνεται κατά </a:t>
            </a:r>
            <a:r>
              <a:rPr lang="el-GR" sz="2200" dirty="0"/>
              <a:t>0.4</a:t>
            </a:r>
            <a:r>
              <a:rPr lang="el-GR" sz="2200" dirty="0" smtClean="0"/>
              <a:t>%,</a:t>
            </a:r>
            <a:endParaRPr lang="el-GR" sz="2200" dirty="0"/>
          </a:p>
          <a:p>
            <a:pPr marL="1079500" indent="-355600" eaLnBrk="1" fontAlgn="auto" hangingPunct="1">
              <a:spcAft>
                <a:spcPts val="0"/>
              </a:spcAft>
              <a:buFont typeface="Wingdings" panose="05000000000000000000" pitchFamily="2" charset="2"/>
              <a:buChar char="ü"/>
              <a:tabLst>
                <a:tab pos="1079500" algn="l"/>
              </a:tabLst>
              <a:defRPr/>
            </a:pPr>
            <a:r>
              <a:rPr lang="el-GR" sz="2200" dirty="0"/>
              <a:t>κατά 3.8 </a:t>
            </a:r>
            <a:r>
              <a:rPr lang="en-US" sz="2200" dirty="0"/>
              <a:t>mm </a:t>
            </a:r>
            <a:r>
              <a:rPr lang="el-GR" sz="2200" dirty="0"/>
              <a:t>εφαρμόζοντας τεχνική τάσης με αποτέλεσμα να παραμορφώνεται κατά 9.8</a:t>
            </a:r>
            <a:r>
              <a:rPr lang="el-GR" sz="2200" dirty="0" smtClean="0"/>
              <a:t>%.</a:t>
            </a:r>
            <a:endParaRPr lang="el-GR" sz="2200" dirty="0"/>
          </a:p>
          <a:p>
            <a:pPr eaLnBrk="1" fontAlgn="auto" hangingPunct="1">
              <a:spcAft>
                <a:spcPts val="0"/>
              </a:spcAft>
              <a:buFont typeface="Arial" pitchFamily="34" charset="0"/>
              <a:buChar char="•"/>
              <a:defRPr/>
            </a:pPr>
            <a:endParaRPr lang="el-GR" dirty="0"/>
          </a:p>
        </p:txBody>
      </p:sp>
      <p:sp>
        <p:nvSpPr>
          <p:cNvPr id="5" name="Ορθογώνιο 4"/>
          <p:cNvSpPr/>
          <p:nvPr/>
        </p:nvSpPr>
        <p:spPr>
          <a:xfrm>
            <a:off x="5105920" y="5661248"/>
            <a:ext cx="3138488" cy="430212"/>
          </a:xfrm>
          <a:prstGeom prst="rect">
            <a:avLst/>
          </a:prstGeom>
        </p:spPr>
        <p:txBody>
          <a:bodyPr wrap="none">
            <a:spAutoFit/>
          </a:bodyPr>
          <a:lstStyle/>
          <a:p>
            <a:pPr>
              <a:defRPr/>
            </a:pPr>
            <a:r>
              <a:rPr lang="en-US" dirty="0">
                <a:solidFill>
                  <a:prstClr val="black"/>
                </a:solidFill>
                <a:cs typeface="Arial" charset="0"/>
              </a:rPr>
              <a:t> </a:t>
            </a:r>
            <a:r>
              <a:rPr lang="en-US" sz="2200" dirty="0" err="1">
                <a:solidFill>
                  <a:prstClr val="black"/>
                </a:solidFill>
                <a:latin typeface="Calibri"/>
                <a:cs typeface="Arial" charset="0"/>
              </a:rPr>
              <a:t>Coppieters</a:t>
            </a:r>
            <a:r>
              <a:rPr lang="en-US" sz="2200" dirty="0">
                <a:solidFill>
                  <a:prstClr val="black"/>
                </a:solidFill>
                <a:latin typeface="Calibri"/>
                <a:cs typeface="Arial" charset="0"/>
              </a:rPr>
              <a:t> &amp; Butler 2008</a:t>
            </a:r>
            <a:endParaRPr lang="el-GR" sz="2200" dirty="0">
              <a:solidFill>
                <a:prstClr val="black"/>
              </a:solidFill>
              <a:latin typeface="Calibri"/>
              <a:cs typeface="Arial" charset="0"/>
            </a:endParaRPr>
          </a:p>
        </p:txBody>
      </p:sp>
      <p:sp>
        <p:nvSpPr>
          <p:cNvPr id="4506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D5DC8C9-65EA-43D0-87AD-A38E89A5DB8A}" type="slidenum">
              <a:rPr lang="el-GR" smtClean="0">
                <a:solidFill>
                  <a:prstClr val="black"/>
                </a:solidFill>
              </a:rPr>
              <a:pPr>
                <a:defRPr/>
              </a:pPr>
              <a:t>40</a:t>
            </a:fld>
            <a:endParaRPr lang="el-GR" smtClean="0">
              <a:solidFill>
                <a:prstClr val="black"/>
              </a:solidFill>
            </a:endParaRPr>
          </a:p>
        </p:txBody>
      </p:sp>
    </p:spTree>
    <p:extLst>
      <p:ext uri="{BB962C8B-B14F-4D97-AF65-F5344CB8AC3E}">
        <p14:creationId xmlns:p14="http://schemas.microsoft.com/office/powerpoint/2010/main" val="148952279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a:t>Butler </a:t>
            </a:r>
            <a:r>
              <a:rPr lang="el-GR" sz="3000" b="0" dirty="0"/>
              <a:t>5</a:t>
            </a:r>
            <a:r>
              <a:rPr lang="en-US" sz="3000" b="0" dirty="0" smtClean="0"/>
              <a:t>/</a:t>
            </a:r>
            <a:r>
              <a:rPr lang="el-GR" sz="3000" b="0" dirty="0" smtClean="0"/>
              <a:t>9</a:t>
            </a:r>
            <a:endParaRPr lang="el-GR" dirty="0"/>
          </a:p>
        </p:txBody>
      </p:sp>
      <p:sp>
        <p:nvSpPr>
          <p:cNvPr id="45059" name="Θέση περιεχομένου 2"/>
          <p:cNvSpPr>
            <a:spLocks noGrp="1"/>
          </p:cNvSpPr>
          <p:nvPr>
            <p:ph idx="1"/>
          </p:nvPr>
        </p:nvSpPr>
        <p:spPr>
          <a:xfrm>
            <a:off x="539750" y="1556792"/>
            <a:ext cx="8064500" cy="4752975"/>
          </a:xfrm>
        </p:spPr>
        <p:txBody>
          <a:bodyPr/>
          <a:lstStyle/>
          <a:p>
            <a:pPr eaLnBrk="1" hangingPunct="1">
              <a:lnSpc>
                <a:spcPct val="114000"/>
              </a:lnSpc>
              <a:spcBef>
                <a:spcPts val="1800"/>
              </a:spcBef>
            </a:pPr>
            <a:r>
              <a:rPr lang="el-GR" altLang="el-GR" sz="2200" dirty="0" smtClean="0"/>
              <a:t>Οι τεχνικές ολίσθησης του νεύρου είναι, ήπιες και μπορεί να ενδείκνυνται σε οξείες κακώσεις, σε μετεγχειρητική διαχείριση και σε καταστάσεις που μπορεί να οδηγούν σε ερεθισμό ή παγίδευση νεύρου όπως είναι η αιμορραγία και η φλεγμονή γύρω από το νεύρο</a:t>
            </a:r>
            <a:r>
              <a:rPr lang="en-US" altLang="el-GR" sz="2200" dirty="0" smtClean="0"/>
              <a:t>,</a:t>
            </a:r>
            <a:endParaRPr lang="el-GR" altLang="el-GR" sz="2200" dirty="0" smtClean="0"/>
          </a:p>
          <a:p>
            <a:pPr eaLnBrk="1" hangingPunct="1">
              <a:lnSpc>
                <a:spcPct val="114000"/>
              </a:lnSpc>
              <a:spcBef>
                <a:spcPts val="1800"/>
              </a:spcBef>
            </a:pPr>
            <a:r>
              <a:rPr lang="el-GR" altLang="el-GR" sz="2200" dirty="0" smtClean="0"/>
              <a:t>Οι τεχνικές τάσης είναι περισσότερο έντονες  και μπορεί να μειώνουν το </a:t>
            </a:r>
            <a:r>
              <a:rPr lang="el-GR" altLang="el-GR" sz="2200" dirty="0" err="1" smtClean="0"/>
              <a:t>ενδονευρικό</a:t>
            </a:r>
            <a:r>
              <a:rPr lang="el-GR" altLang="el-GR" sz="2200" dirty="0" smtClean="0"/>
              <a:t> οίδημα και την αγγειακή βλάβη μέσω της αυξομείωσης της </a:t>
            </a:r>
            <a:r>
              <a:rPr lang="el-GR" altLang="el-GR" sz="2200" dirty="0" err="1" smtClean="0"/>
              <a:t>ενδονευρικής</a:t>
            </a:r>
            <a:r>
              <a:rPr lang="el-GR" altLang="el-GR" sz="2200" dirty="0" smtClean="0"/>
              <a:t> πίεσης</a:t>
            </a:r>
            <a:r>
              <a:rPr lang="en-US" altLang="el-GR" sz="2200" dirty="0" smtClean="0"/>
              <a:t>,</a:t>
            </a:r>
            <a:endParaRPr lang="el-GR" altLang="el-GR" sz="2200" dirty="0" smtClean="0"/>
          </a:p>
          <a:p>
            <a:pPr eaLnBrk="1" hangingPunct="1">
              <a:lnSpc>
                <a:spcPct val="114000"/>
              </a:lnSpc>
              <a:spcBef>
                <a:spcPts val="1800"/>
              </a:spcBef>
            </a:pPr>
            <a:r>
              <a:rPr lang="el-GR" altLang="el-GR" sz="2200" dirty="0" smtClean="0"/>
              <a:t>Η αυξομείωση της πίεσης μπορεί να υπάρχει και με την εφαρμογή της τεχνικής ολίσθησης</a:t>
            </a:r>
            <a:r>
              <a:rPr lang="en-US" altLang="el-GR" sz="2200" dirty="0" smtClean="0"/>
              <a:t>.</a:t>
            </a:r>
            <a:endParaRPr lang="el-GR" altLang="el-GR" sz="2200" dirty="0" smtClean="0"/>
          </a:p>
        </p:txBody>
      </p:sp>
      <p:sp>
        <p:nvSpPr>
          <p:cNvPr id="5" name="Ορθογώνιο 4"/>
          <p:cNvSpPr/>
          <p:nvPr/>
        </p:nvSpPr>
        <p:spPr>
          <a:xfrm>
            <a:off x="5507558" y="6021288"/>
            <a:ext cx="2736850" cy="368300"/>
          </a:xfrm>
          <a:prstGeom prst="rect">
            <a:avLst/>
          </a:prstGeom>
        </p:spPr>
        <p:txBody>
          <a:bodyPr>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Coppieters</a:t>
            </a:r>
            <a:r>
              <a:rPr lang="en-US" dirty="0">
                <a:solidFill>
                  <a:prstClr val="black"/>
                </a:solidFill>
                <a:latin typeface="Calibri"/>
                <a:cs typeface="Arial" charset="0"/>
              </a:rPr>
              <a:t> &amp; Butler 2008)</a:t>
            </a:r>
          </a:p>
        </p:txBody>
      </p:sp>
      <p:sp>
        <p:nvSpPr>
          <p:cNvPr id="4608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E3AC64B-AC17-433D-9B47-4B280B710CBC}" type="slidenum">
              <a:rPr lang="el-GR" smtClean="0">
                <a:solidFill>
                  <a:prstClr val="black"/>
                </a:solidFill>
              </a:rPr>
              <a:pPr>
                <a:defRPr/>
              </a:pPr>
              <a:t>41</a:t>
            </a:fld>
            <a:endParaRPr lang="el-GR" smtClean="0">
              <a:solidFill>
                <a:prstClr val="black"/>
              </a:solidFill>
            </a:endParaRPr>
          </a:p>
        </p:txBody>
      </p:sp>
    </p:spTree>
    <p:extLst>
      <p:ext uri="{BB962C8B-B14F-4D97-AF65-F5344CB8AC3E}">
        <p14:creationId xmlns:p14="http://schemas.microsoft.com/office/powerpoint/2010/main" val="2748176451"/>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a:t>Butler </a:t>
            </a:r>
            <a:r>
              <a:rPr lang="el-GR" sz="3000" b="0" dirty="0"/>
              <a:t>6</a:t>
            </a:r>
            <a:r>
              <a:rPr lang="en-US" sz="3000" b="0" dirty="0" smtClean="0"/>
              <a:t>/</a:t>
            </a:r>
            <a:r>
              <a:rPr lang="el-GR" sz="3000" b="0" dirty="0" smtClean="0"/>
              <a:t>9</a:t>
            </a:r>
            <a:endParaRPr lang="el-GR" dirty="0"/>
          </a:p>
        </p:txBody>
      </p:sp>
      <p:sp>
        <p:nvSpPr>
          <p:cNvPr id="3" name="Θέση περιεχομένου 2"/>
          <p:cNvSpPr>
            <a:spLocks noGrp="1"/>
          </p:cNvSpPr>
          <p:nvPr>
            <p:ph idx="1"/>
          </p:nvPr>
        </p:nvSpPr>
        <p:spPr>
          <a:xfrm>
            <a:off x="539750" y="1556792"/>
            <a:ext cx="8229600" cy="4752975"/>
          </a:xfrm>
        </p:spPr>
        <p:txBody>
          <a:bodyPr rtlCol="0">
            <a:normAutofit/>
          </a:bodyPr>
          <a:lstStyle/>
          <a:p>
            <a:pPr eaLnBrk="1" fontAlgn="auto" hangingPunct="1">
              <a:lnSpc>
                <a:spcPct val="114000"/>
              </a:lnSpc>
              <a:spcAft>
                <a:spcPts val="0"/>
              </a:spcAft>
              <a:buFont typeface="Arial" pitchFamily="34" charset="0"/>
              <a:buChar char="•"/>
              <a:defRPr/>
            </a:pPr>
            <a:r>
              <a:rPr lang="el-GR" dirty="0"/>
              <a:t>Η εφαρμογή ολίσθησης πιθανώς </a:t>
            </a:r>
            <a:r>
              <a:rPr lang="el-GR" dirty="0" smtClean="0"/>
              <a:t>να</a:t>
            </a:r>
            <a:r>
              <a:rPr lang="en-US" dirty="0" smtClean="0"/>
              <a:t> </a:t>
            </a:r>
            <a:r>
              <a:rPr lang="el-GR" dirty="0" smtClean="0"/>
              <a:t>:</a:t>
            </a:r>
            <a:endParaRPr lang="el-GR" dirty="0"/>
          </a:p>
          <a:p>
            <a:pPr lvl="1" eaLnBrk="1" fontAlgn="auto" hangingPunct="1">
              <a:lnSpc>
                <a:spcPct val="114000"/>
              </a:lnSpc>
              <a:spcAft>
                <a:spcPts val="0"/>
              </a:spcAft>
              <a:defRPr/>
            </a:pPr>
            <a:r>
              <a:rPr lang="el-GR" sz="2400" dirty="0"/>
              <a:t>Αυξάνει την απορρόφηση των φλεγμονωδών προϊόντων μέσα και γύρω από το </a:t>
            </a:r>
            <a:r>
              <a:rPr lang="el-GR" sz="2400" dirty="0" smtClean="0"/>
              <a:t>νεύρο,</a:t>
            </a:r>
            <a:endParaRPr lang="el-GR" sz="2400" dirty="0"/>
          </a:p>
          <a:p>
            <a:pPr lvl="1" eaLnBrk="1" fontAlgn="auto" hangingPunct="1">
              <a:lnSpc>
                <a:spcPct val="114000"/>
              </a:lnSpc>
              <a:spcAft>
                <a:spcPts val="0"/>
              </a:spcAft>
              <a:defRPr/>
            </a:pPr>
            <a:r>
              <a:rPr lang="el-GR" sz="2400" dirty="0"/>
              <a:t>Μειώνει την </a:t>
            </a:r>
            <a:r>
              <a:rPr lang="el-GR" sz="2400" dirty="0" err="1"/>
              <a:t>ινοβλαστική</a:t>
            </a:r>
            <a:r>
              <a:rPr lang="el-GR" sz="2400" dirty="0"/>
              <a:t> δραστηριότητα και να ελαχιστοποιεί τον σχηματισμό ουλώδους </a:t>
            </a:r>
            <a:r>
              <a:rPr lang="el-GR" sz="2400" dirty="0" smtClean="0"/>
              <a:t>ιστού,</a:t>
            </a:r>
            <a:endParaRPr lang="el-GR" sz="2400" dirty="0"/>
          </a:p>
          <a:p>
            <a:pPr lvl="1" eaLnBrk="1" fontAlgn="auto" hangingPunct="1">
              <a:lnSpc>
                <a:spcPct val="114000"/>
              </a:lnSpc>
              <a:spcAft>
                <a:spcPts val="0"/>
              </a:spcAft>
              <a:defRPr/>
            </a:pPr>
            <a:r>
              <a:rPr lang="el-GR" sz="2400" dirty="0"/>
              <a:t>Αποτρέπει τον σχηματισμό των μετεγχειρητικών </a:t>
            </a:r>
            <a:r>
              <a:rPr lang="el-GR" sz="2400" dirty="0" smtClean="0"/>
              <a:t>συμφύσεων,</a:t>
            </a:r>
            <a:endParaRPr lang="el-GR" sz="2400" dirty="0"/>
          </a:p>
          <a:p>
            <a:pPr lvl="1" eaLnBrk="1" fontAlgn="auto" hangingPunct="1">
              <a:lnSpc>
                <a:spcPct val="114000"/>
              </a:lnSpc>
              <a:spcAft>
                <a:spcPts val="0"/>
              </a:spcAft>
              <a:defRPr/>
            </a:pPr>
            <a:r>
              <a:rPr lang="el-GR" sz="2400" dirty="0"/>
              <a:t>Μειώνει την </a:t>
            </a:r>
            <a:r>
              <a:rPr lang="el-GR" sz="2400" dirty="0" err="1"/>
              <a:t>ενδονευρική</a:t>
            </a:r>
            <a:r>
              <a:rPr lang="el-GR" sz="2400" dirty="0"/>
              <a:t> φλεβική συμφόρηση και ως εκ τούτου να μειώνει την </a:t>
            </a:r>
            <a:r>
              <a:rPr lang="el-GR" sz="2400" dirty="0" err="1"/>
              <a:t>ενδονευρική</a:t>
            </a:r>
            <a:r>
              <a:rPr lang="el-GR" sz="2400" dirty="0"/>
              <a:t> </a:t>
            </a:r>
            <a:r>
              <a:rPr lang="el-GR" sz="2400" dirty="0" smtClean="0"/>
              <a:t>πίεση.</a:t>
            </a:r>
            <a:endParaRPr lang="el-GR" sz="2400" dirty="0"/>
          </a:p>
        </p:txBody>
      </p:sp>
      <p:sp>
        <p:nvSpPr>
          <p:cNvPr id="5" name="Ορθογώνιο 4"/>
          <p:cNvSpPr/>
          <p:nvPr/>
        </p:nvSpPr>
        <p:spPr>
          <a:xfrm>
            <a:off x="5407992" y="6165304"/>
            <a:ext cx="2692400" cy="369887"/>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Coppieters</a:t>
            </a:r>
            <a:r>
              <a:rPr lang="en-US" dirty="0">
                <a:solidFill>
                  <a:prstClr val="black"/>
                </a:solidFill>
                <a:latin typeface="Calibri"/>
                <a:cs typeface="Arial" charset="0"/>
              </a:rPr>
              <a:t> &amp; Butler 2008)</a:t>
            </a:r>
          </a:p>
        </p:txBody>
      </p:sp>
      <p:sp>
        <p:nvSpPr>
          <p:cNvPr id="4710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509A2DD-0A64-43A5-9D2B-2FDFD3644707}" type="slidenum">
              <a:rPr lang="el-GR" smtClean="0">
                <a:solidFill>
                  <a:prstClr val="black"/>
                </a:solidFill>
              </a:rPr>
              <a:pPr>
                <a:defRPr/>
              </a:pPr>
              <a:t>42</a:t>
            </a:fld>
            <a:endParaRPr lang="el-GR" smtClean="0">
              <a:solidFill>
                <a:prstClr val="black"/>
              </a:solidFill>
            </a:endParaRPr>
          </a:p>
        </p:txBody>
      </p:sp>
    </p:spTree>
    <p:extLst>
      <p:ext uri="{BB962C8B-B14F-4D97-AF65-F5344CB8AC3E}">
        <p14:creationId xmlns:p14="http://schemas.microsoft.com/office/powerpoint/2010/main" val="94543245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a:t>Butler </a:t>
            </a:r>
            <a:r>
              <a:rPr lang="el-GR" sz="3000" b="0" dirty="0"/>
              <a:t>7</a:t>
            </a:r>
            <a:r>
              <a:rPr lang="en-US" sz="3000" b="0" dirty="0" smtClean="0"/>
              <a:t>/</a:t>
            </a:r>
            <a:r>
              <a:rPr lang="el-GR" sz="3000" b="0" dirty="0" smtClean="0"/>
              <a:t>9</a:t>
            </a:r>
            <a:endParaRPr lang="el-GR" dirty="0"/>
          </a:p>
        </p:txBody>
      </p:sp>
      <p:sp>
        <p:nvSpPr>
          <p:cNvPr id="47107" name="Θέση περιεχομένου 2"/>
          <p:cNvSpPr>
            <a:spLocks noGrp="1"/>
          </p:cNvSpPr>
          <p:nvPr>
            <p:ph idx="1"/>
          </p:nvPr>
        </p:nvSpPr>
        <p:spPr>
          <a:xfrm>
            <a:off x="539551" y="1628800"/>
            <a:ext cx="8190111" cy="4586263"/>
          </a:xfrm>
        </p:spPr>
        <p:txBody>
          <a:bodyPr/>
          <a:lstStyle/>
          <a:p>
            <a:pPr eaLnBrk="1" hangingPunct="1"/>
            <a:r>
              <a:rPr lang="el-GR" altLang="el-GR" dirty="0" smtClean="0"/>
              <a:t>Μάλαξη περιφερικού νεύρου που γίνεται κατά μήκος του νεύρου π.χ., στην αύλακα της έσω επιφάνειας του αγκώνα για το ωλένιο νεύρο, το οποίο μπορεί να </a:t>
            </a:r>
            <a:r>
              <a:rPr lang="el-GR" altLang="el-GR" dirty="0" err="1" smtClean="0"/>
              <a:t>προτοποθετηθεί</a:t>
            </a:r>
            <a:r>
              <a:rPr lang="el-GR" altLang="el-GR" dirty="0" smtClean="0"/>
              <a:t> σε σχετική τάση,</a:t>
            </a:r>
          </a:p>
          <a:p>
            <a:pPr eaLnBrk="1" hangingPunct="1"/>
            <a:r>
              <a:rPr lang="el-GR" altLang="el-GR" dirty="0" smtClean="0"/>
              <a:t>Θεραπεία με κινητοποίηση ολίσθησης περιφερικού νεύρου: το ένα άκρο του νεύρου φέρεται σε τάση, ενώ το άλλο φέρεται σε χαλάρωση,</a:t>
            </a:r>
          </a:p>
          <a:p>
            <a:pPr eaLnBrk="1" hangingPunct="1"/>
            <a:r>
              <a:rPr lang="el-GR" altLang="el-GR" dirty="0" smtClean="0"/>
              <a:t>Θεραπεία με κινητοποίηση τάσης του περιφερικού νεύρου: και τα δύο άκρα του νεύρου φέρονται σε τάση.</a:t>
            </a:r>
          </a:p>
        </p:txBody>
      </p:sp>
      <p:sp>
        <p:nvSpPr>
          <p:cNvPr id="4813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E5A3FCB-166B-4FA5-86AA-8DD685B872F4}" type="slidenum">
              <a:rPr lang="el-GR" smtClean="0">
                <a:solidFill>
                  <a:prstClr val="black"/>
                </a:solidFill>
              </a:rPr>
              <a:pPr>
                <a:defRPr/>
              </a:pPr>
              <a:t>43</a:t>
            </a:fld>
            <a:endParaRPr lang="el-GR" smtClean="0">
              <a:solidFill>
                <a:prstClr val="black"/>
              </a:solidFill>
            </a:endParaRPr>
          </a:p>
        </p:txBody>
      </p:sp>
    </p:spTree>
    <p:extLst>
      <p:ext uri="{BB962C8B-B14F-4D97-AF65-F5344CB8AC3E}">
        <p14:creationId xmlns:p14="http://schemas.microsoft.com/office/powerpoint/2010/main" val="407490880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a:t>Butler </a:t>
            </a:r>
            <a:r>
              <a:rPr lang="el-GR" sz="3000" b="0" dirty="0"/>
              <a:t>8</a:t>
            </a:r>
            <a:r>
              <a:rPr lang="en-US" sz="3000" b="0" dirty="0" smtClean="0"/>
              <a:t>/</a:t>
            </a:r>
            <a:r>
              <a:rPr lang="el-GR" sz="3000" b="0" dirty="0" smtClean="0"/>
              <a:t>9</a:t>
            </a:r>
            <a:endParaRPr lang="el-GR" dirty="0"/>
          </a:p>
        </p:txBody>
      </p:sp>
      <p:sp>
        <p:nvSpPr>
          <p:cNvPr id="3" name="Θέση περιεχομένου 2"/>
          <p:cNvSpPr>
            <a:spLocks noGrp="1"/>
          </p:cNvSpPr>
          <p:nvPr>
            <p:ph idx="1"/>
          </p:nvPr>
        </p:nvSpPr>
        <p:spPr>
          <a:xfrm>
            <a:off x="539750" y="1556792"/>
            <a:ext cx="8229600" cy="4815433"/>
          </a:xfrm>
        </p:spPr>
        <p:txBody>
          <a:bodyPr rtlCol="0">
            <a:normAutofit/>
          </a:bodyPr>
          <a:lstStyle/>
          <a:p>
            <a:pPr marL="0" indent="0" eaLnBrk="1" fontAlgn="auto" hangingPunct="1">
              <a:spcAft>
                <a:spcPts val="0"/>
              </a:spcAft>
              <a:buFont typeface="Arial" pitchFamily="34" charset="0"/>
              <a:buNone/>
              <a:defRPr/>
            </a:pPr>
            <a:r>
              <a:rPr lang="el-GR" dirty="0"/>
              <a:t>Ασκήσεις για </a:t>
            </a:r>
            <a:r>
              <a:rPr lang="el-GR" dirty="0" smtClean="0"/>
              <a:t>προοδευτική </a:t>
            </a:r>
            <a:r>
              <a:rPr lang="el-GR" dirty="0"/>
              <a:t>κινητοποίηση του ωλένιου </a:t>
            </a:r>
            <a:r>
              <a:rPr lang="el-GR" dirty="0" smtClean="0"/>
              <a:t>νεύρου.</a:t>
            </a:r>
            <a:endParaRPr lang="el-GR" dirty="0"/>
          </a:p>
        </p:txBody>
      </p:sp>
      <p:sp>
        <p:nvSpPr>
          <p:cNvPr id="5018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BF8862A-734A-4B4A-901B-113030115C20}" type="slidenum">
              <a:rPr lang="el-GR" smtClean="0">
                <a:solidFill>
                  <a:prstClr val="black"/>
                </a:solidFill>
              </a:rPr>
              <a:pPr>
                <a:defRPr/>
              </a:pPr>
              <a:t>44</a:t>
            </a:fld>
            <a:endParaRPr lang="el-GR" smtClean="0">
              <a:solidFill>
                <a:prstClr val="black"/>
              </a:solidFill>
            </a:endParaRPr>
          </a:p>
        </p:txBody>
      </p:sp>
      <p:grpSp>
        <p:nvGrpSpPr>
          <p:cNvPr id="48133" name="Ομάδα 7"/>
          <p:cNvGrpSpPr>
            <a:grpSpLocks/>
          </p:cNvGrpSpPr>
          <p:nvPr/>
        </p:nvGrpSpPr>
        <p:grpSpPr bwMode="auto">
          <a:xfrm>
            <a:off x="1043608" y="2276872"/>
            <a:ext cx="7200674" cy="3648075"/>
            <a:chOff x="971600" y="2276872"/>
            <a:chExt cx="7201224" cy="3648247"/>
          </a:xfrm>
        </p:grpSpPr>
        <p:pic>
          <p:nvPicPr>
            <p:cNvPr id="48134" name="Picture 2" descr="C:\Users\fkaram2\Desktop\WP_0006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568" y="4193392"/>
              <a:ext cx="2304256" cy="17317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5" name="Picture 3" descr="C:\Users\fkaram2\Desktop\WP_0006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0" y="2276872"/>
              <a:ext cx="2304256" cy="17317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6" name="Picture 4" descr="C:\Users\fkaram2\Desktop\WP_0006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568" y="2276872"/>
              <a:ext cx="2304256" cy="17317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7" name="Picture 5" descr="C:\Users\fkaram2\Desktop\WP_00069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4193392"/>
              <a:ext cx="2304256" cy="17317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8" name="Picture 6" descr="C:\Users\fkaram2\Desktop\WP_00069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4191788"/>
              <a:ext cx="2304254" cy="173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Έλλειψη 5"/>
            <p:cNvSpPr/>
            <p:nvPr/>
          </p:nvSpPr>
          <p:spPr>
            <a:xfrm>
              <a:off x="1979740" y="4653471"/>
              <a:ext cx="431833" cy="21591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Έλλειψη 11"/>
            <p:cNvSpPr/>
            <p:nvPr/>
          </p:nvSpPr>
          <p:spPr>
            <a:xfrm rot="20630748">
              <a:off x="6361347" y="4323255"/>
              <a:ext cx="1317726" cy="562001"/>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 name="Ισοσκελές τρίγωνο 6"/>
            <p:cNvSpPr/>
            <p:nvPr/>
          </p:nvSpPr>
          <p:spPr>
            <a:xfrm rot="14526488">
              <a:off x="7029966" y="4331192"/>
              <a:ext cx="155582" cy="11430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Ισοσκελές τρίγωνο 13"/>
            <p:cNvSpPr/>
            <p:nvPr/>
          </p:nvSpPr>
          <p:spPr>
            <a:xfrm rot="14526488">
              <a:off x="7749716" y="4618375"/>
              <a:ext cx="155745" cy="114971"/>
            </a:xfrm>
            <a:prstGeom prst="triangle">
              <a:avLst/>
            </a:prstGeom>
            <a:solidFill>
              <a:srgbClr val="FF0000"/>
            </a:solidFill>
            <a:ln>
              <a:solidFill>
                <a:srgbClr val="FF0000"/>
              </a:solidFill>
            </a:ln>
            <a:scene3d>
              <a:camera prst="orthographicFront">
                <a:rot lat="20999973" lon="1260000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15" name="Ορθογώνιο 14"/>
          <p:cNvSpPr/>
          <p:nvPr/>
        </p:nvSpPr>
        <p:spPr>
          <a:xfrm>
            <a:off x="3779786" y="6014375"/>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Tree>
    <p:extLst>
      <p:ext uri="{BB962C8B-B14F-4D97-AF65-F5344CB8AC3E}">
        <p14:creationId xmlns:p14="http://schemas.microsoft.com/office/powerpoint/2010/main" val="247980100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Προσέγγιση κατά </a:t>
            </a:r>
            <a:r>
              <a:rPr lang="en-US" dirty="0"/>
              <a:t>Butler </a:t>
            </a:r>
            <a:r>
              <a:rPr lang="el-GR" sz="3000" b="0" dirty="0"/>
              <a:t>9</a:t>
            </a:r>
            <a:r>
              <a:rPr lang="en-US" sz="3000" b="0" dirty="0" smtClean="0"/>
              <a:t>/</a:t>
            </a:r>
            <a:r>
              <a:rPr lang="el-GR" sz="3000" b="0" dirty="0" smtClean="0"/>
              <a:t>9</a:t>
            </a:r>
            <a:endParaRPr lang="el-GR" dirty="0"/>
          </a:p>
        </p:txBody>
      </p:sp>
      <p:sp>
        <p:nvSpPr>
          <p:cNvPr id="3" name="Θέση περιεχομένου 2"/>
          <p:cNvSpPr>
            <a:spLocks noGrp="1"/>
          </p:cNvSpPr>
          <p:nvPr>
            <p:ph idx="1"/>
          </p:nvPr>
        </p:nvSpPr>
        <p:spPr>
          <a:xfrm>
            <a:off x="539750" y="1619250"/>
            <a:ext cx="8229600" cy="4752975"/>
          </a:xfrm>
        </p:spPr>
        <p:txBody>
          <a:bodyPr rtlCol="0">
            <a:normAutofit/>
          </a:bodyPr>
          <a:lstStyle/>
          <a:p>
            <a:pPr marL="0" indent="0" eaLnBrk="1" fontAlgn="auto" hangingPunct="1">
              <a:spcAft>
                <a:spcPts val="0"/>
              </a:spcAft>
              <a:buFont typeface="Arial" pitchFamily="34" charset="0"/>
              <a:buNone/>
              <a:defRPr/>
            </a:pPr>
            <a:r>
              <a:rPr lang="el-GR" sz="2600" dirty="0"/>
              <a:t>Ασκήσεις για έντονη κινητοποίηση του ωλένιου </a:t>
            </a:r>
            <a:r>
              <a:rPr lang="el-GR" sz="2600" dirty="0" smtClean="0"/>
              <a:t>νεύρου</a:t>
            </a:r>
            <a:r>
              <a:rPr lang="en-US" sz="2600" dirty="0" smtClean="0"/>
              <a:t>.</a:t>
            </a:r>
            <a:endParaRPr lang="el-GR" dirty="0"/>
          </a:p>
        </p:txBody>
      </p:sp>
      <p:sp>
        <p:nvSpPr>
          <p:cNvPr id="5120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A51AE76-CC10-4719-A12B-4F40F28C94CA}" type="slidenum">
              <a:rPr lang="el-GR" smtClean="0">
                <a:solidFill>
                  <a:prstClr val="black"/>
                </a:solidFill>
              </a:rPr>
              <a:pPr>
                <a:defRPr/>
              </a:pPr>
              <a:t>45</a:t>
            </a:fld>
            <a:endParaRPr lang="el-GR" smtClean="0">
              <a:solidFill>
                <a:prstClr val="black"/>
              </a:solidFill>
            </a:endParaRPr>
          </a:p>
        </p:txBody>
      </p:sp>
      <p:pic>
        <p:nvPicPr>
          <p:cNvPr id="49157" name="Picture 2" descr="C:\Users\fkaram2\Desktop\WP_000684.jpg"/>
          <p:cNvPicPr>
            <a:picLocks noChangeAspect="1" noChangeArrowheads="1"/>
          </p:cNvPicPr>
          <p:nvPr/>
        </p:nvPicPr>
        <p:blipFill rotWithShape="1">
          <a:blip r:embed="rId3">
            <a:extLst>
              <a:ext uri="{28A0092B-C50C-407E-A947-70E740481C1C}">
                <a14:useLocalDpi xmlns:a14="http://schemas.microsoft.com/office/drawing/2010/main" val="0"/>
              </a:ext>
            </a:extLst>
          </a:blip>
          <a:srcRect l="9054" r="4746"/>
          <a:stretch/>
        </p:blipFill>
        <p:spPr bwMode="auto">
          <a:xfrm>
            <a:off x="755589" y="2781300"/>
            <a:ext cx="3568823" cy="3111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3" descr="C:\Users\fkaram2\Desktop\WP_000685.jpg"/>
          <p:cNvPicPr>
            <a:picLocks noChangeAspect="1" noChangeArrowheads="1"/>
          </p:cNvPicPr>
          <p:nvPr/>
        </p:nvPicPr>
        <p:blipFill rotWithShape="1">
          <a:blip r:embed="rId4">
            <a:extLst>
              <a:ext uri="{28A0092B-C50C-407E-A947-70E740481C1C}">
                <a14:useLocalDpi xmlns:a14="http://schemas.microsoft.com/office/drawing/2010/main" val="0"/>
              </a:ext>
            </a:extLst>
          </a:blip>
          <a:srcRect l="7301"/>
          <a:stretch/>
        </p:blipFill>
        <p:spPr bwMode="auto">
          <a:xfrm>
            <a:off x="4644008" y="2781300"/>
            <a:ext cx="3837944" cy="3111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9" name="TextBox 5"/>
          <p:cNvSpPr txBox="1">
            <a:spLocks noChangeArrowheads="1"/>
          </p:cNvSpPr>
          <p:nvPr/>
        </p:nvSpPr>
        <p:spPr bwMode="auto">
          <a:xfrm>
            <a:off x="1331913" y="2348880"/>
            <a:ext cx="2529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Bef>
                <a:spcPts val="1200"/>
              </a:spcBef>
              <a:buClr>
                <a:srgbClr val="2C4A1A"/>
              </a:buClr>
              <a:buFont typeface="Arial" charset="0"/>
              <a:buChar char="•"/>
              <a:defRPr sz="2400">
                <a:solidFill>
                  <a:schemeClr val="tx1"/>
                </a:solidFill>
                <a:latin typeface="Calibri" pitchFamily="34" charset="0"/>
              </a:defRPr>
            </a:lvl1pPr>
            <a:lvl2pPr marL="742950" indent="-285750" eaLnBrk="0" hangingPunct="0">
              <a:lnSpc>
                <a:spcPct val="110000"/>
              </a:lnSpc>
              <a:spcBef>
                <a:spcPts val="1200"/>
              </a:spcBef>
              <a:buClr>
                <a:srgbClr val="2C4A1A"/>
              </a:buClr>
              <a:buFont typeface="Courier New" pitchFamily="49" charset="0"/>
              <a:buChar char="o"/>
              <a:defRPr sz="2200">
                <a:solidFill>
                  <a:schemeClr val="tx1"/>
                </a:solidFill>
                <a:latin typeface="Calibri" pitchFamily="34" charset="0"/>
              </a:defRPr>
            </a:lvl2pPr>
            <a:lvl3pPr marL="1143000" indent="-228600" eaLnBrk="0" hangingPunct="0">
              <a:lnSpc>
                <a:spcPct val="110000"/>
              </a:lnSpc>
              <a:spcBef>
                <a:spcPts val="1200"/>
              </a:spcBef>
              <a:buClr>
                <a:srgbClr val="2C4A1A"/>
              </a:buClr>
              <a:buFont typeface="Wingdings" pitchFamily="2" charset="2"/>
              <a:buChar char="ü"/>
              <a:defRPr sz="2000">
                <a:solidFill>
                  <a:schemeClr val="tx1"/>
                </a:solidFill>
                <a:latin typeface="Calibri" pitchFamily="34" charset="0"/>
              </a:defRPr>
            </a:lvl3pPr>
            <a:lvl4pPr marL="1600200" indent="-228600" eaLnBrk="0" hangingPunct="0">
              <a:lnSpc>
                <a:spcPct val="110000"/>
              </a:lnSpc>
              <a:spcBef>
                <a:spcPts val="1200"/>
              </a:spcBef>
              <a:buClr>
                <a:srgbClr val="2C4A1A"/>
              </a:buClr>
              <a:buFont typeface="Arial" charset="0"/>
              <a:buChar char="–"/>
              <a:defRPr sz="2000">
                <a:solidFill>
                  <a:schemeClr val="tx1"/>
                </a:solidFill>
                <a:latin typeface="Calibri" pitchFamily="34" charset="0"/>
              </a:defRPr>
            </a:lvl4pPr>
            <a:lvl5pPr marL="2057400" indent="-228600" eaLnBrk="0" hangingPunct="0">
              <a:lnSpc>
                <a:spcPct val="110000"/>
              </a:lnSpc>
              <a:spcBef>
                <a:spcPts val="1200"/>
              </a:spcBef>
              <a:buClr>
                <a:srgbClr val="2C4A1A"/>
              </a:buClr>
              <a:buFont typeface="Arial" charset="0"/>
              <a:buChar char="»"/>
              <a:defRPr sz="2000">
                <a:solidFill>
                  <a:schemeClr val="tx1"/>
                </a:solidFill>
                <a:latin typeface="Calibri" pitchFamily="34" charset="0"/>
              </a:defRPr>
            </a:lvl5pPr>
            <a:lvl6pPr marL="2514600" indent="-228600" eaLnBrk="0" fontAlgn="base" hangingPunct="0">
              <a:lnSpc>
                <a:spcPct val="110000"/>
              </a:lnSpc>
              <a:spcBef>
                <a:spcPts val="12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lnSpc>
                <a:spcPct val="110000"/>
              </a:lnSpc>
              <a:spcBef>
                <a:spcPts val="12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lnSpc>
                <a:spcPct val="110000"/>
              </a:lnSpc>
              <a:spcBef>
                <a:spcPts val="12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lnSpc>
                <a:spcPct val="110000"/>
              </a:lnSpc>
              <a:spcBef>
                <a:spcPts val="1200"/>
              </a:spcBef>
              <a:spcAft>
                <a:spcPct val="0"/>
              </a:spcAft>
              <a:buClr>
                <a:srgbClr val="2C4A1A"/>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l-GR" altLang="el-GR" sz="1800" dirty="0" smtClean="0">
                <a:solidFill>
                  <a:prstClr val="black"/>
                </a:solidFill>
                <a:latin typeface="+mn-lt"/>
                <a:cs typeface="Arial" charset="0"/>
              </a:rPr>
              <a:t>«Σκούπισμα της πλάτης»</a:t>
            </a:r>
          </a:p>
        </p:txBody>
      </p:sp>
      <p:sp>
        <p:nvSpPr>
          <p:cNvPr id="49160" name="TextBox 6"/>
          <p:cNvSpPr txBox="1">
            <a:spLocks noChangeArrowheads="1"/>
          </p:cNvSpPr>
          <p:nvPr/>
        </p:nvSpPr>
        <p:spPr bwMode="auto">
          <a:xfrm>
            <a:off x="6300788" y="2348880"/>
            <a:ext cx="10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Bef>
                <a:spcPts val="1200"/>
              </a:spcBef>
              <a:buClr>
                <a:srgbClr val="2C4A1A"/>
              </a:buClr>
              <a:buFont typeface="Arial" charset="0"/>
              <a:buChar char="•"/>
              <a:defRPr sz="2400">
                <a:solidFill>
                  <a:schemeClr val="tx1"/>
                </a:solidFill>
                <a:latin typeface="Calibri" pitchFamily="34" charset="0"/>
              </a:defRPr>
            </a:lvl1pPr>
            <a:lvl2pPr marL="742950" indent="-285750" eaLnBrk="0" hangingPunct="0">
              <a:lnSpc>
                <a:spcPct val="110000"/>
              </a:lnSpc>
              <a:spcBef>
                <a:spcPts val="1200"/>
              </a:spcBef>
              <a:buClr>
                <a:srgbClr val="2C4A1A"/>
              </a:buClr>
              <a:buFont typeface="Courier New" pitchFamily="49" charset="0"/>
              <a:buChar char="o"/>
              <a:defRPr sz="2200">
                <a:solidFill>
                  <a:schemeClr val="tx1"/>
                </a:solidFill>
                <a:latin typeface="Calibri" pitchFamily="34" charset="0"/>
              </a:defRPr>
            </a:lvl2pPr>
            <a:lvl3pPr marL="1143000" indent="-228600" eaLnBrk="0" hangingPunct="0">
              <a:lnSpc>
                <a:spcPct val="110000"/>
              </a:lnSpc>
              <a:spcBef>
                <a:spcPts val="1200"/>
              </a:spcBef>
              <a:buClr>
                <a:srgbClr val="2C4A1A"/>
              </a:buClr>
              <a:buFont typeface="Wingdings" pitchFamily="2" charset="2"/>
              <a:buChar char="ü"/>
              <a:defRPr sz="2000">
                <a:solidFill>
                  <a:schemeClr val="tx1"/>
                </a:solidFill>
                <a:latin typeface="Calibri" pitchFamily="34" charset="0"/>
              </a:defRPr>
            </a:lvl3pPr>
            <a:lvl4pPr marL="1600200" indent="-228600" eaLnBrk="0" hangingPunct="0">
              <a:lnSpc>
                <a:spcPct val="110000"/>
              </a:lnSpc>
              <a:spcBef>
                <a:spcPts val="1200"/>
              </a:spcBef>
              <a:buClr>
                <a:srgbClr val="2C4A1A"/>
              </a:buClr>
              <a:buFont typeface="Arial" charset="0"/>
              <a:buChar char="–"/>
              <a:defRPr sz="2000">
                <a:solidFill>
                  <a:schemeClr val="tx1"/>
                </a:solidFill>
                <a:latin typeface="Calibri" pitchFamily="34" charset="0"/>
              </a:defRPr>
            </a:lvl4pPr>
            <a:lvl5pPr marL="2057400" indent="-228600" eaLnBrk="0" hangingPunct="0">
              <a:lnSpc>
                <a:spcPct val="110000"/>
              </a:lnSpc>
              <a:spcBef>
                <a:spcPts val="1200"/>
              </a:spcBef>
              <a:buClr>
                <a:srgbClr val="2C4A1A"/>
              </a:buClr>
              <a:buFont typeface="Arial" charset="0"/>
              <a:buChar char="»"/>
              <a:defRPr sz="2000">
                <a:solidFill>
                  <a:schemeClr val="tx1"/>
                </a:solidFill>
                <a:latin typeface="Calibri" pitchFamily="34" charset="0"/>
              </a:defRPr>
            </a:lvl5pPr>
            <a:lvl6pPr marL="2514600" indent="-228600" eaLnBrk="0" fontAlgn="base" hangingPunct="0">
              <a:lnSpc>
                <a:spcPct val="110000"/>
              </a:lnSpc>
              <a:spcBef>
                <a:spcPts val="1200"/>
              </a:spcBef>
              <a:spcAft>
                <a:spcPct val="0"/>
              </a:spcAft>
              <a:buClr>
                <a:srgbClr val="2C4A1A"/>
              </a:buClr>
              <a:buFont typeface="Arial" charset="0"/>
              <a:buChar char="»"/>
              <a:defRPr sz="2000">
                <a:solidFill>
                  <a:schemeClr val="tx1"/>
                </a:solidFill>
                <a:latin typeface="Calibri" pitchFamily="34" charset="0"/>
              </a:defRPr>
            </a:lvl6pPr>
            <a:lvl7pPr marL="2971800" indent="-228600" eaLnBrk="0" fontAlgn="base" hangingPunct="0">
              <a:lnSpc>
                <a:spcPct val="110000"/>
              </a:lnSpc>
              <a:spcBef>
                <a:spcPts val="1200"/>
              </a:spcBef>
              <a:spcAft>
                <a:spcPct val="0"/>
              </a:spcAft>
              <a:buClr>
                <a:srgbClr val="2C4A1A"/>
              </a:buClr>
              <a:buFont typeface="Arial" charset="0"/>
              <a:buChar char="»"/>
              <a:defRPr sz="2000">
                <a:solidFill>
                  <a:schemeClr val="tx1"/>
                </a:solidFill>
                <a:latin typeface="Calibri" pitchFamily="34" charset="0"/>
              </a:defRPr>
            </a:lvl7pPr>
            <a:lvl8pPr marL="3429000" indent="-228600" eaLnBrk="0" fontAlgn="base" hangingPunct="0">
              <a:lnSpc>
                <a:spcPct val="110000"/>
              </a:lnSpc>
              <a:spcBef>
                <a:spcPts val="1200"/>
              </a:spcBef>
              <a:spcAft>
                <a:spcPct val="0"/>
              </a:spcAft>
              <a:buClr>
                <a:srgbClr val="2C4A1A"/>
              </a:buClr>
              <a:buFont typeface="Arial" charset="0"/>
              <a:buChar char="»"/>
              <a:defRPr sz="2000">
                <a:solidFill>
                  <a:schemeClr val="tx1"/>
                </a:solidFill>
                <a:latin typeface="Calibri" pitchFamily="34" charset="0"/>
              </a:defRPr>
            </a:lvl8pPr>
            <a:lvl9pPr marL="3886200" indent="-228600" eaLnBrk="0" fontAlgn="base" hangingPunct="0">
              <a:lnSpc>
                <a:spcPct val="110000"/>
              </a:lnSpc>
              <a:spcBef>
                <a:spcPts val="1200"/>
              </a:spcBef>
              <a:spcAft>
                <a:spcPct val="0"/>
              </a:spcAft>
              <a:buClr>
                <a:srgbClr val="2C4A1A"/>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l-GR" altLang="el-GR" sz="1800" dirty="0" smtClean="0">
                <a:solidFill>
                  <a:prstClr val="black"/>
                </a:solidFill>
                <a:latin typeface="+mn-lt"/>
                <a:cs typeface="Arial" charset="0"/>
              </a:rPr>
              <a:t>«Γυαλιά»</a:t>
            </a:r>
          </a:p>
        </p:txBody>
      </p:sp>
      <p:sp>
        <p:nvSpPr>
          <p:cNvPr id="9" name="Ορθογώνιο 8"/>
          <p:cNvSpPr/>
          <p:nvPr/>
        </p:nvSpPr>
        <p:spPr>
          <a:xfrm>
            <a:off x="3563888" y="6032320"/>
            <a:ext cx="1800200" cy="276999"/>
          </a:xfrm>
          <a:prstGeom prst="rect">
            <a:avLst/>
          </a:prstGeom>
        </p:spPr>
        <p:txBody>
          <a:bodyPr wrap="square">
            <a:spAutoFit/>
          </a:bodyPr>
          <a:lstStyle/>
          <a:p>
            <a:pPr algn="ctr"/>
            <a:r>
              <a:rPr lang="el-GR" sz="1200" i="1" dirty="0" smtClean="0">
                <a:solidFill>
                  <a:srgbClr val="808080"/>
                </a:solidFill>
                <a:latin typeface="+mn-lt"/>
                <a:sym typeface="Wingdings"/>
              </a:rPr>
              <a:t>  </a:t>
            </a:r>
            <a:r>
              <a:rPr lang="el-GR" sz="1200" dirty="0" smtClean="0">
                <a:solidFill>
                  <a:srgbClr val="808080"/>
                </a:solidFill>
                <a:latin typeface="+mn-lt"/>
                <a:sym typeface="Wingdings"/>
              </a:rPr>
              <a:t>Π</a:t>
            </a:r>
            <a:r>
              <a:rPr lang="el-GR" sz="1200" dirty="0" smtClean="0">
                <a:solidFill>
                  <a:srgbClr val="808080"/>
                </a:solidFill>
                <a:latin typeface="+mn-lt"/>
              </a:rPr>
              <a:t>ροσωπικά αρχεία </a:t>
            </a:r>
            <a:endParaRPr lang="el-GR" sz="1200" dirty="0">
              <a:solidFill>
                <a:srgbClr val="808080"/>
              </a:solidFill>
              <a:latin typeface="+mn-lt"/>
            </a:endParaRPr>
          </a:p>
        </p:txBody>
      </p:sp>
    </p:spTree>
    <p:extLst>
      <p:ext uri="{BB962C8B-B14F-4D97-AF65-F5344CB8AC3E}">
        <p14:creationId xmlns:p14="http://schemas.microsoft.com/office/powerpoint/2010/main" val="81737354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Παλίνα</a:t>
            </a:r>
            <a:r>
              <a:rPr lang="el-GR" sz="2000" dirty="0" smtClean="0"/>
              <a:t> </a:t>
            </a:r>
            <a:r>
              <a:rPr lang="el-GR" sz="2000" dirty="0" err="1" smtClean="0"/>
              <a:t>Καρακασίδου</a:t>
            </a:r>
            <a:r>
              <a:rPr lang="el-GR" sz="2000" dirty="0" smtClean="0"/>
              <a:t> 2014. </a:t>
            </a:r>
            <a:r>
              <a:rPr lang="el-GR" sz="2000" dirty="0" err="1" smtClean="0"/>
              <a:t>Παλίνα</a:t>
            </a:r>
            <a:r>
              <a:rPr lang="el-GR" sz="2000" dirty="0" smtClean="0"/>
              <a:t> </a:t>
            </a:r>
            <a:r>
              <a:rPr lang="el-GR" sz="2000" dirty="0" err="1" smtClean="0"/>
              <a:t>Καρακασίδου</a:t>
            </a:r>
            <a:r>
              <a:rPr lang="el-GR" sz="2000" dirty="0" smtClean="0"/>
              <a:t>. </a:t>
            </a:r>
            <a:r>
              <a:rPr lang="el-GR" sz="2000" dirty="0"/>
              <a:t>«Τεχνικές Κινητοποίησης και Θεραπευτικοί Χειρισμοί (Θ). </a:t>
            </a:r>
            <a:r>
              <a:rPr lang="el-GR" sz="2000" dirty="0" smtClean="0"/>
              <a:t>Ενότητα 12</a:t>
            </a:r>
            <a:r>
              <a:rPr lang="en-US" sz="2000" dirty="0" smtClean="0"/>
              <a:t>:</a:t>
            </a:r>
            <a:r>
              <a:rPr lang="el-GR" sz="2000" dirty="0"/>
              <a:t> Βασικές αρχές κινητοποίησης νευρικού ιστού».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Κλινικά χαρακτηριστικά </a:t>
            </a:r>
            <a:r>
              <a:rPr lang="en-US" dirty="0"/>
              <a:t/>
            </a:r>
            <a:br>
              <a:rPr lang="en-US" dirty="0"/>
            </a:br>
            <a:r>
              <a:rPr lang="el-GR" dirty="0"/>
              <a:t>νευροπαθητικού πόνου </a:t>
            </a:r>
            <a:r>
              <a:rPr lang="en-US" sz="3000" b="0" dirty="0" smtClean="0"/>
              <a:t>2/</a:t>
            </a:r>
            <a:r>
              <a:rPr lang="el-GR" sz="3000" b="0" dirty="0"/>
              <a:t>2</a:t>
            </a:r>
            <a:endParaRPr lang="el-GR" sz="3000" dirty="0"/>
          </a:p>
        </p:txBody>
      </p:sp>
      <p:sp>
        <p:nvSpPr>
          <p:cNvPr id="8195" name="Θέση περιεχομένου 2"/>
          <p:cNvSpPr>
            <a:spLocks noGrp="1"/>
          </p:cNvSpPr>
          <p:nvPr>
            <p:ph idx="1"/>
          </p:nvPr>
        </p:nvSpPr>
        <p:spPr>
          <a:xfrm>
            <a:off x="539750" y="1556792"/>
            <a:ext cx="8229600" cy="4681538"/>
          </a:xfrm>
        </p:spPr>
        <p:txBody>
          <a:bodyPr/>
          <a:lstStyle/>
          <a:p>
            <a:pPr eaLnBrk="1" hangingPunct="1">
              <a:spcBef>
                <a:spcPts val="1800"/>
              </a:spcBef>
            </a:pPr>
            <a:r>
              <a:rPr lang="el-GR" altLang="el-GR" dirty="0" smtClean="0"/>
              <a:t>Περιορισμός των ενεργητικών και παθητικών κινήσεων,</a:t>
            </a:r>
          </a:p>
          <a:p>
            <a:pPr eaLnBrk="1" hangingPunct="1">
              <a:spcBef>
                <a:spcPts val="1800"/>
              </a:spcBef>
            </a:pPr>
            <a:r>
              <a:rPr lang="el-GR" altLang="el-GR" dirty="0" smtClean="0"/>
              <a:t>Συμπτώματα που προκαλούνται μηχανικά μετά από πίεση ή τάση του νεύρου και που σχετίζονται με τον περιορισμό των ενεργητικών και παθητικών κινήσεων,</a:t>
            </a:r>
          </a:p>
          <a:p>
            <a:pPr eaLnBrk="1" hangingPunct="1">
              <a:spcBef>
                <a:spcPts val="1800"/>
              </a:spcBef>
            </a:pPr>
            <a:r>
              <a:rPr lang="el-GR" altLang="el-GR" dirty="0" smtClean="0"/>
              <a:t>Κινητική ή αισθητική βλάβη που αντιστοιχεί στην κατανομή των συμπτωμάτων,</a:t>
            </a:r>
          </a:p>
          <a:p>
            <a:pPr eaLnBrk="1" hangingPunct="1">
              <a:spcBef>
                <a:spcPts val="1800"/>
              </a:spcBef>
            </a:pPr>
            <a:r>
              <a:rPr lang="el-GR" altLang="el-GR" dirty="0" smtClean="0"/>
              <a:t>Σε οξείες καταστάσεις, συχνά δύσκολα μειώνονται τα συμπτώματα με την ανάπαυση και την φαρμακευτική αγωγή, ο πόνος φαίνεται σαν να έχει ‘δικό του μυαλό’.</a:t>
            </a:r>
          </a:p>
        </p:txBody>
      </p:sp>
      <p:sp>
        <p:nvSpPr>
          <p:cNvPr id="81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DA02F01-95FF-4F2B-AC7A-CCEE546AF1B0}" type="slidenum">
              <a:rPr lang="el-GR" smtClean="0">
                <a:solidFill>
                  <a:prstClr val="black"/>
                </a:solidFill>
              </a:rPr>
              <a:pPr>
                <a:defRPr/>
              </a:pPr>
              <a:t>4</a:t>
            </a:fld>
            <a:endParaRPr lang="el-GR" smtClean="0">
              <a:solidFill>
                <a:prstClr val="black"/>
              </a:solidFill>
            </a:endParaRPr>
          </a:p>
        </p:txBody>
      </p:sp>
    </p:spTree>
    <p:extLst>
      <p:ext uri="{BB962C8B-B14F-4D97-AF65-F5344CB8AC3E}">
        <p14:creationId xmlns:p14="http://schemas.microsoft.com/office/powerpoint/2010/main" val="413819081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1438767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74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Νευρικός ιστός – </a:t>
            </a:r>
            <a:r>
              <a:rPr lang="el-GR" dirty="0" err="1"/>
              <a:t>Εμβιομηχανική</a:t>
            </a:r>
            <a:r>
              <a:rPr lang="el-GR" dirty="0"/>
              <a:t> </a:t>
            </a:r>
            <a:r>
              <a:rPr lang="el-GR" sz="3000" b="0" dirty="0" smtClean="0"/>
              <a:t>1</a:t>
            </a:r>
            <a:r>
              <a:rPr lang="en-US" sz="3000" b="0" dirty="0" smtClean="0"/>
              <a:t>/</a:t>
            </a:r>
            <a:r>
              <a:rPr lang="el-GR" sz="3000" b="0" dirty="0" smtClean="0"/>
              <a:t>7</a:t>
            </a:r>
            <a:endParaRPr lang="el-GR" sz="3000" b="0" dirty="0"/>
          </a:p>
        </p:txBody>
      </p:sp>
      <p:sp>
        <p:nvSpPr>
          <p:cNvPr id="9219" name="Θέση περιεχομένου 2"/>
          <p:cNvSpPr>
            <a:spLocks noGrp="1"/>
          </p:cNvSpPr>
          <p:nvPr>
            <p:ph idx="1"/>
          </p:nvPr>
        </p:nvSpPr>
        <p:spPr>
          <a:xfrm>
            <a:off x="539750" y="1556792"/>
            <a:ext cx="8048625" cy="4968875"/>
          </a:xfrm>
        </p:spPr>
        <p:txBody>
          <a:bodyPr/>
          <a:lstStyle/>
          <a:p>
            <a:pPr eaLnBrk="1" hangingPunct="1">
              <a:lnSpc>
                <a:spcPct val="124000"/>
              </a:lnSpc>
            </a:pPr>
            <a:r>
              <a:rPr lang="el-GR" altLang="el-GR" dirty="0" smtClean="0"/>
              <a:t>Η επιμήκυνση του νεύρου κατά 4-7mm (5-10% </a:t>
            </a:r>
            <a:r>
              <a:rPr lang="el-GR" altLang="el-GR" dirty="0" err="1" smtClean="0"/>
              <a:t>μ.ο</a:t>
            </a:r>
            <a:r>
              <a:rPr lang="el-GR" altLang="el-GR" dirty="0" smtClean="0"/>
              <a:t>. 8%) προκαλεί φλεβική στάση στο </a:t>
            </a:r>
            <a:r>
              <a:rPr lang="el-GR" altLang="el-GR" dirty="0" err="1" smtClean="0"/>
              <a:t>επινεύριο</a:t>
            </a:r>
            <a:r>
              <a:rPr lang="el-GR" altLang="el-GR" dirty="0" smtClean="0"/>
              <a:t> και περινεύριο, </a:t>
            </a:r>
          </a:p>
          <a:p>
            <a:pPr eaLnBrk="1" hangingPunct="1">
              <a:lnSpc>
                <a:spcPct val="124000"/>
              </a:lnSpc>
            </a:pPr>
            <a:r>
              <a:rPr lang="el-GR" altLang="el-GR" dirty="0" smtClean="0"/>
              <a:t>Η επιμήκυνση νεύρου κατά 8-12 mm (11-18% </a:t>
            </a:r>
            <a:r>
              <a:rPr lang="el-GR" altLang="el-GR" dirty="0" err="1" smtClean="0"/>
              <a:t>μ.ο</a:t>
            </a:r>
            <a:r>
              <a:rPr lang="el-GR" altLang="el-GR" dirty="0" smtClean="0"/>
              <a:t>. 15%) και διατήρηση της τάσης για 30 </a:t>
            </a:r>
            <a:r>
              <a:rPr lang="el-GR" altLang="el-GR" dirty="0" err="1" smtClean="0"/>
              <a:t>min</a:t>
            </a:r>
            <a:r>
              <a:rPr lang="el-GR" altLang="el-GR" dirty="0" smtClean="0"/>
              <a:t> προκαλεί πλήρη διακοπή της </a:t>
            </a:r>
            <a:r>
              <a:rPr lang="el-GR" altLang="el-GR" dirty="0" err="1" smtClean="0"/>
              <a:t>ενδονεύριας</a:t>
            </a:r>
            <a:r>
              <a:rPr lang="el-GR" altLang="el-GR" dirty="0" smtClean="0"/>
              <a:t> κυκλοφορίας καθώς και απώλεια της νευρικής αγωγιμότητας,</a:t>
            </a:r>
          </a:p>
          <a:p>
            <a:pPr eaLnBrk="1" hangingPunct="1">
              <a:lnSpc>
                <a:spcPct val="124000"/>
              </a:lnSpc>
            </a:pPr>
            <a:r>
              <a:rPr lang="el-GR" altLang="el-GR" dirty="0" smtClean="0"/>
              <a:t>Η επιμήκυνση αυτή επέρχεται με εφαρμογή πολύ μικρής εξωτερικής δύναμης</a:t>
            </a:r>
            <a:r>
              <a:rPr lang="en-US" altLang="el-GR" dirty="0" smtClean="0"/>
              <a:t>.</a:t>
            </a:r>
            <a:endParaRPr lang="el-GR" altLang="el-GR" dirty="0" smtClean="0"/>
          </a:p>
          <a:p>
            <a:pPr eaLnBrk="1" hangingPunct="1">
              <a:lnSpc>
                <a:spcPct val="124000"/>
              </a:lnSpc>
            </a:pPr>
            <a:endParaRPr lang="el-GR" altLang="el-GR" dirty="0" smtClean="0"/>
          </a:p>
        </p:txBody>
      </p:sp>
      <p:sp>
        <p:nvSpPr>
          <p:cNvPr id="92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F551AFB-2D72-4307-8730-B1709062DAFD}" type="slidenum">
              <a:rPr lang="el-GR" smtClean="0">
                <a:solidFill>
                  <a:prstClr val="black"/>
                </a:solidFill>
              </a:rPr>
              <a:pPr>
                <a:defRPr/>
              </a:pPr>
              <a:t>5</a:t>
            </a:fld>
            <a:endParaRPr lang="el-GR" smtClean="0">
              <a:solidFill>
                <a:prstClr val="black"/>
              </a:solidFill>
            </a:endParaRPr>
          </a:p>
        </p:txBody>
      </p:sp>
    </p:spTree>
    <p:extLst>
      <p:ext uri="{BB962C8B-B14F-4D97-AF65-F5344CB8AC3E}">
        <p14:creationId xmlns:p14="http://schemas.microsoft.com/office/powerpoint/2010/main" val="1307797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Νευρικός ιστός – </a:t>
            </a:r>
            <a:r>
              <a:rPr lang="el-GR" dirty="0" err="1"/>
              <a:t>Εμβιομηχανική</a:t>
            </a:r>
            <a:r>
              <a:rPr lang="el-GR" dirty="0"/>
              <a:t> </a:t>
            </a:r>
            <a:r>
              <a:rPr lang="en-US" sz="3000" b="0" dirty="0" smtClean="0"/>
              <a:t>2/</a:t>
            </a:r>
            <a:r>
              <a:rPr lang="el-GR" sz="3000" b="0" dirty="0"/>
              <a:t>7</a:t>
            </a:r>
            <a:endParaRPr lang="el-GR" dirty="0"/>
          </a:p>
        </p:txBody>
      </p:sp>
      <p:sp>
        <p:nvSpPr>
          <p:cNvPr id="10243" name="Θέση περιεχομένου 2"/>
          <p:cNvSpPr>
            <a:spLocks noGrp="1"/>
          </p:cNvSpPr>
          <p:nvPr>
            <p:ph idx="1"/>
          </p:nvPr>
        </p:nvSpPr>
        <p:spPr>
          <a:xfrm>
            <a:off x="539750" y="1619250"/>
            <a:ext cx="8229600" cy="4752975"/>
          </a:xfrm>
        </p:spPr>
        <p:txBody>
          <a:bodyPr/>
          <a:lstStyle/>
          <a:p>
            <a:pPr eaLnBrk="1" hangingPunct="1">
              <a:spcBef>
                <a:spcPts val="2400"/>
              </a:spcBef>
            </a:pPr>
            <a:r>
              <a:rPr lang="el-GR" altLang="el-GR" smtClean="0"/>
              <a:t>Μετά την αφαίρεση της τάσης η κυκλοφορία στις αρτηρίες και στα τριχοειδή επανέρχεται πλήρως,</a:t>
            </a:r>
          </a:p>
          <a:p>
            <a:pPr eaLnBrk="1" hangingPunct="1">
              <a:spcBef>
                <a:spcPts val="2400"/>
              </a:spcBef>
            </a:pPr>
            <a:r>
              <a:rPr lang="el-GR" altLang="el-GR" smtClean="0"/>
              <a:t>Σε ορισμένες περιπτώσεις η επαναφορά της κυκλοφορίας σε μερικά φλεβίδια δεν επανέρχεται,</a:t>
            </a:r>
          </a:p>
          <a:p>
            <a:pPr eaLnBrk="1" hangingPunct="1">
              <a:spcBef>
                <a:spcPts val="2400"/>
              </a:spcBef>
            </a:pPr>
            <a:r>
              <a:rPr lang="el-GR" altLang="el-GR" smtClean="0"/>
              <a:t>Η αγωγιμότητα μειώνεται σε 6% επιμήκυνσης και επανέρχεται μέσα 20 min.</a:t>
            </a:r>
          </a:p>
          <a:p>
            <a:pPr eaLnBrk="1" hangingPunct="1">
              <a:spcBef>
                <a:spcPts val="2400"/>
              </a:spcBef>
            </a:pPr>
            <a:endParaRPr lang="el-GR" altLang="el-GR" smtClean="0"/>
          </a:p>
        </p:txBody>
      </p:sp>
      <p:sp>
        <p:nvSpPr>
          <p:cNvPr id="5" name="Ορθογώνιο 4"/>
          <p:cNvSpPr/>
          <p:nvPr/>
        </p:nvSpPr>
        <p:spPr>
          <a:xfrm>
            <a:off x="2067823" y="5195607"/>
            <a:ext cx="6481763" cy="368300"/>
          </a:xfrm>
          <a:prstGeom prst="rect">
            <a:avLst/>
          </a:prstGeom>
        </p:spPr>
        <p:txBody>
          <a:bodyPr>
            <a:spAutoFit/>
          </a:bodyPr>
          <a:lstStyle/>
          <a:p>
            <a:pPr>
              <a:defRPr/>
            </a:pPr>
            <a:r>
              <a:rPr lang="da-DK" dirty="0">
                <a:solidFill>
                  <a:prstClr val="black"/>
                </a:solidFill>
                <a:latin typeface="Calibri"/>
                <a:cs typeface="Arial" charset="0"/>
              </a:rPr>
              <a:t> (Lundborg &amp; Rydevik 1973, Rydevik et al 1984, Kwan et al 1992)</a:t>
            </a:r>
            <a:endParaRPr lang="el-GR" dirty="0">
              <a:solidFill>
                <a:prstClr val="black"/>
              </a:solidFill>
              <a:latin typeface="Calibri"/>
              <a:cs typeface="Arial" charset="0"/>
            </a:endParaRPr>
          </a:p>
        </p:txBody>
      </p:sp>
      <p:sp>
        <p:nvSpPr>
          <p:cNvPr id="1024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AE30FCC-1B89-4659-9797-98CC1DA858F1}" type="slidenum">
              <a:rPr lang="el-GR" smtClean="0">
                <a:solidFill>
                  <a:prstClr val="black"/>
                </a:solidFill>
              </a:rPr>
              <a:pPr>
                <a:defRPr/>
              </a:pPr>
              <a:t>6</a:t>
            </a:fld>
            <a:endParaRPr lang="el-GR" smtClean="0">
              <a:solidFill>
                <a:prstClr val="black"/>
              </a:solidFill>
            </a:endParaRPr>
          </a:p>
        </p:txBody>
      </p:sp>
    </p:spTree>
    <p:extLst>
      <p:ext uri="{BB962C8B-B14F-4D97-AF65-F5344CB8AC3E}">
        <p14:creationId xmlns:p14="http://schemas.microsoft.com/office/powerpoint/2010/main" val="60951434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Νευρικός ιστός – </a:t>
            </a:r>
            <a:r>
              <a:rPr lang="el-GR" dirty="0" err="1"/>
              <a:t>Εμβιομηχανική</a:t>
            </a:r>
            <a:r>
              <a:rPr lang="el-GR" dirty="0"/>
              <a:t> </a:t>
            </a:r>
            <a:r>
              <a:rPr lang="en-US" sz="3000" b="0" dirty="0" smtClean="0"/>
              <a:t>3/</a:t>
            </a:r>
            <a:r>
              <a:rPr lang="el-GR" sz="3000" b="0" dirty="0"/>
              <a:t>7</a:t>
            </a:r>
            <a:endParaRPr lang="el-GR" dirty="0"/>
          </a:p>
        </p:txBody>
      </p:sp>
      <p:sp>
        <p:nvSpPr>
          <p:cNvPr id="3" name="Θέση περιεχομένου 2"/>
          <p:cNvSpPr>
            <a:spLocks noGrp="1"/>
          </p:cNvSpPr>
          <p:nvPr>
            <p:ph idx="1"/>
          </p:nvPr>
        </p:nvSpPr>
        <p:spPr>
          <a:xfrm>
            <a:off x="539552" y="1572419"/>
            <a:ext cx="8208912" cy="4880917"/>
          </a:xfrm>
        </p:spPr>
        <p:txBody>
          <a:bodyPr rtlCol="0">
            <a:noAutofit/>
          </a:bodyPr>
          <a:lstStyle/>
          <a:p>
            <a:pPr eaLnBrk="1" fontAlgn="auto" hangingPunct="1">
              <a:spcAft>
                <a:spcPts val="0"/>
              </a:spcAft>
              <a:buFont typeface="Arial" pitchFamily="34" charset="0"/>
              <a:buChar char="•"/>
              <a:defRPr/>
            </a:pPr>
            <a:r>
              <a:rPr lang="el-GR" sz="2200" dirty="0"/>
              <a:t>Η συμπίεση του νεύρου κατά 30-50 </a:t>
            </a:r>
            <a:r>
              <a:rPr lang="el-GR" sz="2200" dirty="0" err="1"/>
              <a:t>mmHg</a:t>
            </a:r>
            <a:r>
              <a:rPr lang="el-GR" sz="2200" dirty="0"/>
              <a:t> προκαλεί στάση στα </a:t>
            </a:r>
            <a:r>
              <a:rPr lang="el-GR" sz="2200" dirty="0" err="1"/>
              <a:t>επινεύρια</a:t>
            </a:r>
            <a:r>
              <a:rPr lang="el-GR" sz="2200" dirty="0"/>
              <a:t> αγγεία, αύξηση της διαπερατότητας των αγγείων και μείωση της αξονικής </a:t>
            </a:r>
            <a:r>
              <a:rPr lang="el-GR" sz="2200" dirty="0" smtClean="0"/>
              <a:t>μεταφοράς,</a:t>
            </a:r>
            <a:endParaRPr lang="el-GR" sz="2200" dirty="0"/>
          </a:p>
          <a:p>
            <a:pPr eaLnBrk="1" fontAlgn="auto" hangingPunct="1">
              <a:spcAft>
                <a:spcPts val="0"/>
              </a:spcAft>
              <a:buFont typeface="Arial" pitchFamily="34" charset="0"/>
              <a:buChar char="•"/>
              <a:defRPr/>
            </a:pPr>
            <a:r>
              <a:rPr lang="el-GR" sz="2200" dirty="0"/>
              <a:t>Αυτές οι αλλαγές αναστρέφονται πλήρως μετά από συμπίεση 1-2 </a:t>
            </a:r>
            <a:r>
              <a:rPr lang="el-GR" sz="2200" dirty="0" smtClean="0"/>
              <a:t>ωρών,</a:t>
            </a:r>
            <a:endParaRPr lang="el-GR" sz="2200" dirty="0"/>
          </a:p>
          <a:p>
            <a:pPr eaLnBrk="1" fontAlgn="auto" hangingPunct="1">
              <a:spcAft>
                <a:spcPts val="0"/>
              </a:spcAft>
              <a:buFont typeface="Arial" pitchFamily="34" charset="0"/>
              <a:buChar char="•"/>
              <a:defRPr/>
            </a:pPr>
            <a:r>
              <a:rPr lang="el-GR" sz="2200" dirty="0"/>
              <a:t>Εάν το νεύρο υφίσταται επαναλαμβανόμενη ή παρατεταμένη συμπίεση στα ίδια επίπεδα συμπίεσης, τότε τα αποτελέσματα θα είναι παρατεταμένα που τελικά θα οδηγήσουν στην δυσλειτουργία του </a:t>
            </a:r>
            <a:r>
              <a:rPr lang="el-GR" sz="2200" dirty="0" smtClean="0"/>
              <a:t>νεύρου,</a:t>
            </a:r>
            <a:endParaRPr lang="el-GR" sz="2200" dirty="0"/>
          </a:p>
          <a:p>
            <a:pPr eaLnBrk="1" fontAlgn="auto" hangingPunct="1">
              <a:spcAft>
                <a:spcPts val="0"/>
              </a:spcAft>
              <a:buFont typeface="Arial" pitchFamily="34" charset="0"/>
              <a:buChar char="•"/>
              <a:defRPr/>
            </a:pPr>
            <a:r>
              <a:rPr lang="el-GR" sz="2200" dirty="0"/>
              <a:t>Η συμπίεση του νεύρου κατά 60-80 </a:t>
            </a:r>
            <a:r>
              <a:rPr lang="el-GR" sz="2200" dirty="0" err="1"/>
              <a:t>mmHg</a:t>
            </a:r>
            <a:r>
              <a:rPr lang="el-GR" sz="2200" dirty="0"/>
              <a:t> προκαλεί την πλήρη ισχαιμία </a:t>
            </a:r>
            <a:r>
              <a:rPr lang="el-GR" sz="2200" dirty="0" smtClean="0"/>
              <a:t>του.</a:t>
            </a:r>
            <a:endParaRPr lang="el-GR" sz="2200" dirty="0"/>
          </a:p>
        </p:txBody>
      </p:sp>
      <p:sp>
        <p:nvSpPr>
          <p:cNvPr id="5" name="Ορθογώνιο 4"/>
          <p:cNvSpPr/>
          <p:nvPr/>
        </p:nvSpPr>
        <p:spPr>
          <a:xfrm>
            <a:off x="6011863" y="6140450"/>
            <a:ext cx="2081212" cy="369888"/>
          </a:xfrm>
          <a:prstGeom prst="rect">
            <a:avLst/>
          </a:prstGeom>
        </p:spPr>
        <p:txBody>
          <a:bodyPr wrap="none">
            <a:spAutoFit/>
          </a:bodyPr>
          <a:lstStyle/>
          <a:p>
            <a:pPr>
              <a:defRPr/>
            </a:pPr>
            <a:r>
              <a:rPr lang="en-US" dirty="0">
                <a:solidFill>
                  <a:prstClr val="black"/>
                </a:solidFill>
                <a:latin typeface="Calibri"/>
                <a:cs typeface="Arial" charset="0"/>
              </a:rPr>
              <a:t> (</a:t>
            </a:r>
            <a:r>
              <a:rPr lang="en-US" dirty="0" err="1">
                <a:solidFill>
                  <a:prstClr val="black"/>
                </a:solidFill>
                <a:latin typeface="Calibri"/>
                <a:cs typeface="Arial" charset="0"/>
              </a:rPr>
              <a:t>Rydevik</a:t>
            </a:r>
            <a:r>
              <a:rPr lang="en-US" dirty="0">
                <a:solidFill>
                  <a:prstClr val="black"/>
                </a:solidFill>
                <a:latin typeface="Calibri"/>
                <a:cs typeface="Arial" charset="0"/>
              </a:rPr>
              <a:t> et al 1984)</a:t>
            </a:r>
            <a:endParaRPr lang="el-GR" dirty="0">
              <a:solidFill>
                <a:prstClr val="black"/>
              </a:solidFill>
              <a:latin typeface="Calibri"/>
              <a:cs typeface="Arial" charset="0"/>
            </a:endParaRPr>
          </a:p>
        </p:txBody>
      </p:sp>
      <p:sp>
        <p:nvSpPr>
          <p:cNvPr id="1126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311C8AC-36BB-4CEC-BEAC-87338A95FEB2}" type="slidenum">
              <a:rPr lang="el-GR" smtClean="0">
                <a:solidFill>
                  <a:prstClr val="black"/>
                </a:solidFill>
              </a:rPr>
              <a:pPr>
                <a:defRPr/>
              </a:pPr>
              <a:t>7</a:t>
            </a:fld>
            <a:endParaRPr lang="el-GR" smtClean="0">
              <a:solidFill>
                <a:prstClr val="black"/>
              </a:solidFill>
            </a:endParaRPr>
          </a:p>
        </p:txBody>
      </p:sp>
    </p:spTree>
    <p:extLst>
      <p:ext uri="{BB962C8B-B14F-4D97-AF65-F5344CB8AC3E}">
        <p14:creationId xmlns:p14="http://schemas.microsoft.com/office/powerpoint/2010/main" val="319106260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Νευρικός ιστός – </a:t>
            </a:r>
            <a:r>
              <a:rPr lang="el-GR" dirty="0" err="1"/>
              <a:t>Εμβιομηχανική</a:t>
            </a:r>
            <a:r>
              <a:rPr lang="el-GR" dirty="0"/>
              <a:t> </a:t>
            </a:r>
            <a:r>
              <a:rPr lang="en-US" sz="3000" b="0" dirty="0" smtClean="0"/>
              <a:t>4/</a:t>
            </a:r>
            <a:r>
              <a:rPr lang="el-GR" sz="3000" b="0" dirty="0"/>
              <a:t>7</a:t>
            </a:r>
            <a:endParaRPr lang="el-GR" dirty="0"/>
          </a:p>
        </p:txBody>
      </p:sp>
      <p:sp>
        <p:nvSpPr>
          <p:cNvPr id="12291" name="Θέση περιεχομένου 2"/>
          <p:cNvSpPr>
            <a:spLocks noGrp="1"/>
          </p:cNvSpPr>
          <p:nvPr>
            <p:ph idx="1"/>
          </p:nvPr>
        </p:nvSpPr>
        <p:spPr>
          <a:xfrm>
            <a:off x="539750" y="1619250"/>
            <a:ext cx="7777163" cy="2305050"/>
          </a:xfrm>
        </p:spPr>
        <p:txBody>
          <a:bodyPr/>
          <a:lstStyle/>
          <a:p>
            <a:pPr eaLnBrk="1" hangingPunct="1">
              <a:spcBef>
                <a:spcPts val="2400"/>
              </a:spcBef>
            </a:pPr>
            <a:r>
              <a:rPr lang="el-GR" altLang="el-GR" smtClean="0"/>
              <a:t>Τα μηχανικά χαρακτηριστικά της νευρικής ρίζας είναι πολύ χαμηλότερα από τα χαρακτηριστικά του νεύρου,</a:t>
            </a:r>
          </a:p>
          <a:p>
            <a:pPr eaLnBrk="1" hangingPunct="1">
              <a:spcBef>
                <a:spcPts val="2400"/>
              </a:spcBef>
            </a:pPr>
            <a:r>
              <a:rPr lang="el-GR" altLang="el-GR" smtClean="0"/>
              <a:t>Η δύναμή τους αποτελεί το 10% της δύναμης του νεύρου και η ακαμψία το 20%.</a:t>
            </a:r>
          </a:p>
          <a:p>
            <a:pPr eaLnBrk="1" hangingPunct="1">
              <a:spcBef>
                <a:spcPts val="2400"/>
              </a:spcBef>
            </a:pPr>
            <a:endParaRPr lang="el-GR" altLang="el-GR" smtClean="0"/>
          </a:p>
        </p:txBody>
      </p:sp>
      <p:sp>
        <p:nvSpPr>
          <p:cNvPr id="5" name="Ορθογώνιο 4"/>
          <p:cNvSpPr/>
          <p:nvPr/>
        </p:nvSpPr>
        <p:spPr>
          <a:xfrm>
            <a:off x="6227763" y="3708400"/>
            <a:ext cx="1716087" cy="368300"/>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Beel</a:t>
            </a:r>
            <a:r>
              <a:rPr lang="en-US" dirty="0">
                <a:solidFill>
                  <a:prstClr val="black"/>
                </a:solidFill>
                <a:latin typeface="Calibri"/>
                <a:cs typeface="Arial" charset="0"/>
              </a:rPr>
              <a:t> et al 1986)</a:t>
            </a:r>
          </a:p>
        </p:txBody>
      </p:sp>
      <p:sp>
        <p:nvSpPr>
          <p:cNvPr id="1229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45DB1F7-7CF1-4CFB-AF36-2096B56D59A4}" type="slidenum">
              <a:rPr lang="el-GR" smtClean="0">
                <a:solidFill>
                  <a:prstClr val="black"/>
                </a:solidFill>
              </a:rPr>
              <a:pPr>
                <a:defRPr/>
              </a:pPr>
              <a:t>8</a:t>
            </a:fld>
            <a:endParaRPr lang="el-GR" smtClean="0">
              <a:solidFill>
                <a:prstClr val="black"/>
              </a:solidFill>
            </a:endParaRPr>
          </a:p>
        </p:txBody>
      </p:sp>
    </p:spTree>
    <p:extLst>
      <p:ext uri="{BB962C8B-B14F-4D97-AF65-F5344CB8AC3E}">
        <p14:creationId xmlns:p14="http://schemas.microsoft.com/office/powerpoint/2010/main" val="1307462516"/>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efbaa4a1563614843bb4717a24cb0a0d57b6545"/>
</p:tagLst>
</file>

<file path=ppt/theme/theme1.xml><?xml version="1.0" encoding="utf-8"?>
<a:theme xmlns:a="http://schemas.openxmlformats.org/drawingml/2006/main" name="template">
  <a:themeElements>
    <a:clrScheme name="Προσαρμοσμένο 1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82</TotalTime>
  <Words>3338</Words>
  <Application>Microsoft Office PowerPoint</Application>
  <PresentationFormat>On-screen Show (4:3)</PresentationFormat>
  <Paragraphs>371</Paragraphs>
  <Slides>53</Slides>
  <Notes>21</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template</vt:lpstr>
      <vt:lpstr>OC_template_updated</vt:lpstr>
      <vt:lpstr>Τεχνικές Κινητοποίησης και Θεραπευτικοί Χειρισμοί (Θ)</vt:lpstr>
      <vt:lpstr>Νευρικός ιστός 1/2</vt:lpstr>
      <vt:lpstr>Νευρικός ιστός 2/2</vt:lpstr>
      <vt:lpstr>Κλινικά χαρακτηριστικά  νευροπαθητικού πόνου 1/2</vt:lpstr>
      <vt:lpstr>Κλινικά χαρακτηριστικά  νευροπαθητικού πόνου 2/2</vt:lpstr>
      <vt:lpstr>Νευρικός ιστός – Εμβιομηχανική 1/7</vt:lpstr>
      <vt:lpstr>Νευρικός ιστός – Εμβιομηχανική 2/7</vt:lpstr>
      <vt:lpstr>Νευρικός ιστός – Εμβιομηχανική 3/7</vt:lpstr>
      <vt:lpstr>Νευρικός ιστός – Εμβιομηχανική 4/7</vt:lpstr>
      <vt:lpstr>Νευρικός ιστός – Εμβιομηχανική 5/7</vt:lpstr>
      <vt:lpstr>Νευρικός ιστός – Εμβιομηχανική 6/7</vt:lpstr>
      <vt:lpstr>Νευρικός ιστός – Εμβιομηχανική 7/7</vt:lpstr>
      <vt:lpstr>Μήνιγγες - Λειτουργία</vt:lpstr>
      <vt:lpstr>Εξέταση νευρικού ιστού</vt:lpstr>
      <vt:lpstr>Ψηλάφηση μέσου νεύρου</vt:lpstr>
      <vt:lpstr>Ψηλάφηση ωλένιου νεύρου</vt:lpstr>
      <vt:lpstr>Ψηλάφηση κερκιδικού νεύρου</vt:lpstr>
      <vt:lpstr>Ψηλάφηση ισχιακού νεύρου</vt:lpstr>
      <vt:lpstr>Ψηλάφηση κνημιαίου νεύρου</vt:lpstr>
      <vt:lpstr>Ψηλάφηση κοινού περονιαίου νεύρου</vt:lpstr>
      <vt:lpstr>Ψηλάφηση μηριαίου νεύρου</vt:lpstr>
      <vt:lpstr>Νευροδιναμικές δοκιμασίες 1/2</vt:lpstr>
      <vt:lpstr>Νευροδιναμικές δοκιμασίες 2/2</vt:lpstr>
      <vt:lpstr>Δοκιμασία για το μέσο νεύρο (Α₅)₆,₇,₈, Θ₁</vt:lpstr>
      <vt:lpstr>Δοκιμασία για το ωλένιο νεύρο Α(₇),₈, Θ₁</vt:lpstr>
      <vt:lpstr>Δοκιμασία για κερκιδικό νεύρο (Α₅)₆,₇,₈, Θ₁</vt:lpstr>
      <vt:lpstr>Δοκιμασία για ισχιακό νεύρο Ο₄,₅ Ι₁,₂,₃ – SLR </vt:lpstr>
      <vt:lpstr>Δοκιμασία για ισχιακό νεύρο – Slump test</vt:lpstr>
      <vt:lpstr>Δοκιμασία για μηριαίο νεύρο Ο₂,₃,₄</vt:lpstr>
      <vt:lpstr>Νευροδυναμικές δοκιμασίες</vt:lpstr>
      <vt:lpstr>Εγκυρότητα και αξιοπιστία</vt:lpstr>
      <vt:lpstr>Θεραπεία του νευρικού ιστού με προσέγγιση manual therapy</vt:lpstr>
      <vt:lpstr>Προσέγγιση κατά Kaltenborn</vt:lpstr>
      <vt:lpstr>Προσέγγιση κατά Elvey 1/4</vt:lpstr>
      <vt:lpstr>Προσέγγιση κατά Elvey 2/4</vt:lpstr>
      <vt:lpstr>Προσέγγιση κατά Elvey 3/4</vt:lpstr>
      <vt:lpstr>Προσέγγιση κατά Elvey 4/4</vt:lpstr>
      <vt:lpstr>Προσέγγιση κατά Butler 1/9</vt:lpstr>
      <vt:lpstr>Προσέγγιση κατά Butler 2/9</vt:lpstr>
      <vt:lpstr>Προσέγγιση κατά Butler 3/9</vt:lpstr>
      <vt:lpstr>Προσέγγιση κατά Butler 4/9</vt:lpstr>
      <vt:lpstr>Προσέγγιση κατά Butler 5/9</vt:lpstr>
      <vt:lpstr>Προσέγγιση κατά Butler 6/9</vt:lpstr>
      <vt:lpstr>Προσέγγιση κατά Butler 7/9</vt:lpstr>
      <vt:lpstr>Προσέγγιση κατά Butler 8/9</vt:lpstr>
      <vt:lpstr>Προσέγγιση κατά Butler 9/9</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Κινητοποίησης και Θεραπευτικοί Χειρισμοί</dc:title>
  <dc:creator>opencourses@teiath.gr</dc:creator>
  <cp:lastModifiedBy>alex</cp:lastModifiedBy>
  <cp:revision>16</cp:revision>
  <dcterms:created xsi:type="dcterms:W3CDTF">2014-12-15T12:15:51Z</dcterms:created>
  <dcterms:modified xsi:type="dcterms:W3CDTF">2015-02-24T14:59:24Z</dcterms:modified>
</cp:coreProperties>
</file>