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2"/>
  </p:notesMasterIdLst>
  <p:handoutMasterIdLst>
    <p:handoutMasterId r:id="rId23"/>
  </p:handoutMasterIdLst>
  <p:sldIdLst>
    <p:sldId id="256" r:id="rId4"/>
    <p:sldId id="267" r:id="rId5"/>
    <p:sldId id="268" r:id="rId6"/>
    <p:sldId id="269" r:id="rId7"/>
    <p:sldId id="270" r:id="rId8"/>
    <p:sldId id="271" r:id="rId9"/>
    <p:sldId id="272" r:id="rId10"/>
    <p:sldId id="273" r:id="rId11"/>
    <p:sldId id="274" r:id="rId12"/>
    <p:sldId id="275" r:id="rId13"/>
    <p:sldId id="276" r:id="rId14"/>
    <p:sldId id="257" r:id="rId15"/>
    <p:sldId id="262" r:id="rId16"/>
    <p:sldId id="264" r:id="rId17"/>
    <p:sldId id="277" r:id="rId18"/>
    <p:sldId id="278" r:id="rId19"/>
    <p:sldId id="266" r:id="rId20"/>
    <p:sldId id="261" r:id="rId21"/>
  </p:sldIdLst>
  <p:sldSz cx="9144000" cy="6858000" type="screen4x3"/>
  <p:notesSz cx="7104063" cy="10234613"/>
  <p:custDataLst>
    <p:tags r:id="rId2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28314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3627875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35300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04538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2199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538084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257163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79818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72070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79795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42002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889040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36316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527362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07575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236742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1692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55297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912450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45268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1881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77619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586560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31520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nc-sa/2.0/deed.en" TargetMode="External"/><Relationship Id="rId5" Type="http://schemas.openxmlformats.org/officeDocument/2006/relationships/hyperlink" Target="http://www.flickr.com/photos/didmyself/" TargetMode="External"/><Relationship Id="rId4" Type="http://schemas.openxmlformats.org/officeDocument/2006/relationships/hyperlink" Target="http://www.flickr.com/photos/didmyself/684119718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hyperlink" Target="http://creativecommons.org/licenses/by-nc-sa/2.0/deed.en" TargetMode="External"/><Relationship Id="rId5" Type="http://schemas.openxmlformats.org/officeDocument/2006/relationships/hyperlink" Target="http://www.flickr.com/photos/lagged2death/" TargetMode="External"/><Relationship Id="rId4" Type="http://schemas.openxmlformats.org/officeDocument/2006/relationships/hyperlink" Target="http://www.flickr.com/photos/lagged2death/444508870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Ιστορία και Οπτική του Γυαλιού</a:t>
            </a:r>
            <a:endParaRPr lang="el-GR" sz="3600" b="1" dirty="0">
              <a:solidFill>
                <a:schemeClr val="tx1"/>
              </a:solidFill>
              <a:latin typeface="+mn-lt"/>
            </a:endParaRPr>
          </a:p>
        </p:txBody>
      </p:sp>
      <p:sp>
        <p:nvSpPr>
          <p:cNvPr id="3" name="Υπότιτλος 2"/>
          <p:cNvSpPr>
            <a:spLocks noGrp="1"/>
          </p:cNvSpPr>
          <p:nvPr>
            <p:ph type="subTitle" idx="1"/>
          </p:nvPr>
        </p:nvSpPr>
        <p:spPr>
          <a:xfrm>
            <a:off x="683568" y="2810793"/>
            <a:ext cx="7932946" cy="2060649"/>
          </a:xfrm>
        </p:spPr>
        <p:txBody>
          <a:bodyPr>
            <a:normAutofit fontScale="85000" lnSpcReduction="20000"/>
          </a:bodyPr>
          <a:lstStyle/>
          <a:p>
            <a:pPr>
              <a:spcBef>
                <a:spcPts val="0"/>
              </a:spcBef>
              <a:spcAft>
                <a:spcPts val="1200"/>
              </a:spcAft>
            </a:pPr>
            <a:r>
              <a:rPr lang="el-GR" sz="2800" b="1" dirty="0" smtClean="0"/>
              <a:t>Ενότητα </a:t>
            </a:r>
            <a:r>
              <a:rPr lang="en-US" sz="2800" b="1" dirty="0" smtClean="0"/>
              <a:t>7</a:t>
            </a:r>
            <a:r>
              <a:rPr lang="el-GR" sz="2800" dirty="0" smtClean="0"/>
              <a:t>:</a:t>
            </a:r>
            <a:r>
              <a:rPr lang="en-US" sz="2800" dirty="0" smtClean="0"/>
              <a:t> </a:t>
            </a:r>
            <a:r>
              <a:rPr lang="el-GR" sz="2800" dirty="0" smtClean="0"/>
              <a:t>Σφάλματα και έλεγχος οφθαλμικών φακών</a:t>
            </a:r>
            <a:endParaRPr lang="en-US" sz="2800" dirty="0" smtClean="0"/>
          </a:p>
          <a:p>
            <a:pPr>
              <a:spcBef>
                <a:spcPts val="0"/>
              </a:spcBef>
              <a:spcAft>
                <a:spcPts val="1200"/>
              </a:spcAft>
            </a:pPr>
            <a:r>
              <a:rPr lang="el-GR" sz="2800" dirty="0" smtClean="0"/>
              <a:t> </a:t>
            </a:r>
            <a:r>
              <a:rPr lang="el-GR" sz="2400" dirty="0" smtClean="0"/>
              <a:t>Αριστείδης </a:t>
            </a:r>
            <a:r>
              <a:rPr lang="el-GR" sz="2400" dirty="0" err="1"/>
              <a:t>Χανδρινός</a:t>
            </a:r>
            <a:r>
              <a:rPr lang="el-GR" sz="2400" dirty="0"/>
              <a:t>, D.O., </a:t>
            </a:r>
            <a:r>
              <a:rPr lang="el-GR" sz="2400" dirty="0" err="1"/>
              <a:t>MPhil</a:t>
            </a:r>
            <a:r>
              <a:rPr lang="el-GR" sz="2400" dirty="0"/>
              <a:t>,</a:t>
            </a:r>
          </a:p>
          <a:p>
            <a:pPr>
              <a:spcBef>
                <a:spcPts val="0"/>
              </a:spcBef>
            </a:pPr>
            <a:r>
              <a:rPr lang="el-GR" sz="2400" dirty="0"/>
              <a:t>Επίκουρος Καθηγητής ΤΕΙ Αθήνας</a:t>
            </a:r>
          </a:p>
          <a:p>
            <a:pPr>
              <a:spcBef>
                <a:spcPts val="0"/>
              </a:spcBef>
            </a:pPr>
            <a:endParaRPr lang="el-GR" sz="2400" dirty="0"/>
          </a:p>
          <a:p>
            <a:pPr>
              <a:spcBef>
                <a:spcPts val="0"/>
              </a:spcBef>
            </a:pPr>
            <a:r>
              <a:rPr lang="el-GR" sz="2400" dirty="0"/>
              <a:t>Τμήμα Οπτικής και </a:t>
            </a:r>
            <a:r>
              <a:rPr lang="el-GR" sz="2400" dirty="0" err="1"/>
              <a:t>Οπτομετρίας</a:t>
            </a:r>
            <a:r>
              <a:rPr lang="el-GR" sz="2400" dirty="0"/>
              <a:t>, </a:t>
            </a:r>
          </a:p>
          <a:p>
            <a:pPr>
              <a:spcBef>
                <a:spcPts val="0"/>
              </a:spcBef>
            </a:pPr>
            <a:r>
              <a:rPr lang="el-GR" sz="2400" dirty="0"/>
              <a:t>Μέλος  της Ευρωπαϊκής Ακαδημίας </a:t>
            </a:r>
            <a:r>
              <a:rPr lang="el-GR" sz="2400" dirty="0" err="1"/>
              <a:t>Οπτομετρίας</a:t>
            </a:r>
            <a:r>
              <a:rPr lang="el-GR" sz="2400" dirty="0"/>
              <a:t> και Οπτικής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2669" y="4797152"/>
            <a:ext cx="694743" cy="43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333399"/>
                </a:solidFill>
              </a:rPr>
              <a:t>Ο Έλεγχος Των Οφθαλμικών Φακών</a:t>
            </a:r>
            <a:br>
              <a:rPr lang="el-GR" sz="4400" dirty="0" smtClean="0">
                <a:solidFill>
                  <a:srgbClr val="333399"/>
                </a:solidFill>
              </a:rPr>
            </a:br>
            <a:r>
              <a:rPr lang="el-GR" sz="3600" b="0" dirty="0" smtClean="0">
                <a:solidFill>
                  <a:srgbClr val="333399"/>
                </a:solidFill>
              </a:rPr>
              <a:t>(1 από 2)</a:t>
            </a:r>
            <a:endParaRPr lang="el-GR" sz="3600" b="0" dirty="0">
              <a:solidFill>
                <a:srgbClr val="333399"/>
              </a:solidFill>
            </a:endParaRPr>
          </a:p>
        </p:txBody>
      </p:sp>
      <p:sp>
        <p:nvSpPr>
          <p:cNvPr id="3" name="Θέση περιεχομένου 2"/>
          <p:cNvSpPr>
            <a:spLocks noGrp="1"/>
          </p:cNvSpPr>
          <p:nvPr>
            <p:ph idx="1"/>
          </p:nvPr>
        </p:nvSpPr>
        <p:spPr/>
        <p:txBody>
          <a:bodyPr>
            <a:normAutofit/>
          </a:bodyPr>
          <a:lstStyle/>
          <a:p>
            <a:pPr marL="514350" indent="-514350">
              <a:spcBef>
                <a:spcPts val="3000"/>
              </a:spcBef>
              <a:buFont typeface="+mj-lt"/>
              <a:buAutoNum type="arabicPeriod"/>
            </a:pPr>
            <a:r>
              <a:rPr lang="el-GR" sz="2400" dirty="0" smtClean="0"/>
              <a:t>ΔΙΑΠΕΡΑΤΟΤΗΤΑ</a:t>
            </a:r>
            <a:r>
              <a:rPr lang="en-US" sz="2400" dirty="0" smtClean="0"/>
              <a:t>: </a:t>
            </a:r>
            <a:r>
              <a:rPr lang="el-GR" sz="2400" dirty="0" smtClean="0"/>
              <a:t>Ο όρος αυτός χρησιμοποιείται για να περιγράψει τον τρόπο κατά τον οποίον γίνεται η παρατήρηση του φωτός από μία δυνατή φωτεινή πηγή, που διαπερνά τους φακούς, τοποθετημένη σε λίγη απόσταση πίσω από τον φακό.</a:t>
            </a:r>
          </a:p>
          <a:p>
            <a:pPr marL="514350" indent="-514350">
              <a:spcBef>
                <a:spcPts val="3000"/>
              </a:spcBef>
              <a:buFont typeface="+mj-lt"/>
              <a:buAutoNum type="arabicPeriod"/>
            </a:pPr>
            <a:r>
              <a:rPr lang="el-GR" sz="2400" dirty="0" smtClean="0"/>
              <a:t>ΑΝΤΑΝΑΚΛΑΣΗ</a:t>
            </a:r>
            <a:r>
              <a:rPr lang="en-US" sz="2400" dirty="0" smtClean="0"/>
              <a:t>: </a:t>
            </a:r>
            <a:r>
              <a:rPr lang="el-GR" sz="2400" dirty="0" smtClean="0"/>
              <a:t>Πολλά σφάλματα επιφάνειας, φαίνονται εύκολα με το να κρατάς τους φακούς κοντά σε μία φωτεινή πηγή και να παρατηρείς την περιοχή που φωτίζεται από το ανακλώμενο είδωλο της πηγής, μετακινώντας τον φακό ή περιστρέφοντάς τον.</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470187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333399"/>
                </a:solidFill>
              </a:rPr>
              <a:t>Ο Έλεγχος Των Οφθαλμικών Φακών</a:t>
            </a:r>
            <a:br>
              <a:rPr lang="el-GR" sz="4400" dirty="0">
                <a:solidFill>
                  <a:srgbClr val="333399"/>
                </a:solidFill>
              </a:rPr>
            </a:br>
            <a:r>
              <a:rPr lang="el-GR" sz="3600" b="0" dirty="0" smtClean="0">
                <a:solidFill>
                  <a:srgbClr val="333399"/>
                </a:solidFill>
              </a:rPr>
              <a:t>(2 </a:t>
            </a:r>
            <a:r>
              <a:rPr lang="el-GR" sz="3600" b="0" dirty="0">
                <a:solidFill>
                  <a:srgbClr val="333399"/>
                </a:solidFill>
              </a:rPr>
              <a:t>από </a:t>
            </a:r>
            <a:r>
              <a:rPr lang="el-GR" sz="3600" b="0" dirty="0" smtClean="0">
                <a:solidFill>
                  <a:srgbClr val="333399"/>
                </a:solidFill>
              </a:rPr>
              <a:t>2)</a:t>
            </a:r>
            <a:endParaRPr lang="el-GR" sz="3600" dirty="0">
              <a:solidFill>
                <a:srgbClr val="333399"/>
              </a:solidFill>
            </a:endParaRPr>
          </a:p>
        </p:txBody>
      </p:sp>
      <p:sp>
        <p:nvSpPr>
          <p:cNvPr id="3" name="Θέση περιεχομένου 2"/>
          <p:cNvSpPr>
            <a:spLocks noGrp="1"/>
          </p:cNvSpPr>
          <p:nvPr>
            <p:ph idx="1"/>
          </p:nvPr>
        </p:nvSpPr>
        <p:spPr/>
        <p:txBody>
          <a:bodyPr>
            <a:normAutofit/>
          </a:bodyPr>
          <a:lstStyle/>
          <a:p>
            <a:pPr marL="514350" indent="-514350">
              <a:buFont typeface="+mj-lt"/>
              <a:buAutoNum type="arabicPeriod" startAt="3"/>
            </a:pPr>
            <a:r>
              <a:rPr lang="el-GR" sz="2400" dirty="0" smtClean="0"/>
              <a:t>ΣΚΙΑΣΗ</a:t>
            </a:r>
            <a:r>
              <a:rPr lang="en-US" sz="2400" dirty="0" smtClean="0"/>
              <a:t>: </a:t>
            </a:r>
            <a:r>
              <a:rPr lang="el-GR" sz="2400" dirty="0" smtClean="0"/>
              <a:t>Για να σκιάσεις ένα φακό πρέπει να τον κρατάς σε απόσταση από τον οφθαλμό, ίση με την εστιακή του και να παρατηρείς μέσα από αυτόν, με αρκετά δυνατή φωτεινή πηγή. Τότε ένα πραγματικό είδωλο της φωτεινής πηγής σχηματίζεται στην περιοχή της κόρης του οφθαλμού. Για να παραχθεί πραγματικό είδωλο, υπό αυτές τις συνθήκες, οι φακοί πρέπει να είναι μέσης δυνάμεως και όσοι έχουν αδύνατη θετική ή αρνητική δύναμη πρέπει να συνδυάζονται με ένα φακό κατάλληλης δυνάμεως και απαλλαγμένο από σφάλματα.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320013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Αριστείδης </a:t>
            </a:r>
            <a:r>
              <a:rPr lang="el-GR" sz="2000" dirty="0" err="1" smtClean="0"/>
              <a:t>Χανδρινός</a:t>
            </a:r>
            <a:r>
              <a:rPr lang="el-GR" sz="2000" dirty="0" smtClean="0"/>
              <a:t> 2014. </a:t>
            </a:r>
            <a:r>
              <a:rPr lang="el-GR" sz="2000" dirty="0">
                <a:cs typeface="Arial" charset="0"/>
              </a:rPr>
              <a:t>Αριστείδης </a:t>
            </a:r>
            <a:r>
              <a:rPr lang="el-GR" sz="2000" dirty="0" err="1">
                <a:cs typeface="Arial" charset="0"/>
              </a:rPr>
              <a:t>Χανδρινός</a:t>
            </a:r>
            <a:r>
              <a:rPr lang="el-GR" sz="2000" dirty="0" smtClean="0"/>
              <a:t>. «Ιστορία και οπτική του γυαλιού. Ενότητα </a:t>
            </a:r>
            <a:r>
              <a:rPr lang="en-US" sz="2000" dirty="0" smtClean="0"/>
              <a:t>7:</a:t>
            </a:r>
            <a:r>
              <a:rPr lang="el-GR" sz="2000" dirty="0"/>
              <a:t> Σφάλματα και έλεγχος οφθαλμικών </a:t>
            </a:r>
            <a:r>
              <a:rPr lang="el-GR" sz="2000" dirty="0" smtClean="0"/>
              <a:t>φακών».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571552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615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solidFill>
                  <a:srgbClr val="333399"/>
                </a:solidFill>
              </a:rPr>
              <a:t>Σφάλματα Στο Υλικό Των Φακών </a:t>
            </a:r>
            <a:r>
              <a:rPr lang="en-US" dirty="0" smtClean="0">
                <a:solidFill>
                  <a:srgbClr val="333399"/>
                </a:solidFill>
              </a:rPr>
              <a:t/>
            </a:r>
            <a:br>
              <a:rPr lang="en-US" dirty="0" smtClean="0">
                <a:solidFill>
                  <a:srgbClr val="333399"/>
                </a:solidFill>
              </a:rPr>
            </a:br>
            <a:r>
              <a:rPr lang="en-US" sz="3600" b="0" dirty="0" smtClean="0">
                <a:solidFill>
                  <a:srgbClr val="333399"/>
                </a:solidFill>
              </a:rPr>
              <a:t>(1 </a:t>
            </a:r>
            <a:r>
              <a:rPr lang="el-GR" sz="3600" b="0" dirty="0" smtClean="0">
                <a:solidFill>
                  <a:srgbClr val="333399"/>
                </a:solidFill>
              </a:rPr>
              <a:t>από 3)</a:t>
            </a:r>
            <a:endParaRPr lang="el-GR" sz="3600" b="0" dirty="0">
              <a:solidFill>
                <a:srgbClr val="333399"/>
              </a:solidFill>
            </a:endParaRPr>
          </a:p>
        </p:txBody>
      </p:sp>
      <p:sp>
        <p:nvSpPr>
          <p:cNvPr id="3" name="Θέση περιεχομένου 2"/>
          <p:cNvSpPr>
            <a:spLocks noGrp="1"/>
          </p:cNvSpPr>
          <p:nvPr>
            <p:ph idx="1"/>
          </p:nvPr>
        </p:nvSpPr>
        <p:spPr>
          <a:xfrm>
            <a:off x="107504" y="1315790"/>
            <a:ext cx="8856984" cy="5040560"/>
          </a:xfrm>
        </p:spPr>
        <p:txBody>
          <a:bodyPr>
            <a:normAutofit/>
          </a:bodyPr>
          <a:lstStyle/>
          <a:p>
            <a:pPr marL="514350" indent="-514350">
              <a:spcBef>
                <a:spcPts val="1800"/>
              </a:spcBef>
              <a:buFont typeface="+mj-lt"/>
              <a:buAutoNum type="alphaLcParenR"/>
            </a:pPr>
            <a:r>
              <a:rPr lang="el-GR" sz="2400" dirty="0" smtClean="0"/>
              <a:t>ΧΡΩΜΑ</a:t>
            </a:r>
            <a:r>
              <a:rPr lang="en-US" sz="2400" dirty="0" smtClean="0"/>
              <a:t>:</a:t>
            </a:r>
            <a:r>
              <a:rPr lang="el-GR" sz="2400" dirty="0" smtClean="0"/>
              <a:t> Είναι άσκοπος χρωματισμός λευκού κρυστάλλου και συνήθως οφείλεται στην χρήση ακάθαρτων πρώτων υλών στην σύνθεση του γυαλιού.</a:t>
            </a:r>
          </a:p>
          <a:p>
            <a:pPr marL="514350" indent="-514350">
              <a:spcBef>
                <a:spcPts val="1800"/>
              </a:spcBef>
              <a:buFont typeface="+mj-lt"/>
              <a:buAutoNum type="alphaLcParenR"/>
            </a:pPr>
            <a:r>
              <a:rPr lang="el-GR" sz="2400" dirty="0" smtClean="0"/>
              <a:t>ΡΑΒΔΩΣΕΙΣ</a:t>
            </a:r>
            <a:r>
              <a:rPr lang="en-US" sz="2400" dirty="0" smtClean="0"/>
              <a:t>:</a:t>
            </a:r>
            <a:r>
              <a:rPr lang="el-GR" sz="2400" dirty="0" smtClean="0"/>
              <a:t> (α) οι εξωτερικές πιθανότατα οφείλονται σε γρήγορη ψύξη του μείγματος και προέρχονται από την ταχύτερη ψύξη της εξωτερικής επιφάνειας του φακού, σε σχέση με την εσωτερική του. Μοιάζει με «ζάρες». (β) Οι εσωτερικές ραβδώσεις δημιουργούνται κυρίως λόγω ατελούς </a:t>
            </a:r>
            <a:r>
              <a:rPr lang="el-GR" sz="2400" dirty="0" err="1" smtClean="0"/>
              <a:t>ομοιογενοποίησης</a:t>
            </a:r>
            <a:r>
              <a:rPr lang="el-GR" sz="2400" dirty="0" smtClean="0"/>
              <a:t> των πρώτων υλών κατά την διαδικασία τήξης και λόγω αποκόλλησης υλικού από τα τοιχώματα του δοχείου τήξης…</a:t>
            </a:r>
          </a:p>
        </p:txBody>
      </p:sp>
      <p:pic>
        <p:nvPicPr>
          <p:cNvPr id="5" name="Εικόνα 4" title="Σφάλματα Στο Υλικό Των Φακών - ραβδώσεις"/>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338" y="5265908"/>
            <a:ext cx="2187327" cy="1455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8"/>
          <p:cNvSpPr/>
          <p:nvPr/>
        </p:nvSpPr>
        <p:spPr>
          <a:xfrm>
            <a:off x="774050" y="6289447"/>
            <a:ext cx="2592288"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Streaks</a:t>
            </a:r>
            <a:r>
              <a:rPr lang="en-US" sz="1200" dirty="0">
                <a:solidFill>
                  <a:prstClr val="black">
                    <a:lumMod val="75000"/>
                    <a:lumOff val="25000"/>
                  </a:prstClr>
                </a:solidFill>
                <a:latin typeface="Calibri"/>
              </a:rPr>
              <a:t>”,</a:t>
            </a:r>
            <a:r>
              <a:rPr lang="el-GR" sz="1200" dirty="0" smtClean="0">
                <a:solidFill>
                  <a:prstClr val="black">
                    <a:lumMod val="75000"/>
                    <a:lumOff val="25000"/>
                  </a:prstClr>
                </a:solidFill>
                <a:latin typeface="Calibri"/>
              </a:rPr>
              <a:t> 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Daniel </a:t>
            </a:r>
            <a:r>
              <a:rPr lang="en-US" sz="1200" dirty="0" err="1">
                <a:solidFill>
                  <a:prstClr val="black">
                    <a:lumMod val="75000"/>
                    <a:lumOff val="25000"/>
                  </a:prstClr>
                </a:solidFill>
                <a:latin typeface="Calibri"/>
                <a:hlinkClick r:id="rId5"/>
              </a:rPr>
              <a:t>Kulinski</a:t>
            </a:r>
            <a:r>
              <a:rPr lang="en-US" sz="1200" dirty="0">
                <a:solidFill>
                  <a:prstClr val="black">
                    <a:lumMod val="75000"/>
                    <a:lumOff val="25000"/>
                  </a:prstClr>
                </a:solidFill>
                <a:latin typeface="Calibri"/>
                <a:hlinkClick r:id="rId5"/>
              </a:rPr>
              <a:t> </a:t>
            </a:r>
            <a:r>
              <a:rPr lang="el-GR" sz="1200" dirty="0" smtClean="0">
                <a:solidFill>
                  <a:prstClr val="black">
                    <a:lumMod val="75000"/>
                    <a:lumOff val="25000"/>
                  </a:prstClr>
                </a:solidFill>
                <a:latin typeface="Calibri"/>
              </a:rPr>
              <a:t>διαθέσιμο με άδεια </a:t>
            </a:r>
            <a:r>
              <a:rPr lang="en-US" sz="1200" dirty="0" smtClean="0">
                <a:solidFill>
                  <a:prstClr val="black">
                    <a:lumMod val="75000"/>
                    <a:lumOff val="25000"/>
                  </a:prstClr>
                </a:solidFill>
                <a:latin typeface="Calibri"/>
                <a:hlinkClick r:id="rId6"/>
              </a:rPr>
              <a:t>CC </a:t>
            </a:r>
            <a:r>
              <a:rPr lang="en-US" sz="1200" dirty="0">
                <a:solidFill>
                  <a:prstClr val="black">
                    <a:lumMod val="75000"/>
                    <a:lumOff val="25000"/>
                  </a:prstClr>
                </a:solidFill>
                <a:latin typeface="Calibri"/>
                <a:hlinkClick r:id="rId6"/>
              </a:rPr>
              <a:t>BY-NC-SA 2.0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695146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333399"/>
                </a:solidFill>
              </a:rPr>
              <a:t>Σφάλματα Στο Υλικό Των Φακών </a:t>
            </a:r>
            <a:r>
              <a:rPr lang="en-US" sz="4400" dirty="0">
                <a:solidFill>
                  <a:srgbClr val="333399"/>
                </a:solidFill>
              </a:rPr>
              <a:t/>
            </a:r>
            <a:br>
              <a:rPr lang="en-US" sz="4400" dirty="0">
                <a:solidFill>
                  <a:srgbClr val="333399"/>
                </a:solidFill>
              </a:rPr>
            </a:br>
            <a:r>
              <a:rPr lang="en-US" sz="3600" b="0" dirty="0" smtClean="0">
                <a:solidFill>
                  <a:srgbClr val="333399"/>
                </a:solidFill>
              </a:rPr>
              <a:t>(</a:t>
            </a:r>
            <a:r>
              <a:rPr lang="el-GR" sz="3600" b="0" dirty="0" smtClean="0">
                <a:solidFill>
                  <a:srgbClr val="333399"/>
                </a:solidFill>
              </a:rPr>
              <a:t>2</a:t>
            </a:r>
            <a:r>
              <a:rPr lang="en-US" sz="3600" b="0" dirty="0" smtClean="0">
                <a:solidFill>
                  <a:srgbClr val="333399"/>
                </a:solidFill>
              </a:rPr>
              <a:t> </a:t>
            </a:r>
            <a:r>
              <a:rPr lang="el-GR" sz="3600" b="0" dirty="0">
                <a:solidFill>
                  <a:srgbClr val="333399"/>
                </a:solidFill>
              </a:rPr>
              <a:t>από </a:t>
            </a:r>
            <a:r>
              <a:rPr lang="el-GR" sz="3600" b="0" dirty="0" smtClean="0">
                <a:solidFill>
                  <a:srgbClr val="333399"/>
                </a:solidFill>
              </a:rPr>
              <a:t>3)</a:t>
            </a:r>
            <a:endParaRPr lang="el-GR" sz="3600" dirty="0">
              <a:solidFill>
                <a:srgbClr val="333399"/>
              </a:solidFill>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514350" indent="-514350">
                  <a:buFont typeface="+mj-lt"/>
                  <a:buAutoNum type="alphaLcParenR" startAt="3"/>
                </a:pPr>
                <a:r>
                  <a:rPr lang="el-GR" sz="2400" dirty="0" smtClean="0"/>
                  <a:t>ΦΥΣΑΛΙΔΕΣ </a:t>
                </a:r>
                <a:r>
                  <a:rPr lang="en-US" sz="2400" dirty="0" smtClean="0"/>
                  <a:t> </a:t>
                </a:r>
                <a:r>
                  <a:rPr lang="el-GR" sz="2400" dirty="0" smtClean="0"/>
                  <a:t>Ή ΕΓΚΛΕΙΣΤΑ (ΣΠΟΡΟΙ)</a:t>
                </a:r>
                <a:r>
                  <a:rPr lang="en-US" sz="2400" dirty="0" smtClean="0"/>
                  <a:t>: </a:t>
                </a:r>
                <a:r>
                  <a:rPr lang="el-GR" sz="2400" dirty="0" smtClean="0"/>
                  <a:t>οφείλονται σε αέρια που δημιουργήθηκαν κατά το στάδιο της τήξης και δεν κατόρθωσαν να εξέλθουν στο στάδιο της διήθησης, όπως </a:t>
                </a:r>
                <a14:m>
                  <m:oMath xmlns:m="http://schemas.openxmlformats.org/officeDocument/2006/math">
                    <m:sSub>
                      <m:sSubPr>
                        <m:ctrlPr>
                          <a:rPr lang="el-GR" sz="2400" i="1" smtClean="0">
                            <a:latin typeface="Cambria Math"/>
                          </a:rPr>
                        </m:ctrlPr>
                      </m:sSubPr>
                      <m:e>
                        <m:r>
                          <m:rPr>
                            <m:sty m:val="p"/>
                          </m:rPr>
                          <a:rPr lang="en-US" sz="2400" b="0" i="0" smtClean="0">
                            <a:latin typeface="Cambria Math" panose="02040503050406030204" pitchFamily="18" charset="0"/>
                          </a:rPr>
                          <m:t>O</m:t>
                        </m:r>
                      </m:e>
                      <m:sub>
                        <m:r>
                          <a:rPr lang="en-US" sz="2400" b="0" i="1" smtClean="0">
                            <a:latin typeface="Cambria Math" panose="02040503050406030204" pitchFamily="18" charset="0"/>
                          </a:rPr>
                          <m:t>2</m:t>
                        </m:r>
                      </m:sub>
                    </m:sSub>
                  </m:oMath>
                </a14:m>
                <a:r>
                  <a:rPr lang="en-US" sz="2400" dirty="0" smtClean="0"/>
                  <a:t>, </a:t>
                </a:r>
                <a14:m>
                  <m:oMath xmlns:m="http://schemas.openxmlformats.org/officeDocument/2006/math">
                    <m:sSub>
                      <m:sSubPr>
                        <m:ctrlPr>
                          <a:rPr lang="el-GR" sz="2400" i="1">
                            <a:latin typeface="Cambria Math"/>
                          </a:rPr>
                        </m:ctrlPr>
                      </m:sSubPr>
                      <m:e>
                        <m:r>
                          <m:rPr>
                            <m:sty m:val="p"/>
                          </m:rPr>
                          <a:rPr lang="en-US" sz="2400" b="0" i="0" smtClean="0">
                            <a:latin typeface="Cambria Math" panose="02040503050406030204" pitchFamily="18" charset="0"/>
                          </a:rPr>
                          <m:t>N</m:t>
                        </m:r>
                      </m:e>
                      <m:sub>
                        <m:r>
                          <a:rPr lang="en-US" sz="2400" i="1">
                            <a:latin typeface="Cambria Math" panose="02040503050406030204" pitchFamily="18" charset="0"/>
                          </a:rPr>
                          <m:t>2</m:t>
                        </m:r>
                      </m:sub>
                    </m:sSub>
                  </m:oMath>
                </a14:m>
                <a:r>
                  <a:rPr lang="en-US" sz="2400" dirty="0" smtClean="0"/>
                  <a:t>,</a:t>
                </a:r>
                <a:r>
                  <a:rPr lang="el-GR" sz="2400" dirty="0"/>
                  <a:t> </a:t>
                </a:r>
                <a14:m>
                  <m:oMath xmlns:m="http://schemas.openxmlformats.org/officeDocument/2006/math">
                    <m:sSub>
                      <m:sSubPr>
                        <m:ctrlPr>
                          <a:rPr lang="el-GR" sz="2400" i="1">
                            <a:latin typeface="Cambria Math"/>
                          </a:rPr>
                        </m:ctrlPr>
                      </m:sSubPr>
                      <m:e>
                        <m:r>
                          <m:rPr>
                            <m:sty m:val="p"/>
                          </m:rPr>
                          <a:rPr lang="en-US" sz="2400" b="0" i="0" smtClean="0">
                            <a:latin typeface="Cambria Math" panose="02040503050406030204" pitchFamily="18" charset="0"/>
                          </a:rPr>
                          <m:t>C</m:t>
                        </m:r>
                        <m:r>
                          <m:rPr>
                            <m:sty m:val="p"/>
                          </m:rPr>
                          <a:rPr lang="en-US" sz="2400">
                            <a:latin typeface="Cambria Math" panose="02040503050406030204" pitchFamily="18" charset="0"/>
                          </a:rPr>
                          <m:t>O</m:t>
                        </m:r>
                      </m:e>
                      <m:sub>
                        <m:r>
                          <a:rPr lang="en-US" sz="2400" i="1">
                            <a:latin typeface="Cambria Math" panose="02040503050406030204" pitchFamily="18" charset="0"/>
                          </a:rPr>
                          <m:t>2</m:t>
                        </m:r>
                      </m:sub>
                    </m:sSub>
                  </m:oMath>
                </a14:m>
                <a:r>
                  <a:rPr lang="en-US" sz="2400" dirty="0" smtClean="0"/>
                  <a:t>, </a:t>
                </a:r>
                <a14:m>
                  <m:oMath xmlns:m="http://schemas.openxmlformats.org/officeDocument/2006/math">
                    <m:r>
                      <a:rPr lang="en-US" sz="2400" b="0" i="1" smtClean="0">
                        <a:latin typeface="Cambria Math" panose="02040503050406030204" pitchFamily="18" charset="0"/>
                      </a:rPr>
                      <m:t>𝐶𝑂</m:t>
                    </m:r>
                  </m:oMath>
                </a14:m>
                <a:r>
                  <a:rPr lang="en-US" sz="2400" dirty="0" smtClean="0"/>
                  <a:t> </a:t>
                </a:r>
                <a:r>
                  <a:rPr lang="el-GR" sz="2400" dirty="0" smtClean="0"/>
                  <a:t>κ.α. Στην </a:t>
                </a:r>
                <a:r>
                  <a:rPr lang="el-GR" sz="2400" dirty="0" err="1" smtClean="0"/>
                  <a:t>στεφανύαλο</a:t>
                </a:r>
                <a:r>
                  <a:rPr lang="el-GR" sz="2400" dirty="0" smtClean="0"/>
                  <a:t>, συνήθως δεν παρουσιάζεται το φαινόμενο, παρά μόνο στα </a:t>
                </a:r>
                <a:r>
                  <a:rPr lang="en-US" sz="2400" dirty="0" smtClean="0"/>
                  <a:t>FLINT </a:t>
                </a:r>
                <a:r>
                  <a:rPr lang="el-GR" sz="2400" dirty="0" smtClean="0"/>
                  <a:t>και </a:t>
                </a:r>
                <a:r>
                  <a:rPr lang="en-US" sz="2400" dirty="0" smtClean="0"/>
                  <a:t>BARIUM GLASS.</a:t>
                </a:r>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11" t="-1088"/>
                </a:stretch>
              </a:blipFill>
            </p:spPr>
            <p:txBody>
              <a:bodyPr/>
              <a:lstStyle/>
              <a:p>
                <a:r>
                  <a:rPr lang="el-GR">
                    <a:noFill/>
                  </a:rPr>
                  <a:t> </a:t>
                </a:r>
              </a:p>
            </p:txBody>
          </p:sp>
        </mc:Fallback>
      </mc:AlternateContent>
      <p:pic>
        <p:nvPicPr>
          <p:cNvPr id="6" name="Εικόνα 5" title="Σφάλματα Στο Υλικό Των Φακών -  ΦΥΣΑΛΙΔΕΣ Ή ΕΓΚΛΕΙΣΤΑ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131" y="3493636"/>
            <a:ext cx="3694882" cy="2309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8"/>
          <p:cNvSpPr/>
          <p:nvPr/>
        </p:nvSpPr>
        <p:spPr>
          <a:xfrm>
            <a:off x="3347863" y="5894685"/>
            <a:ext cx="2997417"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Glass Bubbles 4</a:t>
            </a:r>
            <a:r>
              <a:rPr lang="en-US" sz="1200" dirty="0">
                <a:solidFill>
                  <a:prstClr val="black">
                    <a:lumMod val="75000"/>
                    <a:lumOff val="25000"/>
                  </a:prstClr>
                </a:solidFill>
                <a:latin typeface="Calibri"/>
              </a:rPr>
              <a:t>”,</a:t>
            </a:r>
            <a:r>
              <a:rPr lang="el-GR" sz="1200" dirty="0" smtClean="0">
                <a:solidFill>
                  <a:prstClr val="black">
                    <a:lumMod val="75000"/>
                    <a:lumOff val="25000"/>
                  </a:prstClr>
                </a:solidFill>
                <a:latin typeface="Calibri"/>
              </a:rPr>
              <a:t> 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Lagged2Death</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με άδεια </a:t>
            </a:r>
            <a:r>
              <a:rPr lang="en-US" sz="1200" dirty="0" smtClean="0">
                <a:solidFill>
                  <a:prstClr val="black">
                    <a:lumMod val="75000"/>
                    <a:lumOff val="25000"/>
                  </a:prstClr>
                </a:solidFill>
                <a:latin typeface="Calibri"/>
                <a:hlinkClick r:id="rId6"/>
              </a:rPr>
              <a:t>CC </a:t>
            </a:r>
            <a:r>
              <a:rPr lang="en-US" sz="1200" dirty="0">
                <a:solidFill>
                  <a:prstClr val="black">
                    <a:lumMod val="75000"/>
                    <a:lumOff val="25000"/>
                  </a:prstClr>
                </a:solidFill>
                <a:latin typeface="Calibri"/>
                <a:hlinkClick r:id="rId6"/>
              </a:rPr>
              <a:t>BY-NC-SA 2.0</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3996276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srgbClr val="333399"/>
                </a:solidFill>
              </a:rPr>
              <a:t>Σφάλματα Στο Υλικό Των Φακών </a:t>
            </a:r>
            <a:r>
              <a:rPr lang="en-US" sz="4400" dirty="0">
                <a:solidFill>
                  <a:srgbClr val="333399"/>
                </a:solidFill>
              </a:rPr>
              <a:t/>
            </a:r>
            <a:br>
              <a:rPr lang="en-US" sz="4400" dirty="0">
                <a:solidFill>
                  <a:srgbClr val="333399"/>
                </a:solidFill>
              </a:rPr>
            </a:br>
            <a:r>
              <a:rPr lang="en-US" sz="3600" b="0" dirty="0" smtClean="0">
                <a:solidFill>
                  <a:srgbClr val="333399"/>
                </a:solidFill>
              </a:rPr>
              <a:t>(3 </a:t>
            </a:r>
            <a:r>
              <a:rPr lang="el-GR" sz="3600" b="0" dirty="0">
                <a:solidFill>
                  <a:srgbClr val="333399"/>
                </a:solidFill>
              </a:rPr>
              <a:t>από </a:t>
            </a:r>
            <a:r>
              <a:rPr lang="el-GR" sz="3600" b="0" dirty="0" smtClean="0">
                <a:solidFill>
                  <a:srgbClr val="333399"/>
                </a:solidFill>
              </a:rPr>
              <a:t>3)</a:t>
            </a:r>
            <a:endParaRPr lang="el-GR" sz="3600" dirty="0">
              <a:solidFill>
                <a:srgbClr val="333399"/>
              </a:solidFill>
            </a:endParaRPr>
          </a:p>
        </p:txBody>
      </p:sp>
      <p:sp>
        <p:nvSpPr>
          <p:cNvPr id="3" name="Θέση περιεχομένου 2"/>
          <p:cNvSpPr>
            <a:spLocks noGrp="1"/>
          </p:cNvSpPr>
          <p:nvPr>
            <p:ph idx="1"/>
          </p:nvPr>
        </p:nvSpPr>
        <p:spPr/>
        <p:txBody>
          <a:bodyPr>
            <a:normAutofit lnSpcReduction="10000"/>
          </a:bodyPr>
          <a:lstStyle/>
          <a:p>
            <a:pPr marL="0" indent="0">
              <a:buNone/>
            </a:pPr>
            <a:r>
              <a:rPr lang="el-GR" sz="2400" dirty="0" smtClean="0"/>
              <a:t>Τα έγκλειστα (στερεά στοιχεία) μέσα στο γυαλί μπορούν να παραχθούν από</a:t>
            </a:r>
            <a:r>
              <a:rPr lang="en-US" sz="2400" dirty="0" smtClean="0"/>
              <a:t>:</a:t>
            </a:r>
            <a:endParaRPr lang="el-GR" sz="2400" dirty="0" smtClean="0"/>
          </a:p>
          <a:p>
            <a:pPr lvl="1">
              <a:spcBef>
                <a:spcPts val="1200"/>
              </a:spcBef>
              <a:buFont typeface="Arial" panose="020B0604020202020204" pitchFamily="34" charset="0"/>
              <a:buChar char="•"/>
            </a:pPr>
            <a:r>
              <a:rPr lang="el-GR" sz="2200" dirty="0" smtClean="0"/>
              <a:t>Υπολείμματα του μείγματος που δεν τήχθηκαν τελείως.</a:t>
            </a:r>
          </a:p>
          <a:p>
            <a:pPr lvl="1">
              <a:spcBef>
                <a:spcPts val="1200"/>
              </a:spcBef>
              <a:buFont typeface="Arial" panose="020B0604020202020204" pitchFamily="34" charset="0"/>
              <a:buChar char="•"/>
            </a:pPr>
            <a:r>
              <a:rPr lang="el-GR" sz="2200" dirty="0" smtClean="0"/>
              <a:t>Υλικά από τα τοιχώματα με χαμηλή διαλυτότητα.</a:t>
            </a:r>
          </a:p>
          <a:p>
            <a:pPr lvl="1">
              <a:spcBef>
                <a:spcPts val="1200"/>
              </a:spcBef>
              <a:buFont typeface="Arial" panose="020B0604020202020204" pitchFamily="34" charset="0"/>
              <a:buChar char="•"/>
            </a:pPr>
            <a:r>
              <a:rPr lang="el-GR" sz="2200" dirty="0" smtClean="0"/>
              <a:t>Στοιχεία από το εξωτερικό περιβάλλον</a:t>
            </a:r>
          </a:p>
          <a:p>
            <a:pPr lvl="1">
              <a:spcBef>
                <a:spcPts val="1200"/>
              </a:spcBef>
              <a:buFont typeface="Arial" panose="020B0604020202020204" pitchFamily="34" charset="0"/>
              <a:buChar char="•"/>
            </a:pPr>
            <a:r>
              <a:rPr lang="el-GR" sz="2200" dirty="0" smtClean="0"/>
              <a:t>Την διαδικασία από-υαλοποίησης ή κρυστάλλωσης.</a:t>
            </a:r>
          </a:p>
          <a:p>
            <a:pPr marL="514350" indent="-514350">
              <a:spcBef>
                <a:spcPts val="2400"/>
              </a:spcBef>
              <a:buFont typeface="+mj-lt"/>
              <a:buAutoNum type="alphaLcParenR" startAt="4"/>
            </a:pPr>
            <a:r>
              <a:rPr lang="el-GR" sz="2400" dirty="0" smtClean="0"/>
              <a:t>ΦΛΕΒΕΣ</a:t>
            </a:r>
            <a:r>
              <a:rPr lang="en-US" sz="2400" dirty="0" smtClean="0"/>
              <a:t>: </a:t>
            </a:r>
            <a:r>
              <a:rPr lang="el-GR" sz="2400" dirty="0"/>
              <a:t>Ε</a:t>
            </a:r>
            <a:r>
              <a:rPr lang="el-GR" sz="2400" dirty="0" smtClean="0"/>
              <a:t>ίναι κλωστές ή ραβδώσεις του γυαλιού από ελαφρώς διαφορετικό </a:t>
            </a:r>
            <a:r>
              <a:rPr lang="el-GR" sz="2400" dirty="0" err="1" smtClean="0"/>
              <a:t>δ.δ</a:t>
            </a:r>
            <a:r>
              <a:rPr lang="el-GR" sz="2400" dirty="0" smtClean="0"/>
              <a:t>. Συνήθως προκαλούνται από αναμείξεις του γυαλιού με συστατικά που βρίσκονται στα τοιχώματα του δοχείου. Πρέπει να ελέγχονται οι φακοί όσον αφορά τις φλέβες, γιατί προκαλούν αισθητή μεταβολή στην όραση του ασθενή.</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89138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333399"/>
                </a:solidFill>
              </a:rPr>
              <a:t>Έλεγχος Και Μέτρηση </a:t>
            </a:r>
            <a:r>
              <a:rPr lang="el-GR" dirty="0">
                <a:solidFill>
                  <a:srgbClr val="333399"/>
                </a:solidFill>
              </a:rPr>
              <a:t>Έ</a:t>
            </a:r>
            <a:r>
              <a:rPr lang="el-GR" dirty="0" smtClean="0">
                <a:solidFill>
                  <a:srgbClr val="333399"/>
                </a:solidFill>
              </a:rPr>
              <a:t>γκλειστων </a:t>
            </a:r>
            <a:endParaRPr lang="el-GR" b="0" dirty="0">
              <a:solidFill>
                <a:srgbClr val="333399"/>
              </a:solidFill>
            </a:endParaRPr>
          </a:p>
        </p:txBody>
      </p:sp>
      <p:grpSp>
        <p:nvGrpSpPr>
          <p:cNvPr id="69" name="Ομάδα 68" title="Σχηματική διάταξη για έλεγχο και μέτρηση έγκλειστων μέχρι ≥ 0.03 mm "/>
          <p:cNvGrpSpPr/>
          <p:nvPr/>
        </p:nvGrpSpPr>
        <p:grpSpPr>
          <a:xfrm>
            <a:off x="677386" y="1427051"/>
            <a:ext cx="7809915" cy="3931186"/>
            <a:chOff x="711164" y="1629915"/>
            <a:chExt cx="7809915" cy="3931186"/>
          </a:xfrm>
        </p:grpSpPr>
        <p:sp>
          <p:nvSpPr>
            <p:cNvPr id="6" name="Ορθογώνιο 5"/>
            <p:cNvSpPr/>
            <p:nvPr/>
          </p:nvSpPr>
          <p:spPr>
            <a:xfrm>
              <a:off x="3131840" y="3068960"/>
              <a:ext cx="3888432" cy="17281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8" name="Ευθεία γραμμή σύνδεσης 7"/>
            <p:cNvCxnSpPr/>
            <p:nvPr/>
          </p:nvCxnSpPr>
          <p:spPr>
            <a:xfrm flipV="1">
              <a:off x="3563888" y="342900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3660954" y="356963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V="1">
              <a:off x="3563888" y="3427872"/>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4644008" y="342900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4741074" y="356963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4644008" y="3427872"/>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V="1">
              <a:off x="5591646" y="3405075"/>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5688712" y="3545707"/>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5591646" y="3403947"/>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V="1">
              <a:off x="6424910" y="3427308"/>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6521976" y="356794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6424910" y="3426180"/>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3995936" y="407820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4093002" y="421883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V="1">
              <a:off x="3995936" y="4077072"/>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flipV="1">
              <a:off x="4980425" y="409107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5077491" y="4231704"/>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4980425" y="4089944"/>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5852002" y="4076508"/>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flipV="1">
              <a:off x="5949068" y="421714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V="1">
              <a:off x="5852002" y="4075380"/>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Ορθογώνιο 32"/>
            <p:cNvSpPr/>
            <p:nvPr/>
          </p:nvSpPr>
          <p:spPr>
            <a:xfrm>
              <a:off x="2964201" y="4790434"/>
              <a:ext cx="4320480" cy="3349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4" name="Έλλειψη 33"/>
            <p:cNvSpPr/>
            <p:nvPr/>
          </p:nvSpPr>
          <p:spPr>
            <a:xfrm>
              <a:off x="5042791" y="3822531"/>
              <a:ext cx="184332" cy="2143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5" name="Έλλειψη 34"/>
            <p:cNvSpPr/>
            <p:nvPr/>
          </p:nvSpPr>
          <p:spPr>
            <a:xfrm>
              <a:off x="1074440" y="3607006"/>
              <a:ext cx="720080" cy="717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37" name="Ευθεία γραμμή σύνδεσης 36"/>
            <p:cNvCxnSpPr>
              <a:stCxn id="35" idx="1"/>
              <a:endCxn id="35" idx="5"/>
            </p:cNvCxnSpPr>
            <p:nvPr/>
          </p:nvCxnSpPr>
          <p:spPr>
            <a:xfrm>
              <a:off x="1179893" y="3712100"/>
              <a:ext cx="509174" cy="5074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V="1">
              <a:off x="1164635" y="3711956"/>
              <a:ext cx="507503" cy="47804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flipV="1">
              <a:off x="5323554" y="1629915"/>
              <a:ext cx="625514" cy="2413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Ευθεία γραμμή σύνδεσης 46"/>
            <p:cNvCxnSpPr/>
            <p:nvPr/>
          </p:nvCxnSpPr>
          <p:spPr>
            <a:xfrm flipV="1">
              <a:off x="5591646" y="1629915"/>
              <a:ext cx="357422" cy="5357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Ελεύθερη σχεδίαση 52"/>
            <p:cNvSpPr/>
            <p:nvPr/>
          </p:nvSpPr>
          <p:spPr>
            <a:xfrm>
              <a:off x="5498926" y="1803748"/>
              <a:ext cx="175364" cy="237994"/>
            </a:xfrm>
            <a:custGeom>
              <a:avLst/>
              <a:gdLst>
                <a:gd name="connsiteX0" fmla="*/ 0 w 175364"/>
                <a:gd name="connsiteY0" fmla="*/ 0 h 237994"/>
                <a:gd name="connsiteX1" fmla="*/ 25052 w 175364"/>
                <a:gd name="connsiteY1" fmla="*/ 125260 h 237994"/>
                <a:gd name="connsiteX2" fmla="*/ 100208 w 175364"/>
                <a:gd name="connsiteY2" fmla="*/ 212942 h 237994"/>
                <a:gd name="connsiteX3" fmla="*/ 175364 w 175364"/>
                <a:gd name="connsiteY3" fmla="*/ 237994 h 237994"/>
              </a:gdLst>
              <a:ahLst/>
              <a:cxnLst>
                <a:cxn ang="0">
                  <a:pos x="connsiteX0" y="connsiteY0"/>
                </a:cxn>
                <a:cxn ang="0">
                  <a:pos x="connsiteX1" y="connsiteY1"/>
                </a:cxn>
                <a:cxn ang="0">
                  <a:pos x="connsiteX2" y="connsiteY2"/>
                </a:cxn>
                <a:cxn ang="0">
                  <a:pos x="connsiteX3" y="connsiteY3"/>
                </a:cxn>
              </a:cxnLst>
              <a:rect l="l" t="t" r="r" b="b"/>
              <a:pathLst>
                <a:path w="175364" h="237994">
                  <a:moveTo>
                    <a:pt x="0" y="0"/>
                  </a:moveTo>
                  <a:cubicBezTo>
                    <a:pt x="4175" y="44885"/>
                    <a:pt x="8351" y="89770"/>
                    <a:pt x="25052" y="125260"/>
                  </a:cubicBezTo>
                  <a:cubicBezTo>
                    <a:pt x="41753" y="160750"/>
                    <a:pt x="75156" y="194153"/>
                    <a:pt x="100208" y="212942"/>
                  </a:cubicBezTo>
                  <a:cubicBezTo>
                    <a:pt x="125260" y="231731"/>
                    <a:pt x="150312" y="234862"/>
                    <a:pt x="175364" y="23799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4" name="Ελεύθερη σχεδίαση 53"/>
            <p:cNvSpPr/>
            <p:nvPr/>
          </p:nvSpPr>
          <p:spPr>
            <a:xfrm>
              <a:off x="5574082" y="1778696"/>
              <a:ext cx="176442" cy="200416"/>
            </a:xfrm>
            <a:custGeom>
              <a:avLst/>
              <a:gdLst>
                <a:gd name="connsiteX0" fmla="*/ 0 w 176442"/>
                <a:gd name="connsiteY0" fmla="*/ 0 h 200416"/>
                <a:gd name="connsiteX1" fmla="*/ 150313 w 176442"/>
                <a:gd name="connsiteY1" fmla="*/ 100208 h 200416"/>
                <a:gd name="connsiteX2" fmla="*/ 175365 w 176442"/>
                <a:gd name="connsiteY2" fmla="*/ 200416 h 200416"/>
              </a:gdLst>
              <a:ahLst/>
              <a:cxnLst>
                <a:cxn ang="0">
                  <a:pos x="connsiteX0" y="connsiteY0"/>
                </a:cxn>
                <a:cxn ang="0">
                  <a:pos x="connsiteX1" y="connsiteY1"/>
                </a:cxn>
                <a:cxn ang="0">
                  <a:pos x="connsiteX2" y="connsiteY2"/>
                </a:cxn>
              </a:cxnLst>
              <a:rect l="l" t="t" r="r" b="b"/>
              <a:pathLst>
                <a:path w="176442" h="200416">
                  <a:moveTo>
                    <a:pt x="0" y="0"/>
                  </a:moveTo>
                  <a:cubicBezTo>
                    <a:pt x="60543" y="33402"/>
                    <a:pt x="121086" y="66805"/>
                    <a:pt x="150313" y="100208"/>
                  </a:cubicBezTo>
                  <a:cubicBezTo>
                    <a:pt x="179540" y="133611"/>
                    <a:pt x="177452" y="167013"/>
                    <a:pt x="175365" y="2004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56" name="Ευθύγραμμο βέλος σύνδεσης 55"/>
            <p:cNvCxnSpPr/>
            <p:nvPr/>
          </p:nvCxnSpPr>
          <p:spPr>
            <a:xfrm flipV="1">
              <a:off x="5173309" y="2242770"/>
              <a:ext cx="227223" cy="147532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Ευθύγραμμο βέλος σύνδεσης 57"/>
            <p:cNvCxnSpPr/>
            <p:nvPr/>
          </p:nvCxnSpPr>
          <p:spPr>
            <a:xfrm>
              <a:off x="1845942" y="3929170"/>
              <a:ext cx="1211464" cy="52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Ευθύγραμμο βέλος σύνδεσης 59"/>
            <p:cNvCxnSpPr/>
            <p:nvPr/>
          </p:nvCxnSpPr>
          <p:spPr>
            <a:xfrm flipV="1">
              <a:off x="3219681" y="3898067"/>
              <a:ext cx="1680667" cy="1861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627643" y="2127893"/>
              <a:ext cx="1788666" cy="400110"/>
            </a:xfrm>
            <a:prstGeom prst="rect">
              <a:avLst/>
            </a:prstGeom>
            <a:noFill/>
          </p:spPr>
          <p:txBody>
            <a:bodyPr wrap="square" rtlCol="0">
              <a:spAutoFit/>
            </a:bodyPr>
            <a:lstStyle/>
            <a:p>
              <a:r>
                <a:rPr lang="el-GR" sz="2000" dirty="0" smtClean="0">
                  <a:solidFill>
                    <a:prstClr val="black"/>
                  </a:solidFill>
                  <a:latin typeface="Calibri"/>
                </a:rPr>
                <a:t>Παρατηρητής </a:t>
              </a:r>
              <a:endParaRPr lang="el-GR" sz="2000" dirty="0">
                <a:solidFill>
                  <a:prstClr val="black"/>
                </a:solidFill>
                <a:latin typeface="Calibri"/>
              </a:endParaRPr>
            </a:p>
          </p:txBody>
        </p:sp>
        <p:sp>
          <p:nvSpPr>
            <p:cNvPr id="64" name="TextBox 63"/>
            <p:cNvSpPr txBox="1"/>
            <p:nvPr/>
          </p:nvSpPr>
          <p:spPr>
            <a:xfrm>
              <a:off x="7384784" y="3420487"/>
              <a:ext cx="1136295" cy="707886"/>
            </a:xfrm>
            <a:prstGeom prst="rect">
              <a:avLst/>
            </a:prstGeom>
            <a:noFill/>
          </p:spPr>
          <p:txBody>
            <a:bodyPr wrap="square" rtlCol="0">
              <a:spAutoFit/>
            </a:bodyPr>
            <a:lstStyle/>
            <a:p>
              <a:r>
                <a:rPr lang="el-GR" sz="2000" dirty="0" smtClean="0">
                  <a:solidFill>
                    <a:prstClr val="black"/>
                  </a:solidFill>
                  <a:latin typeface="Calibri"/>
                </a:rPr>
                <a:t>Δείγμα γυαλιού</a:t>
              </a:r>
              <a:endParaRPr lang="el-GR" sz="2000" dirty="0">
                <a:solidFill>
                  <a:prstClr val="black"/>
                </a:solidFill>
                <a:latin typeface="Calibri"/>
              </a:endParaRPr>
            </a:p>
          </p:txBody>
        </p:sp>
        <p:sp>
          <p:nvSpPr>
            <p:cNvPr id="65" name="TextBox 64"/>
            <p:cNvSpPr txBox="1"/>
            <p:nvPr/>
          </p:nvSpPr>
          <p:spPr>
            <a:xfrm>
              <a:off x="4300017" y="5160991"/>
              <a:ext cx="1788666" cy="400110"/>
            </a:xfrm>
            <a:prstGeom prst="rect">
              <a:avLst/>
            </a:prstGeom>
            <a:noFill/>
          </p:spPr>
          <p:txBody>
            <a:bodyPr wrap="square" rtlCol="0">
              <a:spAutoFit/>
            </a:bodyPr>
            <a:lstStyle/>
            <a:p>
              <a:r>
                <a:rPr lang="el-GR" sz="2000" dirty="0" smtClean="0">
                  <a:solidFill>
                    <a:prstClr val="black"/>
                  </a:solidFill>
                  <a:latin typeface="Calibri"/>
                </a:rPr>
                <a:t>Μαύρη Οθόνη</a:t>
              </a:r>
              <a:endParaRPr lang="el-GR" sz="2000" dirty="0">
                <a:solidFill>
                  <a:prstClr val="black"/>
                </a:solidFill>
                <a:latin typeface="Calibri"/>
              </a:endParaRPr>
            </a:p>
          </p:txBody>
        </p:sp>
        <p:sp>
          <p:nvSpPr>
            <p:cNvPr id="66" name="TextBox 65"/>
            <p:cNvSpPr txBox="1"/>
            <p:nvPr/>
          </p:nvSpPr>
          <p:spPr>
            <a:xfrm>
              <a:off x="711164" y="4375720"/>
              <a:ext cx="2056408" cy="707886"/>
            </a:xfrm>
            <a:prstGeom prst="rect">
              <a:avLst/>
            </a:prstGeom>
            <a:noFill/>
          </p:spPr>
          <p:txBody>
            <a:bodyPr wrap="square" rtlCol="0">
              <a:spAutoFit/>
            </a:bodyPr>
            <a:lstStyle/>
            <a:p>
              <a:r>
                <a:rPr lang="el-GR" sz="2000" dirty="0" smtClean="0">
                  <a:solidFill>
                    <a:prstClr val="black"/>
                  </a:solidFill>
                  <a:latin typeface="Calibri"/>
                </a:rPr>
                <a:t>Λάμπα αλογόνου στενής δέσμης</a:t>
              </a:r>
              <a:endParaRPr lang="el-GR" sz="2000" dirty="0">
                <a:solidFill>
                  <a:prstClr val="black"/>
                </a:solidFill>
                <a:latin typeface="Calibri"/>
              </a:endParaRPr>
            </a:p>
          </p:txBody>
        </p:sp>
        <p:sp>
          <p:nvSpPr>
            <p:cNvPr id="67" name="TextBox 66"/>
            <p:cNvSpPr txBox="1"/>
            <p:nvPr/>
          </p:nvSpPr>
          <p:spPr>
            <a:xfrm>
              <a:off x="5323554" y="3672334"/>
              <a:ext cx="1469147" cy="400110"/>
            </a:xfrm>
            <a:prstGeom prst="rect">
              <a:avLst/>
            </a:prstGeom>
            <a:noFill/>
          </p:spPr>
          <p:txBody>
            <a:bodyPr wrap="square" rtlCol="0">
              <a:spAutoFit/>
            </a:bodyPr>
            <a:lstStyle/>
            <a:p>
              <a:r>
                <a:rPr lang="el-GR" sz="2000" dirty="0" smtClean="0">
                  <a:solidFill>
                    <a:prstClr val="black"/>
                  </a:solidFill>
                  <a:latin typeface="Calibri"/>
                </a:rPr>
                <a:t>Έγκλειστον </a:t>
              </a:r>
              <a:endParaRPr lang="el-GR" sz="2000" dirty="0">
                <a:solidFill>
                  <a:prstClr val="black"/>
                </a:solidFill>
                <a:latin typeface="Calibri"/>
              </a:endParaRPr>
            </a:p>
          </p:txBody>
        </p:sp>
      </p:grpSp>
      <p:sp>
        <p:nvSpPr>
          <p:cNvPr id="70" name="Ορθογώνιο 69"/>
          <p:cNvSpPr/>
          <p:nvPr/>
        </p:nvSpPr>
        <p:spPr>
          <a:xfrm>
            <a:off x="1466650" y="5448307"/>
            <a:ext cx="6575191" cy="769441"/>
          </a:xfrm>
          <a:prstGeom prst="rect">
            <a:avLst/>
          </a:prstGeom>
        </p:spPr>
        <p:txBody>
          <a:bodyPr wrap="square">
            <a:spAutoFit/>
          </a:bodyPr>
          <a:lstStyle/>
          <a:p>
            <a:pPr algn="ctr"/>
            <a:r>
              <a:rPr lang="el-GR" sz="2200" dirty="0">
                <a:solidFill>
                  <a:srgbClr val="000000"/>
                </a:solidFill>
                <a:latin typeface="Calibri"/>
              </a:rPr>
              <a:t>Σχηματική διάταξη για έλεγχο και μέτρηση έγκλειστων μέχρι ≥ 0.03 </a:t>
            </a:r>
            <a:r>
              <a:rPr lang="el-GR" sz="2200" dirty="0" err="1">
                <a:solidFill>
                  <a:srgbClr val="000000"/>
                </a:solidFill>
                <a:latin typeface="Calibri"/>
              </a:rPr>
              <a:t>mm</a:t>
            </a:r>
            <a:r>
              <a:rPr lang="el-GR" sz="2200" dirty="0">
                <a:solidFill>
                  <a:srgbClr val="000000"/>
                </a:solidFill>
                <a:latin typeface="Calibri"/>
              </a:rPr>
              <a:t> </a:t>
            </a:r>
            <a:endParaRPr lang="el-GR" sz="2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491560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solidFill>
                  <a:srgbClr val="333399"/>
                </a:solidFill>
              </a:rPr>
              <a:t>Α) </a:t>
            </a:r>
            <a:r>
              <a:rPr lang="el-GR" sz="3600" dirty="0" smtClean="0">
                <a:solidFill>
                  <a:srgbClr val="333399"/>
                </a:solidFill>
              </a:rPr>
              <a:t>Σφάλματα Από Χημική Ή Θερμική Επίδραση Στην Επιφάνεια </a:t>
            </a:r>
            <a:r>
              <a:rPr lang="el-GR" sz="3200" b="0" dirty="0" smtClean="0">
                <a:solidFill>
                  <a:srgbClr val="333399"/>
                </a:solidFill>
              </a:rPr>
              <a:t>(1 από 2)</a:t>
            </a:r>
            <a:endParaRPr lang="el-GR" sz="3200" b="0" dirty="0">
              <a:solidFill>
                <a:srgbClr val="333399"/>
              </a:solidFill>
            </a:endParaRPr>
          </a:p>
        </p:txBody>
      </p:sp>
      <p:sp>
        <p:nvSpPr>
          <p:cNvPr id="3" name="Θέση περιεχομένου 2"/>
          <p:cNvSpPr>
            <a:spLocks noGrp="1"/>
          </p:cNvSpPr>
          <p:nvPr>
            <p:ph idx="1"/>
          </p:nvPr>
        </p:nvSpPr>
        <p:spPr/>
        <p:txBody>
          <a:bodyPr>
            <a:normAutofit/>
          </a:bodyPr>
          <a:lstStyle/>
          <a:p>
            <a:pPr marL="514350" indent="-514350">
              <a:buFont typeface="+mj-lt"/>
              <a:buAutoNum type="arabicPeriod"/>
            </a:pPr>
            <a:r>
              <a:rPr lang="el-GR" sz="2400" dirty="0" smtClean="0"/>
              <a:t>ΘΑΜΠΩΜΑ Ή ΟΜΙΧΛΗ</a:t>
            </a:r>
            <a:r>
              <a:rPr lang="en-US" sz="2400" dirty="0" smtClean="0"/>
              <a:t>: </a:t>
            </a:r>
            <a:r>
              <a:rPr lang="el-GR" sz="2400" dirty="0" smtClean="0"/>
              <a:t>Είναι μεταβολή που οφείλεται σε ακραίες ατμοσφαιρικές συνθήκες. Ιδιαίτερη ευαισθησία παρουσιάζει το γυαλί </a:t>
            </a:r>
            <a:r>
              <a:rPr lang="en-US" sz="2400" dirty="0" smtClean="0"/>
              <a:t>Flint</a:t>
            </a:r>
            <a:r>
              <a:rPr lang="el-GR" sz="2400" dirty="0" smtClean="0"/>
              <a:t>. Όταν λέμε «ομίχλη», εννοούμε έγκλειστα μέσα στο γυαλί.</a:t>
            </a:r>
            <a:endParaRPr lang="el-GR" sz="2400" dirty="0"/>
          </a:p>
        </p:txBody>
      </p:sp>
      <p:pic>
        <p:nvPicPr>
          <p:cNvPr id="5" name="Εικόνα 4" title="Δείγμα µε «ομίχλη» ή θόλωση μέσα από ηλεκτρονικό μικροσκόπιο"/>
          <p:cNvPicPr>
            <a:picLocks noChangeAspect="1"/>
          </p:cNvPicPr>
          <p:nvPr/>
        </p:nvPicPr>
        <p:blipFill>
          <a:blip r:embed="rId3"/>
          <a:stretch>
            <a:fillRect/>
          </a:stretch>
        </p:blipFill>
        <p:spPr>
          <a:xfrm>
            <a:off x="2640590" y="2744002"/>
            <a:ext cx="4140348" cy="3146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Ορθογώνιο 5"/>
          <p:cNvSpPr/>
          <p:nvPr/>
        </p:nvSpPr>
        <p:spPr>
          <a:xfrm>
            <a:off x="827584" y="6115641"/>
            <a:ext cx="7920879" cy="430887"/>
          </a:xfrm>
          <a:prstGeom prst="rect">
            <a:avLst/>
          </a:prstGeom>
        </p:spPr>
        <p:txBody>
          <a:bodyPr wrap="square">
            <a:spAutoFit/>
          </a:bodyPr>
          <a:lstStyle/>
          <a:p>
            <a:r>
              <a:rPr lang="el-GR" sz="2200" dirty="0">
                <a:solidFill>
                  <a:prstClr val="black"/>
                </a:solidFill>
                <a:latin typeface="Calibri"/>
              </a:rPr>
              <a:t>Δείγμα µε «ομίχλη» ή θόλωση μέσα από ηλεκτρονικό μικροσκόπιο</a:t>
            </a:r>
          </a:p>
        </p:txBody>
      </p:sp>
      <p:sp>
        <p:nvSpPr>
          <p:cNvPr id="7" name="TextBox 6"/>
          <p:cNvSpPr txBox="1"/>
          <p:nvPr/>
        </p:nvSpPr>
        <p:spPr>
          <a:xfrm>
            <a:off x="4268778" y="5890667"/>
            <a:ext cx="1038489" cy="276999"/>
          </a:xfrm>
          <a:prstGeom prst="rect">
            <a:avLst/>
          </a:prstGeom>
          <a:noFill/>
        </p:spPr>
        <p:txBody>
          <a:bodyPr wrap="none" rtlCol="0">
            <a:spAutoFit/>
          </a:bodyPr>
          <a:lstStyle/>
          <a:p>
            <a:pPr algn="ctr"/>
            <a:r>
              <a:rPr lang="el-GR" sz="1200" dirty="0" err="1" smtClean="0">
                <a:solidFill>
                  <a:prstClr val="black">
                    <a:lumMod val="75000"/>
                    <a:lumOff val="25000"/>
                  </a:prstClr>
                </a:solidFill>
                <a:latin typeface="Calibri"/>
              </a:rPr>
              <a:t>Αρ.Χανδρινός</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989761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solidFill>
                  <a:srgbClr val="333399"/>
                </a:solidFill>
              </a:rPr>
              <a:t>Α) Σφάλματα Από Χημική Ή Θερμική Επίδραση Στην Επιφάνεια </a:t>
            </a:r>
            <a:r>
              <a:rPr lang="el-GR" sz="3600" b="0" dirty="0" smtClean="0">
                <a:solidFill>
                  <a:srgbClr val="333399"/>
                </a:solidFill>
              </a:rPr>
              <a:t>(2 </a:t>
            </a:r>
            <a:r>
              <a:rPr lang="el-GR" sz="3600" b="0" dirty="0">
                <a:solidFill>
                  <a:srgbClr val="333399"/>
                </a:solidFill>
              </a:rPr>
              <a:t>από 2)</a:t>
            </a:r>
            <a:endParaRPr lang="el-GR" dirty="0">
              <a:solidFill>
                <a:srgbClr val="333399"/>
              </a:solidFill>
            </a:endParaRPr>
          </a:p>
        </p:txBody>
      </p:sp>
      <p:sp>
        <p:nvSpPr>
          <p:cNvPr id="3" name="Θέση περιεχομένου 2"/>
          <p:cNvSpPr>
            <a:spLocks noGrp="1"/>
          </p:cNvSpPr>
          <p:nvPr>
            <p:ph idx="1"/>
          </p:nvPr>
        </p:nvSpPr>
        <p:spPr>
          <a:xfrm>
            <a:off x="539552" y="1844824"/>
            <a:ext cx="8229600" cy="1368152"/>
          </a:xfrm>
        </p:spPr>
        <p:txBody>
          <a:bodyPr>
            <a:normAutofit/>
          </a:bodyPr>
          <a:lstStyle/>
          <a:p>
            <a:pPr marL="514350" indent="-514350">
              <a:buFont typeface="+mj-lt"/>
              <a:buAutoNum type="arabicPeriod" startAt="2"/>
            </a:pPr>
            <a:r>
              <a:rPr lang="el-GR" sz="2400" dirty="0" smtClean="0"/>
              <a:t>ΧΑΡΑΜΑΔΑ</a:t>
            </a:r>
            <a:r>
              <a:rPr lang="en-US" sz="2400" dirty="0" smtClean="0"/>
              <a:t>: </a:t>
            </a:r>
            <a:r>
              <a:rPr lang="el-GR" sz="2400" dirty="0" smtClean="0"/>
              <a:t>Είναι η αλλοίωση σαν σταυροειδή χαραμάδα στην επιφάνεια του φακού. Προκαλείται από ξαφνικό πάγωμα ή διαλυτική επίδραση.</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056085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solidFill>
                  <a:srgbClr val="333399"/>
                </a:solidFill>
              </a:rPr>
              <a:t>Β) </a:t>
            </a:r>
            <a:r>
              <a:rPr lang="el-GR" dirty="0" smtClean="0">
                <a:solidFill>
                  <a:srgbClr val="333399"/>
                </a:solidFill>
              </a:rPr>
              <a:t>Σφάλματα Στο Γυάλισμα Της Επιφάνειας</a:t>
            </a:r>
            <a:endParaRPr lang="el-GR" dirty="0">
              <a:solidFill>
                <a:srgbClr val="333399"/>
              </a:solidFill>
            </a:endParaRPr>
          </a:p>
        </p:txBody>
      </p:sp>
      <p:sp>
        <p:nvSpPr>
          <p:cNvPr id="3" name="Θέση περιεχομένου 2"/>
          <p:cNvSpPr>
            <a:spLocks noGrp="1"/>
          </p:cNvSpPr>
          <p:nvPr>
            <p:ph idx="1"/>
          </p:nvPr>
        </p:nvSpPr>
        <p:spPr/>
        <p:txBody>
          <a:bodyPr>
            <a:normAutofit/>
          </a:bodyPr>
          <a:lstStyle/>
          <a:p>
            <a:pPr marL="514350" indent="-514350">
              <a:spcBef>
                <a:spcPts val="3000"/>
              </a:spcBef>
              <a:buFont typeface="+mj-lt"/>
              <a:buAutoNum type="arabicPeriod"/>
            </a:pPr>
            <a:r>
              <a:rPr lang="el-GR" sz="2400" dirty="0" smtClean="0"/>
              <a:t>ΦΑΙΟΤΗΤΑ</a:t>
            </a:r>
            <a:r>
              <a:rPr lang="en-US" sz="2400" dirty="0" smtClean="0"/>
              <a:t>: </a:t>
            </a:r>
            <a:r>
              <a:rPr lang="el-GR" sz="2400" dirty="0"/>
              <a:t>Ο</a:t>
            </a:r>
            <a:r>
              <a:rPr lang="el-GR" sz="2400" dirty="0" smtClean="0"/>
              <a:t>φείλεται σε μη ολοκληρωμένο γυάλισμα στη επιφάνεια του φακού, παρά το ότι είναι λεία και </a:t>
            </a:r>
            <a:r>
              <a:rPr lang="el-GR" sz="2400" dirty="0" err="1" smtClean="0"/>
              <a:t>στλιπνή</a:t>
            </a:r>
            <a:r>
              <a:rPr lang="el-GR" sz="2400" dirty="0" smtClean="0"/>
              <a:t> στην επιφάνεια.</a:t>
            </a:r>
          </a:p>
          <a:p>
            <a:pPr marL="514350" indent="-514350">
              <a:spcBef>
                <a:spcPts val="3000"/>
              </a:spcBef>
              <a:buFont typeface="+mj-lt"/>
              <a:buAutoNum type="arabicPeriod"/>
            </a:pPr>
            <a:r>
              <a:rPr lang="el-GR" sz="2400" dirty="0" smtClean="0"/>
              <a:t>ΚΥΜΑΤΙΣΜΟΣ</a:t>
            </a:r>
            <a:r>
              <a:rPr lang="en-US" sz="2400" dirty="0" smtClean="0"/>
              <a:t>: </a:t>
            </a:r>
            <a:r>
              <a:rPr lang="el-GR" sz="2400" dirty="0" smtClean="0"/>
              <a:t>Είναι ομόκεντροι (κυρίως στους σφαιρικούς φακούς) κύκλοι και παρουσιάζεται στην μαζική παραγωγή όταν η φακοί παράγονται από το ίδιο καλούπι.</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4152490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solidFill>
                  <a:srgbClr val="333399"/>
                </a:solidFill>
              </a:rPr>
              <a:t>Έλεγχος Θαμπώματος ‘Η Ομίχλης</a:t>
            </a:r>
            <a:endParaRPr lang="el-GR" dirty="0">
              <a:solidFill>
                <a:srgbClr val="333399"/>
              </a:solidFill>
            </a:endParaRPr>
          </a:p>
        </p:txBody>
      </p:sp>
      <p:grpSp>
        <p:nvGrpSpPr>
          <p:cNvPr id="69" name="Ομάδα 68" title="Διάταξη ελέγχου της ομίχλης ή θόλωσης σε γυαλιά."/>
          <p:cNvGrpSpPr/>
          <p:nvPr/>
        </p:nvGrpSpPr>
        <p:grpSpPr>
          <a:xfrm>
            <a:off x="1259632" y="1129346"/>
            <a:ext cx="7095105" cy="4829717"/>
            <a:chOff x="1547664" y="1086693"/>
            <a:chExt cx="7095105" cy="4829717"/>
          </a:xfrm>
        </p:grpSpPr>
        <p:sp>
          <p:nvSpPr>
            <p:cNvPr id="59" name="TextBox 58"/>
            <p:cNvSpPr txBox="1"/>
            <p:nvPr/>
          </p:nvSpPr>
          <p:spPr>
            <a:xfrm>
              <a:off x="6976318" y="3231945"/>
              <a:ext cx="1666451" cy="707886"/>
            </a:xfrm>
            <a:prstGeom prst="rect">
              <a:avLst/>
            </a:prstGeom>
            <a:noFill/>
          </p:spPr>
          <p:txBody>
            <a:bodyPr wrap="square" rtlCol="0">
              <a:spAutoFit/>
            </a:bodyPr>
            <a:lstStyle/>
            <a:p>
              <a:r>
                <a:rPr lang="el-GR" sz="2000" dirty="0" smtClean="0">
                  <a:solidFill>
                    <a:prstClr val="black"/>
                  </a:solidFill>
                  <a:latin typeface="Calibri"/>
                </a:rPr>
                <a:t>Δείγμα Γυαλιού</a:t>
              </a:r>
              <a:endParaRPr lang="el-GR" sz="2000" dirty="0">
                <a:solidFill>
                  <a:prstClr val="black"/>
                </a:solidFill>
                <a:latin typeface="Calibri"/>
              </a:endParaRPr>
            </a:p>
          </p:txBody>
        </p:sp>
        <p:sp>
          <p:nvSpPr>
            <p:cNvPr id="7" name="Ορθογώνιο 6"/>
            <p:cNvSpPr/>
            <p:nvPr/>
          </p:nvSpPr>
          <p:spPr>
            <a:xfrm>
              <a:off x="3178529" y="2641846"/>
              <a:ext cx="3265679" cy="13807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Έλλειψη 7"/>
            <p:cNvSpPr/>
            <p:nvPr/>
          </p:nvSpPr>
          <p:spPr>
            <a:xfrm>
              <a:off x="4211960" y="5198783"/>
              <a:ext cx="720080" cy="71762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9" name="Ευθεία γραμμή σύνδεσης 8"/>
            <p:cNvCxnSpPr>
              <a:stCxn id="8" idx="1"/>
              <a:endCxn id="8" idx="5"/>
            </p:cNvCxnSpPr>
            <p:nvPr/>
          </p:nvCxnSpPr>
          <p:spPr>
            <a:xfrm>
              <a:off x="4317413" y="5303877"/>
              <a:ext cx="509174" cy="50743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V="1">
              <a:off x="4302155" y="5303733"/>
              <a:ext cx="507503" cy="47804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1547664" y="5102727"/>
              <a:ext cx="2664296" cy="0"/>
            </a:xfrm>
            <a:prstGeom prst="line">
              <a:avLst/>
            </a:prstGeom>
            <a:ln w="666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flipV="1">
              <a:off x="3491880" y="2847118"/>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V="1">
              <a:off x="3588946" y="298775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491880" y="2845990"/>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flipV="1">
              <a:off x="4189243" y="287994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4286309" y="302057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V="1">
              <a:off x="4189243" y="2878812"/>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4839874" y="285386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V="1">
              <a:off x="4936940" y="299449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V="1">
              <a:off x="4839874" y="2852732"/>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5490505" y="285386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5587571" y="299449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5490505" y="2852732"/>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V="1">
              <a:off x="3379556" y="3434078"/>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V="1">
              <a:off x="3476622" y="357471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flipV="1">
              <a:off x="3379556" y="3432950"/>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3928622" y="342169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4025688" y="3562324"/>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3928622" y="3420564"/>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flipV="1">
              <a:off x="4525025" y="3421692"/>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V="1">
              <a:off x="4622091" y="3562324"/>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flipV="1">
              <a:off x="4525025" y="3420564"/>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5175286" y="3434078"/>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V="1">
              <a:off x="5272352" y="357471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V="1">
              <a:off x="5175286" y="3432950"/>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flipV="1">
              <a:off x="5786947" y="3453318"/>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flipV="1">
              <a:off x="5884013" y="3593950"/>
              <a:ext cx="144016" cy="14401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flipV="1">
              <a:off x="5786947" y="3452190"/>
              <a:ext cx="256340" cy="28690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flipV="1">
              <a:off x="5334545" y="1151456"/>
              <a:ext cx="625514" cy="24130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5602637" y="1151456"/>
              <a:ext cx="357422" cy="5357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Ελεύθερη σχεδίαση 41"/>
            <p:cNvSpPr/>
            <p:nvPr/>
          </p:nvSpPr>
          <p:spPr>
            <a:xfrm>
              <a:off x="5509917" y="1325289"/>
              <a:ext cx="175364" cy="237994"/>
            </a:xfrm>
            <a:custGeom>
              <a:avLst/>
              <a:gdLst>
                <a:gd name="connsiteX0" fmla="*/ 0 w 175364"/>
                <a:gd name="connsiteY0" fmla="*/ 0 h 237994"/>
                <a:gd name="connsiteX1" fmla="*/ 25052 w 175364"/>
                <a:gd name="connsiteY1" fmla="*/ 125260 h 237994"/>
                <a:gd name="connsiteX2" fmla="*/ 100208 w 175364"/>
                <a:gd name="connsiteY2" fmla="*/ 212942 h 237994"/>
                <a:gd name="connsiteX3" fmla="*/ 175364 w 175364"/>
                <a:gd name="connsiteY3" fmla="*/ 237994 h 237994"/>
              </a:gdLst>
              <a:ahLst/>
              <a:cxnLst>
                <a:cxn ang="0">
                  <a:pos x="connsiteX0" y="connsiteY0"/>
                </a:cxn>
                <a:cxn ang="0">
                  <a:pos x="connsiteX1" y="connsiteY1"/>
                </a:cxn>
                <a:cxn ang="0">
                  <a:pos x="connsiteX2" y="connsiteY2"/>
                </a:cxn>
                <a:cxn ang="0">
                  <a:pos x="connsiteX3" y="connsiteY3"/>
                </a:cxn>
              </a:cxnLst>
              <a:rect l="l" t="t" r="r" b="b"/>
              <a:pathLst>
                <a:path w="175364" h="237994">
                  <a:moveTo>
                    <a:pt x="0" y="0"/>
                  </a:moveTo>
                  <a:cubicBezTo>
                    <a:pt x="4175" y="44885"/>
                    <a:pt x="8351" y="89770"/>
                    <a:pt x="25052" y="125260"/>
                  </a:cubicBezTo>
                  <a:cubicBezTo>
                    <a:pt x="41753" y="160750"/>
                    <a:pt x="75156" y="194153"/>
                    <a:pt x="100208" y="212942"/>
                  </a:cubicBezTo>
                  <a:cubicBezTo>
                    <a:pt x="125260" y="231731"/>
                    <a:pt x="150312" y="234862"/>
                    <a:pt x="175364" y="23799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3" name="Ελεύθερη σχεδίαση 42"/>
            <p:cNvSpPr/>
            <p:nvPr/>
          </p:nvSpPr>
          <p:spPr>
            <a:xfrm>
              <a:off x="5585073" y="1300237"/>
              <a:ext cx="176442" cy="200416"/>
            </a:xfrm>
            <a:custGeom>
              <a:avLst/>
              <a:gdLst>
                <a:gd name="connsiteX0" fmla="*/ 0 w 176442"/>
                <a:gd name="connsiteY0" fmla="*/ 0 h 200416"/>
                <a:gd name="connsiteX1" fmla="*/ 150313 w 176442"/>
                <a:gd name="connsiteY1" fmla="*/ 100208 h 200416"/>
                <a:gd name="connsiteX2" fmla="*/ 175365 w 176442"/>
                <a:gd name="connsiteY2" fmla="*/ 200416 h 200416"/>
              </a:gdLst>
              <a:ahLst/>
              <a:cxnLst>
                <a:cxn ang="0">
                  <a:pos x="connsiteX0" y="connsiteY0"/>
                </a:cxn>
                <a:cxn ang="0">
                  <a:pos x="connsiteX1" y="connsiteY1"/>
                </a:cxn>
                <a:cxn ang="0">
                  <a:pos x="connsiteX2" y="connsiteY2"/>
                </a:cxn>
              </a:cxnLst>
              <a:rect l="l" t="t" r="r" b="b"/>
              <a:pathLst>
                <a:path w="176442" h="200416">
                  <a:moveTo>
                    <a:pt x="0" y="0"/>
                  </a:moveTo>
                  <a:cubicBezTo>
                    <a:pt x="60543" y="33402"/>
                    <a:pt x="121086" y="66805"/>
                    <a:pt x="150313" y="100208"/>
                  </a:cubicBezTo>
                  <a:cubicBezTo>
                    <a:pt x="179540" y="133611"/>
                    <a:pt x="177452" y="167013"/>
                    <a:pt x="175365" y="20041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45" name="Ευθεία γραμμή σύνδεσης 44"/>
            <p:cNvCxnSpPr/>
            <p:nvPr/>
          </p:nvCxnSpPr>
          <p:spPr>
            <a:xfrm flipH="1">
              <a:off x="4333259" y="2530085"/>
              <a:ext cx="522253" cy="14925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3745434" y="4022607"/>
              <a:ext cx="586831" cy="104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Ευθύγραμμο βέλος σύνδεσης 47"/>
            <p:cNvCxnSpPr/>
            <p:nvPr/>
          </p:nvCxnSpPr>
          <p:spPr>
            <a:xfrm flipH="1">
              <a:off x="4846374" y="1505879"/>
              <a:ext cx="586831" cy="1041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flipV="1">
              <a:off x="4663660" y="4157241"/>
              <a:ext cx="304384" cy="10413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Ευθύγραμμο βέλος σύνδεσης 51"/>
            <p:cNvCxnSpPr/>
            <p:nvPr/>
          </p:nvCxnSpPr>
          <p:spPr>
            <a:xfrm flipV="1">
              <a:off x="5236989" y="1956835"/>
              <a:ext cx="174637" cy="6377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flipH="1">
              <a:off x="4956167" y="2594633"/>
              <a:ext cx="264711" cy="16003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54723" y="5141306"/>
              <a:ext cx="1788666" cy="400110"/>
            </a:xfrm>
            <a:prstGeom prst="rect">
              <a:avLst/>
            </a:prstGeom>
            <a:noFill/>
          </p:spPr>
          <p:txBody>
            <a:bodyPr wrap="square" rtlCol="0">
              <a:spAutoFit/>
            </a:bodyPr>
            <a:lstStyle/>
            <a:p>
              <a:r>
                <a:rPr lang="el-GR" sz="2000" dirty="0" smtClean="0">
                  <a:solidFill>
                    <a:prstClr val="black"/>
                  </a:solidFill>
                  <a:latin typeface="Calibri"/>
                </a:rPr>
                <a:t>Μαύρη Οθόνη</a:t>
              </a:r>
              <a:endParaRPr lang="el-GR" sz="2000" dirty="0">
                <a:solidFill>
                  <a:prstClr val="black"/>
                </a:solidFill>
                <a:latin typeface="Calibri"/>
              </a:endParaRPr>
            </a:p>
          </p:txBody>
        </p:sp>
        <p:sp>
          <p:nvSpPr>
            <p:cNvPr id="58" name="TextBox 57"/>
            <p:cNvSpPr txBox="1"/>
            <p:nvPr/>
          </p:nvSpPr>
          <p:spPr>
            <a:xfrm>
              <a:off x="5188731" y="5070930"/>
              <a:ext cx="2037739" cy="707886"/>
            </a:xfrm>
            <a:prstGeom prst="rect">
              <a:avLst/>
            </a:prstGeom>
            <a:noFill/>
          </p:spPr>
          <p:txBody>
            <a:bodyPr wrap="square" rtlCol="0">
              <a:spAutoFit/>
            </a:bodyPr>
            <a:lstStyle/>
            <a:p>
              <a:r>
                <a:rPr lang="el-GR" sz="2000" dirty="0" smtClean="0">
                  <a:solidFill>
                    <a:prstClr val="black"/>
                  </a:solidFill>
                  <a:latin typeface="Calibri"/>
                </a:rPr>
                <a:t>Λαμπτήρας Αλογόνου</a:t>
              </a:r>
              <a:endParaRPr lang="el-GR" sz="2000" dirty="0">
                <a:solidFill>
                  <a:prstClr val="black"/>
                </a:solidFill>
                <a:latin typeface="Calibri"/>
              </a:endParaRPr>
            </a:p>
          </p:txBody>
        </p:sp>
        <p:sp>
          <p:nvSpPr>
            <p:cNvPr id="60" name="TextBox 59"/>
            <p:cNvSpPr txBox="1"/>
            <p:nvPr/>
          </p:nvSpPr>
          <p:spPr>
            <a:xfrm>
              <a:off x="6213696" y="1086693"/>
              <a:ext cx="1788666" cy="400110"/>
            </a:xfrm>
            <a:prstGeom prst="rect">
              <a:avLst/>
            </a:prstGeom>
            <a:noFill/>
          </p:spPr>
          <p:txBody>
            <a:bodyPr wrap="square" rtlCol="0">
              <a:spAutoFit/>
            </a:bodyPr>
            <a:lstStyle/>
            <a:p>
              <a:r>
                <a:rPr lang="el-GR" sz="2000" dirty="0" smtClean="0">
                  <a:solidFill>
                    <a:prstClr val="black"/>
                  </a:solidFill>
                  <a:latin typeface="Calibri"/>
                </a:rPr>
                <a:t>Παρατηρητής </a:t>
              </a:r>
              <a:endParaRPr lang="el-GR" sz="2000" dirty="0">
                <a:solidFill>
                  <a:prstClr val="black"/>
                </a:solidFill>
                <a:latin typeface="Calibri"/>
              </a:endParaRPr>
            </a:p>
          </p:txBody>
        </p:sp>
      </p:grpSp>
      <p:sp>
        <p:nvSpPr>
          <p:cNvPr id="67" name="Ορθογώνιο 66"/>
          <p:cNvSpPr/>
          <p:nvPr/>
        </p:nvSpPr>
        <p:spPr>
          <a:xfrm>
            <a:off x="1422920" y="6063057"/>
            <a:ext cx="6479546" cy="430887"/>
          </a:xfrm>
          <a:prstGeom prst="rect">
            <a:avLst/>
          </a:prstGeom>
        </p:spPr>
        <p:txBody>
          <a:bodyPr wrap="square">
            <a:spAutoFit/>
          </a:bodyPr>
          <a:lstStyle/>
          <a:p>
            <a:pPr algn="ctr">
              <a:spcBef>
                <a:spcPct val="50000"/>
              </a:spcBef>
            </a:pPr>
            <a:r>
              <a:rPr lang="el-GR" sz="2200" dirty="0">
                <a:solidFill>
                  <a:srgbClr val="000000"/>
                </a:solidFill>
                <a:latin typeface="Calibri"/>
              </a:rPr>
              <a:t>Διάταξη ελέγχου της ομίχλης ή θόλωσης σε γυαλιά.</a:t>
            </a:r>
            <a:endParaRPr lang="el-GR" sz="2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6455490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5a2ff997ce495b33baa027375431c24bf91e"/>
  <p:tag name="ISPRING_RESOURCE_PATHS_HASH_PRESENTER" val="5e1f9a7a855e3e2bcfa965c1d1252cdff3ad7c7"/>
</p:tagLst>
</file>

<file path=ppt/theme/theme1.xml><?xml version="1.0" encoding="utf-8"?>
<a:theme xmlns:a="http://schemas.openxmlformats.org/drawingml/2006/main" name="OC_template_updated">
  <a:themeElements>
    <a:clrScheme name="Προσαρμοσμένο 1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1277</Words>
  <Application>Microsoft Office PowerPoint</Application>
  <PresentationFormat>On-screen Show (4:3)</PresentationFormat>
  <Paragraphs>122</Paragraphs>
  <Slides>18</Slides>
  <Notes>9</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OC_template_updated</vt:lpstr>
      <vt:lpstr>1_OC_template_updated</vt:lpstr>
      <vt:lpstr>2_OC_template_updated</vt:lpstr>
      <vt:lpstr>Ιστορία και Οπτική του Γυαλιού</vt:lpstr>
      <vt:lpstr>Σφάλματα Στο Υλικό Των Φακών  (1 από 3)</vt:lpstr>
      <vt:lpstr>Σφάλματα Στο Υλικό Των Φακών  (2 από 3)</vt:lpstr>
      <vt:lpstr>Σφάλματα Στο Υλικό Των Φακών  (3 από 3)</vt:lpstr>
      <vt:lpstr>Έλεγχος Και Μέτρηση Έγκλειστων </vt:lpstr>
      <vt:lpstr>Α) Σφάλματα Από Χημική Ή Θερμική Επίδραση Στην Επιφάνεια (1 από 2)</vt:lpstr>
      <vt:lpstr>Α) Σφάλματα Από Χημική Ή Θερμική Επίδραση Στην Επιφάνεια (2 από 2)</vt:lpstr>
      <vt:lpstr>Β) Σφάλματα Στο Γυάλισμα Της Επιφάνειας</vt:lpstr>
      <vt:lpstr>Έλεγχος Θαμπώματος ‘Η Ομίχλης</vt:lpstr>
      <vt:lpstr>Ο Έλεγχος Των Οφθαλμικών Φακών (1 από 2)</vt:lpstr>
      <vt:lpstr>Ο Έλεγχος Των Οφθαλμικών Φακών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42</cp:revision>
  <dcterms:created xsi:type="dcterms:W3CDTF">2013-03-04T13:35:19Z</dcterms:created>
  <dcterms:modified xsi:type="dcterms:W3CDTF">2015-03-17T13:55:51Z</dcterms:modified>
</cp:coreProperties>
</file>