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57" r:id="rId21"/>
    <p:sldId id="262" r:id="rId22"/>
    <p:sldId id="264" r:id="rId23"/>
    <p:sldId id="286" r:id="rId24"/>
    <p:sldId id="287" r:id="rId25"/>
    <p:sldId id="266" r:id="rId26"/>
    <p:sldId id="267"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400027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10342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16544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07021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46690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78439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87489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65982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16005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23924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14882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192264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579967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409169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4472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75455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02917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00055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9952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29930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1842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ShipHullStructure.png" TargetMode="External"/><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hyperlink" Target="http://creativecommons.org/licenses/by-sa/2.5/" TargetMode="External"/><Relationship Id="rId4" Type="http://schemas.openxmlformats.org/officeDocument/2006/relationships/hyperlink" Target="http://en.wikipedia.org/wiki/User:Georgewilliamherber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Αντοχή πλοίου ΙΙ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7</a:t>
            </a:r>
            <a:r>
              <a:rPr lang="el-GR" sz="2600" dirty="0" smtClean="0"/>
              <a:t>:</a:t>
            </a:r>
            <a:r>
              <a:rPr lang="en-US" sz="2600" dirty="0" smtClean="0"/>
              <a:t> </a:t>
            </a:r>
            <a:r>
              <a:rPr lang="el-GR" sz="2600" dirty="0"/>
              <a:t>Κάμψη </a:t>
            </a:r>
            <a:r>
              <a:rPr lang="el-GR" sz="2600" dirty="0" err="1"/>
              <a:t>ορθογωνικών</a:t>
            </a:r>
            <a:r>
              <a:rPr lang="el-GR" sz="2600" dirty="0"/>
              <a:t> ελασμάτων με </a:t>
            </a:r>
            <a:r>
              <a:rPr lang="el-GR" sz="2600" dirty="0" smtClean="0"/>
              <a:t>ενισχυτικά</a:t>
            </a:r>
            <a:endParaRPr lang="en-US" sz="2600" dirty="0" smtClean="0"/>
          </a:p>
          <a:p>
            <a:pPr>
              <a:spcBef>
                <a:spcPts val="0"/>
              </a:spcBef>
              <a:spcAft>
                <a:spcPts val="1200"/>
              </a:spcAft>
            </a:pPr>
            <a:r>
              <a:rPr lang="el-GR" sz="2200" dirty="0" smtClean="0"/>
              <a:t>Αλέξανδρος </a:t>
            </a:r>
            <a:r>
              <a:rPr lang="el-GR" sz="2200" dirty="0" err="1"/>
              <a:t>Θεοδουλίδης</a:t>
            </a:r>
            <a:r>
              <a:rPr lang="el-GR" sz="2200" dirty="0"/>
              <a:t>, </a:t>
            </a:r>
            <a:r>
              <a:rPr lang="el-GR" sz="2200" dirty="0" err="1"/>
              <a:t>Επικ.Καθηγητής</a:t>
            </a:r>
            <a:endParaRPr lang="el-GR" sz="2200" dirty="0"/>
          </a:p>
          <a:p>
            <a:pPr>
              <a:spcBef>
                <a:spcPts val="0"/>
              </a:spcBef>
              <a:spcAft>
                <a:spcPts val="1200"/>
              </a:spcAft>
            </a:pPr>
            <a:r>
              <a:rPr lang="el-GR" sz="2200" dirty="0"/>
              <a:t>Τμήμα </a:t>
            </a:r>
            <a:r>
              <a:rPr lang="el-GR" sz="2200" dirty="0" smtClean="0"/>
              <a:t>Ναυπηγών </a:t>
            </a:r>
            <a:r>
              <a:rPr lang="el-GR" sz="2200" dirty="0"/>
              <a:t>Μ</a:t>
            </a:r>
            <a:r>
              <a:rPr lang="el-GR" sz="2200" dirty="0" smtClean="0"/>
              <a:t>ηχανικών Τ.Ε.</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188640"/>
            <a:ext cx="9144000" cy="1368152"/>
          </a:xfrm>
        </p:spPr>
        <p:txBody>
          <a:bodyPr>
            <a:normAutofit fontScale="90000"/>
          </a:bodyPr>
          <a:lstStyle/>
          <a:p>
            <a:r>
              <a:rPr lang="el-GR" sz="4400" dirty="0">
                <a:solidFill>
                  <a:srgbClr val="004A82"/>
                </a:solidFill>
              </a:rPr>
              <a:t>Κάμψη ενισχυμένων πλακών</a:t>
            </a:r>
            <a:r>
              <a:rPr lang="el-GR" sz="4000" dirty="0">
                <a:solidFill>
                  <a:srgbClr val="004A82"/>
                </a:solidFill>
              </a:rPr>
              <a:t/>
            </a:r>
            <a:br>
              <a:rPr lang="el-GR" sz="4000" dirty="0">
                <a:solidFill>
                  <a:srgbClr val="004A82"/>
                </a:solidFill>
              </a:rPr>
            </a:br>
            <a:r>
              <a:rPr lang="el-GR" sz="3100" dirty="0">
                <a:solidFill>
                  <a:srgbClr val="004A82"/>
                </a:solidFill>
              </a:rPr>
              <a:t>Χρήση των διαγραμμάτων του </a:t>
            </a:r>
            <a:r>
              <a:rPr lang="en-US" sz="3100" dirty="0" err="1" smtClean="0">
                <a:solidFill>
                  <a:srgbClr val="004A82"/>
                </a:solidFill>
              </a:rPr>
              <a:t>Schade</a:t>
            </a:r>
            <a:r>
              <a:rPr lang="el-GR" sz="3100" dirty="0" smtClean="0">
                <a:solidFill>
                  <a:srgbClr val="004A82"/>
                </a:solidFill>
              </a:rPr>
              <a:t/>
            </a:r>
            <a:br>
              <a:rPr lang="el-GR" sz="3100" dirty="0" smtClean="0">
                <a:solidFill>
                  <a:srgbClr val="004A82"/>
                </a:solidFill>
              </a:rPr>
            </a:br>
            <a:r>
              <a:rPr lang="el-GR" sz="3100" dirty="0">
                <a:solidFill>
                  <a:srgbClr val="004A82"/>
                </a:solidFill>
              </a:rPr>
              <a:t>Τύποι ενίσχυσης και υπολογισμός </a:t>
            </a:r>
            <a:r>
              <a:rPr lang="el-GR" sz="3100" dirty="0" smtClean="0">
                <a:solidFill>
                  <a:srgbClr val="004A82"/>
                </a:solidFill>
              </a:rPr>
              <a:t>παραμέτρων </a:t>
            </a:r>
            <a:r>
              <a:rPr lang="en-US" sz="2900" b="0" dirty="0" smtClean="0">
                <a:solidFill>
                  <a:srgbClr val="004A82"/>
                </a:solidFill>
              </a:rPr>
              <a:t>(</a:t>
            </a:r>
            <a:r>
              <a:rPr lang="el-GR" sz="2900" b="0" dirty="0" smtClean="0">
                <a:solidFill>
                  <a:srgbClr val="004A82"/>
                </a:solidFill>
              </a:rPr>
              <a:t>3 από 4</a:t>
            </a:r>
            <a:r>
              <a:rPr lang="en-US" sz="2900" b="0" dirty="0" smtClean="0">
                <a:solidFill>
                  <a:srgbClr val="004A82"/>
                </a:solidFill>
              </a:rPr>
              <a:t>)</a:t>
            </a:r>
            <a:endParaRPr lang="el-GR" sz="29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
        <p:nvSpPr>
          <p:cNvPr id="75780" name="Text Box 4"/>
          <p:cNvSpPr txBox="1">
            <a:spLocks noChangeArrowheads="1"/>
          </p:cNvSpPr>
          <p:nvPr/>
        </p:nvSpPr>
        <p:spPr bwMode="auto">
          <a:xfrm>
            <a:off x="762000" y="5334000"/>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400" dirty="0">
                <a:solidFill>
                  <a:prstClr val="black"/>
                </a:solidFill>
                <a:latin typeface="Calibri"/>
              </a:rPr>
              <a:t>Μόνο μια ομάδα από επαναλαμβανόμενα ενισχυτικά σε μια κατεύθυνση. </a:t>
            </a:r>
          </a:p>
        </p:txBody>
      </p:sp>
      <p:grpSp>
        <p:nvGrpSpPr>
          <p:cNvPr id="75796" name="Ομάδα 75795"/>
          <p:cNvGrpSpPr/>
          <p:nvPr/>
        </p:nvGrpSpPr>
        <p:grpSpPr>
          <a:xfrm>
            <a:off x="979693" y="2359824"/>
            <a:ext cx="3160259" cy="1645240"/>
            <a:chOff x="979693" y="2359824"/>
            <a:chExt cx="3024335" cy="804168"/>
          </a:xfrm>
        </p:grpSpPr>
        <p:cxnSp>
          <p:nvCxnSpPr>
            <p:cNvPr id="11" name="Ευθεία γραμμή σύνδεσης 10"/>
            <p:cNvCxnSpPr/>
            <p:nvPr/>
          </p:nvCxnSpPr>
          <p:spPr>
            <a:xfrm>
              <a:off x="979693" y="2359824"/>
              <a:ext cx="301918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979693" y="2359824"/>
              <a:ext cx="10300" cy="8041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3996303" y="2359824"/>
              <a:ext cx="2576" cy="8041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1459761" y="2359824"/>
              <a:ext cx="0" cy="804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1961419" y="2359824"/>
              <a:ext cx="0" cy="8041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2463076" y="2359824"/>
              <a:ext cx="0" cy="8041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2964734" y="2359824"/>
              <a:ext cx="0" cy="8041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3466392" y="2359824"/>
              <a:ext cx="0" cy="8041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989992" y="3163991"/>
              <a:ext cx="301403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797" name="TextBox 75796"/>
              <p:cNvSpPr txBox="1"/>
              <p:nvPr/>
            </p:nvSpPr>
            <p:spPr>
              <a:xfrm>
                <a:off x="5226474" y="2153012"/>
                <a:ext cx="10352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a</m:t>
                      </m:r>
                      <m:r>
                        <a:rPr lang="en-US" sz="2400" smtClean="0">
                          <a:solidFill>
                            <a:prstClr val="black"/>
                          </a:solidFill>
                          <a:latin typeface="Cambria Math"/>
                        </a:rPr>
                        <m:t>=0</m:t>
                      </m:r>
                    </m:oMath>
                  </m:oMathPara>
                </a14:m>
                <a:endParaRPr lang="el-GR" sz="2400" dirty="0">
                  <a:solidFill>
                    <a:prstClr val="black"/>
                  </a:solidFill>
                  <a:latin typeface="Calibri"/>
                </a:endParaRPr>
              </a:p>
            </p:txBody>
          </p:sp>
        </mc:Choice>
        <mc:Fallback xmlns="">
          <p:sp>
            <p:nvSpPr>
              <p:cNvPr id="75797" name="TextBox 75796"/>
              <p:cNvSpPr txBox="1">
                <a:spLocks noRot="1" noChangeAspect="1" noMove="1" noResize="1" noEditPoints="1" noAdjustHandles="1" noChangeArrowheads="1" noChangeShapeType="1" noTextEdit="1"/>
              </p:cNvSpPr>
              <p:nvPr/>
            </p:nvSpPr>
            <p:spPr>
              <a:xfrm>
                <a:off x="5226474" y="2153012"/>
                <a:ext cx="1035283" cy="461665"/>
              </a:xfrm>
              <a:prstGeom prst="rect">
                <a:avLst/>
              </a:prstGeo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5798" name="TextBox 75797"/>
              <p:cNvSpPr txBox="1"/>
              <p:nvPr/>
            </p:nvSpPr>
            <p:spPr>
              <a:xfrm>
                <a:off x="5226474" y="2614677"/>
                <a:ext cx="1274131" cy="7839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b</m:t>
                      </m:r>
                      <m:r>
                        <a:rPr lang="en-US" sz="2400" smtClean="0">
                          <a:solidFill>
                            <a:prstClr val="black"/>
                          </a:solidFill>
                          <a:latin typeface="Cambria Math"/>
                        </a:rPr>
                        <m:t>= </m:t>
                      </m:r>
                      <m:f>
                        <m:fPr>
                          <m:ctrlPr>
                            <a:rPr lang="en-US" sz="2400" i="1" smtClean="0">
                              <a:solidFill>
                                <a:prstClr val="black"/>
                              </a:solidFill>
                              <a:latin typeface="Cambria Math"/>
                            </a:rPr>
                          </m:ctrlPr>
                        </m:fPr>
                        <m:num>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nb</m:t>
                          </m:r>
                        </m:num>
                        <m:den>
                          <m:r>
                            <m:rPr>
                              <m:sty m:val="p"/>
                            </m:rPr>
                            <a:rPr lang="en-US" sz="2400" smtClean="0">
                              <a:solidFill>
                                <a:prstClr val="black"/>
                              </a:solidFill>
                              <a:latin typeface="Cambria Math"/>
                            </a:rPr>
                            <m:t>S</m:t>
                          </m:r>
                          <m:r>
                            <m:rPr>
                              <m:sty m:val="p"/>
                            </m:rPr>
                            <a:rPr lang="en-US" sz="2400" baseline="-25000" smtClean="0">
                              <a:solidFill>
                                <a:prstClr val="black"/>
                              </a:solidFill>
                              <a:latin typeface="Cambria Math"/>
                            </a:rPr>
                            <m:t>b</m:t>
                          </m:r>
                        </m:den>
                      </m:f>
                    </m:oMath>
                  </m:oMathPara>
                </a14:m>
                <a:endParaRPr lang="el-GR" sz="2400" dirty="0">
                  <a:solidFill>
                    <a:prstClr val="black"/>
                  </a:solidFill>
                  <a:latin typeface="Calibri"/>
                </a:endParaRPr>
              </a:p>
            </p:txBody>
          </p:sp>
        </mc:Choice>
        <mc:Fallback xmlns="">
          <p:sp>
            <p:nvSpPr>
              <p:cNvPr id="75798" name="TextBox 75797"/>
              <p:cNvSpPr txBox="1">
                <a:spLocks noRot="1" noChangeAspect="1" noMove="1" noResize="1" noEditPoints="1" noAdjustHandles="1" noChangeArrowheads="1" noChangeShapeType="1" noTextEdit="1"/>
              </p:cNvSpPr>
              <p:nvPr/>
            </p:nvSpPr>
            <p:spPr>
              <a:xfrm>
                <a:off x="5226474" y="2614677"/>
                <a:ext cx="1274131" cy="783933"/>
              </a:xfrm>
              <a:prstGeom prst="rect">
                <a:avLst/>
              </a:prstGeom>
              <a:blipFill rotWithShape="1">
                <a:blip r:embed="rId3"/>
                <a:stretch>
                  <a:fillRect b="-155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5799" name="TextBox 75798"/>
              <p:cNvSpPr txBox="1"/>
              <p:nvPr/>
            </p:nvSpPr>
            <p:spPr>
              <a:xfrm>
                <a:off x="5220792" y="3451177"/>
                <a:ext cx="115550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400" smtClean="0">
                          <a:solidFill>
                            <a:prstClr val="black"/>
                          </a:solidFill>
                          <a:latin typeface="Cambria Math"/>
                        </a:rPr>
                        <m:t>ρ</m:t>
                      </m:r>
                      <m:r>
                        <a:rPr lang="el-GR" sz="2400" smtClean="0">
                          <a:solidFill>
                            <a:prstClr val="black"/>
                          </a:solidFill>
                          <a:latin typeface="Cambria Math"/>
                        </a:rPr>
                        <m:t>= ∞</m:t>
                      </m:r>
                    </m:oMath>
                  </m:oMathPara>
                </a14:m>
                <a:endParaRPr lang="el-GR" sz="2400" dirty="0">
                  <a:solidFill>
                    <a:prstClr val="black"/>
                  </a:solidFill>
                  <a:latin typeface="Calibri"/>
                </a:endParaRPr>
              </a:p>
            </p:txBody>
          </p:sp>
        </mc:Choice>
        <mc:Fallback xmlns="">
          <p:sp>
            <p:nvSpPr>
              <p:cNvPr id="75799" name="TextBox 75798"/>
              <p:cNvSpPr txBox="1">
                <a:spLocks noRot="1" noChangeAspect="1" noMove="1" noResize="1" noEditPoints="1" noAdjustHandles="1" noChangeArrowheads="1" noChangeShapeType="1" noTextEdit="1"/>
              </p:cNvSpPr>
              <p:nvPr/>
            </p:nvSpPr>
            <p:spPr>
              <a:xfrm>
                <a:off x="5220792" y="3451177"/>
                <a:ext cx="1155509" cy="461665"/>
              </a:xfrm>
              <a:prstGeom prst="rect">
                <a:avLst/>
              </a:prstGeom>
              <a:blipFill rotWithShape="1">
                <a:blip r:embed="rId4"/>
                <a:stretch>
                  <a:fillRect b="-9211"/>
                </a:stretch>
              </a:blipFill>
            </p:spPr>
            <p:txBody>
              <a:bodyPr/>
              <a:lstStyle/>
              <a:p>
                <a:r>
                  <a:rPr lang="el-GR">
                    <a:noFill/>
                  </a:rPr>
                  <a:t> </a:t>
                </a:r>
              </a:p>
            </p:txBody>
          </p:sp>
        </mc:Fallback>
      </mc:AlternateContent>
      <p:sp>
        <p:nvSpPr>
          <p:cNvPr id="75800" name="TextBox 75799"/>
          <p:cNvSpPr txBox="1"/>
          <p:nvPr/>
        </p:nvSpPr>
        <p:spPr>
          <a:xfrm>
            <a:off x="5226474" y="4005064"/>
            <a:ext cx="2424062" cy="461665"/>
          </a:xfrm>
          <a:prstGeom prst="rect">
            <a:avLst/>
          </a:prstGeom>
          <a:noFill/>
        </p:spPr>
        <p:txBody>
          <a:bodyPr wrap="none" rtlCol="0">
            <a:spAutoFit/>
          </a:bodyPr>
          <a:lstStyle/>
          <a:p>
            <a:r>
              <a:rPr lang="el-GR" sz="2400" dirty="0" smtClean="0">
                <a:solidFill>
                  <a:prstClr val="black"/>
                </a:solidFill>
                <a:latin typeface="Calibri"/>
              </a:rPr>
              <a:t>η = </a:t>
            </a:r>
            <a:r>
              <a:rPr lang="en-US" sz="2400" dirty="0" smtClean="0">
                <a:solidFill>
                  <a:prstClr val="black"/>
                </a:solidFill>
                <a:latin typeface="Calibri"/>
              </a:rPr>
              <a:t>indeterminate</a:t>
            </a:r>
            <a:endParaRPr lang="el-GR" sz="2400" dirty="0">
              <a:solidFill>
                <a:prstClr val="black"/>
              </a:solidFill>
              <a:latin typeface="Calibri"/>
            </a:endParaRPr>
          </a:p>
        </p:txBody>
      </p:sp>
      <p:sp>
        <p:nvSpPr>
          <p:cNvPr id="75801" name="TextBox 75800"/>
          <p:cNvSpPr txBox="1"/>
          <p:nvPr/>
        </p:nvSpPr>
        <p:spPr>
          <a:xfrm>
            <a:off x="990456" y="4178348"/>
            <a:ext cx="3168352" cy="430887"/>
          </a:xfrm>
          <a:prstGeom prst="rect">
            <a:avLst/>
          </a:prstGeom>
          <a:noFill/>
        </p:spPr>
        <p:txBody>
          <a:bodyPr wrap="square" rtlCol="0">
            <a:spAutoFit/>
          </a:bodyPr>
          <a:lstStyle/>
          <a:p>
            <a:r>
              <a:rPr lang="en-US" sz="2200" b="1" dirty="0" smtClean="0">
                <a:solidFill>
                  <a:prstClr val="black"/>
                </a:solidFill>
                <a:latin typeface="Calibri"/>
              </a:rPr>
              <a:t>Type C – Single stiffening</a:t>
            </a:r>
          </a:p>
        </p:txBody>
      </p:sp>
    </p:spTree>
    <p:extLst>
      <p:ext uri="{BB962C8B-B14F-4D97-AF65-F5344CB8AC3E}">
        <p14:creationId xmlns:p14="http://schemas.microsoft.com/office/powerpoint/2010/main" val="3200795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187200"/>
            <a:ext cx="9144000" cy="1368152"/>
          </a:xfrm>
        </p:spPr>
        <p:txBody>
          <a:bodyPr>
            <a:normAutofit fontScale="90000"/>
          </a:bodyPr>
          <a:lstStyle/>
          <a:p>
            <a:pPr>
              <a:tabLst>
                <a:tab pos="450850" algn="l"/>
              </a:tabLst>
            </a:pPr>
            <a:r>
              <a:rPr lang="el-GR" sz="4400" dirty="0">
                <a:solidFill>
                  <a:srgbClr val="004A82"/>
                </a:solidFill>
              </a:rPr>
              <a:t>Κάμψη ενισχυμένων πλακών</a:t>
            </a:r>
            <a:r>
              <a:rPr lang="el-GR" sz="4000" dirty="0">
                <a:solidFill>
                  <a:srgbClr val="004A82"/>
                </a:solidFill>
              </a:rPr>
              <a:t/>
            </a:r>
            <a:br>
              <a:rPr lang="el-GR" sz="4000" dirty="0">
                <a:solidFill>
                  <a:srgbClr val="004A82"/>
                </a:solidFill>
              </a:rPr>
            </a:br>
            <a:r>
              <a:rPr lang="el-GR" sz="3100" dirty="0">
                <a:solidFill>
                  <a:srgbClr val="004A82"/>
                </a:solidFill>
              </a:rPr>
              <a:t>Χρήση των διαγραμμάτων του </a:t>
            </a:r>
            <a:r>
              <a:rPr lang="en-US" sz="3100" dirty="0" err="1" smtClean="0">
                <a:solidFill>
                  <a:srgbClr val="004A82"/>
                </a:solidFill>
              </a:rPr>
              <a:t>Schade</a:t>
            </a:r>
            <a:r>
              <a:rPr lang="el-GR" sz="3100" dirty="0" smtClean="0">
                <a:solidFill>
                  <a:srgbClr val="004A82"/>
                </a:solidFill>
              </a:rPr>
              <a:t/>
            </a:r>
            <a:br>
              <a:rPr lang="el-GR" sz="3100" dirty="0" smtClean="0">
                <a:solidFill>
                  <a:srgbClr val="004A82"/>
                </a:solidFill>
              </a:rPr>
            </a:br>
            <a:r>
              <a:rPr lang="el-GR" sz="3100" dirty="0">
                <a:solidFill>
                  <a:srgbClr val="004A82"/>
                </a:solidFill>
              </a:rPr>
              <a:t>Τύποι ενίσχυσης και υπολογισμός </a:t>
            </a:r>
            <a:r>
              <a:rPr lang="el-GR" sz="3100" dirty="0" smtClean="0">
                <a:solidFill>
                  <a:srgbClr val="004A82"/>
                </a:solidFill>
              </a:rPr>
              <a:t>παραμέτρων </a:t>
            </a:r>
            <a:r>
              <a:rPr lang="en-US" sz="2900" b="0" dirty="0" smtClean="0">
                <a:solidFill>
                  <a:srgbClr val="004A82"/>
                </a:solidFill>
              </a:rPr>
              <a:t>(</a:t>
            </a:r>
            <a:r>
              <a:rPr lang="el-GR" sz="2900" b="0" dirty="0" smtClean="0">
                <a:solidFill>
                  <a:srgbClr val="004A82"/>
                </a:solidFill>
              </a:rPr>
              <a:t>4 από 4</a:t>
            </a:r>
            <a:r>
              <a:rPr lang="en-US" sz="2900" b="0" dirty="0" smtClean="0">
                <a:solidFill>
                  <a:srgbClr val="004A82"/>
                </a:solidFill>
              </a:rPr>
              <a:t>)</a:t>
            </a:r>
            <a:endParaRPr lang="el-GR" sz="29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grpSp>
        <p:nvGrpSpPr>
          <p:cNvPr id="6" name="Ομάδα 5"/>
          <p:cNvGrpSpPr/>
          <p:nvPr/>
        </p:nvGrpSpPr>
        <p:grpSpPr>
          <a:xfrm>
            <a:off x="979693" y="2359824"/>
            <a:ext cx="3160259" cy="1645238"/>
            <a:chOff x="979693" y="2359824"/>
            <a:chExt cx="3160259" cy="1645238"/>
          </a:xfrm>
        </p:grpSpPr>
        <p:cxnSp>
          <p:nvCxnSpPr>
            <p:cNvPr id="11" name="Ευθεία γραμμή σύνδεσης 10"/>
            <p:cNvCxnSpPr/>
            <p:nvPr/>
          </p:nvCxnSpPr>
          <p:spPr>
            <a:xfrm>
              <a:off x="979693" y="2359824"/>
              <a:ext cx="315487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979693" y="2359824"/>
              <a:ext cx="10763" cy="1645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4131880" y="2359824"/>
              <a:ext cx="2692" cy="1645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990455" y="4005062"/>
              <a:ext cx="31494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878753" y="4223063"/>
            <a:ext cx="3374950" cy="430887"/>
          </a:xfrm>
          <a:prstGeom prst="rect">
            <a:avLst/>
          </a:prstGeom>
          <a:noFill/>
        </p:spPr>
        <p:txBody>
          <a:bodyPr wrap="square" rtlCol="0">
            <a:spAutoFit/>
          </a:bodyPr>
          <a:lstStyle/>
          <a:p>
            <a:r>
              <a:rPr lang="en-US" sz="2200" b="1" dirty="0" smtClean="0">
                <a:solidFill>
                  <a:prstClr val="black"/>
                </a:solidFill>
                <a:latin typeface="Calibri"/>
              </a:rPr>
              <a:t>Type D – Unstiffened plate</a:t>
            </a:r>
          </a:p>
        </p:txBody>
      </p:sp>
      <mc:AlternateContent xmlns:mc="http://schemas.openxmlformats.org/markup-compatibility/2006" xmlns:a14="http://schemas.microsoft.com/office/drawing/2010/main">
        <mc:Choice Requires="a14">
          <p:sp>
            <p:nvSpPr>
              <p:cNvPr id="7" name="TextBox 6"/>
              <p:cNvSpPr txBox="1"/>
              <p:nvPr/>
            </p:nvSpPr>
            <p:spPr>
              <a:xfrm>
                <a:off x="5084197" y="2298857"/>
                <a:ext cx="3023007" cy="8249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a</m:t>
                      </m:r>
                      <m:r>
                        <a:rPr lang="en-US" sz="2400" smtClean="0">
                          <a:solidFill>
                            <a:prstClr val="black"/>
                          </a:solidFill>
                          <a:latin typeface="Cambria Math"/>
                        </a:rPr>
                        <m:t>=</m:t>
                      </m:r>
                      <m:r>
                        <m:rPr>
                          <m:sty m:val="p"/>
                        </m:rPr>
                        <a:rPr lang="en-US" sz="2400" smtClean="0">
                          <a:solidFill>
                            <a:prstClr val="black"/>
                          </a:solidFill>
                          <a:latin typeface="Cambria Math"/>
                        </a:rPr>
                        <m:t>ib</m:t>
                      </m:r>
                      <m:r>
                        <a:rPr lang="en-US" sz="2400" smtClean="0">
                          <a:solidFill>
                            <a:prstClr val="black"/>
                          </a:solidFill>
                          <a:latin typeface="Cambria Math"/>
                        </a:rPr>
                        <m:t>= </m:t>
                      </m:r>
                      <m:f>
                        <m:fPr>
                          <m:ctrlPr>
                            <a:rPr lang="en-US" sz="2400" i="1" smtClean="0">
                              <a:solidFill>
                                <a:prstClr val="black"/>
                              </a:solidFill>
                              <a:latin typeface="Cambria Math"/>
                            </a:rPr>
                          </m:ctrlPr>
                        </m:fPr>
                        <m:num>
                          <m:r>
                            <m:rPr>
                              <m:sty m:val="p"/>
                            </m:rPr>
                            <a:rPr lang="en-US" sz="2400" smtClean="0">
                              <a:solidFill>
                                <a:prstClr val="black"/>
                              </a:solidFill>
                              <a:latin typeface="Cambria Math"/>
                            </a:rPr>
                            <m:t>t</m:t>
                          </m:r>
                          <m:r>
                            <a:rPr lang="en-US" sz="2400" baseline="30000" smtClean="0">
                              <a:solidFill>
                                <a:prstClr val="black"/>
                              </a:solidFill>
                              <a:latin typeface="Cambria Math"/>
                            </a:rPr>
                            <m:t>3</m:t>
                          </m:r>
                        </m:num>
                        <m:den>
                          <m:r>
                            <a:rPr lang="en-US" sz="2400" smtClean="0">
                              <a:solidFill>
                                <a:prstClr val="black"/>
                              </a:solidFill>
                              <a:latin typeface="Cambria Math"/>
                            </a:rPr>
                            <m:t>12(1 −</m:t>
                          </m:r>
                          <m:r>
                            <m:rPr>
                              <m:sty m:val="p"/>
                            </m:rPr>
                            <a:rPr lang="el-GR" sz="2400" smtClean="0">
                              <a:solidFill>
                                <a:prstClr val="black"/>
                              </a:solidFill>
                              <a:latin typeface="Cambria Math"/>
                            </a:rPr>
                            <m:t>μ</m:t>
                          </m:r>
                          <m:r>
                            <a:rPr lang="el-GR" sz="2400" baseline="30000" smtClean="0">
                              <a:solidFill>
                                <a:prstClr val="black"/>
                              </a:solidFill>
                              <a:latin typeface="Cambria Math"/>
                            </a:rPr>
                            <m:t>2</m:t>
                          </m:r>
                          <m:r>
                            <a:rPr lang="el-GR" sz="2400" smtClean="0">
                              <a:solidFill>
                                <a:prstClr val="black"/>
                              </a:solidFill>
                              <a:latin typeface="Cambria Math"/>
                            </a:rPr>
                            <m:t>)</m:t>
                          </m:r>
                        </m:den>
                      </m:f>
                    </m:oMath>
                  </m:oMathPara>
                </a14:m>
                <a:endParaRPr lang="el-GR" sz="2400" dirty="0">
                  <a:solidFill>
                    <a:prstClr val="black"/>
                  </a:solidFill>
                  <a:latin typeface="Calibri"/>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084197" y="2298857"/>
                <a:ext cx="3023007" cy="824969"/>
              </a:xfrm>
              <a:prstGeom prst="rect">
                <a:avLst/>
              </a:prstGeo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63859" y="3201258"/>
                <a:ext cx="2863685" cy="662425"/>
              </a:xfrm>
              <a:prstGeom prst="rect">
                <a:avLst/>
              </a:prstGeom>
              <a:noFill/>
            </p:spPr>
            <p:txBody>
              <a:bodyPr wrap="square" rtlCol="0">
                <a:spAutoFit/>
              </a:bodyPr>
              <a:lstStyle/>
              <a:p>
                <a:r>
                  <a:rPr lang="el-GR" sz="2400" dirty="0" smtClean="0">
                    <a:solidFill>
                      <a:prstClr val="black"/>
                    </a:solidFill>
                    <a:latin typeface="Calibri"/>
                  </a:rPr>
                  <a:t>ρ =</a:t>
                </a:r>
                <a14:m>
                  <m:oMath xmlns:m="http://schemas.openxmlformats.org/officeDocument/2006/math">
                    <m:r>
                      <a:rPr lang="el-GR" sz="2800" smtClean="0">
                        <a:solidFill>
                          <a:prstClr val="black"/>
                        </a:solidFill>
                        <a:latin typeface="Cambria Math"/>
                      </a:rPr>
                      <m:t> </m:t>
                    </m:r>
                    <m:f>
                      <m:fPr>
                        <m:ctrlPr>
                          <a:rPr lang="el-GR" sz="2800" i="1" smtClean="0">
                            <a:solidFill>
                              <a:prstClr val="black"/>
                            </a:solidFill>
                            <a:latin typeface="Cambria Math"/>
                          </a:rPr>
                        </m:ctrlPr>
                      </m:fPr>
                      <m:num>
                        <m:r>
                          <m:rPr>
                            <m:sty m:val="p"/>
                          </m:rPr>
                          <a:rPr lang="en-US" sz="2800" smtClean="0">
                            <a:solidFill>
                              <a:prstClr val="black"/>
                            </a:solidFill>
                            <a:latin typeface="Cambria Math"/>
                          </a:rPr>
                          <m:t>a</m:t>
                        </m:r>
                      </m:num>
                      <m:den>
                        <m:r>
                          <m:rPr>
                            <m:sty m:val="p"/>
                          </m:rPr>
                          <a:rPr lang="en-US" sz="2800" smtClean="0">
                            <a:solidFill>
                              <a:prstClr val="black"/>
                            </a:solidFill>
                            <a:latin typeface="Cambria Math"/>
                          </a:rPr>
                          <m:t>b</m:t>
                        </m:r>
                      </m:den>
                    </m:f>
                  </m:oMath>
                </a14:m>
                <a:endParaRPr lang="el-GR" sz="2800" dirty="0">
                  <a:solidFill>
                    <a:prstClr val="black"/>
                  </a:solidFill>
                  <a:latin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63859" y="3201258"/>
                <a:ext cx="2863685" cy="662425"/>
              </a:xfrm>
              <a:prstGeom prst="rect">
                <a:avLst/>
              </a:prstGeom>
              <a:blipFill rotWithShape="1">
                <a:blip r:embed="rId3"/>
                <a:stretch>
                  <a:fillRect l="-3191" b="-45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163859" y="3963993"/>
                <a:ext cx="1185453" cy="461665"/>
              </a:xfrm>
              <a:prstGeom prst="rect">
                <a:avLst/>
              </a:prstGeom>
              <a:noFill/>
            </p:spPr>
            <p:txBody>
              <a:bodyPr wrap="none" rtlCol="0">
                <a:spAutoFit/>
              </a:bodyPr>
              <a:lstStyle/>
              <a:p>
                <a14:m>
                  <m:oMath xmlns:m="http://schemas.openxmlformats.org/officeDocument/2006/math">
                    <m:r>
                      <m:rPr>
                        <m:sty m:val="p"/>
                      </m:rPr>
                      <a:rPr lang="el-GR" sz="2400" smtClean="0">
                        <a:solidFill>
                          <a:prstClr val="black"/>
                        </a:solidFill>
                        <a:latin typeface="Cambria Math"/>
                      </a:rPr>
                      <m:t>η</m:t>
                    </m:r>
                    <m:r>
                      <a:rPr lang="el-GR" sz="2400" smtClean="0">
                        <a:solidFill>
                          <a:prstClr val="black"/>
                        </a:solidFill>
                        <a:latin typeface="Cambria Math"/>
                      </a:rPr>
                      <m:t>= </m:t>
                    </m:r>
                  </m:oMath>
                </a14:m>
                <a:r>
                  <a:rPr lang="el-GR" sz="2400" dirty="0" smtClean="0">
                    <a:solidFill>
                      <a:prstClr val="black"/>
                    </a:solidFill>
                    <a:latin typeface="Calibri"/>
                  </a:rPr>
                  <a:t> 1.0</a:t>
                </a:r>
                <a:endParaRPr lang="el-GR" sz="2400" dirty="0">
                  <a:solidFill>
                    <a:prstClr val="black"/>
                  </a:solidFill>
                  <a:latin typeface="Calibri"/>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163859" y="3963993"/>
                <a:ext cx="1185453" cy="461665"/>
              </a:xfrm>
              <a:prstGeom prst="rect">
                <a:avLst/>
              </a:prstGeom>
              <a:blipFill rotWithShape="1">
                <a:blip r:embed="rId4"/>
                <a:stretch>
                  <a:fillRect l="-1026" t="-10526" r="-7179" b="-28947"/>
                </a:stretch>
              </a:blipFill>
            </p:spPr>
            <p:txBody>
              <a:bodyPr/>
              <a:lstStyle/>
              <a:p>
                <a:r>
                  <a:rPr lang="el-GR">
                    <a:noFill/>
                  </a:rPr>
                  <a:t> </a:t>
                </a:r>
              </a:p>
            </p:txBody>
          </p:sp>
        </mc:Fallback>
      </mc:AlternateContent>
      <p:sp>
        <p:nvSpPr>
          <p:cNvPr id="76804" name="Text Box 4"/>
          <p:cNvSpPr txBox="1">
            <a:spLocks noChangeArrowheads="1"/>
          </p:cNvSpPr>
          <p:nvPr/>
        </p:nvSpPr>
        <p:spPr bwMode="auto">
          <a:xfrm>
            <a:off x="762000" y="5445224"/>
            <a:ext cx="6546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Έλασμα χωρίς ενισχυτικά (ισοτροπικό έλασμα</a:t>
            </a:r>
            <a:r>
              <a:rPr lang="el-GR" sz="2400" dirty="0" smtClean="0">
                <a:solidFill>
                  <a:prstClr val="black"/>
                </a:solidFill>
                <a:latin typeface="Calibri"/>
              </a:rPr>
              <a:t>).</a:t>
            </a:r>
            <a:endParaRPr lang="el-GR" sz="2400" dirty="0">
              <a:solidFill>
                <a:prstClr val="black"/>
              </a:solidFill>
              <a:latin typeface="Calibri"/>
            </a:endParaRPr>
          </a:p>
        </p:txBody>
      </p:sp>
    </p:spTree>
    <p:extLst>
      <p:ext uri="{BB962C8B-B14F-4D97-AF65-F5344CB8AC3E}">
        <p14:creationId xmlns:p14="http://schemas.microsoft.com/office/powerpoint/2010/main" val="59589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155">
            <a:off x="860794" y="1066800"/>
            <a:ext cx="7345363"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0" name="Rectangle 2"/>
          <p:cNvSpPr>
            <a:spLocks noGrp="1" noChangeArrowheads="1"/>
          </p:cNvSpPr>
          <p:nvPr>
            <p:ph type="title"/>
          </p:nvPr>
        </p:nvSpPr>
        <p:spPr/>
        <p:txBody>
          <a:bodyPr>
            <a:normAutofit fontScale="90000"/>
          </a:bodyPr>
          <a:lstStyle/>
          <a:p>
            <a:r>
              <a:rPr lang="el-GR" sz="4400" dirty="0">
                <a:solidFill>
                  <a:srgbClr val="004A82"/>
                </a:solidFill>
              </a:rPr>
              <a:t>Κάμψη ενισχυμένων πλακών</a:t>
            </a:r>
            <a:r>
              <a:rPr lang="el-GR" sz="4000" dirty="0">
                <a:solidFill>
                  <a:srgbClr val="004A82"/>
                </a:solidFill>
              </a:rPr>
              <a:t/>
            </a:r>
            <a:br>
              <a:rPr lang="el-GR" sz="4000" dirty="0">
                <a:solidFill>
                  <a:srgbClr val="004A82"/>
                </a:solidFill>
              </a:rPr>
            </a:br>
            <a:r>
              <a:rPr lang="el-GR" sz="3100" dirty="0">
                <a:solidFill>
                  <a:srgbClr val="004A82"/>
                </a:solidFill>
              </a:rPr>
              <a:t>Χρήση των διαγραμμάτων του </a:t>
            </a:r>
            <a:r>
              <a:rPr lang="en-US" sz="3100" dirty="0" err="1" smtClean="0">
                <a:solidFill>
                  <a:srgbClr val="004A82"/>
                </a:solidFill>
              </a:rPr>
              <a:t>Schade</a:t>
            </a:r>
            <a:r>
              <a:rPr lang="el-GR" sz="3100" dirty="0" smtClean="0">
                <a:solidFill>
                  <a:srgbClr val="004A82"/>
                </a:solidFill>
              </a:rPr>
              <a:t> 1/2</a:t>
            </a:r>
            <a:endParaRPr lang="el-GR" sz="310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78851" name="Text Box 3"/>
          <p:cNvSpPr txBox="1">
            <a:spLocks noChangeArrowheads="1"/>
          </p:cNvSpPr>
          <p:nvPr/>
        </p:nvSpPr>
        <p:spPr bwMode="auto">
          <a:xfrm>
            <a:off x="3116262" y="6392433"/>
            <a:ext cx="5174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Μετατόπιση στο κέντρο του ελάσματος</a:t>
            </a:r>
          </a:p>
        </p:txBody>
      </p:sp>
      <p:sp>
        <p:nvSpPr>
          <p:cNvPr id="6" name="Ορθογώνιο 5"/>
          <p:cNvSpPr/>
          <p:nvPr/>
        </p:nvSpPr>
        <p:spPr>
          <a:xfrm>
            <a:off x="3747" y="6392434"/>
            <a:ext cx="2744868" cy="461665"/>
          </a:xfrm>
          <a:prstGeom prst="rect">
            <a:avLst/>
          </a:prstGeom>
        </p:spPr>
        <p:txBody>
          <a:bodyPr wrap="square">
            <a:spAutoFit/>
          </a:bodyPr>
          <a:lstStyle/>
          <a:p>
            <a:r>
              <a:rPr lang="en-US" sz="1200" dirty="0" err="1">
                <a:latin typeface="+mn-lt"/>
              </a:rPr>
              <a:t>Schade</a:t>
            </a:r>
            <a:r>
              <a:rPr lang="en-US" sz="1200" dirty="0">
                <a:latin typeface="+mn-lt"/>
              </a:rPr>
              <a:t>, H.A., (1941), “Design Curves for Cross-Stiffened Plating”, Trans. SNAME</a:t>
            </a:r>
            <a:endParaRPr lang="el-GR" sz="1200" dirty="0">
              <a:latin typeface="+mn-lt"/>
            </a:endParaRPr>
          </a:p>
        </p:txBody>
      </p:sp>
    </p:spTree>
    <p:extLst>
      <p:ext uri="{BB962C8B-B14F-4D97-AF65-F5344CB8AC3E}">
        <p14:creationId xmlns:p14="http://schemas.microsoft.com/office/powerpoint/2010/main" val="119765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Autofit/>
          </a:bodyPr>
          <a:lstStyle/>
          <a:p>
            <a:r>
              <a:rPr lang="el-GR" dirty="0">
                <a:solidFill>
                  <a:srgbClr val="004A82"/>
                </a:solidFill>
              </a:rPr>
              <a:t>Κάμψη ενισχυμένων πλακών</a:t>
            </a:r>
            <a:br>
              <a:rPr lang="el-GR" dirty="0">
                <a:solidFill>
                  <a:srgbClr val="004A82"/>
                </a:solidFill>
              </a:rPr>
            </a:br>
            <a:r>
              <a:rPr lang="el-GR" sz="2800" dirty="0">
                <a:solidFill>
                  <a:srgbClr val="004A82"/>
                </a:solidFill>
              </a:rPr>
              <a:t>Χρήση των διαγραμμάτων του </a:t>
            </a:r>
            <a:r>
              <a:rPr lang="en-US" sz="2800" dirty="0" err="1" smtClean="0">
                <a:solidFill>
                  <a:srgbClr val="004A82"/>
                </a:solidFill>
              </a:rPr>
              <a:t>Schade</a:t>
            </a:r>
            <a:r>
              <a:rPr lang="el-GR" sz="2800" dirty="0" smtClean="0">
                <a:solidFill>
                  <a:srgbClr val="004A82"/>
                </a:solidFill>
              </a:rPr>
              <a:t> 2/7</a:t>
            </a:r>
            <a:endParaRPr lang="el-GR" sz="280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pic>
        <p:nvPicPr>
          <p:cNvPr id="8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40000">
            <a:off x="1066800" y="1066800"/>
            <a:ext cx="7094538"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 Box 3"/>
          <p:cNvSpPr txBox="1">
            <a:spLocks noChangeArrowheads="1"/>
          </p:cNvSpPr>
          <p:nvPr/>
        </p:nvSpPr>
        <p:spPr bwMode="auto">
          <a:xfrm>
            <a:off x="2555776" y="6383556"/>
            <a:ext cx="63455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Τάση στο έλασμα κατά τη διαμήκη κατεύθυνση</a:t>
            </a:r>
          </a:p>
        </p:txBody>
      </p:sp>
      <p:sp>
        <p:nvSpPr>
          <p:cNvPr id="6" name="Ορθογώνιο 5"/>
          <p:cNvSpPr/>
          <p:nvPr/>
        </p:nvSpPr>
        <p:spPr>
          <a:xfrm>
            <a:off x="3747" y="6392434"/>
            <a:ext cx="2744868" cy="461665"/>
          </a:xfrm>
          <a:prstGeom prst="rect">
            <a:avLst/>
          </a:prstGeom>
        </p:spPr>
        <p:txBody>
          <a:bodyPr wrap="square">
            <a:spAutoFit/>
          </a:bodyPr>
          <a:lstStyle/>
          <a:p>
            <a:r>
              <a:rPr lang="en-US" sz="1200" dirty="0" err="1">
                <a:latin typeface="+mn-lt"/>
              </a:rPr>
              <a:t>Schade</a:t>
            </a:r>
            <a:r>
              <a:rPr lang="en-US" sz="1200" dirty="0">
                <a:latin typeface="+mn-lt"/>
              </a:rPr>
              <a:t>, H.A., (1941), “Design Curves for Cross-Stiffened Plating”, Trans. SNAME</a:t>
            </a:r>
            <a:endParaRPr lang="el-GR" sz="1200" dirty="0">
              <a:latin typeface="+mn-lt"/>
            </a:endParaRPr>
          </a:p>
        </p:txBody>
      </p:sp>
    </p:spTree>
    <p:extLst>
      <p:ext uri="{BB962C8B-B14F-4D97-AF65-F5344CB8AC3E}">
        <p14:creationId xmlns:p14="http://schemas.microsoft.com/office/powerpoint/2010/main" val="4015154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Autofit/>
          </a:bodyPr>
          <a:lstStyle/>
          <a:p>
            <a:r>
              <a:rPr lang="el-GR" dirty="0">
                <a:solidFill>
                  <a:srgbClr val="004A82"/>
                </a:solidFill>
              </a:rPr>
              <a:t>Κάμψη ενισχυμένων πλακών</a:t>
            </a:r>
            <a:br>
              <a:rPr lang="el-GR" dirty="0">
                <a:solidFill>
                  <a:srgbClr val="004A82"/>
                </a:solidFill>
              </a:rPr>
            </a:br>
            <a:r>
              <a:rPr lang="el-GR" sz="2800" dirty="0">
                <a:solidFill>
                  <a:srgbClr val="004A82"/>
                </a:solidFill>
              </a:rPr>
              <a:t>Χρήση των διαγραμμάτων του </a:t>
            </a:r>
            <a:r>
              <a:rPr lang="en-US" sz="2800" dirty="0" err="1" smtClean="0">
                <a:solidFill>
                  <a:srgbClr val="004A82"/>
                </a:solidFill>
              </a:rPr>
              <a:t>Schade</a:t>
            </a:r>
            <a:r>
              <a:rPr lang="el-GR" sz="2800" dirty="0" smtClean="0">
                <a:solidFill>
                  <a:srgbClr val="004A82"/>
                </a:solidFill>
              </a:rPr>
              <a:t> 3/7</a:t>
            </a:r>
            <a:endParaRPr lang="el-GR" sz="280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
        <p:nvSpPr>
          <p:cNvPr id="81923" name="Text Box 3"/>
          <p:cNvSpPr txBox="1">
            <a:spLocks noChangeArrowheads="1"/>
          </p:cNvSpPr>
          <p:nvPr/>
        </p:nvSpPr>
        <p:spPr bwMode="auto">
          <a:xfrm>
            <a:off x="2843808" y="6392433"/>
            <a:ext cx="6300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Τάση στη φλάντζα στα διαμήκη ενισχυτικά</a:t>
            </a:r>
          </a:p>
        </p:txBody>
      </p:sp>
      <p:pic>
        <p:nvPicPr>
          <p:cNvPr id="81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231063"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3747" y="6392434"/>
            <a:ext cx="2744868" cy="461665"/>
          </a:xfrm>
          <a:prstGeom prst="rect">
            <a:avLst/>
          </a:prstGeom>
        </p:spPr>
        <p:txBody>
          <a:bodyPr wrap="square">
            <a:spAutoFit/>
          </a:bodyPr>
          <a:lstStyle/>
          <a:p>
            <a:r>
              <a:rPr lang="en-US" sz="1200" dirty="0" err="1">
                <a:latin typeface="+mn-lt"/>
              </a:rPr>
              <a:t>Schade</a:t>
            </a:r>
            <a:r>
              <a:rPr lang="en-US" sz="1200" dirty="0">
                <a:latin typeface="+mn-lt"/>
              </a:rPr>
              <a:t>, H.A., (1941), “Design Curves for Cross-Stiffened Plating”, Trans. SNAME</a:t>
            </a:r>
            <a:endParaRPr lang="el-GR" sz="1200" dirty="0">
              <a:latin typeface="+mn-lt"/>
            </a:endParaRPr>
          </a:p>
        </p:txBody>
      </p:sp>
    </p:spTree>
    <p:extLst>
      <p:ext uri="{BB962C8B-B14F-4D97-AF65-F5344CB8AC3E}">
        <p14:creationId xmlns:p14="http://schemas.microsoft.com/office/powerpoint/2010/main" val="3014315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el-GR" sz="4400" dirty="0">
                <a:solidFill>
                  <a:srgbClr val="004A82"/>
                </a:solidFill>
              </a:rPr>
              <a:t>Κάμψη ενισχυμένων πλακών</a:t>
            </a:r>
            <a:r>
              <a:rPr lang="el-GR" sz="4000" dirty="0">
                <a:solidFill>
                  <a:srgbClr val="004A82"/>
                </a:solidFill>
              </a:rPr>
              <a:t/>
            </a:r>
            <a:br>
              <a:rPr lang="el-GR" sz="4000" dirty="0">
                <a:solidFill>
                  <a:srgbClr val="004A82"/>
                </a:solidFill>
              </a:rPr>
            </a:br>
            <a:r>
              <a:rPr lang="el-GR" sz="3100" dirty="0">
                <a:solidFill>
                  <a:srgbClr val="004A82"/>
                </a:solidFill>
              </a:rPr>
              <a:t>Χρήση των διαγραμμάτων του </a:t>
            </a:r>
            <a:r>
              <a:rPr lang="en-US" sz="3100" dirty="0" err="1" smtClean="0">
                <a:solidFill>
                  <a:srgbClr val="004A82"/>
                </a:solidFill>
              </a:rPr>
              <a:t>Schade</a:t>
            </a:r>
            <a:r>
              <a:rPr lang="el-GR" sz="3100" dirty="0" smtClean="0">
                <a:solidFill>
                  <a:srgbClr val="004A82"/>
                </a:solidFill>
              </a:rPr>
              <a:t> 4/7</a:t>
            </a:r>
            <a:endParaRPr lang="el-GR" sz="310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829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583"/>
          <a:stretch/>
        </p:blipFill>
        <p:spPr bwMode="auto">
          <a:xfrm rot="21540000">
            <a:off x="1067545" y="1133155"/>
            <a:ext cx="7162800" cy="530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0" name="Text Box 6"/>
          <p:cNvSpPr txBox="1">
            <a:spLocks noChangeArrowheads="1"/>
          </p:cNvSpPr>
          <p:nvPr/>
        </p:nvSpPr>
        <p:spPr bwMode="auto">
          <a:xfrm>
            <a:off x="2555776" y="6392432"/>
            <a:ext cx="62646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200" dirty="0">
                <a:solidFill>
                  <a:prstClr val="black"/>
                </a:solidFill>
                <a:latin typeface="Calibri"/>
              </a:rPr>
              <a:t>Τάση στο έλασμα κατά την εγκάρσια κατεύθυνση</a:t>
            </a:r>
          </a:p>
        </p:txBody>
      </p:sp>
      <p:sp>
        <p:nvSpPr>
          <p:cNvPr id="6" name="Ορθογώνιο 5"/>
          <p:cNvSpPr/>
          <p:nvPr/>
        </p:nvSpPr>
        <p:spPr>
          <a:xfrm>
            <a:off x="3747" y="6392434"/>
            <a:ext cx="2744868" cy="461665"/>
          </a:xfrm>
          <a:prstGeom prst="rect">
            <a:avLst/>
          </a:prstGeom>
        </p:spPr>
        <p:txBody>
          <a:bodyPr wrap="square">
            <a:spAutoFit/>
          </a:bodyPr>
          <a:lstStyle/>
          <a:p>
            <a:r>
              <a:rPr lang="en-US" sz="1200" dirty="0" err="1">
                <a:latin typeface="+mn-lt"/>
              </a:rPr>
              <a:t>Schade</a:t>
            </a:r>
            <a:r>
              <a:rPr lang="en-US" sz="1200" dirty="0">
                <a:latin typeface="+mn-lt"/>
              </a:rPr>
              <a:t>, H.A., (1941), “Design Curves for Cross-Stiffened Plating”, Trans. SNAME</a:t>
            </a:r>
            <a:endParaRPr lang="el-GR" sz="1200" dirty="0">
              <a:latin typeface="+mn-lt"/>
            </a:endParaRPr>
          </a:p>
        </p:txBody>
      </p:sp>
    </p:spTree>
    <p:extLst>
      <p:ext uri="{BB962C8B-B14F-4D97-AF65-F5344CB8AC3E}">
        <p14:creationId xmlns:p14="http://schemas.microsoft.com/office/powerpoint/2010/main" val="1818904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Autofit/>
          </a:bodyPr>
          <a:lstStyle/>
          <a:p>
            <a:r>
              <a:rPr lang="el-GR" dirty="0">
                <a:solidFill>
                  <a:srgbClr val="004A82"/>
                </a:solidFill>
              </a:rPr>
              <a:t>Κάμψη ενισχυμένων πλακών</a:t>
            </a:r>
            <a:br>
              <a:rPr lang="el-GR" dirty="0">
                <a:solidFill>
                  <a:srgbClr val="004A82"/>
                </a:solidFill>
              </a:rPr>
            </a:br>
            <a:r>
              <a:rPr lang="el-GR" sz="2800" dirty="0">
                <a:solidFill>
                  <a:srgbClr val="004A82"/>
                </a:solidFill>
              </a:rPr>
              <a:t>Χρήση των διαγραμμάτων του </a:t>
            </a:r>
            <a:r>
              <a:rPr lang="en-US" sz="2800" dirty="0" err="1" smtClean="0">
                <a:solidFill>
                  <a:srgbClr val="004A82"/>
                </a:solidFill>
              </a:rPr>
              <a:t>Schade</a:t>
            </a:r>
            <a:r>
              <a:rPr lang="el-GR" sz="2800" dirty="0" smtClean="0">
                <a:solidFill>
                  <a:srgbClr val="004A82"/>
                </a:solidFill>
              </a:rPr>
              <a:t> 5/7</a:t>
            </a:r>
            <a:endParaRPr lang="el-GR" sz="280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pic>
        <p:nvPicPr>
          <p:cNvPr id="83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800857" y="1094168"/>
            <a:ext cx="7479137" cy="53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4" name="Text Box 6"/>
          <p:cNvSpPr txBox="1">
            <a:spLocks noChangeArrowheads="1"/>
          </p:cNvSpPr>
          <p:nvPr/>
        </p:nvSpPr>
        <p:spPr bwMode="auto">
          <a:xfrm>
            <a:off x="2555776" y="6401312"/>
            <a:ext cx="5616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Τάση στη φλάντζα στα εγκάρσια ενισχυτικά</a:t>
            </a:r>
          </a:p>
        </p:txBody>
      </p:sp>
      <p:sp>
        <p:nvSpPr>
          <p:cNvPr id="6" name="Ορθογώνιο 5"/>
          <p:cNvSpPr/>
          <p:nvPr/>
        </p:nvSpPr>
        <p:spPr>
          <a:xfrm>
            <a:off x="3747" y="6392434"/>
            <a:ext cx="2744868" cy="461665"/>
          </a:xfrm>
          <a:prstGeom prst="rect">
            <a:avLst/>
          </a:prstGeom>
        </p:spPr>
        <p:txBody>
          <a:bodyPr wrap="square">
            <a:spAutoFit/>
          </a:bodyPr>
          <a:lstStyle/>
          <a:p>
            <a:r>
              <a:rPr lang="en-US" sz="1200" dirty="0" err="1">
                <a:latin typeface="+mn-lt"/>
              </a:rPr>
              <a:t>Schade</a:t>
            </a:r>
            <a:r>
              <a:rPr lang="en-US" sz="1200" dirty="0">
                <a:latin typeface="+mn-lt"/>
              </a:rPr>
              <a:t>, H.A., (1941), “Design Curves for Cross-Stiffened Plating”, Trans. SNAME</a:t>
            </a:r>
            <a:endParaRPr lang="el-GR" sz="1200" dirty="0">
              <a:latin typeface="+mn-lt"/>
            </a:endParaRPr>
          </a:p>
        </p:txBody>
      </p:sp>
    </p:spTree>
    <p:extLst>
      <p:ext uri="{BB962C8B-B14F-4D97-AF65-F5344CB8AC3E}">
        <p14:creationId xmlns:p14="http://schemas.microsoft.com/office/powerpoint/2010/main" val="2040168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r>
              <a:rPr lang="el-GR" dirty="0">
                <a:solidFill>
                  <a:srgbClr val="004A82"/>
                </a:solidFill>
              </a:rPr>
              <a:t>Κάμψη ενισχυμένων πλακών</a:t>
            </a:r>
            <a:br>
              <a:rPr lang="el-GR" dirty="0">
                <a:solidFill>
                  <a:srgbClr val="004A82"/>
                </a:solidFill>
              </a:rPr>
            </a:br>
            <a:r>
              <a:rPr lang="el-GR" sz="2800" dirty="0">
                <a:solidFill>
                  <a:srgbClr val="004A82"/>
                </a:solidFill>
              </a:rPr>
              <a:t>Χρήση των διαγραμμάτων του </a:t>
            </a:r>
            <a:r>
              <a:rPr lang="en-US" sz="2800" dirty="0" err="1" smtClean="0">
                <a:solidFill>
                  <a:srgbClr val="004A82"/>
                </a:solidFill>
              </a:rPr>
              <a:t>Schade</a:t>
            </a:r>
            <a:r>
              <a:rPr lang="el-GR" sz="2800" dirty="0" smtClean="0">
                <a:solidFill>
                  <a:srgbClr val="004A82"/>
                </a:solidFill>
              </a:rPr>
              <a:t> 6/7</a:t>
            </a:r>
            <a:endParaRPr lang="el-GR" sz="280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84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80000">
            <a:off x="1139825" y="1160584"/>
            <a:ext cx="6858000"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6" name="Text Box 4"/>
          <p:cNvSpPr txBox="1">
            <a:spLocks noChangeArrowheads="1"/>
          </p:cNvSpPr>
          <p:nvPr/>
        </p:nvSpPr>
        <p:spPr bwMode="auto">
          <a:xfrm>
            <a:off x="2748615" y="6396335"/>
            <a:ext cx="49796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Τάση ελάσματος στα σημεία στήριξης</a:t>
            </a:r>
          </a:p>
        </p:txBody>
      </p:sp>
      <p:sp>
        <p:nvSpPr>
          <p:cNvPr id="7" name="Ορθογώνιο 6"/>
          <p:cNvSpPr/>
          <p:nvPr/>
        </p:nvSpPr>
        <p:spPr>
          <a:xfrm>
            <a:off x="3747" y="6392434"/>
            <a:ext cx="2744868" cy="461665"/>
          </a:xfrm>
          <a:prstGeom prst="rect">
            <a:avLst/>
          </a:prstGeom>
        </p:spPr>
        <p:txBody>
          <a:bodyPr wrap="square">
            <a:spAutoFit/>
          </a:bodyPr>
          <a:lstStyle/>
          <a:p>
            <a:r>
              <a:rPr lang="en-US" sz="1200" dirty="0" err="1">
                <a:latin typeface="+mn-lt"/>
              </a:rPr>
              <a:t>Schade</a:t>
            </a:r>
            <a:r>
              <a:rPr lang="en-US" sz="1200" dirty="0">
                <a:latin typeface="+mn-lt"/>
              </a:rPr>
              <a:t>, H.A., (1941), “Design Curves for Cross-Stiffened Plating”, Trans. SNAME</a:t>
            </a:r>
            <a:endParaRPr lang="el-GR" sz="1200" dirty="0">
              <a:latin typeface="+mn-lt"/>
            </a:endParaRPr>
          </a:p>
        </p:txBody>
      </p:sp>
    </p:spTree>
    <p:extLst>
      <p:ext uri="{BB962C8B-B14F-4D97-AF65-F5344CB8AC3E}">
        <p14:creationId xmlns:p14="http://schemas.microsoft.com/office/powerpoint/2010/main" val="2378411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Autofit/>
          </a:bodyPr>
          <a:lstStyle/>
          <a:p>
            <a:r>
              <a:rPr lang="el-GR" dirty="0">
                <a:solidFill>
                  <a:srgbClr val="004A82"/>
                </a:solidFill>
              </a:rPr>
              <a:t>Κάμψη ενισχυμένων πλακών</a:t>
            </a:r>
            <a:r>
              <a:rPr lang="el-GR" sz="3200" dirty="0">
                <a:solidFill>
                  <a:srgbClr val="004A82"/>
                </a:solidFill>
              </a:rPr>
              <a:t/>
            </a:r>
            <a:br>
              <a:rPr lang="el-GR" sz="3200" dirty="0">
                <a:solidFill>
                  <a:srgbClr val="004A82"/>
                </a:solidFill>
              </a:rPr>
            </a:br>
            <a:r>
              <a:rPr lang="el-GR" sz="2800" dirty="0">
                <a:solidFill>
                  <a:srgbClr val="004A82"/>
                </a:solidFill>
              </a:rPr>
              <a:t>Χρήση των διαγραμμάτων του </a:t>
            </a:r>
            <a:r>
              <a:rPr lang="en-US" sz="2800" dirty="0" err="1" smtClean="0">
                <a:solidFill>
                  <a:srgbClr val="004A82"/>
                </a:solidFill>
              </a:rPr>
              <a:t>Schade</a:t>
            </a:r>
            <a:r>
              <a:rPr lang="el-GR" sz="2800" dirty="0" smtClean="0">
                <a:solidFill>
                  <a:srgbClr val="004A82"/>
                </a:solidFill>
              </a:rPr>
              <a:t> 7/7</a:t>
            </a:r>
            <a:endParaRPr lang="el-GR" sz="280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
        <p:nvSpPr>
          <p:cNvPr id="86019" name="Text Box 3"/>
          <p:cNvSpPr txBox="1">
            <a:spLocks noChangeArrowheads="1"/>
          </p:cNvSpPr>
          <p:nvPr/>
        </p:nvSpPr>
        <p:spPr bwMode="auto">
          <a:xfrm>
            <a:off x="2987824" y="6392435"/>
            <a:ext cx="4869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Τάση φλαντζών στα σημεία στήριξης</a:t>
            </a:r>
          </a:p>
        </p:txBody>
      </p:sp>
      <p:pic>
        <p:nvPicPr>
          <p:cNvPr id="86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990600" y="1143000"/>
            <a:ext cx="7345363"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3747" y="6392434"/>
            <a:ext cx="2744868" cy="461665"/>
          </a:xfrm>
          <a:prstGeom prst="rect">
            <a:avLst/>
          </a:prstGeom>
        </p:spPr>
        <p:txBody>
          <a:bodyPr wrap="square">
            <a:spAutoFit/>
          </a:bodyPr>
          <a:lstStyle/>
          <a:p>
            <a:r>
              <a:rPr lang="en-US" sz="1200" dirty="0" err="1">
                <a:latin typeface="+mn-lt"/>
              </a:rPr>
              <a:t>Schade</a:t>
            </a:r>
            <a:r>
              <a:rPr lang="en-US" sz="1200" dirty="0">
                <a:latin typeface="+mn-lt"/>
              </a:rPr>
              <a:t>, H.A., (1941), “Design Curves for Cross-Stiffened Plating”, Trans. SNAME</a:t>
            </a:r>
            <a:endParaRPr lang="el-GR" sz="1200" dirty="0">
              <a:latin typeface="+mn-lt"/>
            </a:endParaRPr>
          </a:p>
        </p:txBody>
      </p:sp>
    </p:spTree>
    <p:extLst>
      <p:ext uri="{BB962C8B-B14F-4D97-AF65-F5344CB8AC3E}">
        <p14:creationId xmlns:p14="http://schemas.microsoft.com/office/powerpoint/2010/main" val="3604741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l-GR" dirty="0">
                <a:solidFill>
                  <a:srgbClr val="004A82"/>
                </a:solidFill>
              </a:rPr>
              <a:t>Κάμψη ενισχυμένων </a:t>
            </a:r>
            <a:r>
              <a:rPr lang="el-GR" dirty="0" smtClean="0">
                <a:solidFill>
                  <a:srgbClr val="004A82"/>
                </a:solidFill>
              </a:rPr>
              <a:t>πλακών </a:t>
            </a:r>
            <a:r>
              <a:rPr lang="en-US" sz="3200" b="0" dirty="0" smtClean="0">
                <a:solidFill>
                  <a:srgbClr val="004A82"/>
                </a:solidFill>
              </a:rPr>
              <a:t>(</a:t>
            </a:r>
            <a:r>
              <a:rPr lang="el-GR" sz="3200" b="0" dirty="0" smtClean="0">
                <a:solidFill>
                  <a:srgbClr val="004A82"/>
                </a:solidFill>
              </a:rPr>
              <a:t>1 από 2</a:t>
            </a:r>
            <a:r>
              <a:rPr lang="en-US" sz="3200" b="0" dirty="0" smtClean="0">
                <a:solidFill>
                  <a:srgbClr val="004A82"/>
                </a:solidFill>
              </a:rPr>
              <a:t>)</a:t>
            </a:r>
            <a:endParaRPr lang="el-GR" sz="32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62472" name="Text Box 8"/>
          <p:cNvSpPr txBox="1">
            <a:spLocks noChangeArrowheads="1"/>
          </p:cNvSpPr>
          <p:nvPr/>
        </p:nvSpPr>
        <p:spPr bwMode="auto">
          <a:xfrm>
            <a:off x="1066800" y="5991671"/>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400" dirty="0">
                <a:solidFill>
                  <a:prstClr val="black"/>
                </a:solidFill>
                <a:latin typeface="Calibri"/>
              </a:rPr>
              <a:t>Πρωτεύουσες, δευτερεύουσες και τριτεύουσες τάσεις </a:t>
            </a:r>
          </a:p>
        </p:txBody>
      </p:sp>
      <p:pic>
        <p:nvPicPr>
          <p:cNvPr id="6" name="Picture 2" descr="File:ShipHull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052736"/>
            <a:ext cx="3621317" cy="48965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p:nvPr/>
        </p:nvSpPr>
        <p:spPr>
          <a:xfrm>
            <a:off x="1797473" y="6429152"/>
            <a:ext cx="5549053"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ShipHullStructure</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4" tooltip="User:Georgewilliamherbert"/>
              </a:rPr>
              <a:t>Georgewilliamherbert</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latin typeface="+mn-lt"/>
                <a:hlinkClick r:id="rId5"/>
              </a:rPr>
              <a:t>CC BY-SA </a:t>
            </a:r>
            <a:r>
              <a:rPr lang="en-US" sz="1200" dirty="0" smtClean="0">
                <a:latin typeface="+mn-lt"/>
                <a:hlinkClick r:id="rId5"/>
              </a:rPr>
              <a:t>2.5</a:t>
            </a:r>
            <a:endParaRPr lang="en-US" sz="1200" dirty="0">
              <a:latin typeface="+mn-lt"/>
            </a:endParaRPr>
          </a:p>
        </p:txBody>
      </p:sp>
    </p:spTree>
    <p:extLst>
      <p:ext uri="{BB962C8B-B14F-4D97-AF65-F5344CB8AC3E}">
        <p14:creationId xmlns:p14="http://schemas.microsoft.com/office/powerpoint/2010/main" val="2365264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Αλέξανδρος </a:t>
            </a:r>
            <a:r>
              <a:rPr lang="el-GR" sz="2000" dirty="0" err="1" smtClean="0"/>
              <a:t>Θεοδουλίδης</a:t>
            </a:r>
            <a:r>
              <a:rPr lang="el-GR" sz="2000" dirty="0" smtClean="0"/>
              <a:t> 2014. </a:t>
            </a:r>
            <a:r>
              <a:rPr lang="el-GR" sz="2000" dirty="0"/>
              <a:t>Αλέξανδρος </a:t>
            </a:r>
            <a:r>
              <a:rPr lang="el-GR" sz="2000" dirty="0" err="1"/>
              <a:t>Θεοδουλίδης</a:t>
            </a:r>
            <a:r>
              <a:rPr lang="el-GR" sz="2000" dirty="0"/>
              <a:t>. </a:t>
            </a:r>
            <a:r>
              <a:rPr lang="el-GR" sz="2000" dirty="0"/>
              <a:t>«Αντοχή πλοίου ΙΙ (Θ). </a:t>
            </a:r>
            <a:r>
              <a:rPr lang="el-GR" sz="2000" dirty="0" smtClean="0"/>
              <a:t>Ενότητα </a:t>
            </a:r>
            <a:r>
              <a:rPr lang="en-US" sz="2000" dirty="0" smtClean="0"/>
              <a:t>7:</a:t>
            </a:r>
            <a:r>
              <a:rPr lang="el-GR" sz="2000" dirty="0"/>
              <a:t> Κάμψη </a:t>
            </a:r>
            <a:r>
              <a:rPr lang="el-GR" sz="2000" dirty="0" err="1"/>
              <a:t>ορθογωνικών</a:t>
            </a:r>
            <a:r>
              <a:rPr lang="el-GR" sz="2000" dirty="0"/>
              <a:t> ελασμάτων με ενισχυτικά».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a:t>
            </a:r>
            <a:r>
              <a:rPr lang="el-GR"/>
              <a:t>Έργων </a:t>
            </a:r>
            <a:r>
              <a:rPr lang="el-GR"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n-US" sz="2000" dirty="0" err="1"/>
              <a:t>Schade</a:t>
            </a:r>
            <a:r>
              <a:rPr lang="en-US" sz="2000" dirty="0"/>
              <a:t>, H.A., (1941), “Design Curves for Cross-Stiffened Plating”, Trans. SNAME</a:t>
            </a: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dirty="0">
                <a:solidFill>
                  <a:srgbClr val="004A82"/>
                </a:solidFill>
              </a:rPr>
              <a:t>Κάμψη ενισχυμένων </a:t>
            </a:r>
            <a:r>
              <a:rPr lang="el-GR" dirty="0" smtClean="0">
                <a:solidFill>
                  <a:srgbClr val="004A82"/>
                </a:solidFill>
              </a:rPr>
              <a:t>πλακών </a:t>
            </a:r>
            <a:r>
              <a:rPr lang="en-US" sz="3200" b="0" dirty="0" smtClean="0">
                <a:solidFill>
                  <a:srgbClr val="004A82"/>
                </a:solidFill>
              </a:rPr>
              <a:t>(</a:t>
            </a:r>
            <a:r>
              <a:rPr lang="el-GR" sz="3200" b="0" dirty="0" smtClean="0">
                <a:solidFill>
                  <a:srgbClr val="004A82"/>
                </a:solidFill>
              </a:rPr>
              <a:t>2 από 2</a:t>
            </a:r>
            <a:r>
              <a:rPr lang="en-US" sz="3200" b="0" dirty="0" smtClean="0">
                <a:solidFill>
                  <a:srgbClr val="004A82"/>
                </a:solidFill>
              </a:rPr>
              <a:t>)</a:t>
            </a:r>
            <a:endParaRPr lang="el-GR" sz="32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68611" name="Rectangle 3"/>
          <p:cNvSpPr>
            <a:spLocks noGrp="1" noChangeArrowheads="1"/>
          </p:cNvSpPr>
          <p:nvPr>
            <p:ph type="body" idx="4294967295"/>
          </p:nvPr>
        </p:nvSpPr>
        <p:spPr>
          <a:xfrm>
            <a:off x="395536" y="1412776"/>
            <a:ext cx="8568952" cy="5256584"/>
          </a:xfrm>
        </p:spPr>
        <p:txBody>
          <a:bodyPr>
            <a:noAutofit/>
          </a:bodyPr>
          <a:lstStyle/>
          <a:p>
            <a:pPr>
              <a:lnSpc>
                <a:spcPct val="110000"/>
              </a:lnSpc>
              <a:spcBef>
                <a:spcPts val="600"/>
              </a:spcBef>
              <a:spcAft>
                <a:spcPts val="1200"/>
              </a:spcAft>
              <a:buClr>
                <a:srgbClr val="004A82"/>
              </a:buClr>
              <a:buFont typeface="Wingdings" pitchFamily="2" charset="2"/>
              <a:buChar char="§"/>
            </a:pPr>
            <a:r>
              <a:rPr lang="el-GR" sz="2200" dirty="0"/>
              <a:t>Οι ενισχυμένες πλάκες είναι το συνηθέστερο δομικό στοιχείο της μεταλλικής </a:t>
            </a:r>
            <a:r>
              <a:rPr lang="el-GR" sz="2200" dirty="0" smtClean="0"/>
              <a:t>κατασκευής.</a:t>
            </a:r>
            <a:endParaRPr lang="el-GR" sz="2200" dirty="0"/>
          </a:p>
          <a:p>
            <a:pPr>
              <a:lnSpc>
                <a:spcPct val="110000"/>
              </a:lnSpc>
              <a:spcBef>
                <a:spcPts val="600"/>
              </a:spcBef>
              <a:spcAft>
                <a:spcPts val="1200"/>
              </a:spcAft>
              <a:buClr>
                <a:srgbClr val="004A82"/>
              </a:buClr>
              <a:buFont typeface="Wingdings" pitchFamily="2" charset="2"/>
              <a:buChar char="§"/>
            </a:pPr>
            <a:r>
              <a:rPr lang="el-GR" sz="2200" dirty="0"/>
              <a:t>Οι μέγιστες τάσεις εμφανίζονται κυρίως στις φλάντζες των ενισχυτικών, αν και δεν αποκλείεται να εμφανιστούν και στο </a:t>
            </a:r>
            <a:r>
              <a:rPr lang="el-GR" sz="2200" dirty="0" smtClean="0"/>
              <a:t>έλασμα.</a:t>
            </a:r>
            <a:endParaRPr lang="el-GR" sz="2200" dirty="0"/>
          </a:p>
          <a:p>
            <a:pPr>
              <a:lnSpc>
                <a:spcPct val="110000"/>
              </a:lnSpc>
              <a:spcBef>
                <a:spcPts val="600"/>
              </a:spcBef>
              <a:spcAft>
                <a:spcPts val="1200"/>
              </a:spcAft>
              <a:buClr>
                <a:srgbClr val="004A82"/>
              </a:buClr>
              <a:buFont typeface="Wingdings" pitchFamily="2" charset="2"/>
              <a:buChar char="§"/>
            </a:pPr>
            <a:r>
              <a:rPr lang="el-GR" sz="2200" dirty="0"/>
              <a:t>Οι ακόλουθες 4 μέθοδοι μπορούν να χρησιμοποιηθούν για την επίλυση του </a:t>
            </a:r>
            <a:r>
              <a:rPr lang="el-GR" sz="2200" dirty="0" smtClean="0"/>
              <a:t>προβλήματος.</a:t>
            </a:r>
            <a:endParaRPr lang="el-GR" sz="2200" dirty="0"/>
          </a:p>
          <a:p>
            <a:pPr lvl="1">
              <a:lnSpc>
                <a:spcPct val="110000"/>
              </a:lnSpc>
              <a:spcBef>
                <a:spcPts val="600"/>
              </a:spcBef>
              <a:spcAft>
                <a:spcPts val="1200"/>
              </a:spcAft>
              <a:buClr>
                <a:srgbClr val="910000"/>
              </a:buClr>
              <a:buFont typeface="Wingdings" pitchFamily="2" charset="2"/>
              <a:buChar char="§"/>
            </a:pPr>
            <a:r>
              <a:rPr lang="el-GR" sz="2200" dirty="0" err="1"/>
              <a:t>Ορθοτροπική</a:t>
            </a:r>
            <a:r>
              <a:rPr lang="el-GR" sz="2200" dirty="0"/>
              <a:t> θεωρία </a:t>
            </a:r>
            <a:r>
              <a:rPr lang="el-GR" sz="2200" dirty="0" smtClean="0"/>
              <a:t>ελασμάτων.</a:t>
            </a:r>
            <a:endParaRPr lang="el-GR" sz="2200" dirty="0"/>
          </a:p>
          <a:p>
            <a:pPr lvl="1">
              <a:lnSpc>
                <a:spcPct val="110000"/>
              </a:lnSpc>
              <a:spcBef>
                <a:spcPts val="600"/>
              </a:spcBef>
              <a:spcAft>
                <a:spcPts val="1200"/>
              </a:spcAft>
              <a:buClr>
                <a:srgbClr val="910000"/>
              </a:buClr>
              <a:buFont typeface="Wingdings" pitchFamily="2" charset="2"/>
              <a:buChar char="§"/>
            </a:pPr>
            <a:r>
              <a:rPr lang="el-GR" sz="2200" dirty="0" err="1"/>
              <a:t>Θέωρηση</a:t>
            </a:r>
            <a:r>
              <a:rPr lang="el-GR" sz="2200" dirty="0"/>
              <a:t> δοκών σε ελαστική </a:t>
            </a:r>
            <a:r>
              <a:rPr lang="el-GR" sz="2200" dirty="0" err="1" smtClean="0"/>
              <a:t>έδραση</a:t>
            </a:r>
            <a:r>
              <a:rPr lang="el-GR" sz="2200" dirty="0" smtClean="0"/>
              <a:t>.</a:t>
            </a:r>
            <a:endParaRPr lang="el-GR" sz="2200" dirty="0"/>
          </a:p>
          <a:p>
            <a:pPr lvl="1">
              <a:lnSpc>
                <a:spcPct val="110000"/>
              </a:lnSpc>
              <a:spcBef>
                <a:spcPts val="600"/>
              </a:spcBef>
              <a:spcAft>
                <a:spcPts val="1200"/>
              </a:spcAft>
              <a:buClr>
                <a:srgbClr val="910000"/>
              </a:buClr>
              <a:buFont typeface="Wingdings" pitchFamily="2" charset="2"/>
              <a:buChar char="§"/>
            </a:pPr>
            <a:r>
              <a:rPr lang="el-GR" sz="2200" dirty="0"/>
              <a:t>Θεωρία πλέγματος (</a:t>
            </a:r>
            <a:r>
              <a:rPr lang="en-US" sz="2200" dirty="0"/>
              <a:t>grillage method</a:t>
            </a:r>
            <a:r>
              <a:rPr lang="en-US" sz="2200" dirty="0" smtClean="0"/>
              <a:t>)</a:t>
            </a:r>
            <a:r>
              <a:rPr lang="el-GR" sz="2200" dirty="0" smtClean="0"/>
              <a:t>.</a:t>
            </a:r>
            <a:endParaRPr lang="en-US" sz="2200" dirty="0"/>
          </a:p>
          <a:p>
            <a:pPr lvl="1">
              <a:lnSpc>
                <a:spcPct val="110000"/>
              </a:lnSpc>
              <a:spcBef>
                <a:spcPts val="600"/>
              </a:spcBef>
              <a:spcAft>
                <a:spcPts val="1200"/>
              </a:spcAft>
              <a:buClr>
                <a:srgbClr val="910000"/>
              </a:buClr>
              <a:buFont typeface="Wingdings" pitchFamily="2" charset="2"/>
              <a:buChar char="§"/>
            </a:pPr>
            <a:r>
              <a:rPr lang="el-GR" sz="2200" dirty="0"/>
              <a:t>Πεπερασμένα </a:t>
            </a:r>
            <a:r>
              <a:rPr lang="el-GR" sz="2200" dirty="0" smtClean="0"/>
              <a:t>στοιχεία.</a:t>
            </a:r>
            <a:endParaRPr lang="el-GR" sz="2200" dirty="0"/>
          </a:p>
        </p:txBody>
      </p:sp>
    </p:spTree>
    <p:extLst>
      <p:ext uri="{BB962C8B-B14F-4D97-AF65-F5344CB8AC3E}">
        <p14:creationId xmlns:p14="http://schemas.microsoft.com/office/powerpoint/2010/main" val="1893729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188640"/>
            <a:ext cx="9144000" cy="907200"/>
          </a:xfrm>
        </p:spPr>
        <p:txBody>
          <a:bodyPr>
            <a:noAutofit/>
          </a:bodyPr>
          <a:lstStyle/>
          <a:p>
            <a:r>
              <a:rPr lang="el-GR" dirty="0">
                <a:solidFill>
                  <a:srgbClr val="004A82"/>
                </a:solidFill>
              </a:rPr>
              <a:t>Κάμψη ενισχυμένων πλακών</a:t>
            </a:r>
            <a:br>
              <a:rPr lang="el-GR" dirty="0">
                <a:solidFill>
                  <a:srgbClr val="004A82"/>
                </a:solidFill>
              </a:rPr>
            </a:br>
            <a:r>
              <a:rPr lang="el-GR" sz="3200" b="0" dirty="0">
                <a:solidFill>
                  <a:srgbClr val="004A82"/>
                </a:solidFill>
              </a:rPr>
              <a:t>Χρήση των διαγραμμάτων του </a:t>
            </a:r>
            <a:r>
              <a:rPr lang="en-US" sz="3200" b="0" dirty="0" err="1" smtClean="0">
                <a:solidFill>
                  <a:srgbClr val="004A82"/>
                </a:solidFill>
              </a:rPr>
              <a:t>Schade</a:t>
            </a:r>
            <a:r>
              <a:rPr lang="el-GR" sz="3200" b="0" dirty="0" smtClean="0">
                <a:solidFill>
                  <a:srgbClr val="004A82"/>
                </a:solidFill>
              </a:rPr>
              <a:t> </a:t>
            </a:r>
            <a:r>
              <a:rPr lang="en-US" sz="3200" b="0" dirty="0" smtClean="0">
                <a:solidFill>
                  <a:srgbClr val="004A82"/>
                </a:solidFill>
              </a:rPr>
              <a:t>(</a:t>
            </a:r>
            <a:r>
              <a:rPr lang="el-GR" sz="3200" b="0" dirty="0" smtClean="0">
                <a:solidFill>
                  <a:srgbClr val="004A82"/>
                </a:solidFill>
              </a:rPr>
              <a:t>1 από 2</a:t>
            </a:r>
            <a:r>
              <a:rPr lang="en-US" sz="3200" b="0" dirty="0" smtClean="0">
                <a:solidFill>
                  <a:srgbClr val="004A82"/>
                </a:solidFill>
              </a:rPr>
              <a:t>)</a:t>
            </a:r>
            <a:endParaRPr lang="el-GR" sz="3200" b="0" dirty="0">
              <a:solidFill>
                <a:srgbClr val="004A8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
        <p:nvSpPr>
          <p:cNvPr id="69635" name="Rectangle 3"/>
          <p:cNvSpPr>
            <a:spLocks noGrp="1" noChangeArrowheads="1"/>
          </p:cNvSpPr>
          <p:nvPr>
            <p:ph type="body" idx="4294967295"/>
          </p:nvPr>
        </p:nvSpPr>
        <p:spPr>
          <a:xfrm>
            <a:off x="467544" y="1484784"/>
            <a:ext cx="8424936" cy="5040560"/>
          </a:xfrm>
        </p:spPr>
        <p:txBody>
          <a:bodyPr>
            <a:normAutofit/>
          </a:bodyPr>
          <a:lstStyle/>
          <a:p>
            <a:pPr>
              <a:lnSpc>
                <a:spcPct val="110000"/>
              </a:lnSpc>
              <a:spcBef>
                <a:spcPts val="800"/>
              </a:spcBef>
              <a:spcAft>
                <a:spcPts val="1200"/>
              </a:spcAft>
              <a:buClr>
                <a:srgbClr val="004A82"/>
              </a:buClr>
              <a:buFont typeface="Wingdings" pitchFamily="2" charset="2"/>
              <a:buChar char="§"/>
            </a:pPr>
            <a:r>
              <a:rPr lang="en-US" sz="2400" dirty="0"/>
              <a:t>To 1941 o </a:t>
            </a:r>
            <a:r>
              <a:rPr lang="en-US" sz="2400" dirty="0" err="1"/>
              <a:t>Schade</a:t>
            </a:r>
            <a:r>
              <a:rPr lang="en-US" sz="2400" dirty="0"/>
              <a:t> </a:t>
            </a:r>
            <a:r>
              <a:rPr lang="el-GR" sz="2400" dirty="0"/>
              <a:t>χρησιμοποιώντας τη θεωρία των </a:t>
            </a:r>
            <a:r>
              <a:rPr lang="el-GR" sz="2400" dirty="0" err="1"/>
              <a:t>ορθροτροπικών</a:t>
            </a:r>
            <a:r>
              <a:rPr lang="el-GR" sz="2400" dirty="0"/>
              <a:t> πλακών παρήγαγε μια σειρά διαγραμμάτων με χρήση των οποίων μπορεί να υπολογισθούν σχετικά απλά οι μέγιστες τάσεις και μετατοπίσεις που εμφανίζονται σε μια ενισχυμένη πλάκα υπό ομοιόμορφα κατανεμημένο, κάθετο φορτίο. </a:t>
            </a:r>
          </a:p>
          <a:p>
            <a:pPr>
              <a:lnSpc>
                <a:spcPct val="110000"/>
              </a:lnSpc>
              <a:spcBef>
                <a:spcPts val="800"/>
              </a:spcBef>
              <a:spcAft>
                <a:spcPts val="1200"/>
              </a:spcAft>
              <a:buClr>
                <a:srgbClr val="004A82"/>
              </a:buClr>
              <a:buFont typeface="Wingdings" pitchFamily="2" charset="2"/>
              <a:buChar char="§"/>
            </a:pPr>
            <a:r>
              <a:rPr lang="en-US" sz="2400" dirty="0" err="1"/>
              <a:t>Schade</a:t>
            </a:r>
            <a:r>
              <a:rPr lang="en-US" sz="2400" dirty="0"/>
              <a:t>, H.A., (1941), “Design Curves for Cross-Stiffened Plating”, Trans. SNAME, Vol.49, pp.154-182.</a:t>
            </a:r>
            <a:endParaRPr lang="el-GR" sz="2400" dirty="0"/>
          </a:p>
          <a:p>
            <a:pPr>
              <a:lnSpc>
                <a:spcPct val="110000"/>
              </a:lnSpc>
              <a:spcBef>
                <a:spcPts val="800"/>
              </a:spcBef>
              <a:spcAft>
                <a:spcPts val="1200"/>
              </a:spcAft>
              <a:buClr>
                <a:srgbClr val="004A82"/>
              </a:buClr>
              <a:buFont typeface="Wingdings" pitchFamily="2" charset="2"/>
              <a:buChar char="§"/>
            </a:pPr>
            <a:r>
              <a:rPr lang="el-GR" sz="2400" dirty="0"/>
              <a:t>Η Θεωρία των </a:t>
            </a:r>
            <a:r>
              <a:rPr lang="el-GR" sz="2400" dirty="0" err="1"/>
              <a:t>ορθροτροπικών</a:t>
            </a:r>
            <a:r>
              <a:rPr lang="el-GR" sz="2400" dirty="0"/>
              <a:t> πλακών δίνει σωστότερα αποτελέσματα όταν έχουμε ομοιόμορφα ενισχυτικά με σχετικά μικρές </a:t>
            </a:r>
            <a:r>
              <a:rPr lang="el-GR" sz="2400" dirty="0" err="1"/>
              <a:t>ισαποστάσεις</a:t>
            </a:r>
            <a:r>
              <a:rPr lang="el-GR" sz="2400" dirty="0"/>
              <a:t>.</a:t>
            </a:r>
          </a:p>
        </p:txBody>
      </p:sp>
    </p:spTree>
    <p:extLst>
      <p:ext uri="{BB962C8B-B14F-4D97-AF65-F5344CB8AC3E}">
        <p14:creationId xmlns:p14="http://schemas.microsoft.com/office/powerpoint/2010/main" val="374797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87200"/>
            <a:ext cx="9144000" cy="907200"/>
          </a:xfrm>
        </p:spPr>
        <p:txBody>
          <a:bodyPr>
            <a:noAutofit/>
          </a:bodyPr>
          <a:lstStyle/>
          <a:p>
            <a:r>
              <a:rPr lang="el-GR" dirty="0" smtClean="0">
                <a:solidFill>
                  <a:srgbClr val="004A82"/>
                </a:solidFill>
              </a:rPr>
              <a:t>Κάμψη ενισχυμένων πλακών</a:t>
            </a:r>
            <a:br>
              <a:rPr lang="el-GR" dirty="0" smtClean="0">
                <a:solidFill>
                  <a:srgbClr val="004A82"/>
                </a:solidFill>
              </a:rPr>
            </a:br>
            <a:r>
              <a:rPr lang="el-GR" sz="3200" b="0" dirty="0" smtClean="0">
                <a:solidFill>
                  <a:srgbClr val="004A82"/>
                </a:solidFill>
              </a:rPr>
              <a:t>Χρήση των διαγραμμάτων του </a:t>
            </a:r>
            <a:r>
              <a:rPr lang="en-US" sz="3200" b="0" dirty="0" err="1" smtClean="0">
                <a:solidFill>
                  <a:srgbClr val="004A82"/>
                </a:solidFill>
              </a:rPr>
              <a:t>Schade</a:t>
            </a:r>
            <a:r>
              <a:rPr lang="el-GR" sz="3200" b="0" dirty="0" smtClean="0">
                <a:solidFill>
                  <a:srgbClr val="004A82"/>
                </a:solidFill>
              </a:rPr>
              <a:t> </a:t>
            </a:r>
            <a:r>
              <a:rPr lang="en-US" sz="3200" b="0" dirty="0" smtClean="0">
                <a:solidFill>
                  <a:srgbClr val="004A82"/>
                </a:solidFill>
              </a:rPr>
              <a:t>(</a:t>
            </a:r>
            <a:r>
              <a:rPr lang="el-GR" sz="3200" b="0" dirty="0" smtClean="0">
                <a:solidFill>
                  <a:srgbClr val="004A82"/>
                </a:solidFill>
              </a:rPr>
              <a:t>2 από 2</a:t>
            </a:r>
            <a:r>
              <a:rPr lang="en-US" sz="3200" b="0" dirty="0" smtClean="0">
                <a:solidFill>
                  <a:srgbClr val="004A82"/>
                </a:solidFill>
              </a:rPr>
              <a:t>)</a:t>
            </a:r>
            <a:endParaRPr lang="el-GR" sz="32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70659" name="Rectangle 3"/>
          <p:cNvSpPr>
            <a:spLocks noGrp="1" noChangeArrowheads="1"/>
          </p:cNvSpPr>
          <p:nvPr>
            <p:ph type="body" idx="4294967295"/>
          </p:nvPr>
        </p:nvSpPr>
        <p:spPr>
          <a:xfrm>
            <a:off x="2005013" y="5867400"/>
            <a:ext cx="5133975" cy="762000"/>
          </a:xfrm>
        </p:spPr>
        <p:txBody>
          <a:bodyPr>
            <a:normAutofit fontScale="92500"/>
          </a:bodyPr>
          <a:lstStyle/>
          <a:p>
            <a:pPr>
              <a:buFont typeface="Wingdings" pitchFamily="2" charset="2"/>
              <a:buNone/>
            </a:pPr>
            <a:r>
              <a:rPr lang="el-GR" sz="2800" b="1" dirty="0">
                <a:solidFill>
                  <a:srgbClr val="004B82"/>
                </a:solidFill>
              </a:rPr>
              <a:t>Χρησιμοποιούμενοι συμβολισμοί</a:t>
            </a:r>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3993">
            <a:off x="2498997" y="1278439"/>
            <a:ext cx="4281488"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87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7544" y="116632"/>
            <a:ext cx="8229600" cy="1513608"/>
          </a:xfrm>
        </p:spPr>
        <p:txBody>
          <a:bodyPr anchor="t">
            <a:normAutofit fontScale="90000"/>
          </a:bodyPr>
          <a:lstStyle/>
          <a:p>
            <a:r>
              <a:rPr lang="el-GR" sz="4400" dirty="0">
                <a:solidFill>
                  <a:srgbClr val="004A82"/>
                </a:solidFill>
              </a:rPr>
              <a:t>Κάμψη ενισχυμένων πλακών</a:t>
            </a:r>
            <a:r>
              <a:rPr lang="el-GR" sz="4000" dirty="0">
                <a:solidFill>
                  <a:srgbClr val="004A82"/>
                </a:solidFill>
              </a:rPr>
              <a:t/>
            </a:r>
            <a:br>
              <a:rPr lang="el-GR" sz="4000" dirty="0">
                <a:solidFill>
                  <a:srgbClr val="004A82"/>
                </a:solidFill>
              </a:rPr>
            </a:br>
            <a:r>
              <a:rPr lang="el-GR" sz="3600" b="0" dirty="0">
                <a:solidFill>
                  <a:srgbClr val="004A82"/>
                </a:solidFill>
              </a:rPr>
              <a:t>Χρήση των διαγραμμάτων του </a:t>
            </a:r>
            <a:r>
              <a:rPr lang="en-US" sz="3600" b="0" dirty="0" err="1">
                <a:solidFill>
                  <a:srgbClr val="004A82"/>
                </a:solidFill>
              </a:rPr>
              <a:t>Schade</a:t>
            </a:r>
            <a:r>
              <a:rPr lang="el-GR" sz="3600" b="0" dirty="0">
                <a:solidFill>
                  <a:srgbClr val="004A82"/>
                </a:solidFill>
              </a:rPr>
              <a:t>- Χρησιμοποιούμενοι </a:t>
            </a:r>
            <a:r>
              <a:rPr lang="el-GR" sz="3600" b="0" dirty="0" smtClean="0">
                <a:solidFill>
                  <a:srgbClr val="004A82"/>
                </a:solidFill>
              </a:rPr>
              <a:t>συμβολισμοί </a:t>
            </a:r>
            <a:r>
              <a:rPr lang="en-US" sz="3600" b="0" dirty="0" smtClean="0">
                <a:solidFill>
                  <a:srgbClr val="004A82"/>
                </a:solidFill>
              </a:rPr>
              <a:t>(</a:t>
            </a:r>
            <a:r>
              <a:rPr lang="el-GR" sz="3600" b="0" dirty="0" smtClean="0">
                <a:solidFill>
                  <a:srgbClr val="004A82"/>
                </a:solidFill>
              </a:rPr>
              <a:t>1 από 2</a:t>
            </a:r>
            <a:r>
              <a:rPr lang="en-US" sz="3600" b="0" dirty="0" smtClean="0">
                <a:solidFill>
                  <a:srgbClr val="004A82"/>
                </a:solidFill>
              </a:rPr>
              <a:t>)</a:t>
            </a:r>
            <a:endParaRPr lang="el-GR" sz="36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79877" name="Text Box 5"/>
          <p:cNvSpPr txBox="1">
            <a:spLocks noChangeArrowheads="1"/>
          </p:cNvSpPr>
          <p:nvPr/>
        </p:nvSpPr>
        <p:spPr bwMode="auto">
          <a:xfrm>
            <a:off x="304800" y="1916832"/>
            <a:ext cx="88392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spcAft>
                <a:spcPts val="1200"/>
              </a:spcAft>
            </a:pPr>
            <a:r>
              <a:rPr lang="en-US" sz="2400" b="1" dirty="0">
                <a:solidFill>
                  <a:prstClr val="black"/>
                </a:solidFill>
                <a:latin typeface="Calibri"/>
              </a:rPr>
              <a:t>p</a:t>
            </a:r>
            <a:r>
              <a:rPr lang="en-US" sz="2400" dirty="0">
                <a:solidFill>
                  <a:prstClr val="black"/>
                </a:solidFill>
                <a:latin typeface="Calibri"/>
              </a:rPr>
              <a:t> = </a:t>
            </a:r>
            <a:r>
              <a:rPr lang="el-GR" sz="2400" dirty="0">
                <a:solidFill>
                  <a:prstClr val="black"/>
                </a:solidFill>
                <a:latin typeface="Calibri"/>
              </a:rPr>
              <a:t>ομοιόμορφα κατανεμημένο φορτίο (πίεση)</a:t>
            </a:r>
          </a:p>
          <a:p>
            <a:pPr>
              <a:spcBef>
                <a:spcPts val="600"/>
              </a:spcBef>
              <a:spcAft>
                <a:spcPts val="1200"/>
              </a:spcAft>
            </a:pPr>
            <a:r>
              <a:rPr lang="en-US" sz="2400" b="1" dirty="0">
                <a:solidFill>
                  <a:prstClr val="black"/>
                </a:solidFill>
                <a:latin typeface="Calibri"/>
              </a:rPr>
              <a:t>a (b) </a:t>
            </a:r>
            <a:r>
              <a:rPr lang="en-US" sz="2400" dirty="0">
                <a:solidFill>
                  <a:prstClr val="black"/>
                </a:solidFill>
                <a:latin typeface="Calibri"/>
              </a:rPr>
              <a:t>= </a:t>
            </a:r>
            <a:r>
              <a:rPr lang="el-GR" sz="2400" dirty="0">
                <a:solidFill>
                  <a:prstClr val="black"/>
                </a:solidFill>
                <a:latin typeface="Calibri"/>
              </a:rPr>
              <a:t>μήκος (πλάτος) της πλάκας</a:t>
            </a:r>
          </a:p>
          <a:p>
            <a:pPr>
              <a:spcBef>
                <a:spcPts val="600"/>
              </a:spcBef>
              <a:spcAft>
                <a:spcPts val="1200"/>
              </a:spcAft>
            </a:pPr>
            <a:r>
              <a:rPr lang="en-US" sz="2400" b="1" dirty="0">
                <a:solidFill>
                  <a:prstClr val="black"/>
                </a:solidFill>
                <a:latin typeface="Calibri"/>
              </a:rPr>
              <a:t>S</a:t>
            </a:r>
            <a:r>
              <a:rPr lang="en-US" sz="2400" b="1" baseline="-25000" dirty="0">
                <a:solidFill>
                  <a:prstClr val="black"/>
                </a:solidFill>
                <a:latin typeface="Calibri"/>
              </a:rPr>
              <a:t>a</a:t>
            </a:r>
            <a:r>
              <a:rPr lang="en-US" sz="2400" b="1" dirty="0">
                <a:solidFill>
                  <a:prstClr val="black"/>
                </a:solidFill>
                <a:latin typeface="Calibri"/>
              </a:rPr>
              <a:t> (</a:t>
            </a:r>
            <a:r>
              <a:rPr lang="en-US" sz="2400" b="1" dirty="0" err="1">
                <a:solidFill>
                  <a:prstClr val="black"/>
                </a:solidFill>
                <a:latin typeface="Calibri"/>
              </a:rPr>
              <a:t>S</a:t>
            </a:r>
            <a:r>
              <a:rPr lang="en-US" sz="2400" b="1" baseline="-25000" dirty="0" err="1">
                <a:solidFill>
                  <a:prstClr val="black"/>
                </a:solidFill>
                <a:latin typeface="Calibri"/>
              </a:rPr>
              <a:t>b</a:t>
            </a:r>
            <a:r>
              <a:rPr lang="en-US" sz="2400" b="1" dirty="0">
                <a:solidFill>
                  <a:prstClr val="black"/>
                </a:solidFill>
                <a:latin typeface="Calibri"/>
              </a:rPr>
              <a:t>) </a:t>
            </a:r>
            <a:r>
              <a:rPr lang="en-US" sz="2400" dirty="0">
                <a:solidFill>
                  <a:prstClr val="black"/>
                </a:solidFill>
                <a:latin typeface="Calibri"/>
              </a:rPr>
              <a:t>= </a:t>
            </a:r>
            <a:r>
              <a:rPr lang="el-GR" sz="2400" dirty="0">
                <a:solidFill>
                  <a:prstClr val="black"/>
                </a:solidFill>
                <a:latin typeface="Calibri"/>
              </a:rPr>
              <a:t>η </a:t>
            </a:r>
            <a:r>
              <a:rPr lang="el-GR" sz="2400" dirty="0" err="1">
                <a:solidFill>
                  <a:prstClr val="black"/>
                </a:solidFill>
                <a:latin typeface="Calibri"/>
              </a:rPr>
              <a:t>ισαπόσταση</a:t>
            </a:r>
            <a:r>
              <a:rPr lang="el-GR" sz="2400" dirty="0">
                <a:solidFill>
                  <a:prstClr val="black"/>
                </a:solidFill>
                <a:latin typeface="Calibri"/>
              </a:rPr>
              <a:t> των </a:t>
            </a:r>
            <a:r>
              <a:rPr lang="el-GR" sz="2400" dirty="0" err="1">
                <a:solidFill>
                  <a:prstClr val="black"/>
                </a:solidFill>
                <a:latin typeface="Calibri"/>
              </a:rPr>
              <a:t>μακρυών</a:t>
            </a:r>
            <a:r>
              <a:rPr lang="el-GR" sz="2400" dirty="0">
                <a:solidFill>
                  <a:prstClr val="black"/>
                </a:solidFill>
                <a:latin typeface="Calibri"/>
              </a:rPr>
              <a:t> (κοντών) ενισχυτικών</a:t>
            </a:r>
          </a:p>
          <a:p>
            <a:pPr>
              <a:spcBef>
                <a:spcPts val="600"/>
              </a:spcBef>
              <a:spcAft>
                <a:spcPts val="1200"/>
              </a:spcAft>
            </a:pPr>
            <a:r>
              <a:rPr lang="en-US" sz="2400" b="1" dirty="0">
                <a:solidFill>
                  <a:prstClr val="black"/>
                </a:solidFill>
                <a:latin typeface="Calibri"/>
              </a:rPr>
              <a:t>I</a:t>
            </a:r>
            <a:r>
              <a:rPr lang="en-US" sz="2400" b="1" baseline="-25000" dirty="0">
                <a:solidFill>
                  <a:prstClr val="black"/>
                </a:solidFill>
                <a:latin typeface="Calibri"/>
              </a:rPr>
              <a:t>na</a:t>
            </a:r>
            <a:r>
              <a:rPr lang="en-US" sz="2400" b="1" dirty="0">
                <a:solidFill>
                  <a:prstClr val="black"/>
                </a:solidFill>
                <a:latin typeface="Calibri"/>
              </a:rPr>
              <a:t> (</a:t>
            </a:r>
            <a:r>
              <a:rPr lang="en-US" sz="2400" b="1" dirty="0" err="1">
                <a:solidFill>
                  <a:prstClr val="black"/>
                </a:solidFill>
                <a:latin typeface="Calibri"/>
              </a:rPr>
              <a:t>I</a:t>
            </a:r>
            <a:r>
              <a:rPr lang="en-US" sz="2400" b="1" baseline="-25000" dirty="0" err="1">
                <a:solidFill>
                  <a:prstClr val="black"/>
                </a:solidFill>
                <a:latin typeface="Calibri"/>
              </a:rPr>
              <a:t>nb</a:t>
            </a:r>
            <a:r>
              <a:rPr lang="en-US" sz="2400" b="1" dirty="0">
                <a:solidFill>
                  <a:prstClr val="black"/>
                </a:solidFill>
                <a:latin typeface="Calibri"/>
              </a:rPr>
              <a:t>) </a:t>
            </a:r>
            <a:r>
              <a:rPr lang="en-US" sz="2400" dirty="0">
                <a:solidFill>
                  <a:prstClr val="black"/>
                </a:solidFill>
                <a:latin typeface="Calibri"/>
              </a:rPr>
              <a:t>= </a:t>
            </a:r>
            <a:r>
              <a:rPr lang="el-GR" sz="2400" dirty="0">
                <a:solidFill>
                  <a:prstClr val="black"/>
                </a:solidFill>
                <a:latin typeface="Calibri"/>
              </a:rPr>
              <a:t>η ροπή αδράνειας, συμπεριλαμβανομένου και του ισοδύναμου πλάτους ελάσματος,</a:t>
            </a:r>
            <a:r>
              <a:rPr lang="en-US" sz="2400" dirty="0">
                <a:solidFill>
                  <a:prstClr val="black"/>
                </a:solidFill>
                <a:latin typeface="Calibri"/>
              </a:rPr>
              <a:t> </a:t>
            </a:r>
            <a:r>
              <a:rPr lang="el-GR" sz="2400" dirty="0">
                <a:solidFill>
                  <a:prstClr val="black"/>
                </a:solidFill>
                <a:latin typeface="Calibri"/>
              </a:rPr>
              <a:t>των </a:t>
            </a:r>
            <a:r>
              <a:rPr lang="el-GR" sz="2400" dirty="0" err="1">
                <a:solidFill>
                  <a:prstClr val="black"/>
                </a:solidFill>
                <a:latin typeface="Calibri"/>
              </a:rPr>
              <a:t>μακρυών</a:t>
            </a:r>
            <a:r>
              <a:rPr lang="el-GR" sz="2400" dirty="0">
                <a:solidFill>
                  <a:prstClr val="black"/>
                </a:solidFill>
                <a:latin typeface="Calibri"/>
              </a:rPr>
              <a:t> (κοντών) επαναλαμβανόμενων ενισχυτικών (εκτός του κεντρικού ενισχυτικού το οποίο μπορεί να είναι μεγαλύτερο)</a:t>
            </a:r>
          </a:p>
          <a:p>
            <a:pPr>
              <a:spcBef>
                <a:spcPts val="600"/>
              </a:spcBef>
              <a:spcAft>
                <a:spcPts val="1200"/>
              </a:spcAft>
            </a:pPr>
            <a:r>
              <a:rPr lang="en-US" sz="2400" b="1" dirty="0" err="1">
                <a:solidFill>
                  <a:prstClr val="black"/>
                </a:solidFill>
                <a:latin typeface="Calibri"/>
              </a:rPr>
              <a:t>I</a:t>
            </a:r>
            <a:r>
              <a:rPr lang="en-US" sz="2400" b="1" baseline="-25000" dirty="0" err="1">
                <a:solidFill>
                  <a:prstClr val="black"/>
                </a:solidFill>
                <a:latin typeface="Calibri"/>
              </a:rPr>
              <a:t>pa</a:t>
            </a:r>
            <a:r>
              <a:rPr lang="en-US" sz="2400" b="1" dirty="0">
                <a:solidFill>
                  <a:prstClr val="black"/>
                </a:solidFill>
                <a:latin typeface="Calibri"/>
              </a:rPr>
              <a:t> (</a:t>
            </a:r>
            <a:r>
              <a:rPr lang="en-US" sz="2400" b="1" dirty="0" err="1">
                <a:solidFill>
                  <a:prstClr val="black"/>
                </a:solidFill>
                <a:latin typeface="Calibri"/>
              </a:rPr>
              <a:t>I</a:t>
            </a:r>
            <a:r>
              <a:rPr lang="en-US" sz="2400" b="1" baseline="-25000" dirty="0" err="1">
                <a:solidFill>
                  <a:prstClr val="black"/>
                </a:solidFill>
                <a:latin typeface="Calibri"/>
              </a:rPr>
              <a:t>pb</a:t>
            </a:r>
            <a:r>
              <a:rPr lang="en-US" sz="2400" b="1" dirty="0">
                <a:solidFill>
                  <a:prstClr val="black"/>
                </a:solidFill>
                <a:latin typeface="Calibri"/>
              </a:rPr>
              <a:t>) </a:t>
            </a:r>
            <a:r>
              <a:rPr lang="en-US" sz="2400" dirty="0">
                <a:solidFill>
                  <a:prstClr val="black"/>
                </a:solidFill>
                <a:latin typeface="Calibri"/>
              </a:rPr>
              <a:t>= </a:t>
            </a:r>
            <a:r>
              <a:rPr lang="el-GR" sz="2400" dirty="0">
                <a:solidFill>
                  <a:prstClr val="black"/>
                </a:solidFill>
                <a:latin typeface="Calibri"/>
              </a:rPr>
              <a:t>Η ροπή αδράνειας του ισοδυνάμου πλάτους ελάσματος</a:t>
            </a:r>
            <a:r>
              <a:rPr lang="en-US" sz="2400" dirty="0">
                <a:solidFill>
                  <a:prstClr val="black"/>
                </a:solidFill>
                <a:latin typeface="Calibri"/>
              </a:rPr>
              <a:t> </a:t>
            </a:r>
            <a:r>
              <a:rPr lang="el-GR" sz="2400" dirty="0">
                <a:solidFill>
                  <a:prstClr val="black"/>
                </a:solidFill>
                <a:latin typeface="Calibri"/>
              </a:rPr>
              <a:t>που συνεργάζεται με τα </a:t>
            </a:r>
            <a:r>
              <a:rPr lang="el-GR" sz="2400" dirty="0" err="1">
                <a:solidFill>
                  <a:prstClr val="black"/>
                </a:solidFill>
                <a:latin typeface="Calibri"/>
              </a:rPr>
              <a:t>μακρυά</a:t>
            </a:r>
            <a:r>
              <a:rPr lang="el-GR" sz="2400" dirty="0">
                <a:solidFill>
                  <a:prstClr val="black"/>
                </a:solidFill>
                <a:latin typeface="Calibri"/>
              </a:rPr>
              <a:t> (κοντά) </a:t>
            </a:r>
            <a:r>
              <a:rPr lang="el-GR" sz="2400" dirty="0" smtClean="0">
                <a:solidFill>
                  <a:prstClr val="black"/>
                </a:solidFill>
                <a:latin typeface="Calibri"/>
              </a:rPr>
              <a:t>ενισχυτικά</a:t>
            </a:r>
            <a:endParaRPr lang="el-GR" sz="2400" dirty="0">
              <a:solidFill>
                <a:prstClr val="black"/>
              </a:solidFill>
              <a:latin typeface="Calibri"/>
            </a:endParaRPr>
          </a:p>
        </p:txBody>
      </p:sp>
    </p:spTree>
    <p:extLst>
      <p:ext uri="{BB962C8B-B14F-4D97-AF65-F5344CB8AC3E}">
        <p14:creationId xmlns:p14="http://schemas.microsoft.com/office/powerpoint/2010/main" val="152730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7544" y="187200"/>
            <a:ext cx="8229600" cy="1585616"/>
          </a:xfrm>
        </p:spPr>
        <p:txBody>
          <a:bodyPr>
            <a:normAutofit fontScale="90000"/>
          </a:bodyPr>
          <a:lstStyle/>
          <a:p>
            <a:r>
              <a:rPr lang="el-GR" sz="4400" dirty="0">
                <a:solidFill>
                  <a:srgbClr val="004A82"/>
                </a:solidFill>
              </a:rPr>
              <a:t>Κάμψη ενισχυμένων πλακών</a:t>
            </a:r>
            <a:r>
              <a:rPr lang="el-GR" sz="4000" dirty="0">
                <a:solidFill>
                  <a:srgbClr val="004A82"/>
                </a:solidFill>
              </a:rPr>
              <a:t/>
            </a:r>
            <a:br>
              <a:rPr lang="el-GR" sz="4000" dirty="0">
                <a:solidFill>
                  <a:srgbClr val="004A82"/>
                </a:solidFill>
              </a:rPr>
            </a:br>
            <a:r>
              <a:rPr lang="el-GR" sz="3600" b="0" dirty="0">
                <a:solidFill>
                  <a:srgbClr val="004A82"/>
                </a:solidFill>
              </a:rPr>
              <a:t>Χρήση των διαγραμμάτων του </a:t>
            </a:r>
            <a:r>
              <a:rPr lang="en-US" sz="3600" b="0" dirty="0" err="1">
                <a:solidFill>
                  <a:srgbClr val="004A82"/>
                </a:solidFill>
              </a:rPr>
              <a:t>Schade</a:t>
            </a:r>
            <a:r>
              <a:rPr lang="el-GR" sz="3600" b="0" dirty="0">
                <a:solidFill>
                  <a:srgbClr val="004A82"/>
                </a:solidFill>
              </a:rPr>
              <a:t>- Χρησιμοποιούμενοι </a:t>
            </a:r>
            <a:r>
              <a:rPr lang="el-GR" sz="3600" b="0" dirty="0" smtClean="0">
                <a:solidFill>
                  <a:srgbClr val="004A82"/>
                </a:solidFill>
              </a:rPr>
              <a:t>συμβολισμοί </a:t>
            </a:r>
            <a:r>
              <a:rPr lang="en-US" sz="3600" b="0" dirty="0" smtClean="0">
                <a:solidFill>
                  <a:srgbClr val="004A82"/>
                </a:solidFill>
              </a:rPr>
              <a:t>(</a:t>
            </a:r>
            <a:r>
              <a:rPr lang="el-GR" sz="3600" b="0" dirty="0" smtClean="0">
                <a:solidFill>
                  <a:srgbClr val="004A82"/>
                </a:solidFill>
              </a:rPr>
              <a:t>2 από 2</a:t>
            </a:r>
            <a:r>
              <a:rPr lang="en-US" sz="3600" b="0" dirty="0" smtClean="0">
                <a:solidFill>
                  <a:srgbClr val="004A82"/>
                </a:solidFill>
              </a:rPr>
              <a:t>)</a:t>
            </a:r>
            <a:endParaRPr lang="el-GR" sz="36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79877" name="Text Box 5"/>
          <p:cNvSpPr txBox="1">
            <a:spLocks noChangeArrowheads="1"/>
          </p:cNvSpPr>
          <p:nvPr/>
        </p:nvSpPr>
        <p:spPr bwMode="auto">
          <a:xfrm>
            <a:off x="304800" y="2060848"/>
            <a:ext cx="88392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spcAft>
                <a:spcPts val="1200"/>
              </a:spcAft>
            </a:pPr>
            <a:r>
              <a:rPr lang="en-US" sz="2400" b="1" dirty="0" smtClean="0">
                <a:solidFill>
                  <a:prstClr val="black"/>
                </a:solidFill>
                <a:latin typeface="Calibri"/>
              </a:rPr>
              <a:t>I</a:t>
            </a:r>
            <a:r>
              <a:rPr lang="en-US" sz="2400" b="1" baseline="-25000" dirty="0" smtClean="0">
                <a:solidFill>
                  <a:prstClr val="black"/>
                </a:solidFill>
                <a:latin typeface="Calibri"/>
              </a:rPr>
              <a:t>a</a:t>
            </a:r>
            <a:r>
              <a:rPr lang="en-US" sz="2400" b="1" dirty="0" smtClean="0">
                <a:solidFill>
                  <a:prstClr val="black"/>
                </a:solidFill>
                <a:latin typeface="Calibri"/>
              </a:rPr>
              <a:t> </a:t>
            </a:r>
            <a:r>
              <a:rPr lang="en-US" sz="2400" b="1" dirty="0">
                <a:solidFill>
                  <a:prstClr val="black"/>
                </a:solidFill>
                <a:latin typeface="Calibri"/>
              </a:rPr>
              <a:t>(</a:t>
            </a:r>
            <a:r>
              <a:rPr lang="en-US" sz="2400" b="1" dirty="0" err="1">
                <a:solidFill>
                  <a:prstClr val="black"/>
                </a:solidFill>
                <a:latin typeface="Calibri"/>
              </a:rPr>
              <a:t>I</a:t>
            </a:r>
            <a:r>
              <a:rPr lang="en-US" sz="2400" b="1" baseline="-25000" dirty="0" err="1">
                <a:solidFill>
                  <a:prstClr val="black"/>
                </a:solidFill>
                <a:latin typeface="Calibri"/>
              </a:rPr>
              <a:t>b</a:t>
            </a:r>
            <a:r>
              <a:rPr lang="en-US" sz="2400" b="1" dirty="0">
                <a:solidFill>
                  <a:prstClr val="black"/>
                </a:solidFill>
                <a:latin typeface="Calibri"/>
              </a:rPr>
              <a:t>) </a:t>
            </a:r>
            <a:r>
              <a:rPr lang="en-US" sz="2400" dirty="0">
                <a:solidFill>
                  <a:prstClr val="black"/>
                </a:solidFill>
                <a:latin typeface="Calibri"/>
              </a:rPr>
              <a:t>= H </a:t>
            </a:r>
            <a:r>
              <a:rPr lang="el-GR" sz="2400" dirty="0">
                <a:solidFill>
                  <a:prstClr val="black"/>
                </a:solidFill>
                <a:latin typeface="Calibri"/>
              </a:rPr>
              <a:t>ροπή αδράνειας του κεντρικού </a:t>
            </a:r>
            <a:r>
              <a:rPr lang="el-GR" sz="2400" dirty="0" err="1">
                <a:solidFill>
                  <a:prstClr val="black"/>
                </a:solidFill>
                <a:latin typeface="Calibri"/>
              </a:rPr>
              <a:t>μακρυού</a:t>
            </a:r>
            <a:r>
              <a:rPr lang="el-GR" sz="2400" dirty="0">
                <a:solidFill>
                  <a:prstClr val="black"/>
                </a:solidFill>
                <a:latin typeface="Calibri"/>
              </a:rPr>
              <a:t> (κοντού) ενισχυτικού συμπεριλαμβανομένου του ισοδυνάμου πλάτους του συνεργαζομένου ελάσματος</a:t>
            </a:r>
          </a:p>
          <a:p>
            <a:pPr>
              <a:spcBef>
                <a:spcPts val="600"/>
              </a:spcBef>
              <a:spcAft>
                <a:spcPts val="1200"/>
              </a:spcAft>
            </a:pPr>
            <a:r>
              <a:rPr lang="en-US" sz="2400" b="1" dirty="0" err="1">
                <a:solidFill>
                  <a:prstClr val="black"/>
                </a:solidFill>
                <a:latin typeface="Calibri"/>
              </a:rPr>
              <a:t>A</a:t>
            </a:r>
            <a:r>
              <a:rPr lang="en-US" sz="2400" b="1" baseline="-25000" dirty="0" err="1">
                <a:solidFill>
                  <a:prstClr val="black"/>
                </a:solidFill>
                <a:latin typeface="Calibri"/>
              </a:rPr>
              <a:t>a</a:t>
            </a:r>
            <a:r>
              <a:rPr lang="en-US" sz="2400" b="1" dirty="0">
                <a:solidFill>
                  <a:prstClr val="black"/>
                </a:solidFill>
                <a:latin typeface="Calibri"/>
              </a:rPr>
              <a:t> (</a:t>
            </a:r>
            <a:r>
              <a:rPr lang="en-US" sz="2400" b="1" dirty="0" err="1">
                <a:solidFill>
                  <a:prstClr val="black"/>
                </a:solidFill>
                <a:latin typeface="Calibri"/>
              </a:rPr>
              <a:t>A</a:t>
            </a:r>
            <a:r>
              <a:rPr lang="en-US" sz="2400" b="1" baseline="-25000" dirty="0" err="1">
                <a:solidFill>
                  <a:prstClr val="black"/>
                </a:solidFill>
                <a:latin typeface="Calibri"/>
              </a:rPr>
              <a:t>b</a:t>
            </a:r>
            <a:r>
              <a:rPr lang="en-US" sz="2400" b="1" dirty="0">
                <a:solidFill>
                  <a:prstClr val="black"/>
                </a:solidFill>
                <a:latin typeface="Calibri"/>
              </a:rPr>
              <a:t>) </a:t>
            </a:r>
            <a:r>
              <a:rPr lang="en-US" sz="2400" dirty="0">
                <a:solidFill>
                  <a:prstClr val="black"/>
                </a:solidFill>
                <a:latin typeface="Calibri"/>
              </a:rPr>
              <a:t>=  </a:t>
            </a:r>
            <a:r>
              <a:rPr lang="el-GR" sz="2400" dirty="0">
                <a:solidFill>
                  <a:prstClr val="black"/>
                </a:solidFill>
                <a:latin typeface="Calibri"/>
              </a:rPr>
              <a:t>Το εμβαδό της διατομής του </a:t>
            </a:r>
            <a:r>
              <a:rPr lang="en-US" sz="2400" dirty="0">
                <a:solidFill>
                  <a:prstClr val="black"/>
                </a:solidFill>
                <a:latin typeface="Calibri"/>
              </a:rPr>
              <a:t>web</a:t>
            </a:r>
            <a:r>
              <a:rPr lang="el-GR" sz="2400" dirty="0">
                <a:solidFill>
                  <a:prstClr val="black"/>
                </a:solidFill>
                <a:latin typeface="Calibri"/>
              </a:rPr>
              <a:t> του κεντρικού </a:t>
            </a:r>
            <a:r>
              <a:rPr lang="el-GR" sz="2400" dirty="0" err="1">
                <a:solidFill>
                  <a:prstClr val="black"/>
                </a:solidFill>
                <a:latin typeface="Calibri"/>
              </a:rPr>
              <a:t>μακρυού</a:t>
            </a:r>
            <a:r>
              <a:rPr lang="el-GR" sz="2400" dirty="0">
                <a:solidFill>
                  <a:prstClr val="black"/>
                </a:solidFill>
                <a:latin typeface="Calibri"/>
              </a:rPr>
              <a:t> (κοντού) ενισχυτικού</a:t>
            </a:r>
            <a:endParaRPr lang="en-US" sz="2400" dirty="0">
              <a:solidFill>
                <a:prstClr val="black"/>
              </a:solidFill>
              <a:latin typeface="Calibri"/>
            </a:endParaRPr>
          </a:p>
          <a:p>
            <a:pPr>
              <a:spcBef>
                <a:spcPts val="600"/>
              </a:spcBef>
              <a:spcAft>
                <a:spcPts val="1200"/>
              </a:spcAft>
            </a:pPr>
            <a:r>
              <a:rPr lang="en-US" sz="2400" b="1" dirty="0" err="1">
                <a:solidFill>
                  <a:prstClr val="black"/>
                </a:solidFill>
                <a:latin typeface="Calibri"/>
              </a:rPr>
              <a:t>r</a:t>
            </a:r>
            <a:r>
              <a:rPr lang="en-US" sz="2400" b="1" baseline="-25000" dirty="0" err="1">
                <a:solidFill>
                  <a:prstClr val="black"/>
                </a:solidFill>
                <a:latin typeface="Calibri"/>
              </a:rPr>
              <a:t>a</a:t>
            </a:r>
            <a:r>
              <a:rPr lang="en-US" sz="2400" b="1" dirty="0">
                <a:solidFill>
                  <a:prstClr val="black"/>
                </a:solidFill>
                <a:latin typeface="Calibri"/>
              </a:rPr>
              <a:t> (</a:t>
            </a:r>
            <a:r>
              <a:rPr lang="en-US" sz="2400" b="1" dirty="0" err="1">
                <a:solidFill>
                  <a:prstClr val="black"/>
                </a:solidFill>
                <a:latin typeface="Calibri"/>
              </a:rPr>
              <a:t>r</a:t>
            </a:r>
            <a:r>
              <a:rPr lang="en-US" sz="2400" b="1" baseline="-25000" dirty="0" err="1">
                <a:solidFill>
                  <a:prstClr val="black"/>
                </a:solidFill>
                <a:latin typeface="Calibri"/>
              </a:rPr>
              <a:t>b</a:t>
            </a:r>
            <a:r>
              <a:rPr lang="en-US" sz="2400" b="1" dirty="0">
                <a:solidFill>
                  <a:prstClr val="black"/>
                </a:solidFill>
                <a:latin typeface="Calibri"/>
              </a:rPr>
              <a:t>) </a:t>
            </a:r>
            <a:r>
              <a:rPr lang="en-US" sz="2400" dirty="0">
                <a:solidFill>
                  <a:prstClr val="black"/>
                </a:solidFill>
                <a:latin typeface="Calibri"/>
              </a:rPr>
              <a:t>= </a:t>
            </a:r>
            <a:r>
              <a:rPr lang="el-GR" sz="2400" dirty="0">
                <a:solidFill>
                  <a:prstClr val="black"/>
                </a:solidFill>
                <a:latin typeface="Calibri"/>
              </a:rPr>
              <a:t>Η απόσταση από τον ουδέτερο άξονα του κεντρικού </a:t>
            </a:r>
            <a:r>
              <a:rPr lang="el-GR" sz="2400" dirty="0" err="1">
                <a:solidFill>
                  <a:prstClr val="black"/>
                </a:solidFill>
                <a:latin typeface="Calibri"/>
              </a:rPr>
              <a:t>μακρυού</a:t>
            </a:r>
            <a:r>
              <a:rPr lang="el-GR" sz="2400" dirty="0">
                <a:solidFill>
                  <a:prstClr val="black"/>
                </a:solidFill>
                <a:latin typeface="Calibri"/>
              </a:rPr>
              <a:t> (κοντού) ενισχυτικού της εξωτερικής ίνας</a:t>
            </a:r>
          </a:p>
        </p:txBody>
      </p:sp>
    </p:spTree>
    <p:extLst>
      <p:ext uri="{BB962C8B-B14F-4D97-AF65-F5344CB8AC3E}">
        <p14:creationId xmlns:p14="http://schemas.microsoft.com/office/powerpoint/2010/main" val="113985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187200"/>
            <a:ext cx="9144000" cy="1421390"/>
          </a:xfrm>
        </p:spPr>
        <p:txBody>
          <a:bodyPr>
            <a:normAutofit fontScale="90000"/>
          </a:bodyPr>
          <a:lstStyle/>
          <a:p>
            <a:pPr>
              <a:tabLst>
                <a:tab pos="2865438" algn="l"/>
              </a:tabLst>
            </a:pPr>
            <a:r>
              <a:rPr lang="el-GR" sz="4400" dirty="0">
                <a:solidFill>
                  <a:srgbClr val="004A82"/>
                </a:solidFill>
              </a:rPr>
              <a:t>Κάμψη ενισχυμένων πλακών</a:t>
            </a:r>
            <a:r>
              <a:rPr lang="el-GR" sz="4000" dirty="0">
                <a:solidFill>
                  <a:srgbClr val="004A82"/>
                </a:solidFill>
              </a:rPr>
              <a:t/>
            </a:r>
            <a:br>
              <a:rPr lang="el-GR" sz="4000" dirty="0">
                <a:solidFill>
                  <a:srgbClr val="004A82"/>
                </a:solidFill>
              </a:rPr>
            </a:br>
            <a:r>
              <a:rPr lang="el-GR" sz="3100" dirty="0">
                <a:solidFill>
                  <a:srgbClr val="004A82"/>
                </a:solidFill>
              </a:rPr>
              <a:t>Χρήση των διαγραμμάτων του </a:t>
            </a:r>
            <a:r>
              <a:rPr lang="en-US" sz="3100" dirty="0" err="1" smtClean="0">
                <a:solidFill>
                  <a:srgbClr val="004A82"/>
                </a:solidFill>
              </a:rPr>
              <a:t>Schade</a:t>
            </a:r>
            <a:r>
              <a:rPr lang="el-GR" sz="3100" dirty="0" smtClean="0">
                <a:solidFill>
                  <a:srgbClr val="004A82"/>
                </a:solidFill>
              </a:rPr>
              <a:t/>
            </a:r>
            <a:br>
              <a:rPr lang="el-GR" sz="3100" dirty="0" smtClean="0">
                <a:solidFill>
                  <a:srgbClr val="004A82"/>
                </a:solidFill>
              </a:rPr>
            </a:br>
            <a:r>
              <a:rPr lang="el-GR" sz="3100" dirty="0">
                <a:solidFill>
                  <a:srgbClr val="004A82"/>
                </a:solidFill>
              </a:rPr>
              <a:t>Τύποι ενίσχυσης και υπολογισμός </a:t>
            </a:r>
            <a:r>
              <a:rPr lang="el-GR" sz="3100" dirty="0" smtClean="0">
                <a:solidFill>
                  <a:srgbClr val="004A82"/>
                </a:solidFill>
              </a:rPr>
              <a:t>παραμέτρων </a:t>
            </a:r>
            <a:r>
              <a:rPr lang="en-US" sz="2900" b="0" dirty="0" smtClean="0">
                <a:solidFill>
                  <a:srgbClr val="004A82"/>
                </a:solidFill>
              </a:rPr>
              <a:t>(</a:t>
            </a:r>
            <a:r>
              <a:rPr lang="el-GR" sz="2900" b="0" dirty="0" smtClean="0">
                <a:solidFill>
                  <a:srgbClr val="004A82"/>
                </a:solidFill>
              </a:rPr>
              <a:t>1 από 4</a:t>
            </a:r>
            <a:r>
              <a:rPr lang="en-US" sz="2900" b="0" dirty="0" smtClean="0">
                <a:solidFill>
                  <a:srgbClr val="004A82"/>
                </a:solidFill>
              </a:rPr>
              <a:t>)</a:t>
            </a:r>
            <a:endParaRPr lang="el-GR" sz="29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grpSp>
        <p:nvGrpSpPr>
          <p:cNvPr id="73742" name="Ομάδα 73741"/>
          <p:cNvGrpSpPr/>
          <p:nvPr/>
        </p:nvGrpSpPr>
        <p:grpSpPr>
          <a:xfrm>
            <a:off x="289899" y="1983763"/>
            <a:ext cx="4341136" cy="2548418"/>
            <a:chOff x="282508" y="1960702"/>
            <a:chExt cx="4341136" cy="2548418"/>
          </a:xfrm>
        </p:grpSpPr>
        <p:cxnSp>
          <p:nvCxnSpPr>
            <p:cNvPr id="11" name="Ευθεία γραμμή σύνδεσης 10"/>
            <p:cNvCxnSpPr/>
            <p:nvPr/>
          </p:nvCxnSpPr>
          <p:spPr>
            <a:xfrm>
              <a:off x="282509" y="1960702"/>
              <a:ext cx="43337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282509" y="1960702"/>
              <a:ext cx="14784" cy="25484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4616252" y="1960702"/>
              <a:ext cx="0" cy="25484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97293" y="4509120"/>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971600" y="1960702"/>
              <a:ext cx="0" cy="25484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1691680" y="1960702"/>
              <a:ext cx="0" cy="25484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411760" y="1960702"/>
              <a:ext cx="0" cy="25484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3131840" y="1960702"/>
              <a:ext cx="0" cy="25484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3851920" y="1960702"/>
              <a:ext cx="0" cy="25484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p:nvPr/>
          </p:nvCxnSpPr>
          <p:spPr>
            <a:xfrm>
              <a:off x="289901" y="2332181"/>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a:off x="282508" y="2644681"/>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a:off x="289901" y="2915730"/>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p:cNvCxnSpPr/>
            <p:nvPr/>
          </p:nvCxnSpPr>
          <p:spPr>
            <a:xfrm>
              <a:off x="297293" y="3245056"/>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a:off x="297293" y="3562767"/>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Ευθεία γραμμή σύνδεσης 57"/>
            <p:cNvCxnSpPr/>
            <p:nvPr/>
          </p:nvCxnSpPr>
          <p:spPr>
            <a:xfrm>
              <a:off x="282509" y="3878179"/>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p:cNvCxnSpPr/>
            <p:nvPr/>
          </p:nvCxnSpPr>
          <p:spPr>
            <a:xfrm>
              <a:off x="289901" y="4193650"/>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741" name="TextBox 73740"/>
          <p:cNvSpPr txBox="1"/>
          <p:nvPr/>
        </p:nvSpPr>
        <p:spPr>
          <a:xfrm>
            <a:off x="804283" y="4584916"/>
            <a:ext cx="3312369" cy="430887"/>
          </a:xfrm>
          <a:prstGeom prst="rect">
            <a:avLst/>
          </a:prstGeom>
          <a:noFill/>
        </p:spPr>
        <p:txBody>
          <a:bodyPr wrap="square" rtlCol="0">
            <a:spAutoFit/>
          </a:bodyPr>
          <a:lstStyle/>
          <a:p>
            <a:r>
              <a:rPr lang="en-US" sz="2200" b="1" dirty="0" smtClean="0">
                <a:solidFill>
                  <a:prstClr val="black"/>
                </a:solidFill>
                <a:latin typeface="Calibri"/>
              </a:rPr>
              <a:t>Type A –</a:t>
            </a:r>
            <a:r>
              <a:rPr lang="en-US" sz="2200" b="1" dirty="0">
                <a:solidFill>
                  <a:prstClr val="black"/>
                </a:solidFill>
                <a:latin typeface="Calibri"/>
              </a:rPr>
              <a:t> </a:t>
            </a:r>
            <a:r>
              <a:rPr lang="en-US" sz="2200" b="1" dirty="0" smtClean="0">
                <a:solidFill>
                  <a:prstClr val="black"/>
                </a:solidFill>
                <a:latin typeface="Calibri"/>
              </a:rPr>
              <a:t>Cross-stiffening</a:t>
            </a:r>
          </a:p>
        </p:txBody>
      </p:sp>
      <mc:AlternateContent xmlns:mc="http://schemas.openxmlformats.org/markup-compatibility/2006" xmlns:a14="http://schemas.microsoft.com/office/drawing/2010/main">
        <mc:Choice Requires="a14">
          <p:sp>
            <p:nvSpPr>
              <p:cNvPr id="5" name="TextBox 4"/>
              <p:cNvSpPr txBox="1"/>
              <p:nvPr/>
            </p:nvSpPr>
            <p:spPr>
              <a:xfrm>
                <a:off x="5868144" y="1945703"/>
                <a:ext cx="2394502" cy="645048"/>
              </a:xfrm>
              <a:prstGeom prst="rect">
                <a:avLst/>
              </a:prstGeom>
              <a:noFill/>
            </p:spPr>
            <p:txBody>
              <a:bodyPr wrap="none" rtlCol="0">
                <a:spAutoFit/>
              </a:bodyPr>
              <a:lstStyle/>
              <a:p>
                <a14:m>
                  <m:oMath xmlns:m="http://schemas.openxmlformats.org/officeDocument/2006/math">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a</m:t>
                    </m:r>
                    <m:r>
                      <a:rPr lang="en-US" sz="2400" smtClean="0">
                        <a:solidFill>
                          <a:prstClr val="black"/>
                        </a:solidFill>
                        <a:latin typeface="Cambria Math"/>
                      </a:rPr>
                      <m:t>=</m:t>
                    </m:r>
                  </m:oMath>
                </a14:m>
                <a:r>
                  <a:rPr lang="en-US" sz="2400" dirty="0" smtClean="0">
                    <a:solidFill>
                      <a:prstClr val="black"/>
                    </a:solidFill>
                    <a:latin typeface="Calibri"/>
                  </a:rPr>
                  <a:t> </a:t>
                </a:r>
                <a14:m>
                  <m:oMath xmlns:m="http://schemas.openxmlformats.org/officeDocument/2006/math">
                    <m:f>
                      <m:fPr>
                        <m:ctrlPr>
                          <a:rPr lang="en-US" sz="2400" i="1" dirty="0" smtClean="0">
                            <a:solidFill>
                              <a:prstClr val="black"/>
                            </a:solidFill>
                            <a:latin typeface="Cambria Math"/>
                          </a:rPr>
                        </m:ctrlPr>
                      </m:fPr>
                      <m:num>
                        <m:r>
                          <m:rPr>
                            <m:sty m:val="p"/>
                          </m:rPr>
                          <a:rPr lang="en-US" sz="2400" dirty="0" smtClean="0">
                            <a:solidFill>
                              <a:prstClr val="black"/>
                            </a:solidFill>
                            <a:latin typeface="Cambria Math"/>
                          </a:rPr>
                          <m:t>I</m:t>
                        </m:r>
                        <m:r>
                          <m:rPr>
                            <m:sty m:val="p"/>
                          </m:rPr>
                          <a:rPr lang="en-US" sz="2400" baseline="-25000" dirty="0" smtClean="0">
                            <a:solidFill>
                              <a:prstClr val="black"/>
                            </a:solidFill>
                            <a:latin typeface="Cambria Math"/>
                          </a:rPr>
                          <m:t>na</m:t>
                        </m:r>
                      </m:num>
                      <m:den>
                        <m:r>
                          <m:rPr>
                            <m:sty m:val="p"/>
                          </m:rPr>
                          <a:rPr lang="en-US" sz="2400" dirty="0" smtClean="0">
                            <a:solidFill>
                              <a:prstClr val="black"/>
                            </a:solidFill>
                            <a:latin typeface="Cambria Math"/>
                          </a:rPr>
                          <m:t>S</m:t>
                        </m:r>
                        <m:r>
                          <m:rPr>
                            <m:sty m:val="p"/>
                          </m:rPr>
                          <a:rPr lang="en-US" sz="2400" baseline="-25000" dirty="0" smtClean="0">
                            <a:solidFill>
                              <a:prstClr val="black"/>
                            </a:solidFill>
                            <a:latin typeface="Cambria Math"/>
                          </a:rPr>
                          <m:t>a</m:t>
                        </m:r>
                      </m:den>
                    </m:f>
                  </m:oMath>
                </a14:m>
                <a:r>
                  <a:rPr lang="en-US" sz="2400" dirty="0" smtClean="0">
                    <a:solidFill>
                      <a:prstClr val="black"/>
                    </a:solidFill>
                    <a:latin typeface="Calibri"/>
                  </a:rPr>
                  <a:t> + 2 </a:t>
                </a:r>
                <a14:m>
                  <m:oMath xmlns:m="http://schemas.openxmlformats.org/officeDocument/2006/math">
                    <m:d>
                      <m:dPr>
                        <m:ctrlPr>
                          <a:rPr lang="en-US" sz="2400" i="1" smtClean="0">
                            <a:solidFill>
                              <a:prstClr val="black"/>
                            </a:solidFill>
                            <a:latin typeface="Cambria Math"/>
                          </a:rPr>
                        </m:ctrlPr>
                      </m:dPr>
                      <m:e>
                        <m:f>
                          <m:fPr>
                            <m:ctrlPr>
                              <a:rPr lang="en-US" sz="2400" i="1" smtClean="0">
                                <a:solidFill>
                                  <a:prstClr val="black"/>
                                </a:solidFill>
                                <a:latin typeface="Cambria Math"/>
                              </a:rPr>
                            </m:ctrlPr>
                          </m:fPr>
                          <m:num>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a</m:t>
                            </m:r>
                            <m:r>
                              <a:rPr lang="en-US" sz="2400" smtClean="0">
                                <a:solidFill>
                                  <a:prstClr val="black"/>
                                </a:solidFill>
                                <a:latin typeface="Cambria Math"/>
                              </a:rPr>
                              <m:t> −</m:t>
                            </m:r>
                            <m:r>
                              <m:rPr>
                                <m:sty m:val="p"/>
                              </m:rPr>
                              <a:rPr lang="en-US" sz="2400" smtClean="0">
                                <a:solidFill>
                                  <a:prstClr val="black"/>
                                </a:solidFill>
                                <a:latin typeface="Cambria Math"/>
                              </a:rPr>
                              <m:t>Ina</m:t>
                            </m:r>
                          </m:num>
                          <m:den>
                            <m:r>
                              <m:rPr>
                                <m:sty m:val="p"/>
                              </m:rPr>
                              <a:rPr lang="en-US" sz="2400" smtClean="0">
                                <a:solidFill>
                                  <a:prstClr val="black"/>
                                </a:solidFill>
                                <a:latin typeface="Cambria Math"/>
                              </a:rPr>
                              <m:t>b</m:t>
                            </m:r>
                          </m:den>
                        </m:f>
                      </m:e>
                    </m:d>
                  </m:oMath>
                </a14:m>
                <a:endParaRPr lang="el-GR" sz="2400" dirty="0">
                  <a:solidFill>
                    <a:prstClr val="black"/>
                  </a:solidFill>
                  <a:latin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868144" y="1945703"/>
                <a:ext cx="2394502" cy="645048"/>
              </a:xfrm>
              <a:prstGeom prst="rect">
                <a:avLst/>
              </a:prstGeom>
              <a:blipFill rotWithShape="1">
                <a:blip r:embed="rId3"/>
                <a:stretch>
                  <a:fillRect r="-1020" b="-754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68144" y="2826470"/>
                <a:ext cx="2591159" cy="645048"/>
              </a:xfrm>
              <a:prstGeom prst="rect">
                <a:avLst/>
              </a:prstGeom>
              <a:noFill/>
            </p:spPr>
            <p:txBody>
              <a:bodyPr wrap="none" rtlCol="0">
                <a:spAutoFit/>
              </a:bodyPr>
              <a:lstStyle/>
              <a:p>
                <a14:m>
                  <m:oMath xmlns:m="http://schemas.openxmlformats.org/officeDocument/2006/math">
                    <m:r>
                      <m:rPr>
                        <m:sty m:val="p"/>
                      </m:rPr>
                      <a:rPr lang="en-US" sz="2400" smtClean="0">
                        <a:solidFill>
                          <a:prstClr val="black"/>
                        </a:solidFill>
                        <a:latin typeface="Cambria Math"/>
                      </a:rPr>
                      <m:t>ib</m:t>
                    </m:r>
                    <m:r>
                      <a:rPr lang="en-US" sz="2400" smtClean="0">
                        <a:solidFill>
                          <a:prstClr val="black"/>
                        </a:solidFill>
                        <a:latin typeface="Cambria Math"/>
                      </a:rPr>
                      <m:t>=</m:t>
                    </m:r>
                    <m:f>
                      <m:fPr>
                        <m:ctrlPr>
                          <a:rPr lang="en-US" sz="2400" i="1" dirty="0">
                            <a:solidFill>
                              <a:prstClr val="black"/>
                            </a:solidFill>
                            <a:latin typeface="Cambria Math"/>
                          </a:rPr>
                        </m:ctrlPr>
                      </m:fPr>
                      <m:num>
                        <m:r>
                          <m:rPr>
                            <m:sty m:val="p"/>
                          </m:rPr>
                          <a:rPr lang="en-US" sz="2400" dirty="0">
                            <a:solidFill>
                              <a:prstClr val="black"/>
                            </a:solidFill>
                            <a:latin typeface="Cambria Math"/>
                          </a:rPr>
                          <m:t>I</m:t>
                        </m:r>
                        <m:r>
                          <m:rPr>
                            <m:sty m:val="p"/>
                          </m:rPr>
                          <a:rPr lang="en-US" sz="2400" baseline="-25000" dirty="0">
                            <a:solidFill>
                              <a:prstClr val="black"/>
                            </a:solidFill>
                            <a:latin typeface="Cambria Math"/>
                          </a:rPr>
                          <m:t>n</m:t>
                        </m:r>
                        <m:r>
                          <m:rPr>
                            <m:sty m:val="p"/>
                          </m:rPr>
                          <a:rPr lang="en-US" sz="2400" baseline="-25000" dirty="0" smtClean="0">
                            <a:solidFill>
                              <a:prstClr val="black"/>
                            </a:solidFill>
                            <a:latin typeface="Cambria Math"/>
                          </a:rPr>
                          <m:t>b</m:t>
                        </m:r>
                      </m:num>
                      <m:den>
                        <m:r>
                          <m:rPr>
                            <m:sty m:val="p"/>
                          </m:rPr>
                          <a:rPr lang="en-US" sz="2400" dirty="0">
                            <a:solidFill>
                              <a:prstClr val="black"/>
                            </a:solidFill>
                            <a:latin typeface="Cambria Math"/>
                          </a:rPr>
                          <m:t>S</m:t>
                        </m:r>
                        <m:r>
                          <m:rPr>
                            <m:sty m:val="p"/>
                          </m:rPr>
                          <a:rPr lang="en-US" sz="2400" baseline="-25000" dirty="0" smtClean="0">
                            <a:solidFill>
                              <a:prstClr val="black"/>
                            </a:solidFill>
                            <a:latin typeface="Cambria Math"/>
                          </a:rPr>
                          <m:t>b</m:t>
                        </m:r>
                      </m:den>
                    </m:f>
                    <m:r>
                      <a:rPr lang="en-US" sz="2400" smtClean="0">
                        <a:solidFill>
                          <a:prstClr val="black"/>
                        </a:solidFill>
                        <a:latin typeface="Cambria Math"/>
                      </a:rPr>
                      <m:t>+2</m:t>
                    </m:r>
                  </m:oMath>
                </a14:m>
                <a:r>
                  <a:rPr lang="en-US" sz="2400" dirty="0" smtClean="0">
                    <a:solidFill>
                      <a:prstClr val="black"/>
                    </a:solidFill>
                    <a:latin typeface="Calibri"/>
                  </a:rPr>
                  <a:t> </a:t>
                </a:r>
                <a14:m>
                  <m:oMath xmlns:m="http://schemas.openxmlformats.org/officeDocument/2006/math">
                    <m:d>
                      <m:dPr>
                        <m:ctrlPr>
                          <a:rPr lang="en-US" sz="2400" i="1">
                            <a:solidFill>
                              <a:prstClr val="black"/>
                            </a:solidFill>
                            <a:latin typeface="Cambria Math"/>
                          </a:rPr>
                        </m:ctrlPr>
                      </m:dPr>
                      <m:e>
                        <m:f>
                          <m:fPr>
                            <m:ctrlPr>
                              <a:rPr lang="en-US" sz="2400" i="1">
                                <a:solidFill>
                                  <a:prstClr val="black"/>
                                </a:solidFill>
                                <a:latin typeface="Cambria Math"/>
                              </a:rPr>
                            </m:ctrlPr>
                          </m:fPr>
                          <m:num>
                            <m:r>
                              <m:rPr>
                                <m:sty m:val="p"/>
                              </m:rPr>
                              <a:rPr lang="en-US" sz="2400">
                                <a:solidFill>
                                  <a:prstClr val="black"/>
                                </a:solidFill>
                                <a:latin typeface="Cambria Math"/>
                              </a:rPr>
                              <m:t>I</m:t>
                            </m:r>
                            <m:r>
                              <m:rPr>
                                <m:sty m:val="p"/>
                              </m:rPr>
                              <a:rPr lang="en-US" sz="2400" baseline="-25000" smtClean="0">
                                <a:solidFill>
                                  <a:prstClr val="black"/>
                                </a:solidFill>
                                <a:latin typeface="Cambria Math"/>
                              </a:rPr>
                              <m:t>b</m:t>
                            </m:r>
                            <m:r>
                              <a:rPr lang="en-US" sz="2400">
                                <a:solidFill>
                                  <a:prstClr val="black"/>
                                </a:solidFill>
                                <a:latin typeface="Cambria Math"/>
                              </a:rPr>
                              <m:t> −</m:t>
                            </m:r>
                            <m:r>
                              <m:rPr>
                                <m:sty m:val="p"/>
                              </m:rPr>
                              <a:rPr lang="en-US" sz="2400">
                                <a:solidFill>
                                  <a:prstClr val="black"/>
                                </a:solidFill>
                                <a:latin typeface="Cambria Math"/>
                              </a:rPr>
                              <m:t>Inb</m:t>
                            </m:r>
                          </m:num>
                          <m:den>
                            <m:r>
                              <m:rPr>
                                <m:sty m:val="p"/>
                              </m:rPr>
                              <a:rPr lang="en-US" sz="2400" smtClean="0">
                                <a:solidFill>
                                  <a:prstClr val="black"/>
                                </a:solidFill>
                                <a:latin typeface="Cambria Math"/>
                              </a:rPr>
                              <m:t>a</m:t>
                            </m:r>
                          </m:den>
                        </m:f>
                      </m:e>
                    </m:d>
                  </m:oMath>
                </a14:m>
                <a:endParaRPr lang="el-GR" sz="2400" dirty="0">
                  <a:solidFill>
                    <a:prstClr val="black"/>
                  </a:solidFill>
                  <a:latin typeface="Calibri"/>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68144" y="2826470"/>
                <a:ext cx="2591159" cy="645048"/>
              </a:xfrm>
              <a:prstGeom prst="rect">
                <a:avLst/>
              </a:prstGeom>
              <a:blipFill rotWithShape="1">
                <a:blip r:embed="rId4"/>
                <a:stretch>
                  <a:fillRect r="-1176" b="-28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68144" y="3571674"/>
                <a:ext cx="2660984" cy="11835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l-GR" sz="2400" smtClean="0">
                          <a:solidFill>
                            <a:prstClr val="black"/>
                          </a:solidFill>
                          <a:latin typeface="Cambria Math"/>
                        </a:rPr>
                        <m:t>ρ</m:t>
                      </m:r>
                      <m:r>
                        <a:rPr lang="el-GR" sz="2400" smtClean="0">
                          <a:solidFill>
                            <a:prstClr val="black"/>
                          </a:solidFill>
                          <a:latin typeface="Cambria Math"/>
                        </a:rPr>
                        <m:t>=</m:t>
                      </m:r>
                      <m:f>
                        <m:fPr>
                          <m:ctrlPr>
                            <a:rPr lang="el-GR" sz="2400" i="1" smtClean="0">
                              <a:solidFill>
                                <a:prstClr val="black"/>
                              </a:solidFill>
                              <a:latin typeface="Cambria Math"/>
                            </a:rPr>
                          </m:ctrlPr>
                        </m:fPr>
                        <m:num>
                          <m:r>
                            <m:rPr>
                              <m:sty m:val="p"/>
                            </m:rPr>
                            <a:rPr lang="en-US" sz="2400" smtClean="0">
                              <a:solidFill>
                                <a:prstClr val="black"/>
                              </a:solidFill>
                              <a:latin typeface="Cambria Math"/>
                            </a:rPr>
                            <m:t>a</m:t>
                          </m:r>
                        </m:num>
                        <m:den>
                          <m:r>
                            <m:rPr>
                              <m:sty m:val="p"/>
                            </m:rPr>
                            <a:rPr lang="en-US" sz="2400" smtClean="0">
                              <a:solidFill>
                                <a:prstClr val="black"/>
                              </a:solidFill>
                              <a:latin typeface="Cambria Math"/>
                            </a:rPr>
                            <m:t>b</m:t>
                          </m:r>
                          <m:r>
                            <a:rPr lang="en-US" sz="2400" smtClean="0">
                              <a:solidFill>
                                <a:prstClr val="black"/>
                              </a:solidFill>
                              <a:latin typeface="Cambria Math"/>
                            </a:rPr>
                            <m:t> </m:t>
                          </m:r>
                        </m:den>
                      </m:f>
                      <m:rad>
                        <m:radPr>
                          <m:ctrlPr>
                            <a:rPr lang="el-GR" sz="2400" i="1" smtClean="0">
                              <a:solidFill>
                                <a:prstClr val="black"/>
                              </a:solidFill>
                              <a:latin typeface="Cambria Math"/>
                            </a:rPr>
                          </m:ctrlPr>
                        </m:radPr>
                        <m:deg>
                          <m:r>
                            <m:rPr>
                              <m:brk m:alnAt="7"/>
                            </m:rPr>
                            <a:rPr lang="en-US" sz="2400" smtClean="0">
                              <a:solidFill>
                                <a:prstClr val="black"/>
                              </a:solidFill>
                              <a:latin typeface="Cambria Math"/>
                            </a:rPr>
                            <m:t>4</m:t>
                          </m:r>
                        </m:deg>
                        <m:e>
                          <m:f>
                            <m:fPr>
                              <m:ctrlPr>
                                <a:rPr lang="el-GR" sz="2400" i="1" smtClean="0">
                                  <a:solidFill>
                                    <a:prstClr val="black"/>
                                  </a:solidFill>
                                  <a:latin typeface="Cambria Math"/>
                                </a:rPr>
                              </m:ctrlPr>
                            </m:fPr>
                            <m:num>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b</m:t>
                              </m:r>
                            </m:num>
                            <m:den>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a</m:t>
                              </m:r>
                            </m:den>
                          </m:f>
                        </m:e>
                      </m:rad>
                      <m:r>
                        <a:rPr lang="el-GR" sz="2400" smtClean="0">
                          <a:solidFill>
                            <a:prstClr val="black"/>
                          </a:solidFill>
                          <a:latin typeface="Cambria Math"/>
                        </a:rPr>
                        <m:t> </m:t>
                      </m:r>
                    </m:oMath>
                  </m:oMathPara>
                </a14:m>
                <a:endParaRPr lang="el-GR" sz="2400" dirty="0">
                  <a:solidFill>
                    <a:prstClr val="black"/>
                  </a:solidFill>
                  <a:latin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68144" y="3571674"/>
                <a:ext cx="2660984" cy="1183529"/>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68144" y="4800359"/>
                <a:ext cx="1814022"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400" smtClean="0">
                          <a:solidFill>
                            <a:prstClr val="black"/>
                          </a:solidFill>
                          <a:latin typeface="Cambria Math"/>
                        </a:rPr>
                        <m:t>η</m:t>
                      </m:r>
                      <m:r>
                        <a:rPr lang="el-GR" sz="2400" smtClean="0">
                          <a:solidFill>
                            <a:prstClr val="black"/>
                          </a:solidFill>
                          <a:latin typeface="Cambria Math"/>
                        </a:rPr>
                        <m:t>= </m:t>
                      </m:r>
                      <m:rad>
                        <m:radPr>
                          <m:degHide m:val="on"/>
                          <m:ctrlPr>
                            <a:rPr lang="el-GR" sz="2400" i="1" smtClean="0">
                              <a:solidFill>
                                <a:prstClr val="black"/>
                              </a:solidFill>
                              <a:latin typeface="Cambria Math"/>
                            </a:rPr>
                          </m:ctrlPr>
                        </m:radPr>
                        <m:deg/>
                        <m:e>
                          <m:f>
                            <m:fPr>
                              <m:ctrlPr>
                                <a:rPr lang="el-GR" sz="2400" i="1" smtClean="0">
                                  <a:solidFill>
                                    <a:prstClr val="black"/>
                                  </a:solidFill>
                                  <a:latin typeface="Cambria Math"/>
                                </a:rPr>
                              </m:ctrlPr>
                            </m:fPr>
                            <m:num>
                              <m:r>
                                <m:rPr>
                                  <m:sty m:val="p"/>
                                </m:rPr>
                                <a:rPr lang="el-GR" sz="2400" smtClean="0">
                                  <a:solidFill>
                                    <a:prstClr val="black"/>
                                  </a:solidFill>
                                  <a:latin typeface="Cambria Math"/>
                                </a:rPr>
                                <m:t>Ι</m:t>
                              </m:r>
                              <m:r>
                                <m:rPr>
                                  <m:sty m:val="p"/>
                                </m:rPr>
                                <a:rPr lang="en-US" sz="2400" baseline="-25000" smtClean="0">
                                  <a:solidFill>
                                    <a:prstClr val="black"/>
                                  </a:solidFill>
                                  <a:latin typeface="Cambria Math"/>
                                </a:rPr>
                                <m:t>pa</m:t>
                              </m:r>
                            </m:num>
                            <m:den>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ng</m:t>
                              </m:r>
                            </m:den>
                          </m:f>
                          <m:f>
                            <m:fPr>
                              <m:ctrlPr>
                                <a:rPr lang="el-GR" sz="2400" i="1" smtClean="0">
                                  <a:solidFill>
                                    <a:prstClr val="black"/>
                                  </a:solidFill>
                                  <a:latin typeface="Cambria Math"/>
                                </a:rPr>
                              </m:ctrlPr>
                            </m:fPr>
                            <m:num>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pb</m:t>
                              </m:r>
                            </m:num>
                            <m:den>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nb</m:t>
                              </m:r>
                            </m:den>
                          </m:f>
                        </m:e>
                      </m:rad>
                    </m:oMath>
                  </m:oMathPara>
                </a14:m>
                <a:endParaRPr lang="el-GR" sz="2400" dirty="0">
                  <a:solidFill>
                    <a:prstClr val="black"/>
                  </a:solidFill>
                  <a:latin typeface="Calibri"/>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868144" y="4800359"/>
                <a:ext cx="1814022" cy="1183529"/>
              </a:xfrm>
              <a:prstGeom prst="rect">
                <a:avLst/>
              </a:prstGeom>
              <a:blipFill rotWithShape="1">
                <a:blip r:embed="rId6"/>
                <a:stretch>
                  <a:fillRect/>
                </a:stretch>
              </a:blipFill>
            </p:spPr>
            <p:txBody>
              <a:bodyPr/>
              <a:lstStyle/>
              <a:p>
                <a:r>
                  <a:rPr lang="el-GR">
                    <a:noFill/>
                  </a:rPr>
                  <a:t> </a:t>
                </a:r>
              </a:p>
            </p:txBody>
          </p:sp>
        </mc:Fallback>
      </mc:AlternateContent>
      <p:sp>
        <p:nvSpPr>
          <p:cNvPr id="73734" name="Text Box 6"/>
          <p:cNvSpPr txBox="1">
            <a:spLocks noChangeArrowheads="1"/>
          </p:cNvSpPr>
          <p:nvPr/>
        </p:nvSpPr>
        <p:spPr bwMode="auto">
          <a:xfrm>
            <a:off x="107504" y="5033344"/>
            <a:ext cx="55046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Δύο ομάδες από </a:t>
            </a:r>
            <a:r>
              <a:rPr lang="el-GR" sz="2400" dirty="0" err="1">
                <a:solidFill>
                  <a:prstClr val="black"/>
                </a:solidFill>
                <a:latin typeface="Calibri"/>
              </a:rPr>
              <a:t>κάθετως</a:t>
            </a:r>
            <a:r>
              <a:rPr lang="el-GR" sz="2400" dirty="0">
                <a:solidFill>
                  <a:prstClr val="black"/>
                </a:solidFill>
                <a:latin typeface="Calibri"/>
              </a:rPr>
              <a:t> τεμνόμενα ενισχυτικά. Το κεντρικό ενισχυτικό της κάθε ομάδας μπορεί να είναι μεγαλύτερο από τα υπόλοιπα ενισχυτικά της ομάδας.</a:t>
            </a:r>
          </a:p>
        </p:txBody>
      </p:sp>
    </p:spTree>
    <p:extLst>
      <p:ext uri="{BB962C8B-B14F-4D97-AF65-F5344CB8AC3E}">
        <p14:creationId xmlns:p14="http://schemas.microsoft.com/office/powerpoint/2010/main" val="3166699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187200"/>
            <a:ext cx="9144000" cy="1421390"/>
          </a:xfrm>
        </p:spPr>
        <p:txBody>
          <a:bodyPr>
            <a:normAutofit fontScale="90000"/>
          </a:bodyPr>
          <a:lstStyle/>
          <a:p>
            <a:r>
              <a:rPr lang="el-GR" sz="4400" dirty="0">
                <a:solidFill>
                  <a:srgbClr val="004A82"/>
                </a:solidFill>
              </a:rPr>
              <a:t>Κάμψη ενισχυμένων πλακών</a:t>
            </a:r>
            <a:r>
              <a:rPr lang="el-GR" sz="4000" dirty="0">
                <a:solidFill>
                  <a:srgbClr val="004A82"/>
                </a:solidFill>
              </a:rPr>
              <a:t/>
            </a:r>
            <a:br>
              <a:rPr lang="el-GR" sz="4000" dirty="0">
                <a:solidFill>
                  <a:srgbClr val="004A82"/>
                </a:solidFill>
              </a:rPr>
            </a:br>
            <a:r>
              <a:rPr lang="el-GR" sz="3100" dirty="0">
                <a:solidFill>
                  <a:srgbClr val="004A82"/>
                </a:solidFill>
              </a:rPr>
              <a:t>Χρήση των διαγραμμάτων του </a:t>
            </a:r>
            <a:r>
              <a:rPr lang="en-US" sz="3100" dirty="0" err="1" smtClean="0">
                <a:solidFill>
                  <a:srgbClr val="004A82"/>
                </a:solidFill>
              </a:rPr>
              <a:t>Schade</a:t>
            </a:r>
            <a:r>
              <a:rPr lang="el-GR" sz="3100" dirty="0" smtClean="0">
                <a:solidFill>
                  <a:srgbClr val="004A82"/>
                </a:solidFill>
              </a:rPr>
              <a:t/>
            </a:r>
            <a:br>
              <a:rPr lang="el-GR" sz="3100" dirty="0" smtClean="0">
                <a:solidFill>
                  <a:srgbClr val="004A82"/>
                </a:solidFill>
              </a:rPr>
            </a:br>
            <a:r>
              <a:rPr lang="el-GR" sz="3100" dirty="0">
                <a:solidFill>
                  <a:srgbClr val="004A82"/>
                </a:solidFill>
              </a:rPr>
              <a:t>Τύποι ενίσχυσης και υπολογισμός </a:t>
            </a:r>
            <a:r>
              <a:rPr lang="el-GR" sz="3100" dirty="0" smtClean="0">
                <a:solidFill>
                  <a:srgbClr val="004A82"/>
                </a:solidFill>
              </a:rPr>
              <a:t>παραμέτρων </a:t>
            </a:r>
            <a:r>
              <a:rPr lang="en-US" sz="2900" b="0" dirty="0" smtClean="0">
                <a:solidFill>
                  <a:srgbClr val="004A82"/>
                </a:solidFill>
              </a:rPr>
              <a:t>(</a:t>
            </a:r>
            <a:r>
              <a:rPr lang="el-GR" sz="2900" b="0" dirty="0" smtClean="0">
                <a:solidFill>
                  <a:srgbClr val="004A82"/>
                </a:solidFill>
              </a:rPr>
              <a:t>2 από 4</a:t>
            </a:r>
            <a:r>
              <a:rPr lang="en-US" sz="2900" b="0" dirty="0" smtClean="0">
                <a:solidFill>
                  <a:srgbClr val="004A82"/>
                </a:solidFill>
              </a:rPr>
              <a:t>)</a:t>
            </a:r>
            <a:endParaRPr lang="el-GR" sz="2900" b="0" dirty="0">
              <a:solidFill>
                <a:srgbClr val="004A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grpSp>
        <p:nvGrpSpPr>
          <p:cNvPr id="74874" name="Ομάδα 74873"/>
          <p:cNvGrpSpPr/>
          <p:nvPr/>
        </p:nvGrpSpPr>
        <p:grpSpPr>
          <a:xfrm>
            <a:off x="755576" y="2147420"/>
            <a:ext cx="3024336" cy="1608337"/>
            <a:chOff x="3333079" y="2324719"/>
            <a:chExt cx="4341136" cy="683979"/>
          </a:xfrm>
        </p:grpSpPr>
        <p:cxnSp>
          <p:nvCxnSpPr>
            <p:cNvPr id="13" name="Ευθεία γραμμή σύνδεσης 12"/>
            <p:cNvCxnSpPr/>
            <p:nvPr/>
          </p:nvCxnSpPr>
          <p:spPr>
            <a:xfrm>
              <a:off x="3333080" y="2324719"/>
              <a:ext cx="43337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3340472" y="2324719"/>
              <a:ext cx="7392" cy="6839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H="1">
              <a:off x="7663127" y="2324719"/>
              <a:ext cx="3698" cy="6839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022171" y="2324719"/>
              <a:ext cx="0" cy="6839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4742251" y="2324719"/>
              <a:ext cx="0" cy="6839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462331" y="2324719"/>
              <a:ext cx="0" cy="6839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6182411" y="2324719"/>
              <a:ext cx="0" cy="6839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902491" y="2324719"/>
              <a:ext cx="0" cy="6839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3347864" y="2666708"/>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3333079" y="3008698"/>
              <a:ext cx="432635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875" name="TextBox 74874"/>
          <p:cNvSpPr txBox="1"/>
          <p:nvPr/>
        </p:nvSpPr>
        <p:spPr>
          <a:xfrm>
            <a:off x="70626" y="3807072"/>
            <a:ext cx="4336667" cy="430887"/>
          </a:xfrm>
          <a:prstGeom prst="rect">
            <a:avLst/>
          </a:prstGeom>
          <a:noFill/>
        </p:spPr>
        <p:txBody>
          <a:bodyPr wrap="square" rtlCol="0">
            <a:spAutoFit/>
          </a:bodyPr>
          <a:lstStyle/>
          <a:p>
            <a:r>
              <a:rPr lang="en-US" sz="2200" b="1" dirty="0" smtClean="0">
                <a:solidFill>
                  <a:prstClr val="black"/>
                </a:solidFill>
                <a:latin typeface="Calibri"/>
              </a:rPr>
              <a:t>Type B – Modified cross - stiffening</a:t>
            </a:r>
          </a:p>
        </p:txBody>
      </p:sp>
      <mc:AlternateContent xmlns:mc="http://schemas.openxmlformats.org/markup-compatibility/2006" xmlns:a14="http://schemas.microsoft.com/office/drawing/2010/main">
        <mc:Choice Requires="a14">
          <p:sp>
            <p:nvSpPr>
              <p:cNvPr id="187" name="TextBox 186"/>
              <p:cNvSpPr txBox="1"/>
              <p:nvPr/>
            </p:nvSpPr>
            <p:spPr>
              <a:xfrm>
                <a:off x="6166572" y="2147420"/>
                <a:ext cx="1193468" cy="624210"/>
              </a:xfrm>
              <a:prstGeom prst="rect">
                <a:avLst/>
              </a:prstGeom>
              <a:noFill/>
            </p:spPr>
            <p:txBody>
              <a:bodyPr wrap="none" rtlCol="0">
                <a:spAutoFit/>
              </a:bodyPr>
              <a:lstStyle/>
              <a:p>
                <a14:m>
                  <m:oMath xmlns:m="http://schemas.openxmlformats.org/officeDocument/2006/math">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a</m:t>
                    </m:r>
                    <m:r>
                      <a:rPr lang="en-US" sz="2400" smtClean="0">
                        <a:solidFill>
                          <a:prstClr val="black"/>
                        </a:solidFill>
                        <a:latin typeface="Cambria Math"/>
                      </a:rPr>
                      <m:t>=</m:t>
                    </m:r>
                  </m:oMath>
                </a14:m>
                <a:r>
                  <a:rPr lang="en-US" sz="2400" dirty="0" smtClean="0">
                    <a:solidFill>
                      <a:prstClr val="black"/>
                    </a:solidFill>
                    <a:latin typeface="Calibri"/>
                  </a:rPr>
                  <a:t> 2 </a:t>
                </a:r>
                <a14:m>
                  <m:oMath xmlns:m="http://schemas.openxmlformats.org/officeDocument/2006/math">
                    <m:f>
                      <m:fPr>
                        <m:ctrlPr>
                          <a:rPr lang="en-US" sz="2400" i="1">
                            <a:solidFill>
                              <a:prstClr val="black"/>
                            </a:solidFill>
                            <a:latin typeface="Cambria Math"/>
                          </a:rPr>
                        </m:ctrlPr>
                      </m:fPr>
                      <m:num>
                        <m:r>
                          <m:rPr>
                            <m:sty m:val="p"/>
                          </m:rPr>
                          <a:rPr lang="en-US" sz="2400">
                            <a:solidFill>
                              <a:prstClr val="black"/>
                            </a:solidFill>
                            <a:latin typeface="Cambria Math"/>
                          </a:rPr>
                          <m:t>I</m:t>
                        </m:r>
                        <m:r>
                          <m:rPr>
                            <m:sty m:val="p"/>
                          </m:rPr>
                          <a:rPr lang="en-US" sz="2400" baseline="-25000">
                            <a:solidFill>
                              <a:prstClr val="black"/>
                            </a:solidFill>
                            <a:latin typeface="Cambria Math"/>
                          </a:rPr>
                          <m:t>a</m:t>
                        </m:r>
                        <m:r>
                          <a:rPr lang="en-US" sz="2400">
                            <a:solidFill>
                              <a:prstClr val="black"/>
                            </a:solidFill>
                            <a:latin typeface="Cambria Math"/>
                          </a:rPr>
                          <m:t> </m:t>
                        </m:r>
                      </m:num>
                      <m:den>
                        <m:r>
                          <m:rPr>
                            <m:sty m:val="p"/>
                          </m:rPr>
                          <a:rPr lang="en-US" sz="2400">
                            <a:solidFill>
                              <a:prstClr val="black"/>
                            </a:solidFill>
                            <a:latin typeface="Cambria Math"/>
                          </a:rPr>
                          <m:t>b</m:t>
                        </m:r>
                      </m:den>
                    </m:f>
                  </m:oMath>
                </a14:m>
                <a:endParaRPr lang="el-GR" sz="2400" dirty="0">
                  <a:solidFill>
                    <a:prstClr val="black"/>
                  </a:solidFill>
                  <a:latin typeface="Calibri"/>
                </a:endParaRPr>
              </a:p>
            </p:txBody>
          </p:sp>
        </mc:Choice>
        <mc:Fallback xmlns="">
          <p:sp>
            <p:nvSpPr>
              <p:cNvPr id="187" name="TextBox 186"/>
              <p:cNvSpPr txBox="1">
                <a:spLocks noRot="1" noChangeAspect="1" noMove="1" noResize="1" noEditPoints="1" noAdjustHandles="1" noChangeArrowheads="1" noChangeShapeType="1" noTextEdit="1"/>
              </p:cNvSpPr>
              <p:nvPr/>
            </p:nvSpPr>
            <p:spPr>
              <a:xfrm>
                <a:off x="6166572" y="2147420"/>
                <a:ext cx="1193468" cy="624210"/>
              </a:xfrm>
              <a:prstGeom prst="rect">
                <a:avLst/>
              </a:prstGeom>
              <a:blipFill rotWithShape="1">
                <a:blip r:embed="rId2"/>
                <a:stretch>
                  <a:fillRect b="-87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8" name="TextBox 187"/>
              <p:cNvSpPr txBox="1"/>
              <p:nvPr/>
            </p:nvSpPr>
            <p:spPr>
              <a:xfrm>
                <a:off x="6166572" y="3028187"/>
                <a:ext cx="2591159" cy="645048"/>
              </a:xfrm>
              <a:prstGeom prst="rect">
                <a:avLst/>
              </a:prstGeom>
              <a:noFill/>
            </p:spPr>
            <p:txBody>
              <a:bodyPr wrap="none" rtlCol="0">
                <a:spAutoFit/>
              </a:bodyPr>
              <a:lstStyle/>
              <a:p>
                <a14:m>
                  <m:oMath xmlns:m="http://schemas.openxmlformats.org/officeDocument/2006/math">
                    <m:r>
                      <m:rPr>
                        <m:sty m:val="p"/>
                      </m:rPr>
                      <a:rPr lang="en-US" sz="2400" smtClean="0">
                        <a:solidFill>
                          <a:prstClr val="black"/>
                        </a:solidFill>
                        <a:latin typeface="Cambria Math"/>
                      </a:rPr>
                      <m:t>ib</m:t>
                    </m:r>
                    <m:r>
                      <a:rPr lang="en-US" sz="2400" smtClean="0">
                        <a:solidFill>
                          <a:prstClr val="black"/>
                        </a:solidFill>
                        <a:latin typeface="Cambria Math"/>
                      </a:rPr>
                      <m:t>=</m:t>
                    </m:r>
                    <m:f>
                      <m:fPr>
                        <m:ctrlPr>
                          <a:rPr lang="en-US" sz="2400" i="1" dirty="0">
                            <a:solidFill>
                              <a:prstClr val="black"/>
                            </a:solidFill>
                            <a:latin typeface="Cambria Math"/>
                          </a:rPr>
                        </m:ctrlPr>
                      </m:fPr>
                      <m:num>
                        <m:r>
                          <m:rPr>
                            <m:sty m:val="p"/>
                          </m:rPr>
                          <a:rPr lang="en-US" sz="2400" dirty="0">
                            <a:solidFill>
                              <a:prstClr val="black"/>
                            </a:solidFill>
                            <a:latin typeface="Cambria Math"/>
                          </a:rPr>
                          <m:t>I</m:t>
                        </m:r>
                        <m:r>
                          <m:rPr>
                            <m:sty m:val="p"/>
                          </m:rPr>
                          <a:rPr lang="en-US" sz="2400" baseline="-25000" dirty="0">
                            <a:solidFill>
                              <a:prstClr val="black"/>
                            </a:solidFill>
                            <a:latin typeface="Cambria Math"/>
                          </a:rPr>
                          <m:t>n</m:t>
                        </m:r>
                        <m:r>
                          <m:rPr>
                            <m:sty m:val="p"/>
                          </m:rPr>
                          <a:rPr lang="en-US" sz="2400" baseline="-25000" dirty="0" smtClean="0">
                            <a:solidFill>
                              <a:prstClr val="black"/>
                            </a:solidFill>
                            <a:latin typeface="Cambria Math"/>
                          </a:rPr>
                          <m:t>b</m:t>
                        </m:r>
                      </m:num>
                      <m:den>
                        <m:r>
                          <m:rPr>
                            <m:sty m:val="p"/>
                          </m:rPr>
                          <a:rPr lang="en-US" sz="2400" dirty="0">
                            <a:solidFill>
                              <a:prstClr val="black"/>
                            </a:solidFill>
                            <a:latin typeface="Cambria Math"/>
                          </a:rPr>
                          <m:t>S</m:t>
                        </m:r>
                        <m:r>
                          <m:rPr>
                            <m:sty m:val="p"/>
                          </m:rPr>
                          <a:rPr lang="en-US" sz="2400" baseline="-25000" dirty="0" smtClean="0">
                            <a:solidFill>
                              <a:prstClr val="black"/>
                            </a:solidFill>
                            <a:latin typeface="Cambria Math"/>
                          </a:rPr>
                          <m:t>b</m:t>
                        </m:r>
                      </m:den>
                    </m:f>
                    <m:r>
                      <a:rPr lang="en-US" sz="2400" smtClean="0">
                        <a:solidFill>
                          <a:prstClr val="black"/>
                        </a:solidFill>
                        <a:latin typeface="Cambria Math"/>
                      </a:rPr>
                      <m:t>+2</m:t>
                    </m:r>
                  </m:oMath>
                </a14:m>
                <a:r>
                  <a:rPr lang="en-US" sz="2400" dirty="0" smtClean="0">
                    <a:solidFill>
                      <a:prstClr val="black"/>
                    </a:solidFill>
                    <a:latin typeface="Calibri"/>
                  </a:rPr>
                  <a:t> </a:t>
                </a:r>
                <a14:m>
                  <m:oMath xmlns:m="http://schemas.openxmlformats.org/officeDocument/2006/math">
                    <m:d>
                      <m:dPr>
                        <m:ctrlPr>
                          <a:rPr lang="en-US" sz="2400" i="1">
                            <a:solidFill>
                              <a:prstClr val="black"/>
                            </a:solidFill>
                            <a:latin typeface="Cambria Math"/>
                          </a:rPr>
                        </m:ctrlPr>
                      </m:dPr>
                      <m:e>
                        <m:f>
                          <m:fPr>
                            <m:ctrlPr>
                              <a:rPr lang="en-US" sz="2400" i="1">
                                <a:solidFill>
                                  <a:prstClr val="black"/>
                                </a:solidFill>
                                <a:latin typeface="Cambria Math"/>
                              </a:rPr>
                            </m:ctrlPr>
                          </m:fPr>
                          <m:num>
                            <m:r>
                              <m:rPr>
                                <m:sty m:val="p"/>
                              </m:rPr>
                              <a:rPr lang="en-US" sz="2400">
                                <a:solidFill>
                                  <a:prstClr val="black"/>
                                </a:solidFill>
                                <a:latin typeface="Cambria Math"/>
                              </a:rPr>
                              <m:t>I</m:t>
                            </m:r>
                            <m:r>
                              <m:rPr>
                                <m:sty m:val="p"/>
                              </m:rPr>
                              <a:rPr lang="en-US" sz="2400" baseline="-25000" smtClean="0">
                                <a:solidFill>
                                  <a:prstClr val="black"/>
                                </a:solidFill>
                                <a:latin typeface="Cambria Math"/>
                              </a:rPr>
                              <m:t>b</m:t>
                            </m:r>
                            <m:r>
                              <a:rPr lang="en-US" sz="2400">
                                <a:solidFill>
                                  <a:prstClr val="black"/>
                                </a:solidFill>
                                <a:latin typeface="Cambria Math"/>
                              </a:rPr>
                              <m:t> −</m:t>
                            </m:r>
                            <m:r>
                              <m:rPr>
                                <m:sty m:val="p"/>
                              </m:rPr>
                              <a:rPr lang="en-US" sz="2400">
                                <a:solidFill>
                                  <a:prstClr val="black"/>
                                </a:solidFill>
                                <a:latin typeface="Cambria Math"/>
                              </a:rPr>
                              <m:t>Inb</m:t>
                            </m:r>
                          </m:num>
                          <m:den>
                            <m:r>
                              <m:rPr>
                                <m:sty m:val="p"/>
                              </m:rPr>
                              <a:rPr lang="en-US" sz="2400" smtClean="0">
                                <a:solidFill>
                                  <a:prstClr val="black"/>
                                </a:solidFill>
                                <a:latin typeface="Cambria Math"/>
                              </a:rPr>
                              <m:t>a</m:t>
                            </m:r>
                          </m:den>
                        </m:f>
                      </m:e>
                    </m:d>
                  </m:oMath>
                </a14:m>
                <a:endParaRPr lang="el-GR" sz="2400" dirty="0">
                  <a:solidFill>
                    <a:prstClr val="black"/>
                  </a:solidFill>
                  <a:latin typeface="Calibri"/>
                </a:endParaRPr>
              </a:p>
            </p:txBody>
          </p:sp>
        </mc:Choice>
        <mc:Fallback xmlns="">
          <p:sp>
            <p:nvSpPr>
              <p:cNvPr id="188" name="TextBox 187"/>
              <p:cNvSpPr txBox="1">
                <a:spLocks noRot="1" noChangeAspect="1" noMove="1" noResize="1" noEditPoints="1" noAdjustHandles="1" noChangeArrowheads="1" noChangeShapeType="1" noTextEdit="1"/>
              </p:cNvSpPr>
              <p:nvPr/>
            </p:nvSpPr>
            <p:spPr>
              <a:xfrm>
                <a:off x="6166572" y="3028187"/>
                <a:ext cx="2591159" cy="645048"/>
              </a:xfrm>
              <a:prstGeom prst="rect">
                <a:avLst/>
              </a:prstGeom>
              <a:blipFill rotWithShape="1">
                <a:blip r:embed="rId3"/>
                <a:stretch>
                  <a:fillRect r="-1176" b="-18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9" name="TextBox 188"/>
              <p:cNvSpPr txBox="1"/>
              <p:nvPr/>
            </p:nvSpPr>
            <p:spPr>
              <a:xfrm>
                <a:off x="6166572" y="3773391"/>
                <a:ext cx="2660984" cy="11835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l-GR" sz="2400" smtClean="0">
                          <a:solidFill>
                            <a:prstClr val="black"/>
                          </a:solidFill>
                          <a:latin typeface="Cambria Math"/>
                        </a:rPr>
                        <m:t>ρ</m:t>
                      </m:r>
                      <m:r>
                        <a:rPr lang="el-GR" sz="2400" smtClean="0">
                          <a:solidFill>
                            <a:prstClr val="black"/>
                          </a:solidFill>
                          <a:latin typeface="Cambria Math"/>
                        </a:rPr>
                        <m:t>=</m:t>
                      </m:r>
                      <m:f>
                        <m:fPr>
                          <m:ctrlPr>
                            <a:rPr lang="el-GR" sz="2400" i="1" smtClean="0">
                              <a:solidFill>
                                <a:prstClr val="black"/>
                              </a:solidFill>
                              <a:latin typeface="Cambria Math"/>
                            </a:rPr>
                          </m:ctrlPr>
                        </m:fPr>
                        <m:num>
                          <m:r>
                            <m:rPr>
                              <m:sty m:val="p"/>
                            </m:rPr>
                            <a:rPr lang="en-US" sz="2400" smtClean="0">
                              <a:solidFill>
                                <a:prstClr val="black"/>
                              </a:solidFill>
                              <a:latin typeface="Cambria Math"/>
                            </a:rPr>
                            <m:t>a</m:t>
                          </m:r>
                        </m:num>
                        <m:den>
                          <m:r>
                            <m:rPr>
                              <m:sty m:val="p"/>
                            </m:rPr>
                            <a:rPr lang="en-US" sz="2400" smtClean="0">
                              <a:solidFill>
                                <a:prstClr val="black"/>
                              </a:solidFill>
                              <a:latin typeface="Cambria Math"/>
                            </a:rPr>
                            <m:t>b</m:t>
                          </m:r>
                          <m:r>
                            <a:rPr lang="en-US" sz="2400" smtClean="0">
                              <a:solidFill>
                                <a:prstClr val="black"/>
                              </a:solidFill>
                              <a:latin typeface="Cambria Math"/>
                            </a:rPr>
                            <m:t> </m:t>
                          </m:r>
                        </m:den>
                      </m:f>
                      <m:rad>
                        <m:radPr>
                          <m:ctrlPr>
                            <a:rPr lang="el-GR" sz="2400" i="1" smtClean="0">
                              <a:solidFill>
                                <a:prstClr val="black"/>
                              </a:solidFill>
                              <a:latin typeface="Cambria Math"/>
                            </a:rPr>
                          </m:ctrlPr>
                        </m:radPr>
                        <m:deg/>
                        <m:e>
                          <m:f>
                            <m:fPr>
                              <m:ctrlPr>
                                <a:rPr lang="el-GR" sz="2400" i="1" smtClean="0">
                                  <a:solidFill>
                                    <a:prstClr val="black"/>
                                  </a:solidFill>
                                  <a:latin typeface="Cambria Math"/>
                                </a:rPr>
                              </m:ctrlPr>
                            </m:fPr>
                            <m:num>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b</m:t>
                              </m:r>
                            </m:num>
                            <m:den>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a</m:t>
                              </m:r>
                            </m:den>
                          </m:f>
                        </m:e>
                      </m:rad>
                      <m:r>
                        <a:rPr lang="el-GR" sz="2400" smtClean="0">
                          <a:solidFill>
                            <a:prstClr val="black"/>
                          </a:solidFill>
                          <a:latin typeface="Cambria Math"/>
                        </a:rPr>
                        <m:t> </m:t>
                      </m:r>
                    </m:oMath>
                  </m:oMathPara>
                </a14:m>
                <a:endParaRPr lang="el-GR" sz="2400" dirty="0">
                  <a:solidFill>
                    <a:prstClr val="black"/>
                  </a:solidFill>
                  <a:latin typeface="Calibri"/>
                </a:endParaRPr>
              </a:p>
            </p:txBody>
          </p:sp>
        </mc:Choice>
        <mc:Fallback xmlns="">
          <p:sp>
            <p:nvSpPr>
              <p:cNvPr id="189" name="TextBox 188"/>
              <p:cNvSpPr txBox="1">
                <a:spLocks noRot="1" noChangeAspect="1" noMove="1" noResize="1" noEditPoints="1" noAdjustHandles="1" noChangeArrowheads="1" noChangeShapeType="1" noTextEdit="1"/>
              </p:cNvSpPr>
              <p:nvPr/>
            </p:nvSpPr>
            <p:spPr>
              <a:xfrm>
                <a:off x="6166572" y="3773391"/>
                <a:ext cx="2660984" cy="1183529"/>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0" name="TextBox 189"/>
              <p:cNvSpPr txBox="1"/>
              <p:nvPr/>
            </p:nvSpPr>
            <p:spPr>
              <a:xfrm>
                <a:off x="6084168" y="4841198"/>
                <a:ext cx="2689262"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400" smtClean="0">
                          <a:solidFill>
                            <a:prstClr val="black"/>
                          </a:solidFill>
                          <a:latin typeface="Cambria Math"/>
                        </a:rPr>
                        <m:t>η</m:t>
                      </m:r>
                      <m:r>
                        <a:rPr lang="el-GR" sz="2400" smtClean="0">
                          <a:solidFill>
                            <a:prstClr val="black"/>
                          </a:solidFill>
                          <a:latin typeface="Cambria Math"/>
                        </a:rPr>
                        <m:t>=0,124</m:t>
                      </m:r>
                      <m:rad>
                        <m:radPr>
                          <m:degHide m:val="on"/>
                          <m:ctrlPr>
                            <a:rPr lang="el-GR" sz="2400" i="1" smtClean="0">
                              <a:solidFill>
                                <a:prstClr val="black"/>
                              </a:solidFill>
                              <a:latin typeface="Cambria Math"/>
                            </a:rPr>
                          </m:ctrlPr>
                        </m:radPr>
                        <m:deg/>
                        <m:e>
                          <m:f>
                            <m:fPr>
                              <m:ctrlPr>
                                <a:rPr lang="el-GR" sz="2400" i="1" smtClean="0">
                                  <a:solidFill>
                                    <a:prstClr val="black"/>
                                  </a:solidFill>
                                  <a:latin typeface="Cambria Math"/>
                                </a:rPr>
                              </m:ctrlPr>
                            </m:fPr>
                            <m:num>
                              <m:r>
                                <m:rPr>
                                  <m:sty m:val="p"/>
                                </m:rPr>
                                <a:rPr lang="el-GR" sz="2400" smtClean="0">
                                  <a:solidFill>
                                    <a:prstClr val="black"/>
                                  </a:solidFill>
                                  <a:latin typeface="Cambria Math"/>
                                </a:rPr>
                                <m:t>Ι</m:t>
                              </m:r>
                              <m:r>
                                <a:rPr lang="en-US" sz="2400" baseline="30000" smtClean="0">
                                  <a:solidFill>
                                    <a:prstClr val="black"/>
                                  </a:solidFill>
                                  <a:latin typeface="Cambria Math"/>
                                </a:rPr>
                                <m:t>2</m:t>
                              </m:r>
                              <m:r>
                                <m:rPr>
                                  <m:sty m:val="p"/>
                                </m:rPr>
                                <a:rPr lang="en-US" sz="2400" baseline="-25000" smtClean="0">
                                  <a:solidFill>
                                    <a:prstClr val="black"/>
                                  </a:solidFill>
                                  <a:latin typeface="Cambria Math"/>
                                </a:rPr>
                                <m:t>pb</m:t>
                              </m:r>
                            </m:num>
                            <m:den>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a</m:t>
                              </m:r>
                              <m:r>
                                <m:rPr>
                                  <m:sty m:val="p"/>
                                </m:rPr>
                                <a:rPr lang="en-US" sz="2400" smtClean="0">
                                  <a:solidFill>
                                    <a:prstClr val="black"/>
                                  </a:solidFill>
                                  <a:latin typeface="Cambria Math"/>
                                </a:rPr>
                                <m:t>I</m:t>
                              </m:r>
                              <m:r>
                                <m:rPr>
                                  <m:sty m:val="p"/>
                                </m:rPr>
                                <a:rPr lang="en-US" sz="2400" baseline="-25000" smtClean="0">
                                  <a:solidFill>
                                    <a:prstClr val="black"/>
                                  </a:solidFill>
                                  <a:latin typeface="Cambria Math"/>
                                </a:rPr>
                                <m:t>nb</m:t>
                              </m:r>
                            </m:den>
                          </m:f>
                          <m:f>
                            <m:fPr>
                              <m:ctrlPr>
                                <a:rPr lang="el-GR" sz="2400" i="1" smtClean="0">
                                  <a:solidFill>
                                    <a:prstClr val="black"/>
                                  </a:solidFill>
                                  <a:latin typeface="Cambria Math"/>
                                </a:rPr>
                              </m:ctrlPr>
                            </m:fPr>
                            <m:num>
                              <m:r>
                                <m:rPr>
                                  <m:sty m:val="p"/>
                                </m:rPr>
                                <a:rPr lang="en-US" sz="2400" smtClean="0">
                                  <a:solidFill>
                                    <a:prstClr val="black"/>
                                  </a:solidFill>
                                  <a:latin typeface="Cambria Math"/>
                                </a:rPr>
                                <m:t>b</m:t>
                              </m:r>
                            </m:num>
                            <m:den>
                              <m:r>
                                <m:rPr>
                                  <m:sty m:val="p"/>
                                </m:rPr>
                                <a:rPr lang="en-US" sz="2400" smtClean="0">
                                  <a:solidFill>
                                    <a:prstClr val="black"/>
                                  </a:solidFill>
                                  <a:latin typeface="Cambria Math"/>
                                </a:rPr>
                                <m:t>S</m:t>
                              </m:r>
                              <m:r>
                                <m:rPr>
                                  <m:sty m:val="p"/>
                                </m:rPr>
                                <a:rPr lang="en-US" sz="2400" baseline="-25000" smtClean="0">
                                  <a:solidFill>
                                    <a:prstClr val="black"/>
                                  </a:solidFill>
                                  <a:latin typeface="Cambria Math"/>
                                </a:rPr>
                                <m:t>b</m:t>
                              </m:r>
                            </m:den>
                          </m:f>
                        </m:e>
                      </m:rad>
                    </m:oMath>
                  </m:oMathPara>
                </a14:m>
                <a:endParaRPr lang="el-GR" sz="2400" dirty="0">
                  <a:solidFill>
                    <a:prstClr val="black"/>
                  </a:solidFill>
                  <a:latin typeface="Calibri"/>
                </a:endParaRPr>
              </a:p>
            </p:txBody>
          </p:sp>
        </mc:Choice>
        <mc:Fallback xmlns="">
          <p:sp>
            <p:nvSpPr>
              <p:cNvPr id="190" name="TextBox 189"/>
              <p:cNvSpPr txBox="1">
                <a:spLocks noRot="1" noChangeAspect="1" noMove="1" noResize="1" noEditPoints="1" noAdjustHandles="1" noChangeArrowheads="1" noChangeShapeType="1" noTextEdit="1"/>
              </p:cNvSpPr>
              <p:nvPr/>
            </p:nvSpPr>
            <p:spPr>
              <a:xfrm>
                <a:off x="6084168" y="4841198"/>
                <a:ext cx="2689262" cy="1183529"/>
              </a:xfrm>
              <a:prstGeom prst="rect">
                <a:avLst/>
              </a:prstGeom>
              <a:blipFill rotWithShape="1">
                <a:blip r:embed="rId5"/>
                <a:stretch>
                  <a:fillRect/>
                </a:stretch>
              </a:blipFill>
            </p:spPr>
            <p:txBody>
              <a:bodyPr/>
              <a:lstStyle/>
              <a:p>
                <a:r>
                  <a:rPr lang="el-GR">
                    <a:noFill/>
                  </a:rPr>
                  <a:t> </a:t>
                </a:r>
              </a:p>
            </p:txBody>
          </p:sp>
        </mc:Fallback>
      </mc:AlternateContent>
      <p:sp>
        <p:nvSpPr>
          <p:cNvPr id="74757" name="Text Box 5"/>
          <p:cNvSpPr txBox="1">
            <a:spLocks noChangeArrowheads="1"/>
          </p:cNvSpPr>
          <p:nvPr/>
        </p:nvSpPr>
        <p:spPr bwMode="auto">
          <a:xfrm>
            <a:off x="77700" y="4509120"/>
            <a:ext cx="55024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000" dirty="0">
                <a:solidFill>
                  <a:prstClr val="black"/>
                </a:solidFill>
                <a:latin typeface="Calibri"/>
              </a:rPr>
              <a:t>Μια ομάδα από επαναλαμβανόμενα ενισχυτικά και ένα μόνο κεντρικό ενισχυτικό στην κάθετη κατεύθυνση. Το κεντρικό ενισχυτικό της ομάδας των επαναλαμβανόμενων ενισχυτικών μπορεί να είναι μεγαλύτερο από τα υπόλοιπα ενισχυτικά της ομάδας.</a:t>
            </a:r>
          </a:p>
        </p:txBody>
      </p:sp>
    </p:spTree>
    <p:extLst>
      <p:ext uri="{BB962C8B-B14F-4D97-AF65-F5344CB8AC3E}">
        <p14:creationId xmlns:p14="http://schemas.microsoft.com/office/powerpoint/2010/main" val="34831114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9f4233fa5a969dd558d9d78f23ee218dcc6b"/>
</p:tagLst>
</file>

<file path=ppt/theme/theme1.xml><?xml version="1.0" encoding="utf-8"?>
<a:theme xmlns:a="http://schemas.openxmlformats.org/drawingml/2006/main" name="Αντοχή πλοίου ΙΙ">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16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Αντοχή πλοίου ΙΙ</Template>
  <TotalTime>33</TotalTime>
  <Words>1415</Words>
  <Application>Microsoft Office PowerPoint</Application>
  <PresentationFormat>On-screen Show (4:3)</PresentationFormat>
  <Paragraphs>171</Paragraphs>
  <Slides>26</Slides>
  <Notes>18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Αντοχή πλοίου ΙΙ</vt:lpstr>
      <vt:lpstr>OC_template_updated</vt:lpstr>
      <vt:lpstr>Αντοχή πλοίου ΙΙ (Θ)</vt:lpstr>
      <vt:lpstr>Κάμψη ενισχυμένων πλακών (1 από 2)</vt:lpstr>
      <vt:lpstr>Κάμψη ενισχυμένων πλακών (2 από 2)</vt:lpstr>
      <vt:lpstr>Κάμψη ενισχυμένων πλακών Χρήση των διαγραμμάτων του Schade (1 από 2)</vt:lpstr>
      <vt:lpstr>Κάμψη ενισχυμένων πλακών Χρήση των διαγραμμάτων του Schade (2 από 2)</vt:lpstr>
      <vt:lpstr>Κάμψη ενισχυμένων πλακών Χρήση των διαγραμμάτων του Schade- Χρησιμοποιούμενοι συμβολισμοί (1 από 2)</vt:lpstr>
      <vt:lpstr>Κάμψη ενισχυμένων πλακών Χρήση των διαγραμμάτων του Schade- Χρησιμοποιούμενοι συμβολισμοί (2 από 2)</vt:lpstr>
      <vt:lpstr>Κάμψη ενισχυμένων πλακών Χρήση των διαγραμμάτων του Schade Τύποι ενίσχυσης και υπολογισμός παραμέτρων (1 από 4)</vt:lpstr>
      <vt:lpstr>Κάμψη ενισχυμένων πλακών Χρήση των διαγραμμάτων του Schade Τύποι ενίσχυσης και υπολογισμός παραμέτρων (2 από 4)</vt:lpstr>
      <vt:lpstr>Κάμψη ενισχυμένων πλακών Χρήση των διαγραμμάτων του Schade Τύποι ενίσχυσης και υπολογισμός παραμέτρων (3 από 4)</vt:lpstr>
      <vt:lpstr>Κάμψη ενισχυμένων πλακών Χρήση των διαγραμμάτων του Schade Τύποι ενίσχυσης και υπολογισμός παραμέτρων (4 από 4)</vt:lpstr>
      <vt:lpstr>Κάμψη ενισχυμένων πλακών Χρήση των διαγραμμάτων του Schade 1/2</vt:lpstr>
      <vt:lpstr>Κάμψη ενισχυμένων πλακών Χρήση των διαγραμμάτων του Schade 2/7</vt:lpstr>
      <vt:lpstr>Κάμψη ενισχυμένων πλακών Χρήση των διαγραμμάτων του Schade 3/7</vt:lpstr>
      <vt:lpstr>Κάμψη ενισχυμένων πλακών Χρήση των διαγραμμάτων του Schade 4/7</vt:lpstr>
      <vt:lpstr>Κάμψη ενισχυμένων πλακών Χρήση των διαγραμμάτων του Schade 5/7</vt:lpstr>
      <vt:lpstr>Κάμψη ενισχυμένων πλακών Χρήση των διαγραμμάτων του Schade 6/7</vt:lpstr>
      <vt:lpstr>Κάμψη ενισχυμένων πλακών Χρήση των διαγραμμάτων του Schade 7/7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Αντοχή πλοίου ΙΙ</dc:title>
  <dc:creator>opencourses@teiath.gr</dc:creator>
  <cp:lastModifiedBy>alex</cp:lastModifiedBy>
  <cp:revision>11</cp:revision>
  <dcterms:created xsi:type="dcterms:W3CDTF">2014-10-14T13:06:03Z</dcterms:created>
  <dcterms:modified xsi:type="dcterms:W3CDTF">2015-02-24T14:50:06Z</dcterms:modified>
</cp:coreProperties>
</file>