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7" r:id="rId11"/>
    <p:sldId id="262" r:id="rId12"/>
    <p:sldId id="264" r:id="rId13"/>
    <p:sldId id="276" r:id="rId14"/>
    <p:sldId id="277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91D-6671-431E-9C31-7DDEAD03458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4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4A82"/>
                </a:solidFill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>
              <a:lnSpc>
                <a:spcPct val="112000"/>
              </a:lnSpc>
              <a:spcBef>
                <a:spcPts val="1200"/>
              </a:spcBef>
              <a:buFont typeface="Courier New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Kλικ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B2F36-8F80-4B1D-A261-B728541C0FF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4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E912-9336-45BB-B737-3986C3B078D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15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222A-BEA5-48DE-9297-AECEAB072E3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59FAA-EA30-4CDE-8680-486CB05A1BD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0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12A34-0C9B-4D82-AC73-F3C16E83E860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15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DA745-E49D-4C83-A152-74982C06B8B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346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2E3-266B-4981-B8E3-5CBEEAB6F90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8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D1CC5-4DCF-44B9-89FC-CA807E0BDC6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3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C7FAF-4438-4AAB-9554-BB1C22F3F9D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07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D4C0-2659-4D89-92A3-3C2BB364892D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2/3/2015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2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B382BC-E5D4-497F-9A6A-DE76C9327AA1}" type="datetime1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2/3/2015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49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www.youtube.com/channel/UCzq8Hu44OPFVjP5L1vTbDuA" TargetMode="External"/><Relationship Id="rId5" Type="http://schemas.openxmlformats.org/officeDocument/2006/relationships/hyperlink" Target="https://www.youtube.com/watch?v=23po0Qv8rzs" TargetMode="Externa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Λήψης Βιολογικών Υλικών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800" b="1" dirty="0" smtClean="0"/>
              <a:t>Ενότητα 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Λήψη </a:t>
            </a:r>
            <a:r>
              <a:rPr lang="el-GR" sz="2800" dirty="0"/>
              <a:t>τριχοειδικού </a:t>
            </a:r>
            <a:r>
              <a:rPr lang="el-GR" sz="2800" dirty="0" smtClean="0"/>
              <a:t>αίματος 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400" dirty="0" smtClean="0"/>
              <a:t>Αναστάσιος </a:t>
            </a:r>
            <a:r>
              <a:rPr lang="el-GR" sz="2400" dirty="0" err="1" smtClean="0"/>
              <a:t>Κριεμπάρδης</a:t>
            </a:r>
            <a:endParaRPr lang="el-GR" sz="2400" dirty="0" smtClean="0"/>
          </a:p>
          <a:p>
            <a:r>
              <a:rPr lang="el-GR" sz="2400" dirty="0" smtClean="0"/>
              <a:t>Τμήμα </a:t>
            </a:r>
            <a:r>
              <a:rPr lang="el-GR" sz="2400" dirty="0"/>
              <a:t>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 2014</a:t>
            </a:r>
            <a:r>
              <a:rPr lang="el-GR" sz="2000" dirty="0" smtClean="0"/>
              <a:t>. </a:t>
            </a:r>
            <a:r>
              <a:rPr lang="el-GR" sz="2000" dirty="0"/>
              <a:t>Αναστάσιος </a:t>
            </a:r>
            <a:r>
              <a:rPr lang="el-GR" sz="2000" dirty="0" err="1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Τεχνικές Λήψης Βιολογικών </a:t>
            </a:r>
            <a:r>
              <a:rPr lang="el-GR" sz="2000" dirty="0" smtClean="0"/>
              <a:t>Υλικών</a:t>
            </a:r>
            <a:r>
              <a:rPr lang="en-US" sz="2000" dirty="0"/>
              <a:t> (E)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:</a:t>
            </a:r>
            <a:r>
              <a:rPr lang="el-GR" sz="2000" dirty="0"/>
              <a:t> Λήψη τριχοειδικού </a:t>
            </a:r>
            <a:r>
              <a:rPr lang="el-GR" sz="2000" dirty="0" smtClean="0"/>
              <a:t>αίματος».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Λήψη τριχοειδικού αίματος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Συνιστάται στα πρόωρα βρέφη, νεογνά και σε </a:t>
            </a:r>
            <a:r>
              <a:rPr lang="el-GR" dirty="0" err="1" smtClean="0"/>
              <a:t>μικροεξετάσεις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Λαμβάνεται από τα ακροδάχτυλα (μέσος ή παράμεσος), τους λοβούς των αυτιών και το μεγάλο δάχτυλο του ποδιού ή τη φτέρνα στα βρέφη.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Υλικά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697560" y="1600200"/>
            <a:ext cx="5266928" cy="4525963"/>
          </a:xfrm>
        </p:spPr>
        <p:txBody>
          <a:bodyPr/>
          <a:lstStyle/>
          <a:p>
            <a:r>
              <a:rPr lang="el-GR" dirty="0" smtClean="0"/>
              <a:t>Τριχοειδή με αντιπηκτικό (ηπαρίνη).</a:t>
            </a:r>
          </a:p>
          <a:p>
            <a:r>
              <a:rPr lang="el-GR" dirty="0" smtClean="0"/>
              <a:t>Γάντια.</a:t>
            </a:r>
          </a:p>
          <a:p>
            <a:r>
              <a:rPr lang="el-GR" dirty="0" smtClean="0"/>
              <a:t>Βαμβάκι.</a:t>
            </a:r>
          </a:p>
          <a:p>
            <a:r>
              <a:rPr lang="el-GR" dirty="0" smtClean="0"/>
              <a:t>Αλκοόλη 95</a:t>
            </a:r>
            <a:r>
              <a:rPr lang="el-GR" baseline="30000" dirty="0" smtClean="0"/>
              <a:t>ο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Λογχίδια</a:t>
            </a:r>
            <a:r>
              <a:rPr lang="el-GR" dirty="0" smtClean="0"/>
              <a:t> ή αποστειρωμένες βελόνες.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44058" t="33749" r="23441" b="32082"/>
          <a:stretch>
            <a:fillRect/>
          </a:stretch>
        </p:blipFill>
        <p:spPr bwMode="auto">
          <a:xfrm>
            <a:off x="251520" y="4077072"/>
            <a:ext cx="3168352" cy="2497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 l="31247" t="15413" r="15933" b="24582"/>
          <a:stretch>
            <a:fillRect/>
          </a:stretch>
        </p:blipFill>
        <p:spPr bwMode="auto">
          <a:xfrm>
            <a:off x="251520" y="1268760"/>
            <a:ext cx="3163887" cy="2695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Αντισηψία στο σημείο της παρακέντησης με αλκοόλη 95</a:t>
            </a:r>
            <a:r>
              <a:rPr lang="el-GR" baseline="30000" dirty="0" smtClean="0"/>
              <a:t>ο</a:t>
            </a:r>
            <a:r>
              <a:rPr lang="el-GR" dirty="0" smtClean="0"/>
              <a:t> σε στεγνό βαμβάκι.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Στέγνωμα της περιοχής για 1 λεπτό.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Τσίμπημα του δέρματος με αποστειρωμένο </a:t>
            </a:r>
            <a:r>
              <a:rPr lang="el-GR" dirty="0" err="1" smtClean="0"/>
              <a:t>λογχίδιο</a:t>
            </a:r>
            <a:r>
              <a:rPr lang="el-GR" dirty="0" smtClean="0"/>
              <a:t> σε βάθος 2</a:t>
            </a:r>
            <a:r>
              <a:rPr lang="en-US" dirty="0" smtClean="0"/>
              <a:t>mm</a:t>
            </a:r>
            <a:r>
              <a:rPr lang="el-G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Απόρριψη της πρώτης σταγόνας αίματος, επειδή περιέχει υγρά από τον τραυματισμό των ιστών.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2/5</a:t>
            </a:r>
            <a:endParaRPr lang="el-GR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 l="18436" t="15413" r="35942" b="40837"/>
          <a:stretch>
            <a:fillRect/>
          </a:stretch>
        </p:blipFill>
        <p:spPr bwMode="auto">
          <a:xfrm>
            <a:off x="899592" y="1580699"/>
            <a:ext cx="3117151" cy="2451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 l="17816" r="16255" b="29587"/>
          <a:stretch>
            <a:fillRect/>
          </a:stretch>
        </p:blipFill>
        <p:spPr bwMode="auto">
          <a:xfrm>
            <a:off x="5220073" y="1580699"/>
            <a:ext cx="3096344" cy="2451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 l="29066" t="10423" r="18436" b="27505"/>
          <a:stretch>
            <a:fillRect/>
          </a:stretch>
        </p:blipFill>
        <p:spPr bwMode="auto">
          <a:xfrm>
            <a:off x="899592" y="4221089"/>
            <a:ext cx="3082721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 l="35942" t="17082" r="20628" b="24582"/>
          <a:stretch>
            <a:fillRect/>
          </a:stretch>
        </p:blipFill>
        <p:spPr bwMode="auto">
          <a:xfrm>
            <a:off x="5220072" y="4178155"/>
            <a:ext cx="3086887" cy="24191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3/5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l-GR" dirty="0" smtClean="0"/>
              <a:t>Συλλογή του αίματος σε τριχοειδή που περιέχουν αντιπηκτικό.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dirty="0" smtClean="0"/>
              <a:t>Πίεση του σημείου με καθαρό και στεγνό βαμβάκι.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dirty="0" smtClean="0"/>
              <a:t>Η απόρριψη των </a:t>
            </a:r>
            <a:r>
              <a:rPr lang="el-GR" dirty="0" err="1" smtClean="0"/>
              <a:t>λογχιδίων</a:t>
            </a:r>
            <a:r>
              <a:rPr lang="el-GR" dirty="0" smtClean="0"/>
              <a:t> γίνεται στους ειδικούς κάδους για αιχμηρά αντικείμενα.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dirty="0" smtClean="0"/>
              <a:t>Προσοχή </a:t>
            </a:r>
          </a:p>
          <a:p>
            <a:r>
              <a:rPr lang="el-GR" dirty="0" smtClean="0"/>
              <a:t>Δεν συμπιέζεται το σημείο της παρακέντησης για να δώσει αίμα. Με τη συμπίεση μεταβάλλεται η σύσταση του αίματος.</a:t>
            </a:r>
          </a:p>
          <a:p>
            <a:r>
              <a:rPr lang="el-GR" dirty="0" smtClean="0"/>
              <a:t>Η θέρμανση του άκρου με απλή τριβή διευκολύνει τη λήψη.</a:t>
            </a:r>
          </a:p>
          <a:p>
            <a:r>
              <a:rPr lang="el-GR" dirty="0" smtClean="0"/>
              <a:t>Εάν η αιμορραγία συνεχίζεται ελέγχεται εάν ο ασθενής λαμβάνει αντιπηκτικά ή </a:t>
            </a:r>
            <a:r>
              <a:rPr lang="el-GR" dirty="0" err="1" smtClean="0"/>
              <a:t>ακετυλοσαλικυλικό</a:t>
            </a:r>
            <a:r>
              <a:rPr lang="el-GR" dirty="0" smtClean="0"/>
              <a:t> οξύ και ασκείται παρατεταμένα πίεση.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7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865A-0C4C-4EAB-9C6B-A4BB9BF47F9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691680" y="6021288"/>
            <a:ext cx="5814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Taking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/>
              </a:rPr>
              <a:t>fingerprick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 blood sample for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/>
              </a:rPr>
              <a:t>Coeliac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 Screen (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/>
              </a:rPr>
              <a:t>Xeliac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 Pro)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Peter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/>
              </a:rPr>
              <a:t>Conry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5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9671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ba8eeff6d561f49684977151bc887811604a4bf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23po0Qv8rzs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Προσαρμοσμένο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</TotalTime>
  <Words>808</Words>
  <Application>Microsoft Office PowerPoint</Application>
  <PresentationFormat>On-screen Show (4:3)</PresentationFormat>
  <Paragraphs>98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OC_template_updated</vt:lpstr>
      <vt:lpstr>Θέμα του Office</vt:lpstr>
      <vt:lpstr>Τεχνικές Λήψης Βιολογικών Υλικών (E)</vt:lpstr>
      <vt:lpstr>Λήψη τριχοειδικού αίματος</vt:lpstr>
      <vt:lpstr>Υλικά </vt:lpstr>
      <vt:lpstr>Τεχνική 1/5</vt:lpstr>
      <vt:lpstr>Τεχνική 2/5</vt:lpstr>
      <vt:lpstr>Τεχνική 3/5</vt:lpstr>
      <vt:lpstr>Τεχνική 4/5</vt:lpstr>
      <vt:lpstr>Τεχνική 5/5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 - E</dc:title>
  <dc:creator>opencourses@teiath.gr</dc:creator>
  <cp:lastModifiedBy>alex</cp:lastModifiedBy>
  <cp:revision>12</cp:revision>
  <dcterms:created xsi:type="dcterms:W3CDTF">2014-10-07T08:02:58Z</dcterms:created>
  <dcterms:modified xsi:type="dcterms:W3CDTF">2015-03-02T10:40:21Z</dcterms:modified>
</cp:coreProperties>
</file>