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36"/>
  </p:notesMasterIdLst>
  <p:handoutMasterIdLst>
    <p:handoutMasterId r:id="rId37"/>
  </p:handoutMasterIdLst>
  <p:sldIdLst>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84" r:id="rId19"/>
    <p:sldId id="286" r:id="rId20"/>
    <p:sldId id="287" r:id="rId21"/>
    <p:sldId id="288" r:id="rId22"/>
    <p:sldId id="289" r:id="rId23"/>
    <p:sldId id="290" r:id="rId24"/>
    <p:sldId id="291" r:id="rId25"/>
    <p:sldId id="292" r:id="rId26"/>
    <p:sldId id="293" r:id="rId27"/>
    <p:sldId id="257" r:id="rId28"/>
    <p:sldId id="262" r:id="rId29"/>
    <p:sldId id="264" r:id="rId30"/>
    <p:sldId id="269" r:id="rId31"/>
    <p:sldId id="270" r:id="rId32"/>
    <p:sldId id="266" r:id="rId33"/>
    <p:sldId id="294"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2872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4678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557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413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64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541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0898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009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501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568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945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Διασφάλιση ποιότητας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a:t>
            </a:r>
            <a:r>
              <a:rPr lang="en-US" sz="2600" b="1" dirty="0" smtClean="0"/>
              <a:t>6</a:t>
            </a:r>
            <a:r>
              <a:rPr lang="el-GR" sz="2600" dirty="0" smtClean="0"/>
              <a:t>:</a:t>
            </a:r>
            <a:r>
              <a:rPr lang="en-US" sz="2600" dirty="0" smtClean="0"/>
              <a:t> </a:t>
            </a:r>
            <a:r>
              <a:rPr lang="el-GR" sz="2600" dirty="0" smtClean="0"/>
              <a:t>Επικινδυνότητα τροφίμων</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Κίνδυνοι </a:t>
            </a:r>
            <a:r>
              <a:rPr lang="el-GR" dirty="0"/>
              <a:t>από τους </a:t>
            </a:r>
            <a:r>
              <a:rPr lang="el-GR" dirty="0" smtClean="0"/>
              <a:t>ιούς </a:t>
            </a:r>
            <a:r>
              <a:rPr lang="el-GR" sz="3000" b="0" dirty="0"/>
              <a:t>2</a:t>
            </a:r>
            <a:r>
              <a:rPr lang="el-GR" sz="3000" b="0" dirty="0" smtClean="0"/>
              <a:t>/2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4" name="Θέση περιεχομένου 3"/>
          <p:cNvSpPr>
            <a:spLocks noGrp="1"/>
          </p:cNvSpPr>
          <p:nvPr>
            <p:ph idx="1"/>
          </p:nvPr>
        </p:nvSpPr>
        <p:spPr/>
        <p:txBody>
          <a:bodyPr/>
          <a:lstStyle/>
          <a:p>
            <a:r>
              <a:rPr lang="el-GR" dirty="0"/>
              <a:t>Οι παρακάτω ιοί ενέχονται σε ασθένειες των καταναλωτών από την κατανάλωση τροφίμων:</a:t>
            </a:r>
          </a:p>
          <a:p>
            <a:pPr lvl="1"/>
            <a:r>
              <a:rPr lang="el-GR" dirty="0"/>
              <a:t>Ιός ηπατίτιδας Α (Hepatitis A virus</a:t>
            </a:r>
            <a:r>
              <a:rPr lang="el-GR" dirty="0" smtClean="0"/>
              <a:t>),</a:t>
            </a:r>
            <a:endParaRPr lang="el-GR" dirty="0"/>
          </a:p>
          <a:p>
            <a:pPr lvl="1"/>
            <a:r>
              <a:rPr lang="el-GR" dirty="0"/>
              <a:t>Norwalk virus </a:t>
            </a:r>
            <a:r>
              <a:rPr lang="el-GR" dirty="0" smtClean="0"/>
              <a:t>family</a:t>
            </a:r>
            <a:r>
              <a:rPr lang="el-GR" dirty="0"/>
              <a:t>,</a:t>
            </a:r>
          </a:p>
          <a:p>
            <a:pPr lvl="1"/>
            <a:r>
              <a:rPr lang="el-GR" dirty="0"/>
              <a:t>Rotavirus (περιστρεφόμενοι ιοί</a:t>
            </a:r>
            <a:r>
              <a:rPr lang="el-GR" dirty="0" smtClean="0"/>
              <a:t>).</a:t>
            </a:r>
            <a:endParaRPr lang="el-GR" dirty="0"/>
          </a:p>
        </p:txBody>
      </p:sp>
    </p:spTree>
    <p:extLst>
      <p:ext uri="{BB962C8B-B14F-4D97-AF65-F5344CB8AC3E}">
        <p14:creationId xmlns:p14="http://schemas.microsoft.com/office/powerpoint/2010/main" val="2819351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Κίνδυνοι από παράσιτα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4" name="Θέση περιεχομένου 3"/>
          <p:cNvSpPr>
            <a:spLocks noGrp="1"/>
          </p:cNvSpPr>
          <p:nvPr>
            <p:ph idx="1"/>
          </p:nvPr>
        </p:nvSpPr>
        <p:spPr/>
        <p:txBody>
          <a:bodyPr/>
          <a:lstStyle/>
          <a:p>
            <a:r>
              <a:rPr lang="el-GR" dirty="0"/>
              <a:t>Τα παράσιτα αντλούν την τροφή τους από τον ξενιστή και διακρίνονται σε πρωτόζωα, ταινίες, νηματώδεις και τρηματώδεις σκώληκες. Μεταδίδονται από τα τρόφιμα και το νερό που έχουν μολυνθεί με κόπρανα</a:t>
            </a:r>
            <a:r>
              <a:rPr lang="el-GR" dirty="0" smtClean="0"/>
              <a:t>.</a:t>
            </a:r>
          </a:p>
          <a:p>
            <a:r>
              <a:rPr lang="el-GR" dirty="0"/>
              <a:t>Αποτελεσματικές επεξεργασίες για την καταπολέμηση των παρασίτων είναι το καλό μαγείρεμα, η ξήρανση, η κατάψυξη και το </a:t>
            </a:r>
            <a:r>
              <a:rPr lang="el-GR" dirty="0" smtClean="0"/>
              <a:t>αλάτισμα. </a:t>
            </a:r>
            <a:r>
              <a:rPr lang="el-GR" dirty="0"/>
              <a:t>(Shapton and Shapton, 1993</a:t>
            </a:r>
            <a:r>
              <a:rPr lang="el-GR" dirty="0" smtClean="0"/>
              <a:t>)</a:t>
            </a:r>
            <a:endParaRPr lang="el-GR" dirty="0"/>
          </a:p>
        </p:txBody>
      </p:sp>
    </p:spTree>
    <p:extLst>
      <p:ext uri="{BB962C8B-B14F-4D97-AF65-F5344CB8AC3E}">
        <p14:creationId xmlns:p14="http://schemas.microsoft.com/office/powerpoint/2010/main" val="3736254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Εξωγενείς παράμετροι που </a:t>
            </a:r>
            <a:r>
              <a:rPr lang="el-GR" dirty="0"/>
              <a:t>επηρεάζουν την ανάπτυξη των μικροβίων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4" name="Θέση περιεχομένου 3"/>
          <p:cNvSpPr>
            <a:spLocks noGrp="1"/>
          </p:cNvSpPr>
          <p:nvPr>
            <p:ph idx="1"/>
          </p:nvPr>
        </p:nvSpPr>
        <p:spPr/>
        <p:txBody>
          <a:bodyPr/>
          <a:lstStyle/>
          <a:p>
            <a:r>
              <a:rPr lang="el-GR" dirty="0"/>
              <a:t>Οι εξωγενείς παράγοντες προέρχονται από το περιβάλλον αποθήκευσης των τροφίμων και επηρεάζουν τόσο το τρόφιμο όσο και τους μικροοργανισμούς.</a:t>
            </a:r>
          </a:p>
          <a:p>
            <a:r>
              <a:rPr lang="el-GR" dirty="0"/>
              <a:t>Οι παράγοντες αυτοί είναι:</a:t>
            </a:r>
          </a:p>
          <a:p>
            <a:pPr lvl="1"/>
            <a:r>
              <a:rPr lang="el-GR" dirty="0" smtClean="0"/>
              <a:t>Θερμοκρασία </a:t>
            </a:r>
            <a:r>
              <a:rPr lang="el-GR" dirty="0"/>
              <a:t>αποθήκευσης,</a:t>
            </a:r>
          </a:p>
          <a:p>
            <a:pPr lvl="1"/>
            <a:r>
              <a:rPr lang="el-GR" dirty="0" smtClean="0"/>
              <a:t>Σχετική </a:t>
            </a:r>
            <a:r>
              <a:rPr lang="el-GR" dirty="0"/>
              <a:t>υγρασία του περιβάλλοντα χώρου,</a:t>
            </a:r>
          </a:p>
          <a:p>
            <a:pPr lvl="1"/>
            <a:r>
              <a:rPr lang="el-GR" dirty="0" smtClean="0"/>
              <a:t>Παρουσία </a:t>
            </a:r>
            <a:r>
              <a:rPr lang="el-GR" dirty="0"/>
              <a:t>και συγκέντρωση αερίων,</a:t>
            </a:r>
          </a:p>
          <a:p>
            <a:pPr lvl="1"/>
            <a:r>
              <a:rPr lang="el-GR" dirty="0" smtClean="0"/>
              <a:t>Παρουσία </a:t>
            </a:r>
            <a:r>
              <a:rPr lang="el-GR" dirty="0"/>
              <a:t>και δραστηριότητα άλλων μικροοργανισμών.</a:t>
            </a:r>
          </a:p>
        </p:txBody>
      </p:sp>
    </p:spTree>
    <p:extLst>
      <p:ext uri="{BB962C8B-B14F-4D97-AF65-F5344CB8AC3E}">
        <p14:creationId xmlns:p14="http://schemas.microsoft.com/office/powerpoint/2010/main" val="3643675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Ενδογενείς παράμετροι που </a:t>
            </a:r>
            <a:r>
              <a:rPr lang="el-GR" dirty="0"/>
              <a:t>επηρεάζουν την ανάπτυξη των μικροβίων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4" name="Θέση περιεχομένου 3"/>
          <p:cNvSpPr>
            <a:spLocks noGrp="1"/>
          </p:cNvSpPr>
          <p:nvPr>
            <p:ph idx="1"/>
          </p:nvPr>
        </p:nvSpPr>
        <p:spPr/>
        <p:txBody>
          <a:bodyPr/>
          <a:lstStyle/>
          <a:p>
            <a:r>
              <a:rPr lang="el-GR" dirty="0"/>
              <a:t>Οι κυριότεροι ενδογενείς παράγοντες των τροφίμων είναι: </a:t>
            </a:r>
          </a:p>
          <a:p>
            <a:pPr marL="857250" lvl="1" indent="-457200">
              <a:buFont typeface="+mj-lt"/>
              <a:buAutoNum type="arabicPeriod"/>
            </a:pPr>
            <a:r>
              <a:rPr lang="el-GR" dirty="0" smtClean="0"/>
              <a:t>Το </a:t>
            </a:r>
            <a:r>
              <a:rPr lang="el-GR" dirty="0"/>
              <a:t>pH και η οξύτητα,</a:t>
            </a:r>
          </a:p>
          <a:p>
            <a:pPr marL="857250" lvl="1" indent="-457200">
              <a:buFont typeface="+mj-lt"/>
              <a:buAutoNum type="arabicPeriod"/>
            </a:pPr>
            <a:r>
              <a:rPr lang="el-GR" dirty="0" smtClean="0"/>
              <a:t>Η </a:t>
            </a:r>
            <a:r>
              <a:rPr lang="el-GR" dirty="0"/>
              <a:t>περιεκτικότητα σε υγρασία,</a:t>
            </a:r>
          </a:p>
          <a:p>
            <a:pPr marL="857250" lvl="1" indent="-457200">
              <a:buFont typeface="+mj-lt"/>
              <a:buAutoNum type="arabicPeriod"/>
            </a:pPr>
            <a:r>
              <a:rPr lang="el-GR" dirty="0" smtClean="0"/>
              <a:t>Το </a:t>
            </a:r>
            <a:r>
              <a:rPr lang="el-GR" dirty="0"/>
              <a:t>οξειδοαναγωγικό δυναμικό,</a:t>
            </a:r>
          </a:p>
          <a:p>
            <a:pPr marL="857250" lvl="1" indent="-457200">
              <a:buFont typeface="+mj-lt"/>
              <a:buAutoNum type="arabicPeriod"/>
            </a:pPr>
            <a:r>
              <a:rPr lang="el-GR" dirty="0" smtClean="0"/>
              <a:t>Η </a:t>
            </a:r>
            <a:r>
              <a:rPr lang="el-GR" dirty="0"/>
              <a:t>περιεκτικότητα σε θρεπτικές ουσίες,</a:t>
            </a:r>
          </a:p>
          <a:p>
            <a:pPr marL="857250" lvl="1" indent="-457200">
              <a:buFont typeface="+mj-lt"/>
              <a:buAutoNum type="arabicPeriod"/>
            </a:pPr>
            <a:r>
              <a:rPr lang="el-GR" dirty="0" smtClean="0"/>
              <a:t>Η </a:t>
            </a:r>
            <a:r>
              <a:rPr lang="el-GR" dirty="0"/>
              <a:t>παρουσία αντιμικροβιακών παραγόντων και </a:t>
            </a:r>
          </a:p>
          <a:p>
            <a:pPr marL="857250" lvl="1" indent="-457200">
              <a:buFont typeface="+mj-lt"/>
              <a:buAutoNum type="arabicPeriod"/>
            </a:pPr>
            <a:r>
              <a:rPr lang="el-GR" dirty="0" smtClean="0"/>
              <a:t>Οι </a:t>
            </a:r>
            <a:r>
              <a:rPr lang="el-GR" dirty="0"/>
              <a:t>βιολογικές </a:t>
            </a:r>
            <a:r>
              <a:rPr lang="el-GR" dirty="0" smtClean="0"/>
              <a:t>δομές</a:t>
            </a:r>
            <a:r>
              <a:rPr lang="el-GR" dirty="0"/>
              <a:t>.</a:t>
            </a:r>
          </a:p>
          <a:p>
            <a:endParaRPr lang="el-GR" dirty="0"/>
          </a:p>
        </p:txBody>
      </p:sp>
    </p:spTree>
    <p:extLst>
      <p:ext uri="{BB962C8B-B14F-4D97-AF65-F5344CB8AC3E}">
        <p14:creationId xmlns:p14="http://schemas.microsoft.com/office/powerpoint/2010/main" val="1828549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Χημικοί κίνδυνοι</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4" name="Θέση περιεχομένου 3"/>
          <p:cNvSpPr>
            <a:spLocks noGrp="1"/>
          </p:cNvSpPr>
          <p:nvPr>
            <p:ph idx="1"/>
          </p:nvPr>
        </p:nvSpPr>
        <p:spPr/>
        <p:txBody>
          <a:bodyPr/>
          <a:lstStyle/>
          <a:p>
            <a:r>
              <a:rPr lang="el-GR" dirty="0" smtClean="0"/>
              <a:t>Χωρίζονται </a:t>
            </a:r>
            <a:r>
              <a:rPr lang="el-GR" dirty="0"/>
              <a:t>σε δύο κατηγορίες: </a:t>
            </a:r>
            <a:endParaRPr lang="el-GR" dirty="0" smtClean="0"/>
          </a:p>
          <a:p>
            <a:pPr marL="857250" lvl="1" indent="-457200">
              <a:buFont typeface="+mj-lt"/>
              <a:buAutoNum type="arabicPeriod"/>
            </a:pPr>
            <a:r>
              <a:rPr lang="el-GR" dirty="0" smtClean="0"/>
              <a:t>Στις φυσικά </a:t>
            </a:r>
            <a:r>
              <a:rPr lang="el-GR" dirty="0"/>
              <a:t>απαντώμενες χημικές ουσίες και </a:t>
            </a:r>
            <a:endParaRPr lang="el-GR" dirty="0" smtClean="0"/>
          </a:p>
          <a:p>
            <a:pPr marL="857250" lvl="1" indent="-457200">
              <a:buFont typeface="+mj-lt"/>
              <a:buAutoNum type="arabicPeriod"/>
            </a:pPr>
            <a:r>
              <a:rPr lang="el-GR" dirty="0" smtClean="0"/>
              <a:t>Στις </a:t>
            </a:r>
            <a:r>
              <a:rPr lang="el-GR" dirty="0"/>
              <a:t>πρόσθετες χημικές ουσίες. </a:t>
            </a:r>
          </a:p>
        </p:txBody>
      </p:sp>
    </p:spTree>
    <p:extLst>
      <p:ext uri="{BB962C8B-B14F-4D97-AF65-F5344CB8AC3E}">
        <p14:creationId xmlns:p14="http://schemas.microsoft.com/office/powerpoint/2010/main" val="314656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Φυσικά </a:t>
            </a:r>
            <a:r>
              <a:rPr lang="el-GR" dirty="0"/>
              <a:t>απαντώμενες χημικές ουσίες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4" name="Θέση περιεχομένου 3"/>
          <p:cNvSpPr>
            <a:spLocks noGrp="1"/>
          </p:cNvSpPr>
          <p:nvPr>
            <p:ph idx="1"/>
          </p:nvPr>
        </p:nvSpPr>
        <p:spPr/>
        <p:txBody>
          <a:bodyPr/>
          <a:lstStyle/>
          <a:p>
            <a:r>
              <a:rPr lang="el-GR" dirty="0"/>
              <a:t>Η κατηγορία αυτή περιλαμβάνει χημικές ουσίες μικροβιακής, φυτικής και ζωικής προέλευσης, για τις οποίες έχουν καθοριστεί ανώτατα επιτρεπόμενα όρια από τον FDA.</a:t>
            </a:r>
          </a:p>
        </p:txBody>
      </p:sp>
    </p:spTree>
    <p:extLst>
      <p:ext uri="{BB962C8B-B14F-4D97-AF65-F5344CB8AC3E}">
        <p14:creationId xmlns:p14="http://schemas.microsoft.com/office/powerpoint/2010/main" val="3542682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Κυριότεροι χημικοί κίνδυνοι που συναντώνται στα τρόφιμα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849934758"/>
              </p:ext>
            </p:extLst>
          </p:nvPr>
        </p:nvGraphicFramePr>
        <p:xfrm>
          <a:off x="71500" y="1341015"/>
          <a:ext cx="9001000" cy="5291043"/>
        </p:xfrm>
        <a:graphic>
          <a:graphicData uri="http://schemas.openxmlformats.org/drawingml/2006/table">
            <a:tbl>
              <a:tblPr firstRow="1" bandRow="1" bandCol="1">
                <a:tableStyleId>{5940675A-B579-460E-94D1-54222C63F5DA}</a:tableStyleId>
              </a:tblPr>
              <a:tblGrid>
                <a:gridCol w="3942516"/>
                <a:gridCol w="5058484"/>
              </a:tblGrid>
              <a:tr h="502635">
                <a:tc>
                  <a:txBody>
                    <a:bodyPr/>
                    <a:lstStyle/>
                    <a:p>
                      <a:pPr marL="0" indent="0" algn="ctr">
                        <a:lnSpc>
                          <a:spcPct val="120000"/>
                        </a:lnSpc>
                        <a:spcBef>
                          <a:spcPts val="600"/>
                        </a:spcBef>
                        <a:spcAft>
                          <a:spcPts val="0"/>
                        </a:spcAft>
                      </a:pPr>
                      <a:r>
                        <a:rPr lang="el-GR" sz="1800" b="1" kern="1200" dirty="0">
                          <a:effectLst/>
                        </a:rPr>
                        <a:t>Φυσικά απαντώμενες χημικές ουσίες</a:t>
                      </a:r>
                      <a:endParaRPr lang="el-GR" sz="1800" b="1" kern="1200" dirty="0">
                        <a:solidFill>
                          <a:schemeClr val="tx1"/>
                        </a:solidFill>
                        <a:effectLst/>
                        <a:latin typeface="+mn-lt"/>
                        <a:ea typeface="+mn-ea"/>
                        <a:cs typeface="+mn-cs"/>
                      </a:endParaRPr>
                    </a:p>
                  </a:txBody>
                  <a:tcPr marL="62829" marR="62829" marT="0" marB="0" anchor="ctr">
                    <a:solidFill>
                      <a:schemeClr val="accent5">
                        <a:lumMod val="20000"/>
                        <a:lumOff val="80000"/>
                      </a:schemeClr>
                    </a:solidFill>
                  </a:tcPr>
                </a:tc>
                <a:tc>
                  <a:txBody>
                    <a:bodyPr/>
                    <a:lstStyle/>
                    <a:p>
                      <a:pPr marL="0" indent="0" algn="ctr">
                        <a:lnSpc>
                          <a:spcPct val="120000"/>
                        </a:lnSpc>
                        <a:spcBef>
                          <a:spcPts val="600"/>
                        </a:spcBef>
                        <a:spcAft>
                          <a:spcPts val="0"/>
                        </a:spcAft>
                      </a:pPr>
                      <a:r>
                        <a:rPr lang="el-GR" sz="1800" b="1" kern="1200" dirty="0">
                          <a:effectLst/>
                        </a:rPr>
                        <a:t>Πρόσθετες χημικές ουσίες</a:t>
                      </a:r>
                      <a:endParaRPr lang="el-GR" sz="1800" b="1" kern="1200" dirty="0">
                        <a:solidFill>
                          <a:schemeClr val="tx1"/>
                        </a:solidFill>
                        <a:effectLst/>
                        <a:latin typeface="+mn-lt"/>
                        <a:ea typeface="+mn-ea"/>
                        <a:cs typeface="+mn-cs"/>
                      </a:endParaRPr>
                    </a:p>
                  </a:txBody>
                  <a:tcPr marL="62829" marR="62829" marT="0" marB="0" anchor="ctr">
                    <a:solidFill>
                      <a:schemeClr val="accent5">
                        <a:lumMod val="20000"/>
                        <a:lumOff val="80000"/>
                      </a:schemeClr>
                    </a:solidFill>
                  </a:tcPr>
                </a:tc>
              </a:tr>
              <a:tr h="4537678">
                <a:tc>
                  <a:txBody>
                    <a:bodyPr/>
                    <a:lstStyle/>
                    <a:p>
                      <a:pPr marL="0" indent="0" algn="l" defTabSz="914400" rtl="0" eaLnBrk="1" latinLnBrk="0" hangingPunct="1">
                        <a:lnSpc>
                          <a:spcPct val="120000"/>
                        </a:lnSpc>
                        <a:spcBef>
                          <a:spcPts val="600"/>
                        </a:spcBef>
                        <a:spcAft>
                          <a:spcPts val="0"/>
                        </a:spcAft>
                      </a:pPr>
                      <a:r>
                        <a:rPr lang="el-GR" sz="1800" kern="1200" dirty="0">
                          <a:effectLst/>
                        </a:rPr>
                        <a:t>-Μυκοτοξίνες (π.χ. αφλατοξίνες, </a:t>
                      </a:r>
                      <a:r>
                        <a:rPr lang="en-US" sz="1800" kern="1200" dirty="0">
                          <a:effectLst/>
                        </a:rPr>
                        <a:t>patulin</a:t>
                      </a:r>
                      <a:r>
                        <a:rPr lang="el-GR" sz="1800" kern="1200" dirty="0">
                          <a:effectLst/>
                        </a:rPr>
                        <a:t>)</a:t>
                      </a:r>
                    </a:p>
                    <a:p>
                      <a:pPr marL="0" indent="0" algn="l" defTabSz="914400" rtl="0" eaLnBrk="1" latinLnBrk="0" hangingPunct="1">
                        <a:lnSpc>
                          <a:spcPct val="120000"/>
                        </a:lnSpc>
                        <a:spcBef>
                          <a:spcPts val="600"/>
                        </a:spcBef>
                        <a:spcAft>
                          <a:spcPts val="0"/>
                        </a:spcAft>
                      </a:pPr>
                      <a:r>
                        <a:rPr lang="el-GR" sz="1800" kern="1200" dirty="0">
                          <a:effectLst/>
                        </a:rPr>
                        <a:t>-Σκομβροτοξίνη (ισταμίνη)</a:t>
                      </a:r>
                    </a:p>
                    <a:p>
                      <a:pPr marL="0" indent="0" algn="l" defTabSz="914400" rtl="0" eaLnBrk="1" latinLnBrk="0" hangingPunct="1">
                        <a:lnSpc>
                          <a:spcPct val="120000"/>
                        </a:lnSpc>
                        <a:spcBef>
                          <a:spcPts val="600"/>
                        </a:spcBef>
                        <a:spcAft>
                          <a:spcPts val="0"/>
                        </a:spcAft>
                      </a:pPr>
                      <a:r>
                        <a:rPr lang="el-GR" sz="1800" kern="1200" dirty="0">
                          <a:effectLst/>
                        </a:rPr>
                        <a:t>-Σιγκουατοξίνη (</a:t>
                      </a:r>
                      <a:r>
                        <a:rPr lang="en-US" sz="1800" kern="1200" dirty="0">
                          <a:effectLst/>
                        </a:rPr>
                        <a:t>Ciguatoxin</a:t>
                      </a:r>
                      <a:r>
                        <a:rPr lang="el-GR" sz="1800" kern="1200" dirty="0">
                          <a:effectLst/>
                        </a:rPr>
                        <a:t>)</a:t>
                      </a:r>
                    </a:p>
                    <a:p>
                      <a:pPr marL="0" indent="0" algn="l" defTabSz="914400" rtl="0" eaLnBrk="1" latinLnBrk="0" hangingPunct="1">
                        <a:lnSpc>
                          <a:spcPct val="120000"/>
                        </a:lnSpc>
                        <a:spcBef>
                          <a:spcPts val="600"/>
                        </a:spcBef>
                        <a:spcAft>
                          <a:spcPts val="0"/>
                        </a:spcAft>
                      </a:pPr>
                      <a:r>
                        <a:rPr lang="el-GR" sz="1800" kern="1200" dirty="0">
                          <a:effectLst/>
                        </a:rPr>
                        <a:t>-Τοξίνες μανιταριών</a:t>
                      </a:r>
                    </a:p>
                    <a:p>
                      <a:pPr marL="0" indent="0" algn="l" defTabSz="914400" rtl="0" eaLnBrk="1" latinLnBrk="0" hangingPunct="1">
                        <a:lnSpc>
                          <a:spcPct val="120000"/>
                        </a:lnSpc>
                        <a:spcBef>
                          <a:spcPts val="600"/>
                        </a:spcBef>
                        <a:spcAft>
                          <a:spcPts val="0"/>
                        </a:spcAft>
                      </a:pPr>
                      <a:r>
                        <a:rPr lang="el-GR" sz="1800" kern="1200" dirty="0">
                          <a:effectLst/>
                        </a:rPr>
                        <a:t>-Ιχθυοτοξίνες (</a:t>
                      </a:r>
                      <a:r>
                        <a:rPr lang="en-US" sz="1800" kern="1200" dirty="0">
                          <a:effectLst/>
                        </a:rPr>
                        <a:t>Shellfish toxins</a:t>
                      </a:r>
                      <a:r>
                        <a:rPr lang="el-GR" sz="1800" kern="1200" dirty="0">
                          <a:effectLst/>
                        </a:rPr>
                        <a:t>)</a:t>
                      </a:r>
                    </a:p>
                    <a:p>
                      <a:pPr marL="0" lvl="0" indent="0" algn="l" defTabSz="914400" rtl="0" eaLnBrk="1" latinLnBrk="0" hangingPunct="1">
                        <a:lnSpc>
                          <a:spcPct val="120000"/>
                        </a:lnSpc>
                        <a:spcBef>
                          <a:spcPts val="600"/>
                        </a:spcBef>
                        <a:spcAft>
                          <a:spcPts val="0"/>
                        </a:spcAft>
                        <a:buFont typeface="Symbol"/>
                        <a:buChar char=""/>
                        <a:tabLst>
                          <a:tab pos="228600" algn="l"/>
                        </a:tabLst>
                      </a:pPr>
                      <a:r>
                        <a:rPr lang="el-GR" sz="1800" kern="1200" dirty="0">
                          <a:effectLst/>
                        </a:rPr>
                        <a:t>Παραλυτική (PSP)</a:t>
                      </a:r>
                    </a:p>
                    <a:p>
                      <a:pPr marL="0" lvl="0" indent="0" algn="l" defTabSz="914400" rtl="0" eaLnBrk="1" latinLnBrk="0" hangingPunct="1">
                        <a:lnSpc>
                          <a:spcPct val="120000"/>
                        </a:lnSpc>
                        <a:spcBef>
                          <a:spcPts val="600"/>
                        </a:spcBef>
                        <a:spcAft>
                          <a:spcPts val="0"/>
                        </a:spcAft>
                        <a:buFont typeface="Symbol"/>
                        <a:buChar char=""/>
                        <a:tabLst>
                          <a:tab pos="228600" algn="l"/>
                        </a:tabLst>
                      </a:pPr>
                      <a:r>
                        <a:rPr lang="el-GR" sz="1800" kern="1200" dirty="0">
                          <a:effectLst/>
                        </a:rPr>
                        <a:t>Διαρροϊκή (DSP)</a:t>
                      </a:r>
                    </a:p>
                    <a:p>
                      <a:pPr marL="0" lvl="0" indent="0" algn="l" defTabSz="914400" rtl="0" eaLnBrk="1" latinLnBrk="0" hangingPunct="1">
                        <a:lnSpc>
                          <a:spcPct val="120000"/>
                        </a:lnSpc>
                        <a:spcBef>
                          <a:spcPts val="600"/>
                        </a:spcBef>
                        <a:spcAft>
                          <a:spcPts val="0"/>
                        </a:spcAft>
                        <a:buFont typeface="Symbol"/>
                        <a:buChar char=""/>
                        <a:tabLst>
                          <a:tab pos="228600" algn="l"/>
                        </a:tabLst>
                      </a:pPr>
                      <a:r>
                        <a:rPr lang="el-GR" sz="1800" kern="1200" dirty="0">
                          <a:effectLst/>
                        </a:rPr>
                        <a:t>Νευροτοξική (NSP)</a:t>
                      </a:r>
                    </a:p>
                    <a:p>
                      <a:pPr marL="0" lvl="0" indent="0" algn="l" defTabSz="914400" rtl="0" eaLnBrk="1" latinLnBrk="0" hangingPunct="1">
                        <a:lnSpc>
                          <a:spcPct val="120000"/>
                        </a:lnSpc>
                        <a:spcBef>
                          <a:spcPts val="600"/>
                        </a:spcBef>
                        <a:spcAft>
                          <a:spcPts val="0"/>
                        </a:spcAft>
                        <a:buFont typeface="Symbol"/>
                        <a:buChar char=""/>
                        <a:tabLst>
                          <a:tab pos="228600" algn="l"/>
                        </a:tabLst>
                      </a:pPr>
                      <a:r>
                        <a:rPr lang="el-GR" sz="1800" kern="1200" dirty="0">
                          <a:effectLst/>
                        </a:rPr>
                        <a:t>Αμνησιακή (ASP)</a:t>
                      </a:r>
                    </a:p>
                    <a:p>
                      <a:pPr marL="0" indent="0" algn="l" defTabSz="914400" rtl="0" eaLnBrk="1" latinLnBrk="0" hangingPunct="1">
                        <a:lnSpc>
                          <a:spcPct val="120000"/>
                        </a:lnSpc>
                        <a:spcBef>
                          <a:spcPts val="600"/>
                        </a:spcBef>
                        <a:spcAft>
                          <a:spcPts val="0"/>
                        </a:spcAft>
                      </a:pPr>
                      <a:r>
                        <a:rPr lang="el-GR" sz="1800" kern="1200" dirty="0">
                          <a:effectLst/>
                        </a:rPr>
                        <a:t>-Τοξίνες αλκαλοειδών</a:t>
                      </a:r>
                    </a:p>
                    <a:p>
                      <a:pPr marL="0" indent="0" algn="l" defTabSz="914400" rtl="0" eaLnBrk="1" latinLnBrk="0" hangingPunct="1">
                        <a:lnSpc>
                          <a:spcPct val="120000"/>
                        </a:lnSpc>
                        <a:spcBef>
                          <a:spcPts val="600"/>
                        </a:spcBef>
                        <a:spcAft>
                          <a:spcPts val="0"/>
                        </a:spcAft>
                      </a:pPr>
                      <a:r>
                        <a:rPr lang="el-GR" sz="1800" kern="1200" dirty="0">
                          <a:effectLst/>
                        </a:rPr>
                        <a:t>-Φυτοαιμαγλουτινίνες</a:t>
                      </a:r>
                    </a:p>
                    <a:p>
                      <a:pPr marL="0" indent="0" algn="l" defTabSz="914400" rtl="0" eaLnBrk="1" latinLnBrk="0" hangingPunct="1">
                        <a:lnSpc>
                          <a:spcPct val="120000"/>
                        </a:lnSpc>
                        <a:spcBef>
                          <a:spcPts val="600"/>
                        </a:spcBef>
                        <a:spcAft>
                          <a:spcPts val="0"/>
                        </a:spcAft>
                      </a:pPr>
                      <a:r>
                        <a:rPr lang="el-GR" sz="1800" kern="1200" dirty="0">
                          <a:effectLst/>
                        </a:rPr>
                        <a:t>-Πολυχλωριωμένα διφαινύλια (</a:t>
                      </a:r>
                      <a:r>
                        <a:rPr lang="en-US" sz="1800" kern="1200" dirty="0">
                          <a:effectLst/>
                        </a:rPr>
                        <a:t>PCBs</a:t>
                      </a:r>
                      <a:r>
                        <a:rPr lang="el-GR" sz="1800" kern="1200" dirty="0">
                          <a:effectLst/>
                        </a:rPr>
                        <a:t>)</a:t>
                      </a:r>
                      <a:endParaRPr lang="el-GR" sz="1800" b="0" kern="1200" dirty="0">
                        <a:solidFill>
                          <a:schemeClr val="tx1"/>
                        </a:solidFill>
                        <a:effectLst/>
                        <a:latin typeface="+mn-lt"/>
                        <a:ea typeface="+mn-ea"/>
                        <a:cs typeface="+mn-cs"/>
                      </a:endParaRPr>
                    </a:p>
                  </a:txBody>
                  <a:tcPr marL="62829" marR="62829" marT="0" marB="0"/>
                </a:tc>
                <a:tc>
                  <a:txBody>
                    <a:bodyPr/>
                    <a:lstStyle/>
                    <a:p>
                      <a:pPr marL="0" indent="0" algn="l" defTabSz="914400" rtl="0" eaLnBrk="1" latinLnBrk="0" hangingPunct="1">
                        <a:lnSpc>
                          <a:spcPct val="120000"/>
                        </a:lnSpc>
                        <a:spcBef>
                          <a:spcPts val="600"/>
                        </a:spcBef>
                        <a:spcAft>
                          <a:spcPts val="0"/>
                        </a:spcAft>
                      </a:pPr>
                      <a:r>
                        <a:rPr lang="el-GR" sz="1800" kern="1200" dirty="0">
                          <a:effectLst/>
                        </a:rPr>
                        <a:t>-Γεωργικά χημικά (παρασιτοκτόνα, μυκητοκτόνα, λιπάσματα, αντιβιοτικά και ορμόνες ανάπτυξης)</a:t>
                      </a:r>
                    </a:p>
                    <a:p>
                      <a:pPr marL="0" indent="0" algn="l" defTabSz="914400" rtl="0" eaLnBrk="1" latinLnBrk="0" hangingPunct="1">
                        <a:lnSpc>
                          <a:spcPct val="120000"/>
                        </a:lnSpc>
                        <a:spcBef>
                          <a:spcPts val="600"/>
                        </a:spcBef>
                        <a:spcAft>
                          <a:spcPts val="0"/>
                        </a:spcAft>
                      </a:pPr>
                      <a:r>
                        <a:rPr lang="el-GR" sz="1800" kern="1200" dirty="0">
                          <a:effectLst/>
                        </a:rPr>
                        <a:t>-Τοξικά βαρέα μέταλλα (μόλυβδος, ψευδάργυρος, αρσενικό, υδράργυρος και κυάνιο)</a:t>
                      </a:r>
                    </a:p>
                    <a:p>
                      <a:pPr marL="0" indent="0" algn="l" defTabSz="914400" rtl="0" eaLnBrk="1" latinLnBrk="0" hangingPunct="1">
                        <a:lnSpc>
                          <a:spcPct val="120000"/>
                        </a:lnSpc>
                        <a:spcBef>
                          <a:spcPts val="600"/>
                        </a:spcBef>
                        <a:spcAft>
                          <a:spcPts val="0"/>
                        </a:spcAft>
                      </a:pPr>
                      <a:r>
                        <a:rPr lang="el-GR" sz="1800" kern="1200" dirty="0">
                          <a:effectLst/>
                        </a:rPr>
                        <a:t>-Πρόσθετα τροφίμων</a:t>
                      </a:r>
                    </a:p>
                    <a:p>
                      <a:pPr marL="0" indent="0" algn="l" defTabSz="914400" rtl="0" eaLnBrk="1" latinLnBrk="0" hangingPunct="1">
                        <a:lnSpc>
                          <a:spcPct val="120000"/>
                        </a:lnSpc>
                        <a:spcBef>
                          <a:spcPts val="600"/>
                        </a:spcBef>
                        <a:spcAft>
                          <a:spcPts val="0"/>
                        </a:spcAft>
                      </a:pPr>
                      <a:r>
                        <a:rPr lang="el-GR" sz="1800" kern="1200" dirty="0">
                          <a:effectLst/>
                        </a:rPr>
                        <a:t>-Επιτρεπόμενα: συντηρητικά (νιτρικά και θειικά), βελτιωτικά γεύσης (γλουταμινικό μονονάτριο), διατροφικά πρόσθετα (νιασίνη), χρωστικές.</a:t>
                      </a:r>
                    </a:p>
                    <a:p>
                      <a:pPr marL="0" indent="0" algn="l" defTabSz="914400" rtl="0" eaLnBrk="1" latinLnBrk="0" hangingPunct="1">
                        <a:lnSpc>
                          <a:spcPct val="120000"/>
                        </a:lnSpc>
                        <a:spcBef>
                          <a:spcPts val="600"/>
                        </a:spcBef>
                        <a:spcAft>
                          <a:spcPts val="0"/>
                        </a:spcAft>
                      </a:pPr>
                      <a:r>
                        <a:rPr lang="el-GR" sz="1800" kern="1200" dirty="0">
                          <a:effectLst/>
                        </a:rPr>
                        <a:t>-Δευτερογενή άμεσα και έμμεσα: Χημικά εγκατάστασης (π.χ. λιπαντικά, καθαριστικά, απολυμαντικά, υλικά επικάλυψης, μπογιές).</a:t>
                      </a:r>
                    </a:p>
                    <a:p>
                      <a:pPr marL="0" indent="0" algn="l" defTabSz="914400" rtl="0" eaLnBrk="1" latinLnBrk="0" hangingPunct="1">
                        <a:lnSpc>
                          <a:spcPct val="120000"/>
                        </a:lnSpc>
                        <a:spcBef>
                          <a:spcPts val="600"/>
                        </a:spcBef>
                        <a:spcAft>
                          <a:spcPts val="0"/>
                        </a:spcAft>
                      </a:pPr>
                      <a:r>
                        <a:rPr lang="el-GR" sz="1800" kern="1200" dirty="0">
                          <a:effectLst/>
                        </a:rPr>
                        <a:t>-Υλικά συσκευασίας</a:t>
                      </a:r>
                      <a:endParaRPr lang="el-GR" sz="1800" b="0" kern="1200" dirty="0">
                        <a:solidFill>
                          <a:schemeClr val="tx1"/>
                        </a:solidFill>
                        <a:effectLst/>
                        <a:latin typeface="+mn-lt"/>
                        <a:ea typeface="+mn-ea"/>
                        <a:cs typeface="+mn-cs"/>
                      </a:endParaRPr>
                    </a:p>
                  </a:txBody>
                  <a:tcPr marL="62829" marR="62829" marT="0" marB="0"/>
                </a:tc>
              </a:tr>
            </a:tbl>
          </a:graphicData>
        </a:graphic>
      </p:graphicFrame>
    </p:spTree>
    <p:extLst>
      <p:ext uri="{BB962C8B-B14F-4D97-AF65-F5344CB8AC3E}">
        <p14:creationId xmlns:p14="http://schemas.microsoft.com/office/powerpoint/2010/main" val="2931410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Πρόσθετες </a:t>
            </a:r>
            <a:r>
              <a:rPr lang="el-GR" dirty="0"/>
              <a:t>χημικές ουσίες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4" name="Θέση περιεχομένου 3"/>
          <p:cNvSpPr>
            <a:spLocks noGrp="1"/>
          </p:cNvSpPr>
          <p:nvPr>
            <p:ph idx="1"/>
          </p:nvPr>
        </p:nvSpPr>
        <p:spPr>
          <a:xfrm>
            <a:off x="251520" y="1412776"/>
            <a:ext cx="8784976" cy="5445224"/>
          </a:xfrm>
        </p:spPr>
        <p:txBody>
          <a:bodyPr>
            <a:normAutofit/>
          </a:bodyPr>
          <a:lstStyle/>
          <a:p>
            <a:r>
              <a:rPr lang="el-GR" dirty="0" smtClean="0"/>
              <a:t>Ουσίες </a:t>
            </a:r>
            <a:r>
              <a:rPr lang="el-GR" dirty="0"/>
              <a:t>που η προσθήκη τους στα τρόφιμα αποσκοπεί στη βελτίωση της παραγωγής, της επεξεργασίας, της συντήρησης ή της εμφάνισης αυτών. Οι κίνδυνοι εμφανίζονται όταν η προσθήκη αυτών των ουσιών ξεπεράσει τα ανώτατα επιτρεπόμενα όρια</a:t>
            </a:r>
            <a:r>
              <a:rPr lang="el-GR" dirty="0" smtClean="0"/>
              <a:t>.</a:t>
            </a:r>
          </a:p>
          <a:p>
            <a:pPr lvl="1"/>
            <a:r>
              <a:rPr lang="el-GR" dirty="0" smtClean="0"/>
              <a:t>Γεωργικά φάρμακα.</a:t>
            </a:r>
            <a:endParaRPr lang="el-GR" dirty="0"/>
          </a:p>
          <a:p>
            <a:pPr lvl="1"/>
            <a:r>
              <a:rPr lang="el-GR" dirty="0" smtClean="0"/>
              <a:t>Αντιβιοτικά.</a:t>
            </a:r>
            <a:endParaRPr lang="el-GR" dirty="0"/>
          </a:p>
          <a:p>
            <a:pPr lvl="1"/>
            <a:r>
              <a:rPr lang="el-GR" dirty="0"/>
              <a:t>Τοξικά στοιχεία και </a:t>
            </a:r>
            <a:r>
              <a:rPr lang="el-GR" dirty="0" smtClean="0"/>
              <a:t>ενώσεις.</a:t>
            </a:r>
            <a:endParaRPr lang="el-GR" dirty="0"/>
          </a:p>
          <a:p>
            <a:pPr lvl="1"/>
            <a:r>
              <a:rPr lang="el-GR" dirty="0"/>
              <a:t>Πρόσθετες ύλες </a:t>
            </a:r>
            <a:r>
              <a:rPr lang="el-GR" dirty="0" smtClean="0"/>
              <a:t>τροφίμων.</a:t>
            </a:r>
            <a:endParaRPr lang="el-GR" dirty="0"/>
          </a:p>
          <a:p>
            <a:pPr lvl="1"/>
            <a:r>
              <a:rPr lang="el-GR" dirty="0" smtClean="0"/>
              <a:t>Αντιοξειδωτικά.</a:t>
            </a:r>
            <a:endParaRPr lang="el-GR" dirty="0"/>
          </a:p>
          <a:p>
            <a:pPr lvl="1"/>
            <a:r>
              <a:rPr lang="el-GR" dirty="0" smtClean="0"/>
              <a:t>Συντηρητικά.</a:t>
            </a:r>
            <a:endParaRPr lang="el-GR" dirty="0"/>
          </a:p>
        </p:txBody>
      </p:sp>
    </p:spTree>
    <p:extLst>
      <p:ext uri="{BB962C8B-B14F-4D97-AF65-F5344CB8AC3E}">
        <p14:creationId xmlns:p14="http://schemas.microsoft.com/office/powerpoint/2010/main" val="1715447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Υλικά συσκευασίας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4" name="Θέση περιεχομένου 3"/>
          <p:cNvSpPr>
            <a:spLocks noGrp="1"/>
          </p:cNvSpPr>
          <p:nvPr>
            <p:ph idx="1"/>
          </p:nvPr>
        </p:nvSpPr>
        <p:spPr/>
        <p:txBody>
          <a:bodyPr/>
          <a:lstStyle/>
          <a:p>
            <a:r>
              <a:rPr lang="el-GR" dirty="0" smtClean="0"/>
              <a:t>Καταλύτες</a:t>
            </a:r>
            <a:r>
              <a:rPr lang="el-GR" dirty="0"/>
              <a:t>.</a:t>
            </a:r>
          </a:p>
          <a:p>
            <a:r>
              <a:rPr lang="el-GR" dirty="0"/>
              <a:t>Χρωστικές </a:t>
            </a:r>
            <a:r>
              <a:rPr lang="el-GR" dirty="0" smtClean="0"/>
              <a:t>ύλες</a:t>
            </a:r>
            <a:r>
              <a:rPr lang="el-GR" dirty="0"/>
              <a:t>.</a:t>
            </a:r>
          </a:p>
          <a:p>
            <a:r>
              <a:rPr lang="el-GR" dirty="0" smtClean="0"/>
              <a:t>Αντιοξειδωτικά</a:t>
            </a:r>
            <a:r>
              <a:rPr lang="el-GR" dirty="0"/>
              <a:t>.</a:t>
            </a:r>
          </a:p>
          <a:p>
            <a:r>
              <a:rPr lang="el-GR" dirty="0" smtClean="0"/>
              <a:t>Σταθεροποιητές</a:t>
            </a:r>
            <a:r>
              <a:rPr lang="el-GR" dirty="0"/>
              <a:t>.</a:t>
            </a:r>
          </a:p>
          <a:p>
            <a:r>
              <a:rPr lang="el-GR" dirty="0" smtClean="0"/>
              <a:t>Πλαστικοποιητές</a:t>
            </a:r>
            <a:r>
              <a:rPr lang="el-GR" dirty="0"/>
              <a:t>.</a:t>
            </a:r>
          </a:p>
          <a:p>
            <a:r>
              <a:rPr lang="el-GR" dirty="0" smtClean="0"/>
              <a:t>Μονομερή </a:t>
            </a:r>
            <a:r>
              <a:rPr lang="el-GR" dirty="0"/>
              <a:t>ή </a:t>
            </a:r>
            <a:r>
              <a:rPr lang="el-GR" dirty="0" smtClean="0"/>
              <a:t>ολιγομερή.</a:t>
            </a:r>
            <a:endParaRPr lang="el-GR" dirty="0"/>
          </a:p>
          <a:p>
            <a:r>
              <a:rPr lang="el-GR" dirty="0" smtClean="0"/>
              <a:t>Διάφορα </a:t>
            </a:r>
            <a:r>
              <a:rPr lang="el-GR" dirty="0"/>
              <a:t>είδη </a:t>
            </a:r>
            <a:r>
              <a:rPr lang="el-GR" dirty="0" smtClean="0"/>
              <a:t>χαρτιού (</a:t>
            </a:r>
            <a:r>
              <a:rPr lang="el-GR" dirty="0"/>
              <a:t>π.χ. </a:t>
            </a:r>
            <a:r>
              <a:rPr lang="el-GR" dirty="0" smtClean="0"/>
              <a:t>παραφινομένο </a:t>
            </a:r>
            <a:r>
              <a:rPr lang="el-GR" dirty="0"/>
              <a:t>χαρτί, </a:t>
            </a:r>
            <a:r>
              <a:rPr lang="el-GR" dirty="0" smtClean="0"/>
              <a:t>αδιάβροχο χαρτί).</a:t>
            </a:r>
          </a:p>
          <a:p>
            <a:r>
              <a:rPr lang="el-GR" dirty="0" smtClean="0"/>
              <a:t>Μεταλλικά </a:t>
            </a:r>
            <a:r>
              <a:rPr lang="el-GR" dirty="0"/>
              <a:t>μέσα </a:t>
            </a:r>
            <a:r>
              <a:rPr lang="el-GR" dirty="0" smtClean="0"/>
              <a:t>συσκευασίας.</a:t>
            </a:r>
            <a:endParaRPr lang="el-GR" dirty="0"/>
          </a:p>
          <a:p>
            <a:endParaRPr lang="el-GR" dirty="0"/>
          </a:p>
        </p:txBody>
      </p:sp>
    </p:spTree>
    <p:extLst>
      <p:ext uri="{BB962C8B-B14F-4D97-AF65-F5344CB8AC3E}">
        <p14:creationId xmlns:p14="http://schemas.microsoft.com/office/powerpoint/2010/main" val="877391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Φυσικοί κίνδυνοι</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4" name="Θέση περιεχομένου 3"/>
          <p:cNvSpPr>
            <a:spLocks noGrp="1"/>
          </p:cNvSpPr>
          <p:nvPr>
            <p:ph idx="1"/>
          </p:nvPr>
        </p:nvSpPr>
        <p:spPr/>
        <p:txBody>
          <a:bodyPr/>
          <a:lstStyle/>
          <a:p>
            <a:r>
              <a:rPr lang="el-GR" dirty="0"/>
              <a:t>Οι φυσικοί κίνδυνοι περιλαμβάνουν διάφορα υλικά, τα οποία δεν πρέπει να βρίσκονται στα τρόφιμα και είναι δυνατόν να προκαλέσουν τραύματα ή ασθένειες στον καταναλωτή. Οι σημαντικότεροι φυσικοί κίνδυνοι προέρχονται από μεταλλικά θραύσματα, </a:t>
            </a:r>
            <a:r>
              <a:rPr lang="el-GR" dirty="0" smtClean="0"/>
              <a:t>γυαλιά</a:t>
            </a:r>
            <a:r>
              <a:rPr lang="el-GR" dirty="0"/>
              <a:t>, σκλήθρες ξύλου, τμήματα οστράκων, κόκαλα και πλαστικά. </a:t>
            </a:r>
          </a:p>
        </p:txBody>
      </p:sp>
    </p:spTree>
    <p:extLst>
      <p:ext uri="{BB962C8B-B14F-4D97-AF65-F5344CB8AC3E}">
        <p14:creationId xmlns:p14="http://schemas.microsoft.com/office/powerpoint/2010/main" val="3912343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Επικινδυνότητα </a:t>
            </a:r>
            <a:r>
              <a:rPr lang="el-GR" dirty="0" smtClean="0"/>
              <a:t>τροφίμων</a:t>
            </a:r>
            <a:endParaRPr lang="el-GR" dirty="0"/>
          </a:p>
        </p:txBody>
      </p:sp>
      <p:sp>
        <p:nvSpPr>
          <p:cNvPr id="3" name="Θέση περιεχομένου 2"/>
          <p:cNvSpPr>
            <a:spLocks noGrp="1"/>
          </p:cNvSpPr>
          <p:nvPr>
            <p:ph idx="1"/>
          </p:nvPr>
        </p:nvSpPr>
        <p:spPr/>
        <p:txBody>
          <a:bodyPr/>
          <a:lstStyle/>
          <a:p>
            <a:r>
              <a:rPr lang="el-GR" dirty="0"/>
              <a:t>Για τον επιτυχή σχεδιασμό και την εφαρμογή ενός συστήματος HACCP, είναι αναγκαίο να προηγηθεί μια συστηματική ανάλυση της επικινδυνότητας όλων των σταδίων της παραγωγικής διαδικασίας</a:t>
            </a:r>
            <a:r>
              <a:rPr lang="el-GR" dirty="0" smtClean="0"/>
              <a:t>.</a:t>
            </a:r>
          </a:p>
          <a:p>
            <a:r>
              <a:rPr lang="el-GR" dirty="0" smtClean="0"/>
              <a:t>Οι </a:t>
            </a:r>
            <a:r>
              <a:rPr lang="el-GR" dirty="0"/>
              <a:t>κίνδυνοι μπορεί να είναι είτε </a:t>
            </a:r>
            <a:r>
              <a:rPr lang="el-GR" b="1" dirty="0"/>
              <a:t>χημικοί</a:t>
            </a:r>
            <a:r>
              <a:rPr lang="el-GR" dirty="0"/>
              <a:t> (αν ευθύνεται μια χημική ουσία), είτε </a:t>
            </a:r>
            <a:r>
              <a:rPr lang="el-GR" b="1" dirty="0"/>
              <a:t>φυσικοί</a:t>
            </a:r>
            <a:r>
              <a:rPr lang="el-GR" dirty="0"/>
              <a:t> (ύπαρξη στο τρόφιμο ενός ξένου με το τρόφιμο αντικειμένου), είτε </a:t>
            </a:r>
            <a:r>
              <a:rPr lang="el-GR" b="1" dirty="0"/>
              <a:t>βιολογικοί </a:t>
            </a:r>
            <a:r>
              <a:rPr lang="el-GR" dirty="0"/>
              <a:t>(σε περίπτωση που ένας ή περισσότεροι παθογόνοι μικροοργανισμοί μπορούν να αναπτυχθούν στο τρόφιμο).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752495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σπουδαιότεροι φυσικοί κίνδυνοι και πιθανές πηγές προέλευσής τους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179620565"/>
              </p:ext>
            </p:extLst>
          </p:nvPr>
        </p:nvGraphicFramePr>
        <p:xfrm>
          <a:off x="722769" y="1341120"/>
          <a:ext cx="7698463" cy="5294828"/>
        </p:xfrm>
        <a:graphic>
          <a:graphicData uri="http://schemas.openxmlformats.org/drawingml/2006/table">
            <a:tbl>
              <a:tblPr firstRow="1" bandRow="1" bandCol="1">
                <a:tableStyleId>{5940675A-B579-460E-94D1-54222C63F5DA}</a:tableStyleId>
              </a:tblPr>
              <a:tblGrid>
                <a:gridCol w="1649790"/>
                <a:gridCol w="6048673"/>
              </a:tblGrid>
              <a:tr h="156965">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Υλικό</a:t>
                      </a:r>
                    </a:p>
                  </a:txBody>
                  <a:tcPr marL="39241" marR="392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Πηγή</a:t>
                      </a:r>
                    </a:p>
                  </a:txBody>
                  <a:tcPr marL="39241" marR="392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883348">
                <a:tc>
                  <a:txBody>
                    <a:bodyPr/>
                    <a:lstStyle/>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Γυαλί</a:t>
                      </a:r>
                    </a:p>
                    <a:p>
                      <a:pPr marL="0" indent="0" algn="l" defTabSz="914400" rtl="0" eaLnBrk="1" latinLnBrk="0" hangingPunct="1">
                        <a:lnSpc>
                          <a:spcPct val="150000"/>
                        </a:lnSpc>
                        <a:spcBef>
                          <a:spcPts val="600"/>
                        </a:spcBef>
                        <a:spcAft>
                          <a:spcPts val="0"/>
                        </a:spcAft>
                      </a:pPr>
                      <a:endParaRPr lang="el-GR" sz="1800" kern="1200" dirty="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Ξύλο</a:t>
                      </a:r>
                      <a:endParaRPr lang="el-GR" sz="1800" kern="1200" dirty="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Πέτρες</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Μέταλλο</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  </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Έντομα</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Μονωτικά υλικά</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Κόκαλα</a:t>
                      </a:r>
                    </a:p>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Πλαστικά</a:t>
                      </a:r>
                      <a:endParaRPr lang="el-GR" sz="1800" kern="1200" dirty="0">
                        <a:solidFill>
                          <a:schemeClr val="tx1"/>
                        </a:solidFill>
                        <a:effectLst/>
                        <a:latin typeface="+mn-lt"/>
                        <a:ea typeface="+mn-ea"/>
                        <a:cs typeface="+mn-cs"/>
                      </a:endParaRPr>
                    </a:p>
                  </a:txBody>
                  <a:tcPr marL="39241" marR="392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Γυάλινες φιάλες, γυάλινα σκεύη και γυάλινα όργανα ελέγχου.</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 </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Χωράφια, παλέτες, κουτιά, κτίρια</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Χωράφια, κτίρια</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Μηχανές, εξοπλισμός, σύρματα, εργαζόμενοι, συσκευασία.</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 </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Χωράφια, χώρος παραγωγής</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Κτίρια</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Χωράφια, ελλιπής αποστέωση κρεάτων</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Χωράφια, υλικά συσκευασίας, παλέτες, </a:t>
                      </a:r>
                      <a:r>
                        <a:rPr lang="el-GR" sz="1800" kern="1200" dirty="0" smtClean="0">
                          <a:solidFill>
                            <a:schemeClr val="tx1"/>
                          </a:solidFill>
                          <a:effectLst/>
                          <a:latin typeface="+mn-lt"/>
                          <a:ea typeface="+mn-ea"/>
                          <a:cs typeface="+mn-cs"/>
                        </a:rPr>
                        <a:t>εργαζόμενοι</a:t>
                      </a:r>
                      <a:endParaRPr lang="el-GR" sz="1800" kern="1200" dirty="0">
                        <a:solidFill>
                          <a:schemeClr val="tx1"/>
                        </a:solidFill>
                        <a:effectLst/>
                        <a:latin typeface="+mn-lt"/>
                        <a:ea typeface="+mn-ea"/>
                        <a:cs typeface="+mn-cs"/>
                      </a:endParaRPr>
                    </a:p>
                  </a:txBody>
                  <a:tcPr marL="39241" marR="392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83775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σπουδαιότεροι φυσικοί κίνδυνοι και πιθανές πηγές προέλευσής τους </a:t>
            </a:r>
            <a:r>
              <a:rPr lang="el-GR" sz="3000" b="0" dirty="0"/>
              <a:t>2</a:t>
            </a:r>
            <a:r>
              <a:rPr lang="el-GR" sz="3000" b="0" dirty="0" smtClean="0"/>
              <a:t>/2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104379154"/>
              </p:ext>
            </p:extLst>
          </p:nvPr>
        </p:nvGraphicFramePr>
        <p:xfrm>
          <a:off x="997252" y="1341120"/>
          <a:ext cx="7149497" cy="4727935"/>
        </p:xfrm>
        <a:graphic>
          <a:graphicData uri="http://schemas.openxmlformats.org/drawingml/2006/table">
            <a:tbl>
              <a:tblPr firstRow="1" bandRow="1" bandCol="1">
                <a:tableStyleId>{5940675A-B579-460E-94D1-54222C63F5DA}</a:tableStyleId>
              </a:tblPr>
              <a:tblGrid>
                <a:gridCol w="2958906"/>
                <a:gridCol w="4190591"/>
              </a:tblGrid>
              <a:tr h="363713">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Υλικό</a:t>
                      </a:r>
                    </a:p>
                  </a:txBody>
                  <a:tcPr marL="39241" marR="392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Πηγή</a:t>
                      </a:r>
                    </a:p>
                  </a:txBody>
                  <a:tcPr marL="39241" marR="392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316455">
                <a:tc>
                  <a:txBody>
                    <a:bodyPr/>
                    <a:lstStyle/>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Ελαστικές </a:t>
                      </a:r>
                      <a:r>
                        <a:rPr lang="el-GR" sz="1800" kern="1200" dirty="0">
                          <a:solidFill>
                            <a:schemeClr val="tx1"/>
                          </a:solidFill>
                          <a:effectLst/>
                          <a:latin typeface="+mn-lt"/>
                          <a:ea typeface="+mn-ea"/>
                          <a:cs typeface="+mn-cs"/>
                        </a:rPr>
                        <a:t>ταινίες (λαστιχάκια)</a:t>
                      </a:r>
                    </a:p>
                    <a:p>
                      <a:pPr marL="0" indent="0" algn="l" defTabSz="914400" rtl="0" eaLnBrk="1" latinLnBrk="0" hangingPunct="1">
                        <a:lnSpc>
                          <a:spcPct val="150000"/>
                        </a:lnSpc>
                        <a:spcBef>
                          <a:spcPts val="600"/>
                        </a:spcBef>
                        <a:spcAft>
                          <a:spcPts val="0"/>
                        </a:spcAft>
                      </a:pPr>
                      <a:endParaRPr lang="el-GR" sz="1800" kern="1200" dirty="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Προσωπικά </a:t>
                      </a:r>
                      <a:r>
                        <a:rPr lang="el-GR" sz="1800" kern="1200" dirty="0">
                          <a:solidFill>
                            <a:schemeClr val="tx1"/>
                          </a:solidFill>
                          <a:effectLst/>
                          <a:latin typeface="+mn-lt"/>
                          <a:ea typeface="+mn-ea"/>
                          <a:cs typeface="+mn-cs"/>
                        </a:rPr>
                        <a:t>αντικείμενα:</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Χρυσαφικά</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Χαρτιά / κάρτες</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Γόπες τσιγάρων</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Σπάγκοι, νήματα</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Τρίχες</a:t>
                      </a:r>
                    </a:p>
                  </a:txBody>
                  <a:tcPr marL="39241" marR="392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Συσκευασία</a:t>
                      </a:r>
                      <a:r>
                        <a:rPr lang="el-GR" sz="1800" kern="1200" dirty="0">
                          <a:solidFill>
                            <a:schemeClr val="tx1"/>
                          </a:solidFill>
                          <a:effectLst/>
                          <a:latin typeface="+mn-lt"/>
                          <a:ea typeface="+mn-ea"/>
                          <a:cs typeface="+mn-cs"/>
                        </a:rPr>
                        <a:t>, εργαζόμενοι</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  </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Εργαζόμενοι</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Συσκευασία, εργαζόμενοι</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Εργαζόμενοι</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Συσκευασία</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Εργαζόμενοι, κατοικίδια ζώα</a:t>
                      </a:r>
                    </a:p>
                  </a:txBody>
                  <a:tcPr marL="39241" marR="392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Ορθογώνιο 3"/>
          <p:cNvSpPr/>
          <p:nvPr/>
        </p:nvSpPr>
        <p:spPr>
          <a:xfrm>
            <a:off x="971600" y="6237312"/>
            <a:ext cx="2517164" cy="307777"/>
          </a:xfrm>
          <a:prstGeom prst="rect">
            <a:avLst/>
          </a:prstGeom>
        </p:spPr>
        <p:txBody>
          <a:bodyPr wrap="none">
            <a:spAutoFit/>
          </a:bodyPr>
          <a:lstStyle/>
          <a:p>
            <a:r>
              <a:rPr lang="el-GR" sz="1400" dirty="0" smtClean="0">
                <a:latin typeface="+mn-lt"/>
              </a:rPr>
              <a:t>(</a:t>
            </a:r>
            <a:r>
              <a:rPr lang="el-GR" sz="1400" dirty="0">
                <a:latin typeface="+mn-lt"/>
              </a:rPr>
              <a:t>Π</a:t>
            </a:r>
            <a:r>
              <a:rPr lang="el-GR" sz="1400" dirty="0" smtClean="0">
                <a:latin typeface="+mn-lt"/>
              </a:rPr>
              <a:t>ηγή: Dillon </a:t>
            </a:r>
            <a:r>
              <a:rPr lang="el-GR" sz="1400" dirty="0">
                <a:latin typeface="+mn-lt"/>
              </a:rPr>
              <a:t>and Griffith, 2001)</a:t>
            </a:r>
          </a:p>
        </p:txBody>
      </p:sp>
    </p:spTree>
    <p:extLst>
      <p:ext uri="{BB962C8B-B14F-4D97-AF65-F5344CB8AC3E}">
        <p14:creationId xmlns:p14="http://schemas.microsoft.com/office/powerpoint/2010/main" val="3634864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Πιθανές πηγές προέλευσης και προληπτικά μέτρα για τα ξένα σώματα στα </a:t>
            </a:r>
            <a:r>
              <a:rPr lang="el-GR" dirty="0" smtClean="0"/>
              <a:t>τρόφιμα </a:t>
            </a:r>
            <a:r>
              <a:rPr lang="el-GR" sz="3000" b="0" dirty="0" smtClean="0"/>
              <a:t>1/3</a:t>
            </a:r>
            <a:endParaRPr lang="el-GR" sz="3000" b="0" dirty="0"/>
          </a:p>
        </p:txBody>
      </p:sp>
      <p:sp>
        <p:nvSpPr>
          <p:cNvPr id="3" name="Θέση αριθμού διαφάνειας 2"/>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pPr>
                <a:defRPr/>
              </a:pPr>
              <a:t>21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398662745"/>
              </p:ext>
            </p:extLst>
          </p:nvPr>
        </p:nvGraphicFramePr>
        <p:xfrm>
          <a:off x="35498" y="1413023"/>
          <a:ext cx="9000998" cy="5181600"/>
        </p:xfrm>
        <a:graphic>
          <a:graphicData uri="http://schemas.openxmlformats.org/drawingml/2006/table">
            <a:tbl>
              <a:tblPr firstRow="1" firstCol="1" bandRow="1" bandCol="1">
                <a:tableStyleId>{5940675A-B579-460E-94D1-54222C63F5DA}</a:tableStyleId>
              </a:tblPr>
              <a:tblGrid>
                <a:gridCol w="1517286"/>
                <a:gridCol w="3033503"/>
                <a:gridCol w="4450209"/>
              </a:tblGrid>
              <a:tr h="189209">
                <a:tc>
                  <a:txBody>
                    <a:bodyPr/>
                    <a:lstStyle/>
                    <a:p>
                      <a:pPr marL="0" indent="0" algn="l">
                        <a:lnSpc>
                          <a:spcPct val="150000"/>
                        </a:lnSpc>
                        <a:spcBef>
                          <a:spcPts val="600"/>
                        </a:spcBef>
                        <a:spcAft>
                          <a:spcPts val="0"/>
                        </a:spcAft>
                      </a:pPr>
                      <a:r>
                        <a:rPr lang="el-GR" sz="1800" b="1" dirty="0">
                          <a:effectLst/>
                        </a:rPr>
                        <a:t>Υλικό</a:t>
                      </a:r>
                      <a:endParaRPr lang="el-GR" sz="1800" b="1" dirty="0">
                        <a:effectLst/>
                        <a:latin typeface="Arial"/>
                        <a:ea typeface="Times New Roman"/>
                        <a:cs typeface="Times New Roman"/>
                      </a:endParaRPr>
                    </a:p>
                  </a:txBody>
                  <a:tcPr marL="23651" marR="23651" marT="0" marB="0" anchor="c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Πηγές προέλευσης</a:t>
                      </a:r>
                    </a:p>
                  </a:txBody>
                  <a:tcPr marL="23651" marR="23651" marT="0" marB="0" anchor="c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Προληπτικά μέτρα</a:t>
                      </a:r>
                    </a:p>
                  </a:txBody>
                  <a:tcPr marL="23651" marR="23651" marT="0" marB="0" anchor="ctr">
                    <a:solidFill>
                      <a:schemeClr val="accent5">
                        <a:lumMod val="20000"/>
                        <a:lumOff val="80000"/>
                      </a:schemeClr>
                    </a:solidFill>
                  </a:tcPr>
                </a:tc>
              </a:tr>
              <a:tr h="1455857">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Γυαλί</a:t>
                      </a:r>
                    </a:p>
                  </a:txBody>
                  <a:tcPr marL="23651" marR="23651" marT="0" marB="0"/>
                </a:tc>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-Θραύσματα από γυάλινα βάζα και φιάλες που σπάζουν κατά τη διάρκεια του γεμίσματος</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 </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-Γυάλινες λάμπες  και λαμπτήρες φωτισμού</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-Γυάλινα τμήματα εξοπλισμού (θυρίδες ελέγχου στα μηχανήματα) </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-Γυάλινα θερμόμετρα</a:t>
                      </a:r>
                    </a:p>
                  </a:txBody>
                  <a:tcPr marL="23651" marR="23651" marT="0" marB="0"/>
                </a:tc>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-Να σκεπάζονται οι παλέτες με τα γυάλινα είδη. Οι τυχόν σπασμένες φιάλες να απομακρύνονται. ΠΟΤΕ να μην αδειάζετε το περιεχόμενο μιας σπασμένης φιάλης σε άλλη.</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-Πρέπει να καλύπτονται με πλαστικό</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 </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-Αντικατάσταση εάν είναι δυνατόν ή συχνός έλεγχος.</a:t>
                      </a:r>
                    </a:p>
                    <a:p>
                      <a:pPr marL="0" indent="0" algn="l" defTabSz="914400" rtl="0" eaLnBrk="1" latinLnBrk="0" hangingPunct="1">
                        <a:lnSpc>
                          <a:spcPct val="100000"/>
                        </a:lnSpc>
                        <a:spcBef>
                          <a:spcPts val="600"/>
                        </a:spcBef>
                        <a:spcAft>
                          <a:spcPts val="0"/>
                        </a:spcAft>
                      </a:pPr>
                      <a:r>
                        <a:rPr lang="el-GR" sz="1800" kern="1200" dirty="0">
                          <a:solidFill>
                            <a:schemeClr val="tx1"/>
                          </a:solidFill>
                          <a:effectLst/>
                          <a:latin typeface="+mn-lt"/>
                          <a:ea typeface="+mn-ea"/>
                          <a:cs typeface="+mn-cs"/>
                        </a:rPr>
                        <a:t> </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a:t>
                      </a:r>
                      <a:r>
                        <a:rPr lang="el-GR" sz="1800" kern="1200" dirty="0">
                          <a:solidFill>
                            <a:schemeClr val="tx1"/>
                          </a:solidFill>
                          <a:effectLst/>
                          <a:latin typeface="+mn-lt"/>
                          <a:ea typeface="+mn-ea"/>
                          <a:cs typeface="+mn-cs"/>
                        </a:rPr>
                        <a:t>Αντικατάσταση με μεταλλικά ή thermocouples</a:t>
                      </a:r>
                    </a:p>
                  </a:txBody>
                  <a:tcPr marL="23651" marR="23651" marT="0" marB="0"/>
                </a:tc>
              </a:tr>
            </a:tbl>
          </a:graphicData>
        </a:graphic>
      </p:graphicFrame>
    </p:spTree>
    <p:extLst>
      <p:ext uri="{BB962C8B-B14F-4D97-AF65-F5344CB8AC3E}">
        <p14:creationId xmlns:p14="http://schemas.microsoft.com/office/powerpoint/2010/main" val="1945319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Πιθανές πηγές προέλευσης και προληπτικά μέτρα για τα ξένα σώματα στα </a:t>
            </a:r>
            <a:r>
              <a:rPr lang="el-GR" dirty="0" smtClean="0"/>
              <a:t>τρόφιμα </a:t>
            </a:r>
            <a:r>
              <a:rPr lang="el-GR" sz="3000" b="0" dirty="0" smtClean="0"/>
              <a:t>2/3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725934229"/>
              </p:ext>
            </p:extLst>
          </p:nvPr>
        </p:nvGraphicFramePr>
        <p:xfrm>
          <a:off x="35498" y="1413023"/>
          <a:ext cx="9000998" cy="5270222"/>
        </p:xfrm>
        <a:graphic>
          <a:graphicData uri="http://schemas.openxmlformats.org/drawingml/2006/table">
            <a:tbl>
              <a:tblPr firstRow="1" firstCol="1" bandRow="1" bandCol="1">
                <a:tableStyleId>{5940675A-B579-460E-94D1-54222C63F5DA}</a:tableStyleId>
              </a:tblPr>
              <a:tblGrid>
                <a:gridCol w="1517286"/>
                <a:gridCol w="2083112"/>
                <a:gridCol w="5400600"/>
              </a:tblGrid>
              <a:tr h="189209">
                <a:tc>
                  <a:txBody>
                    <a:bodyPr/>
                    <a:lstStyle/>
                    <a:p>
                      <a:pPr marL="0" indent="0" algn="l">
                        <a:lnSpc>
                          <a:spcPct val="150000"/>
                        </a:lnSpc>
                        <a:spcBef>
                          <a:spcPts val="600"/>
                        </a:spcBef>
                        <a:spcAft>
                          <a:spcPts val="0"/>
                        </a:spcAft>
                      </a:pPr>
                      <a:r>
                        <a:rPr lang="el-GR" sz="1800" b="1" dirty="0">
                          <a:effectLst/>
                        </a:rPr>
                        <a:t>Υλικό</a:t>
                      </a:r>
                      <a:endParaRPr lang="el-GR" sz="1800" b="1" dirty="0">
                        <a:effectLst/>
                        <a:latin typeface="Arial"/>
                        <a:ea typeface="Times New Roman"/>
                        <a:cs typeface="Times New Roman"/>
                      </a:endParaRPr>
                    </a:p>
                  </a:txBody>
                  <a:tcPr marL="23651" marR="23651" marT="0" marB="0" anchor="c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Πηγές προέλευσης</a:t>
                      </a:r>
                    </a:p>
                  </a:txBody>
                  <a:tcPr marL="23651" marR="23651" marT="0" marB="0" anchor="c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Προληπτικά μέτρα</a:t>
                      </a:r>
                    </a:p>
                  </a:txBody>
                  <a:tcPr marL="23651" marR="23651" marT="0" marB="0" anchor="ctr">
                    <a:solidFill>
                      <a:schemeClr val="accent5">
                        <a:lumMod val="20000"/>
                        <a:lumOff val="80000"/>
                      </a:schemeClr>
                    </a:solidFill>
                  </a:tcPr>
                </a:tc>
              </a:tr>
              <a:tr h="593905">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Μέταλλο</a:t>
                      </a:r>
                    </a:p>
                  </a:txBody>
                  <a:tcPr marL="23651" marR="23651" marT="0" marB="0"/>
                </a:tc>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-Σπόροι, πλυντήρια, πιρτσίνια, σύρματα, ηλεκτρόδια, εξοπλισμός, γρέζια, κομμάτια σκουριάς </a:t>
                      </a:r>
                    </a:p>
                  </a:txBody>
                  <a:tcPr marL="23651" marR="23651" marT="0" marB="0"/>
                </a:tc>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-Έλεγχος στις πρώτες ύλες και στα μηχανήματα, τοποθέτηση ανιχνευτών μετάλλου. </a:t>
                      </a:r>
                    </a:p>
                  </a:txBody>
                  <a:tcPr marL="23651" marR="23651" marT="0" marB="0"/>
                </a:tc>
              </a:tr>
              <a:tr h="2801342">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Λάστιχα και πλαστικά</a:t>
                      </a:r>
                    </a:p>
                  </a:txBody>
                  <a:tcPr marL="23651" marR="23651" marT="0" marB="0"/>
                </a:tc>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-Από καπάκια διαφόρων δοχείων ή οργάνων ελέγχου.</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-Ελαστικές ταινίες (elastic bands</a:t>
                      </a:r>
                      <a:r>
                        <a:rPr lang="el-GR" sz="1800" kern="1200" dirty="0" smtClean="0">
                          <a:solidFill>
                            <a:schemeClr val="tx1"/>
                          </a:solidFill>
                          <a:effectLst/>
                          <a:latin typeface="+mn-lt"/>
                          <a:ea typeface="+mn-ea"/>
                          <a:cs typeface="+mn-cs"/>
                        </a:rPr>
                        <a:t>).</a:t>
                      </a:r>
                      <a:endParaRPr lang="el-GR" sz="1800" kern="1200" dirty="0">
                        <a:solidFill>
                          <a:schemeClr val="tx1"/>
                        </a:solidFill>
                        <a:effectLst/>
                        <a:latin typeface="+mn-lt"/>
                        <a:ea typeface="+mn-ea"/>
                        <a:cs typeface="+mn-cs"/>
                      </a:endParaRPr>
                    </a:p>
                  </a:txBody>
                  <a:tcPr marL="23651" marR="23651" marT="0" marB="0"/>
                </a:tc>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-Έλεγχος για την απομάκρυνση αυτών από το χώρο </a:t>
                      </a:r>
                      <a:r>
                        <a:rPr lang="el-GR" sz="1800" kern="1200" dirty="0" smtClean="0">
                          <a:solidFill>
                            <a:schemeClr val="tx1"/>
                          </a:solidFill>
                          <a:effectLst/>
                          <a:latin typeface="+mn-lt"/>
                          <a:ea typeface="+mn-ea"/>
                          <a:cs typeface="+mn-cs"/>
                        </a:rPr>
                        <a:t>παραγωγής.</a:t>
                      </a:r>
                      <a:endParaRPr lang="el-GR" sz="1800" kern="1200" dirty="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-Έλεγχος των πρώτων υλών και πιστοποιητικό από τους προμηθευτές για την απουσία τους. Δεν επιτρέπεται στους χώρους παραγωγής η χρήση ελαστικών ταινιών που χρησιμοποιούνται στις συσκευασίες</a:t>
                      </a:r>
                      <a:r>
                        <a:rPr lang="el-GR" sz="1800" kern="1200" dirty="0" smtClean="0">
                          <a:solidFill>
                            <a:schemeClr val="tx1"/>
                          </a:solidFill>
                          <a:effectLst/>
                          <a:latin typeface="+mn-lt"/>
                          <a:ea typeface="+mn-ea"/>
                          <a:cs typeface="+mn-cs"/>
                        </a:rPr>
                        <a:t>.</a:t>
                      </a:r>
                      <a:endParaRPr lang="el-GR" sz="1800" kern="1200" dirty="0">
                        <a:solidFill>
                          <a:schemeClr val="tx1"/>
                        </a:solidFill>
                        <a:effectLst/>
                        <a:latin typeface="+mn-lt"/>
                        <a:ea typeface="+mn-ea"/>
                        <a:cs typeface="+mn-cs"/>
                      </a:endParaRPr>
                    </a:p>
                  </a:txBody>
                  <a:tcPr marL="23651" marR="23651" marT="0" marB="0"/>
                </a:tc>
              </a:tr>
            </a:tbl>
          </a:graphicData>
        </a:graphic>
      </p:graphicFrame>
    </p:spTree>
    <p:extLst>
      <p:ext uri="{BB962C8B-B14F-4D97-AF65-F5344CB8AC3E}">
        <p14:creationId xmlns:p14="http://schemas.microsoft.com/office/powerpoint/2010/main" val="2878679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Πιθανές πηγές προέλευσης και προληπτικά μέτρα για τα ξένα σώματα στα </a:t>
            </a:r>
            <a:r>
              <a:rPr lang="el-GR" dirty="0" smtClean="0"/>
              <a:t>τρόφιμα </a:t>
            </a:r>
            <a:r>
              <a:rPr lang="el-GR" sz="3000" b="0" dirty="0" smtClean="0"/>
              <a:t>3/3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919201602"/>
              </p:ext>
            </p:extLst>
          </p:nvPr>
        </p:nvGraphicFramePr>
        <p:xfrm>
          <a:off x="35498" y="1413023"/>
          <a:ext cx="9000998" cy="4831080"/>
        </p:xfrm>
        <a:graphic>
          <a:graphicData uri="http://schemas.openxmlformats.org/drawingml/2006/table">
            <a:tbl>
              <a:tblPr firstRow="1" firstCol="1" bandRow="1" bandCol="1">
                <a:tableStyleId>{5940675A-B579-460E-94D1-54222C63F5DA}</a:tableStyleId>
              </a:tblPr>
              <a:tblGrid>
                <a:gridCol w="1368150"/>
                <a:gridCol w="3024336"/>
                <a:gridCol w="4608512"/>
              </a:tblGrid>
              <a:tr h="189209">
                <a:tc>
                  <a:txBody>
                    <a:bodyPr/>
                    <a:lstStyle/>
                    <a:p>
                      <a:pPr marL="0" indent="0" algn="l">
                        <a:lnSpc>
                          <a:spcPct val="150000"/>
                        </a:lnSpc>
                        <a:spcBef>
                          <a:spcPts val="600"/>
                        </a:spcBef>
                        <a:spcAft>
                          <a:spcPts val="0"/>
                        </a:spcAft>
                      </a:pPr>
                      <a:r>
                        <a:rPr lang="el-GR" sz="1800" b="1" dirty="0">
                          <a:effectLst/>
                        </a:rPr>
                        <a:t>Υλικό</a:t>
                      </a:r>
                      <a:endParaRPr lang="el-GR" sz="1800" b="1" dirty="0">
                        <a:effectLst/>
                        <a:latin typeface="Arial"/>
                        <a:ea typeface="Times New Roman"/>
                        <a:cs typeface="Times New Roman"/>
                      </a:endParaRPr>
                    </a:p>
                  </a:txBody>
                  <a:tcPr marL="23651" marR="23651" marT="0" marB="0" anchor="c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Πηγές προέλευσης</a:t>
                      </a:r>
                    </a:p>
                  </a:txBody>
                  <a:tcPr marL="23651" marR="23651" marT="0" marB="0" anchor="c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mn-ea"/>
                          <a:cs typeface="+mn-cs"/>
                        </a:rPr>
                        <a:t>Προληπτικά μέτρα</a:t>
                      </a:r>
                    </a:p>
                  </a:txBody>
                  <a:tcPr marL="23651" marR="23651" marT="0" marB="0" anchor="ctr">
                    <a:solidFill>
                      <a:schemeClr val="accent5">
                        <a:lumMod val="20000"/>
                        <a:lumOff val="80000"/>
                      </a:schemeClr>
                    </a:solidFill>
                  </a:tcPr>
                </a:tc>
              </a:tr>
              <a:tr h="2801342">
                <a:tc>
                  <a:txBody>
                    <a:bodyPr/>
                    <a:lstStyle/>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Λάστιχα και πλαστικά</a:t>
                      </a:r>
                    </a:p>
                  </a:txBody>
                  <a:tcPr marL="23651" marR="23651" marT="0" marB="0"/>
                </a:tc>
                <a:tc>
                  <a:txBody>
                    <a:bodyPr/>
                    <a:lstStyle/>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a:t>
                      </a:r>
                      <a:r>
                        <a:rPr lang="el-GR" sz="1800" kern="1200" dirty="0">
                          <a:solidFill>
                            <a:schemeClr val="tx1"/>
                          </a:solidFill>
                          <a:effectLst/>
                          <a:latin typeface="+mn-lt"/>
                          <a:ea typeface="+mn-ea"/>
                          <a:cs typeface="+mn-cs"/>
                        </a:rPr>
                        <a:t>Διάφορα μαλακά ή σκληρά πλαστικά σε μορφή αφρού που χρησιμοποιούνται σαν μονωτικά υλικά. (foamed plastics)</a:t>
                      </a:r>
                    </a:p>
                    <a:p>
                      <a:pPr marL="0" indent="0" algn="l" defTabSz="914400" rtl="0" eaLnBrk="1" latinLnBrk="0" hangingPunct="1">
                        <a:lnSpc>
                          <a:spcPct val="100000"/>
                        </a:lnSpc>
                        <a:spcBef>
                          <a:spcPts val="600"/>
                        </a:spcBef>
                        <a:spcAft>
                          <a:spcPts val="0"/>
                        </a:spcAft>
                      </a:pPr>
                      <a:r>
                        <a:rPr lang="el-GR" sz="1800" kern="1200" dirty="0">
                          <a:solidFill>
                            <a:schemeClr val="tx1"/>
                          </a:solidFill>
                          <a:effectLst/>
                          <a:latin typeface="+mn-lt"/>
                          <a:ea typeface="+mn-ea"/>
                          <a:cs typeface="+mn-cs"/>
                        </a:rPr>
                        <a:t> </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-Υλικά συσκευασίας, παλέτες και εργαζόμενοι</a:t>
                      </a:r>
                    </a:p>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a:t>
                      </a:r>
                      <a:r>
                        <a:rPr lang="el-GR" sz="1800" kern="1200" dirty="0">
                          <a:solidFill>
                            <a:schemeClr val="tx1"/>
                          </a:solidFill>
                          <a:effectLst/>
                          <a:latin typeface="+mn-lt"/>
                          <a:ea typeface="+mn-ea"/>
                          <a:cs typeface="+mn-cs"/>
                        </a:rPr>
                        <a:t>Πλαστικά καρτελάκια ή πλαστικές ταινίες</a:t>
                      </a:r>
                    </a:p>
                  </a:txBody>
                  <a:tcPr marL="23651" marR="23651" marT="0" marB="0"/>
                </a:tc>
                <a:tc>
                  <a:txBody>
                    <a:bodyPr/>
                    <a:lstStyle/>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-Οι </a:t>
                      </a:r>
                      <a:r>
                        <a:rPr lang="el-GR" sz="1800" kern="1200" dirty="0">
                          <a:solidFill>
                            <a:schemeClr val="tx1"/>
                          </a:solidFill>
                          <a:effectLst/>
                          <a:latin typeface="+mn-lt"/>
                          <a:ea typeface="+mn-ea"/>
                          <a:cs typeface="+mn-cs"/>
                        </a:rPr>
                        <a:t>εργασίες αυτές πρέπει να γίνονται όταν δεν δουλεύει η παραγωγή και μετά να επακολουθεί σχολαστικό πλύσιμο.</a:t>
                      </a: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 </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endParaRPr lang="el-GR" sz="1800" kern="1200" dirty="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r>
                        <a:rPr lang="el-GR" sz="1800" kern="1200" dirty="0">
                          <a:solidFill>
                            <a:schemeClr val="tx1"/>
                          </a:solidFill>
                          <a:effectLst/>
                          <a:latin typeface="+mn-lt"/>
                          <a:ea typeface="+mn-ea"/>
                          <a:cs typeface="+mn-cs"/>
                        </a:rPr>
                        <a:t>-Έλεγχος και καταγραφή αυτών μετά την έξοδο από την παραγωγή. Επιθυμητά καρτελάκια που ανιχνεύονται από ανιχνευτές μετάλλου.</a:t>
                      </a:r>
                    </a:p>
                    <a:p>
                      <a:pPr marL="0" indent="0" algn="l" defTabSz="914400" rtl="0" eaLnBrk="1" latinLnBrk="0" hangingPunct="1">
                        <a:lnSpc>
                          <a:spcPct val="150000"/>
                        </a:lnSpc>
                        <a:spcBef>
                          <a:spcPts val="600"/>
                        </a:spcBef>
                        <a:spcAft>
                          <a:spcPts val="0"/>
                        </a:spcAft>
                      </a:pPr>
                      <a:r>
                        <a:rPr lang="el-GR" sz="1800" kern="1200" dirty="0" smtClean="0">
                          <a:solidFill>
                            <a:schemeClr val="tx1"/>
                          </a:solidFill>
                          <a:effectLst/>
                          <a:latin typeface="+mn-lt"/>
                          <a:ea typeface="+mn-ea"/>
                          <a:cs typeface="+mn-cs"/>
                        </a:rPr>
                        <a:t>-</a:t>
                      </a:r>
                      <a:r>
                        <a:rPr lang="el-GR" sz="1800" kern="1200" dirty="0">
                          <a:solidFill>
                            <a:schemeClr val="tx1"/>
                          </a:solidFill>
                          <a:effectLst/>
                          <a:latin typeface="+mn-lt"/>
                          <a:ea typeface="+mn-ea"/>
                          <a:cs typeface="+mn-cs"/>
                        </a:rPr>
                        <a:t>Οπτική επιθεώρηση και χρωματισμός αυτών για να διακρίνονται εύκολα.</a:t>
                      </a:r>
                    </a:p>
                  </a:txBody>
                  <a:tcPr marL="23651" marR="23651" marT="0" marB="0"/>
                </a:tc>
              </a:tr>
            </a:tbl>
          </a:graphicData>
        </a:graphic>
      </p:graphicFrame>
      <p:sp>
        <p:nvSpPr>
          <p:cNvPr id="6" name="Ορθογώνιο 5"/>
          <p:cNvSpPr/>
          <p:nvPr/>
        </p:nvSpPr>
        <p:spPr>
          <a:xfrm>
            <a:off x="35496" y="6381328"/>
            <a:ext cx="2517164" cy="307777"/>
          </a:xfrm>
          <a:prstGeom prst="rect">
            <a:avLst/>
          </a:prstGeom>
        </p:spPr>
        <p:txBody>
          <a:bodyPr wrap="none">
            <a:spAutoFit/>
          </a:bodyPr>
          <a:lstStyle/>
          <a:p>
            <a:r>
              <a:rPr lang="el-GR" sz="1400" dirty="0" smtClean="0">
                <a:latin typeface="+mn-lt"/>
              </a:rPr>
              <a:t>(</a:t>
            </a:r>
            <a:r>
              <a:rPr lang="el-GR" sz="1400" dirty="0">
                <a:latin typeface="+mn-lt"/>
              </a:rPr>
              <a:t>Π</a:t>
            </a:r>
            <a:r>
              <a:rPr lang="el-GR" sz="1400" dirty="0" smtClean="0">
                <a:latin typeface="+mn-lt"/>
              </a:rPr>
              <a:t>ηγή: Dillon </a:t>
            </a:r>
            <a:r>
              <a:rPr lang="el-GR" sz="1400" dirty="0">
                <a:latin typeface="+mn-lt"/>
              </a:rPr>
              <a:t>and Griffith, 2001)</a:t>
            </a:r>
          </a:p>
        </p:txBody>
      </p:sp>
    </p:spTree>
    <p:extLst>
      <p:ext uri="{BB962C8B-B14F-4D97-AF65-F5344CB8AC3E}">
        <p14:creationId xmlns:p14="http://schemas.microsoft.com/office/powerpoint/2010/main" val="2922012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«Διασφάλιση ποιότητας. Ενότητα </a:t>
            </a:r>
            <a:r>
              <a:rPr lang="el-GR" sz="2000" dirty="0" smtClean="0">
                <a:solidFill>
                  <a:prstClr val="black"/>
                </a:solidFill>
              </a:rPr>
              <a:t>6</a:t>
            </a:r>
            <a:r>
              <a:rPr lang="en-US" sz="2000" dirty="0" smtClean="0">
                <a:solidFill>
                  <a:prstClr val="black"/>
                </a:solidFill>
              </a:rPr>
              <a:t>:</a:t>
            </a:r>
            <a:r>
              <a:rPr lang="el-GR" sz="2000" dirty="0" smtClean="0">
                <a:solidFill>
                  <a:prstClr val="black"/>
                </a:solidFill>
              </a:rPr>
              <a:t> </a:t>
            </a:r>
            <a:r>
              <a:rPr lang="el-GR" sz="2000" dirty="0"/>
              <a:t>Επικινδυνότητα τροφίμων</a:t>
            </a:r>
            <a:r>
              <a:rPr lang="el-GR" sz="2000" dirty="0" smtClean="0">
                <a:solidFill>
                  <a:prstClr val="black"/>
                </a:solidFill>
              </a:rPr>
              <a:t>». </a:t>
            </a:r>
            <a:r>
              <a:rPr lang="el-GR" sz="2000" dirty="0">
                <a:solidFill>
                  <a:prstClr val="black"/>
                </a:solidFill>
              </a:rPr>
              <a:t>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Βιολογικοί κίνδυνοι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smtClean="0"/>
              <a:t>Χωρίζονται </a:t>
            </a:r>
            <a:r>
              <a:rPr lang="el-GR" dirty="0"/>
              <a:t>δε σε δύο κατηγορίες, τους μακροβιολογικούς και τους μικροβιολογικούς κινδύνους</a:t>
            </a:r>
            <a:r>
              <a:rPr lang="el-GR" dirty="0" smtClean="0"/>
              <a:t>.</a:t>
            </a:r>
          </a:p>
          <a:p>
            <a:r>
              <a:rPr lang="el-GR" dirty="0"/>
              <a:t>Οι σοβαρότεροι κίνδυνοι για τα τρόφιμα είναι οι μικροβιολογικοί και προκαλούνται από βακτήρια, ιούς και παράσιτα ή από διάφορες τοξίνες που προκαλούν τα βακτήρια και οι μύκητες.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633867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640960" cy="4525963"/>
          </a:xfrm>
        </p:spPr>
        <p:txBody>
          <a:bodyPr>
            <a:noAutofit/>
          </a:bodyPr>
          <a:lstStyle/>
          <a:p>
            <a:pPr marL="0" indent="0">
              <a:spcBef>
                <a:spcPts val="1200"/>
              </a:spcBef>
              <a:buNone/>
            </a:pPr>
            <a:r>
              <a:rPr lang="el-GR" sz="2200" dirty="0" smtClean="0"/>
              <a:t>Το </a:t>
            </a:r>
            <a:r>
              <a:rPr lang="el-GR" sz="2200" dirty="0"/>
              <a:t>Έργο αυτό κάνει χρήση των ακόλουθων έργων</a:t>
            </a:r>
            <a:r>
              <a:rPr lang="el-GR" sz="2200" dirty="0" smtClean="0"/>
              <a:t>:</a:t>
            </a:r>
            <a:endParaRPr lang="en-US" sz="2200" dirty="0" smtClean="0"/>
          </a:p>
          <a:p>
            <a:pPr>
              <a:spcBef>
                <a:spcPts val="1200"/>
              </a:spcBef>
            </a:pPr>
            <a:r>
              <a:rPr lang="el-GR" sz="2200" dirty="0" smtClean="0"/>
              <a:t>Τσάκνης Γιάννης, «Διασφάλιση ποιότητας τροφίμων», Εκδόσεις Παπασωτηρίου, 2008.</a:t>
            </a:r>
          </a:p>
        </p:txBody>
      </p:sp>
    </p:spTree>
    <p:extLst>
      <p:ext uri="{BB962C8B-B14F-4D97-AF65-F5344CB8AC3E}">
        <p14:creationId xmlns:p14="http://schemas.microsoft.com/office/powerpoint/2010/main" val="3569810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Βιολογικοί κίνδυνοι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23528" y="1196752"/>
            <a:ext cx="8820472" cy="5040560"/>
          </a:xfrm>
        </p:spPr>
        <p:txBody>
          <a:bodyPr>
            <a:normAutofit fontScale="92500"/>
          </a:bodyPr>
          <a:lstStyle/>
          <a:p>
            <a:pPr marL="0" indent="0">
              <a:buNone/>
            </a:pPr>
            <a:r>
              <a:rPr lang="el-GR" dirty="0"/>
              <a:t>Η ICMSF (1988) έχει δώσει τους παρακάτω ορισμούς για τις διάφορες κατηγορίες κινδύνων:</a:t>
            </a:r>
          </a:p>
          <a:p>
            <a:r>
              <a:rPr lang="el-GR" b="1" dirty="0" smtClean="0"/>
              <a:t>Μικροβιολογικός </a:t>
            </a:r>
            <a:r>
              <a:rPr lang="el-GR" b="1" dirty="0"/>
              <a:t>κίνδυνος υψηλής σοβαρότητας και επικινδυνότητας </a:t>
            </a:r>
            <a:r>
              <a:rPr lang="el-GR" dirty="0"/>
              <a:t>(severe </a:t>
            </a:r>
            <a:r>
              <a:rPr lang="el-GR" dirty="0" smtClean="0"/>
              <a:t>hazard).</a:t>
            </a:r>
          </a:p>
          <a:p>
            <a:r>
              <a:rPr lang="el-GR" b="1" dirty="0" smtClean="0"/>
              <a:t>Μικροβιολογικός κίνδυνος μέτριας σοβαρότητας και επικινδυνότητας </a:t>
            </a:r>
            <a:r>
              <a:rPr lang="el-GR" dirty="0" smtClean="0"/>
              <a:t>(moderate hazard). Οι κίνδυνοι αυτοί διακρίνονται σε δύο κατηγορίες:</a:t>
            </a:r>
          </a:p>
          <a:p>
            <a:pPr lvl="1"/>
            <a:r>
              <a:rPr lang="el-GR" dirty="0" smtClean="0"/>
              <a:t>Μικροβιολογικός </a:t>
            </a:r>
            <a:r>
              <a:rPr lang="el-GR" dirty="0"/>
              <a:t>κίνδυνος μέτριας επικινδυνότητας και σοβαρότητας με πιθανότητα εκτεταμένης εξάπλωσης (extensive spread</a:t>
            </a:r>
            <a:r>
              <a:rPr lang="el-GR" dirty="0" smtClean="0"/>
              <a:t>).</a:t>
            </a:r>
          </a:p>
          <a:p>
            <a:pPr lvl="1"/>
            <a:r>
              <a:rPr lang="el-GR" dirty="0" smtClean="0"/>
              <a:t>Μικροβιολογικούς </a:t>
            </a:r>
            <a:r>
              <a:rPr lang="el-GR" dirty="0"/>
              <a:t>κινδύνους μέτριας επικινδυνότητας και σοβαρότητας με περιορισμένη εξάπλωση (limited spread</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447745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Βιολογικοί κίνδυνοι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Βασικός στόχος του συστήματος HACCP είναι η εξάλειψη ή  η μείωση των μικροβιολογικών κινδύνων και ανάλογα με τη φύση του τροφίμου εφαρμόζονται διάφορες επεξεργασίες, π.χ. θέρμανση, ψύξη, αφυδάτωση, ακτινοβόλιση ή η χρήση χημικών ενώσεων.</a:t>
            </a:r>
          </a:p>
          <a:p>
            <a:r>
              <a:rPr lang="el-GR" dirty="0"/>
              <a:t>Μερικά χαρακτηριστικά του τροφίμου όπως το pH και η ενεργότητα του νερού aw,  η προσθήκη αλατιού ή άλλων συντηρητικών και η κατάλληλη συσκευασία, μπορούν να αναστείλουν τη μικροβιακή ανάπτυξη (Pierson and Corlett, 1992).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179729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Κίνδυνοι </a:t>
            </a:r>
            <a:r>
              <a:rPr lang="el-GR" dirty="0"/>
              <a:t>από τα βακτήρια </a:t>
            </a:r>
          </a:p>
        </p:txBody>
      </p:sp>
      <p:sp>
        <p:nvSpPr>
          <p:cNvPr id="3" name="Θέση περιεχομένου 2"/>
          <p:cNvSpPr>
            <a:spLocks noGrp="1"/>
          </p:cNvSpPr>
          <p:nvPr>
            <p:ph idx="1"/>
          </p:nvPr>
        </p:nvSpPr>
        <p:spPr>
          <a:xfrm>
            <a:off x="323528" y="1196752"/>
            <a:ext cx="8496944" cy="1872208"/>
          </a:xfrm>
        </p:spPr>
        <p:txBody>
          <a:bodyPr>
            <a:normAutofit/>
          </a:bodyPr>
          <a:lstStyle/>
          <a:p>
            <a:r>
              <a:rPr lang="el-GR" sz="2200" dirty="0"/>
              <a:t>Η τροφοδηλητηρίαση που προκαλείται από τα βακτήρια χωρίζεται σε μολυσματική ή τοξική, ανάλογα με τον τρόπο δράσης του βακτηρίου</a:t>
            </a:r>
            <a:r>
              <a:rPr lang="el-GR" sz="2200" dirty="0" smtClean="0"/>
              <a:t>.</a:t>
            </a:r>
          </a:p>
          <a:p>
            <a:r>
              <a:rPr lang="el-GR" sz="2200" dirty="0"/>
              <a:t>Τα παρακάτω παθογόνα βακτήρια ενέχονται συχνότερα στις τροφοδηλητηριάσεις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Ορθογώνιο 4"/>
          <p:cNvSpPr/>
          <p:nvPr/>
        </p:nvSpPr>
        <p:spPr>
          <a:xfrm>
            <a:off x="611560" y="2927245"/>
            <a:ext cx="8424936" cy="3670107"/>
          </a:xfrm>
          <a:prstGeom prst="rect">
            <a:avLst/>
          </a:prstGeom>
        </p:spPr>
        <p:txBody>
          <a:bodyPr wrap="square" numCol="2">
            <a:spAutoFit/>
          </a:bodyPr>
          <a:lstStyle/>
          <a:p>
            <a:pPr marL="342900" lvl="0" indent="-342900" fontAlgn="auto">
              <a:lnSpc>
                <a:spcPct val="112000"/>
              </a:lnSpc>
              <a:spcBef>
                <a:spcPts val="1200"/>
              </a:spcBef>
              <a:spcAft>
                <a:spcPts val="0"/>
              </a:spcAft>
              <a:buFont typeface="Courier New" panose="02070309020205020404" pitchFamily="49" charset="0"/>
              <a:buChar char="o"/>
            </a:pPr>
            <a:r>
              <a:rPr lang="fr-FR" sz="2200" dirty="0" smtClean="0">
                <a:solidFill>
                  <a:prstClr val="black"/>
                </a:solidFill>
                <a:latin typeface="Calibri"/>
              </a:rPr>
              <a:t>Salmonella</a:t>
            </a:r>
            <a:r>
              <a:rPr lang="el-GR" sz="2200" dirty="0" smtClean="0">
                <a:solidFill>
                  <a:prstClr val="black"/>
                </a:solidFill>
                <a:latin typeface="Calibri"/>
              </a:rPr>
              <a:t>,</a:t>
            </a:r>
            <a:endParaRPr lang="fr-FR"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fr-FR" sz="2200" dirty="0">
                <a:solidFill>
                  <a:prstClr val="black"/>
                </a:solidFill>
                <a:latin typeface="Calibri"/>
              </a:rPr>
              <a:t>Cl. </a:t>
            </a:r>
            <a:r>
              <a:rPr lang="fr-FR" sz="2200" dirty="0" smtClean="0">
                <a:solidFill>
                  <a:prstClr val="black"/>
                </a:solidFill>
                <a:latin typeface="Calibri"/>
              </a:rPr>
              <a:t>Perfrigens</a:t>
            </a:r>
            <a:r>
              <a:rPr lang="el-GR" sz="2200" dirty="0" smtClean="0">
                <a:solidFill>
                  <a:prstClr val="black"/>
                </a:solidFill>
                <a:latin typeface="Calibri"/>
              </a:rPr>
              <a:t>,</a:t>
            </a:r>
            <a:endParaRPr lang="fr-FR"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fr-FR" sz="2200" dirty="0">
                <a:solidFill>
                  <a:prstClr val="black"/>
                </a:solidFill>
                <a:latin typeface="Calibri"/>
              </a:rPr>
              <a:t>St.  </a:t>
            </a:r>
            <a:r>
              <a:rPr lang="fr-FR" sz="2200" dirty="0" smtClean="0">
                <a:solidFill>
                  <a:prstClr val="black"/>
                </a:solidFill>
                <a:latin typeface="Calibri"/>
              </a:rPr>
              <a:t>Aureus</a:t>
            </a:r>
            <a:r>
              <a:rPr lang="el-GR" sz="2200" dirty="0" smtClean="0">
                <a:solidFill>
                  <a:prstClr val="black"/>
                </a:solidFill>
                <a:latin typeface="Calibri"/>
              </a:rPr>
              <a:t>,</a:t>
            </a:r>
            <a:endParaRPr lang="fr-FR"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Shingella spp.</a:t>
            </a: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Vibrio cholerae </a:t>
            </a:r>
            <a:r>
              <a:rPr lang="en-US" sz="2200" dirty="0" smtClean="0">
                <a:solidFill>
                  <a:prstClr val="black"/>
                </a:solidFill>
                <a:latin typeface="Calibri"/>
              </a:rPr>
              <a:t>01</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Escherichia coli (</a:t>
            </a:r>
            <a:r>
              <a:rPr lang="el-GR" sz="2200" dirty="0">
                <a:solidFill>
                  <a:prstClr val="black"/>
                </a:solidFill>
                <a:latin typeface="Calibri"/>
              </a:rPr>
              <a:t>Ο157:</a:t>
            </a:r>
            <a:r>
              <a:rPr lang="en-US" sz="2200" dirty="0">
                <a:solidFill>
                  <a:prstClr val="black"/>
                </a:solidFill>
                <a:latin typeface="Calibri"/>
              </a:rPr>
              <a:t>H 7</a:t>
            </a:r>
            <a:r>
              <a:rPr lang="en-US" sz="2200" dirty="0" smtClean="0">
                <a:solidFill>
                  <a:prstClr val="black"/>
                </a:solidFill>
                <a:latin typeface="Calibri"/>
              </a:rPr>
              <a:t>)</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Clostridium </a:t>
            </a:r>
            <a:r>
              <a:rPr lang="en-US" sz="2200" dirty="0" smtClean="0">
                <a:solidFill>
                  <a:prstClr val="black"/>
                </a:solidFill>
                <a:latin typeface="Calibri"/>
              </a:rPr>
              <a:t>botulinum</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Listeria </a:t>
            </a:r>
            <a:r>
              <a:rPr lang="en-US" sz="2200" dirty="0" smtClean="0">
                <a:solidFill>
                  <a:prstClr val="black"/>
                </a:solidFill>
                <a:latin typeface="Calibri"/>
              </a:rPr>
              <a:t>monocytogenes</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Bacillus </a:t>
            </a:r>
            <a:r>
              <a:rPr lang="en-US" sz="2200" dirty="0" smtClean="0">
                <a:solidFill>
                  <a:prstClr val="black"/>
                </a:solidFill>
                <a:latin typeface="Calibri"/>
              </a:rPr>
              <a:t>cereus</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Yerscinia </a:t>
            </a:r>
            <a:r>
              <a:rPr lang="en-US" sz="2200" dirty="0" smtClean="0">
                <a:solidFill>
                  <a:prstClr val="black"/>
                </a:solidFill>
                <a:latin typeface="Calibri"/>
              </a:rPr>
              <a:t>enterocolitica</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Campylobacter </a:t>
            </a:r>
            <a:r>
              <a:rPr lang="en-US" sz="2200" dirty="0" smtClean="0">
                <a:solidFill>
                  <a:prstClr val="black"/>
                </a:solidFill>
                <a:latin typeface="Calibri"/>
              </a:rPr>
              <a:t>jejuni</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Courier New" panose="02070309020205020404" pitchFamily="49" charset="0"/>
              <a:buChar char="o"/>
            </a:pPr>
            <a:r>
              <a:rPr lang="en-US" sz="2200" dirty="0">
                <a:solidFill>
                  <a:prstClr val="black"/>
                </a:solidFill>
                <a:latin typeface="Calibri"/>
              </a:rPr>
              <a:t>Vibrio </a:t>
            </a:r>
            <a:r>
              <a:rPr lang="en-US" sz="2200" dirty="0" smtClean="0">
                <a:solidFill>
                  <a:prstClr val="black"/>
                </a:solidFill>
                <a:latin typeface="Calibri"/>
              </a:rPr>
              <a:t>parahaemolyticus</a:t>
            </a:r>
            <a:r>
              <a:rPr lang="el-GR" sz="2200" dirty="0" smtClean="0">
                <a:solidFill>
                  <a:prstClr val="black"/>
                </a:solidFill>
                <a:latin typeface="Calibri"/>
              </a:rPr>
              <a:t>.</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endParaRPr lang="el-GR" sz="2200" dirty="0">
              <a:solidFill>
                <a:prstClr val="black"/>
              </a:solidFill>
              <a:latin typeface="Calibri"/>
            </a:endParaRPr>
          </a:p>
        </p:txBody>
      </p:sp>
      <p:cxnSp>
        <p:nvCxnSpPr>
          <p:cNvPr id="7" name="Ευθεία γραμμή σύνδεσης 6"/>
          <p:cNvCxnSpPr/>
          <p:nvPr/>
        </p:nvCxnSpPr>
        <p:spPr>
          <a:xfrm>
            <a:off x="4644008" y="2996952"/>
            <a:ext cx="0" cy="36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954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 ανάπτυξης και MID των κυριότερων </a:t>
            </a:r>
            <a:r>
              <a:rPr lang="el-GR" dirty="0" smtClean="0"/>
              <a:t>μικροοργανισμών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881241648"/>
              </p:ext>
            </p:extLst>
          </p:nvPr>
        </p:nvGraphicFramePr>
        <p:xfrm>
          <a:off x="35496" y="1616264"/>
          <a:ext cx="9108505" cy="3108880"/>
        </p:xfrm>
        <a:graphic>
          <a:graphicData uri="http://schemas.openxmlformats.org/drawingml/2006/table">
            <a:tbl>
              <a:tblPr firstRow="1"/>
              <a:tblGrid>
                <a:gridCol w="1664806"/>
                <a:gridCol w="1588606"/>
                <a:gridCol w="1044094"/>
                <a:gridCol w="1698144"/>
                <a:gridCol w="1166331"/>
                <a:gridCol w="1946524"/>
              </a:tblGrid>
              <a:tr h="777220">
                <a:tc>
                  <a:txBody>
                    <a:bodyPr/>
                    <a:lstStyle/>
                    <a:p>
                      <a:pPr marL="0" indent="0" algn="ctr">
                        <a:lnSpc>
                          <a:spcPct val="150000"/>
                        </a:lnSpc>
                        <a:spcBef>
                          <a:spcPts val="600"/>
                        </a:spcBef>
                        <a:spcAft>
                          <a:spcPts val="0"/>
                        </a:spcAft>
                      </a:pPr>
                      <a:r>
                        <a:rPr lang="el-GR" sz="1600" b="1" dirty="0">
                          <a:effectLst/>
                          <a:latin typeface="+mn-lt"/>
                          <a:ea typeface="Times New Roman"/>
                          <a:cs typeface="Arial"/>
                        </a:rPr>
                        <a:t>Βακτήρια ή ζύμες</a:t>
                      </a:r>
                      <a:endParaRPr lang="el-GR" sz="1600" dirty="0">
                        <a:effectLst/>
                        <a:latin typeface="+mn-lt"/>
                        <a:ea typeface="Times New Roman"/>
                        <a:cs typeface="Times New Roman"/>
                      </a:endParaRP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Εύρος θερμ/σίας (οC)</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Εύρος pH</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Ανώτατο όριο NaCl (%)</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Ελάχιστη aw</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Ελάχιστη μολυσ/τική δόση (MID)*</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C. jejuni</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25 - 46</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4.9 - 9.5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3.5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&lt;106</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Salmonella spp</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5 - 47</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4.0 - 9.0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8.0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0.95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Συνήθως 105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Cl. perfrigens</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10 - 50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5.0 - 8.9</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6.0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0.93</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7 x 105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St .aureus</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7 - 48</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4.0 - 10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17.0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0.86</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51 ng </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L monocytogenes</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0 - 45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4.4 - 9.5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10.0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0.92</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Bacillus cereus</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5 - 50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4.4 - 9.3</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10.0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0.91</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103</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6015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 ανάπτυξης και MID των κυριότερων </a:t>
            </a:r>
            <a:r>
              <a:rPr lang="el-GR" dirty="0" smtClean="0"/>
              <a:t>μικροοργανισμών </a:t>
            </a:r>
            <a:r>
              <a:rPr lang="el-GR" sz="3000" b="0" dirty="0"/>
              <a:t>2</a:t>
            </a:r>
            <a:r>
              <a:rPr lang="el-GR" sz="3000" b="0" dirty="0" smtClean="0"/>
              <a:t>/2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832808213"/>
              </p:ext>
            </p:extLst>
          </p:nvPr>
        </p:nvGraphicFramePr>
        <p:xfrm>
          <a:off x="72007" y="1427812"/>
          <a:ext cx="9108505" cy="3451790"/>
        </p:xfrm>
        <a:graphic>
          <a:graphicData uri="http://schemas.openxmlformats.org/drawingml/2006/table">
            <a:tbl>
              <a:tblPr firstRow="1"/>
              <a:tblGrid>
                <a:gridCol w="1664806"/>
                <a:gridCol w="1588606"/>
                <a:gridCol w="1044094"/>
                <a:gridCol w="1698144"/>
                <a:gridCol w="1166331"/>
                <a:gridCol w="1946524"/>
              </a:tblGrid>
              <a:tr h="777220">
                <a:tc>
                  <a:txBody>
                    <a:bodyPr/>
                    <a:lstStyle/>
                    <a:p>
                      <a:pPr marL="0" indent="0" algn="ctr">
                        <a:lnSpc>
                          <a:spcPct val="150000"/>
                        </a:lnSpc>
                        <a:spcBef>
                          <a:spcPts val="600"/>
                        </a:spcBef>
                        <a:spcAft>
                          <a:spcPts val="0"/>
                        </a:spcAft>
                      </a:pPr>
                      <a:r>
                        <a:rPr lang="el-GR" sz="1600" b="1" dirty="0">
                          <a:effectLst/>
                          <a:latin typeface="+mn-lt"/>
                          <a:ea typeface="Times New Roman"/>
                          <a:cs typeface="Arial"/>
                        </a:rPr>
                        <a:t>Βακτήρια ή ζύμες</a:t>
                      </a:r>
                      <a:endParaRPr lang="el-GR" sz="1600" dirty="0">
                        <a:effectLst/>
                        <a:latin typeface="+mn-lt"/>
                        <a:ea typeface="Times New Roman"/>
                        <a:cs typeface="Times New Roman"/>
                      </a:endParaRP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Εύρος θερμ/σίας (οC)</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Εύρος pH</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Ανώτατο όριο NaCl (%)</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Ελάχιστη aw</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Ελάχιστη μολυσ/τική δόση (MID)*</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Vibrio parahaemolyticus</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3 - 43</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4.5 - 11</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8.0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0.94</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104</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Escherichia coli</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3 - 46</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4.4 - 9.5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8.0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0.95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105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Cl. botulinum</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4 - 48</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4.6 - 9.0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10.0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0.94</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5 ng </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Y. enterocolitica</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0 - 44</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4.6 - 9.0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10.0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0.94</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Toxigenic moulds</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-12 - 55</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1.7 - 11</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20.0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0.62</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10">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Food viruses</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50000"/>
                        </a:lnSpc>
                        <a:spcBef>
                          <a:spcPts val="600"/>
                        </a:spcBef>
                        <a:spcAft>
                          <a:spcPts val="0"/>
                        </a:spcAft>
                      </a:pPr>
                      <a:r>
                        <a:rPr lang="el-GR" sz="1600" b="1" kern="1200" dirty="0">
                          <a:solidFill>
                            <a:schemeClr val="tx1"/>
                          </a:solidFill>
                          <a:effectLst/>
                          <a:latin typeface="+mn-lt"/>
                          <a:ea typeface="Times New Roman"/>
                          <a:cs typeface="Arial"/>
                        </a:rPr>
                        <a:t>Πιθανόν 100</a:t>
                      </a:r>
                    </a:p>
                  </a:txBody>
                  <a:tcPr marL="45003" marR="45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Ορθογώνιο 2"/>
          <p:cNvSpPr/>
          <p:nvPr/>
        </p:nvSpPr>
        <p:spPr>
          <a:xfrm>
            <a:off x="179512" y="5176636"/>
            <a:ext cx="6480720" cy="646331"/>
          </a:xfrm>
          <a:prstGeom prst="rect">
            <a:avLst/>
          </a:prstGeom>
        </p:spPr>
        <p:txBody>
          <a:bodyPr wrap="square">
            <a:spAutoFit/>
          </a:bodyPr>
          <a:lstStyle/>
          <a:p>
            <a:r>
              <a:rPr lang="el-GR" sz="1200" dirty="0">
                <a:latin typeface="+mn-lt"/>
              </a:rPr>
              <a:t>*</a:t>
            </a:r>
            <a:r>
              <a:rPr lang="el-GR" sz="1200" b="1" dirty="0">
                <a:latin typeface="+mn-lt"/>
              </a:rPr>
              <a:t>MID</a:t>
            </a:r>
            <a:r>
              <a:rPr lang="el-GR" sz="1200" dirty="0">
                <a:latin typeface="+mn-lt"/>
              </a:rPr>
              <a:t> (</a:t>
            </a:r>
            <a:r>
              <a:rPr lang="el-GR" sz="1200" b="1" dirty="0">
                <a:latin typeface="+mn-lt"/>
              </a:rPr>
              <a:t>M</a:t>
            </a:r>
            <a:r>
              <a:rPr lang="el-GR" sz="1200" dirty="0">
                <a:latin typeface="+mn-lt"/>
              </a:rPr>
              <a:t>inimum </a:t>
            </a:r>
            <a:r>
              <a:rPr lang="el-GR" sz="1200" b="1" dirty="0">
                <a:latin typeface="+mn-lt"/>
              </a:rPr>
              <a:t>I</a:t>
            </a:r>
            <a:r>
              <a:rPr lang="el-GR" sz="1200" dirty="0">
                <a:latin typeface="+mn-lt"/>
              </a:rPr>
              <a:t>nfective </a:t>
            </a:r>
            <a:r>
              <a:rPr lang="el-GR" sz="1200" b="1" dirty="0">
                <a:latin typeface="+mn-lt"/>
              </a:rPr>
              <a:t>D</a:t>
            </a:r>
            <a:r>
              <a:rPr lang="el-GR" sz="1200" dirty="0">
                <a:latin typeface="+mn-lt"/>
              </a:rPr>
              <a:t>ose): Ο μικρότερος αριθμός μικροοργανισμών ή ποσότητα τοξίνης που χρειάζεται να προκαλέσει ασθένεια σε ένα άτομο.</a:t>
            </a:r>
          </a:p>
          <a:p>
            <a:r>
              <a:rPr lang="en-US" sz="1200" b="1" dirty="0">
                <a:latin typeface="+mn-lt"/>
              </a:rPr>
              <a:t>** </a:t>
            </a:r>
            <a:r>
              <a:rPr lang="el-GR" sz="1200" b="1" dirty="0">
                <a:latin typeface="+mn-lt"/>
              </a:rPr>
              <a:t>Πηγή</a:t>
            </a:r>
            <a:r>
              <a:rPr lang="en-US" sz="1200" b="1" dirty="0">
                <a:latin typeface="+mn-lt"/>
              </a:rPr>
              <a:t>: </a:t>
            </a:r>
            <a:r>
              <a:rPr lang="el-GR" sz="1200" b="1" dirty="0">
                <a:latin typeface="+mn-lt"/>
              </a:rPr>
              <a:t>Μ</a:t>
            </a:r>
            <a:r>
              <a:rPr lang="en-US" sz="1200" b="1" dirty="0">
                <a:latin typeface="+mn-lt"/>
              </a:rPr>
              <a:t>.</a:t>
            </a:r>
            <a:r>
              <a:rPr lang="en-GB" sz="1200" b="1" dirty="0">
                <a:latin typeface="+mn-lt"/>
              </a:rPr>
              <a:t>Dillon</a:t>
            </a:r>
            <a:r>
              <a:rPr lang="en-US" sz="1200" b="1" dirty="0">
                <a:latin typeface="+mn-lt"/>
              </a:rPr>
              <a:t> &amp; </a:t>
            </a:r>
            <a:r>
              <a:rPr lang="en-GB" sz="1200" b="1" dirty="0">
                <a:latin typeface="+mn-lt"/>
              </a:rPr>
              <a:t>C</a:t>
            </a:r>
            <a:r>
              <a:rPr lang="en-US" sz="1200" b="1" dirty="0">
                <a:latin typeface="+mn-lt"/>
              </a:rPr>
              <a:t>.</a:t>
            </a:r>
            <a:r>
              <a:rPr lang="en-GB" sz="1200" b="1" dirty="0">
                <a:latin typeface="+mn-lt"/>
              </a:rPr>
              <a:t>Griffith</a:t>
            </a:r>
            <a:r>
              <a:rPr lang="en-US" sz="1200" b="1" dirty="0">
                <a:latin typeface="+mn-lt"/>
              </a:rPr>
              <a:t>, 2001.</a:t>
            </a:r>
            <a:endParaRPr lang="el-GR" sz="1200" dirty="0">
              <a:latin typeface="+mn-lt"/>
            </a:endParaRPr>
          </a:p>
        </p:txBody>
      </p:sp>
    </p:spTree>
    <p:extLst>
      <p:ext uri="{BB962C8B-B14F-4D97-AF65-F5344CB8AC3E}">
        <p14:creationId xmlns:p14="http://schemas.microsoft.com/office/powerpoint/2010/main" val="2507399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Κίνδυνοι </a:t>
            </a:r>
            <a:r>
              <a:rPr lang="el-GR" dirty="0"/>
              <a:t>από τους </a:t>
            </a:r>
            <a:r>
              <a:rPr lang="el-GR" dirty="0" smtClean="0"/>
              <a:t>ιούς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4" name="Θέση περιεχομένου 3"/>
          <p:cNvSpPr>
            <a:spLocks noGrp="1"/>
          </p:cNvSpPr>
          <p:nvPr>
            <p:ph idx="1"/>
          </p:nvPr>
        </p:nvSpPr>
        <p:spPr/>
        <p:txBody>
          <a:bodyPr/>
          <a:lstStyle/>
          <a:p>
            <a:r>
              <a:rPr lang="el-GR" dirty="0"/>
              <a:t>Οι ιοί υπάρχουν στον άνθρωπο, στα ζώα, στα περιττώματα, σε μολυσμένα νερά και στα οστρακοειδή. Μεταφέρονται από τα ζώα στον άνθρωπο και από άνθρωπο σε άνθρωπο μέσω της επιμόλυνση των ανθρώπινων υγρών. </a:t>
            </a:r>
            <a:endParaRPr lang="el-GR" dirty="0" smtClean="0"/>
          </a:p>
          <a:p>
            <a:r>
              <a:rPr lang="el-GR" dirty="0" smtClean="0"/>
              <a:t>Δεν </a:t>
            </a:r>
            <a:r>
              <a:rPr lang="el-GR" dirty="0"/>
              <a:t>πολλαπλασιάζονται στα </a:t>
            </a:r>
            <a:r>
              <a:rPr lang="el-GR" dirty="0" smtClean="0"/>
              <a:t>τρόφιμα.</a:t>
            </a:r>
          </a:p>
          <a:p>
            <a:r>
              <a:rPr lang="el-GR" dirty="0" smtClean="0"/>
              <a:t>Οι </a:t>
            </a:r>
            <a:r>
              <a:rPr lang="el-GR" dirty="0"/>
              <a:t>περισσότεροι ιοί αδρανοποιούνται με σωστό μαγείρεμα του τροφίμου, ενώ μερικοί αδρανοποιούνται με ξήρανση</a:t>
            </a:r>
            <a:r>
              <a:rPr lang="el-GR" dirty="0" smtClean="0"/>
              <a:t>.</a:t>
            </a:r>
          </a:p>
          <a:p>
            <a:r>
              <a:rPr lang="el-GR" dirty="0"/>
              <a:t>Ασθένειες που οφείλονται σε κατανάλωση μολυσμένων τροφίμων με ιούς είναι η ηπατίτιδα Α, η πολιομιελίτιδα και η γαστρεντερίτιδα. </a:t>
            </a:r>
          </a:p>
        </p:txBody>
      </p:sp>
    </p:spTree>
    <p:extLst>
      <p:ext uri="{BB962C8B-B14F-4D97-AF65-F5344CB8AC3E}">
        <p14:creationId xmlns:p14="http://schemas.microsoft.com/office/powerpoint/2010/main" val="54704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130</TotalTime>
  <Words>2165</Words>
  <Application>Microsoft Office PowerPoint</Application>
  <PresentationFormat>Προβολή στην οθόνη (4:3)</PresentationFormat>
  <Paragraphs>369</Paragraphs>
  <Slides>32</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32</vt:i4>
      </vt:variant>
    </vt:vector>
  </HeadingPairs>
  <TitlesOfParts>
    <vt:vector size="35" baseType="lpstr">
      <vt:lpstr>template</vt:lpstr>
      <vt:lpstr>OC_template_updated</vt:lpstr>
      <vt:lpstr>exo-opistho_simeiomata</vt:lpstr>
      <vt:lpstr>Διασφάλιση ποιότητας</vt:lpstr>
      <vt:lpstr>Επικινδυνότητα τροφίμων</vt:lpstr>
      <vt:lpstr>Βιολογικοί κίνδυνοι 1/3</vt:lpstr>
      <vt:lpstr>Βιολογικοί κίνδυνοι 2/3</vt:lpstr>
      <vt:lpstr>Βιολογικοί κίνδυνοι 3/3</vt:lpstr>
      <vt:lpstr>Κίνδυνοι από τα βακτήρια </vt:lpstr>
      <vt:lpstr>Χαρακτηριστικά ανάπτυξης και MID των κυριότερων μικροοργανισμών 1/2</vt:lpstr>
      <vt:lpstr>Χαρακτηριστικά ανάπτυξης και MID των κυριότερων μικροοργανισμών 2/2</vt:lpstr>
      <vt:lpstr>Κίνδυνοι από τους ιούς 1/2</vt:lpstr>
      <vt:lpstr>Κίνδυνοι από τους ιούς 2/2</vt:lpstr>
      <vt:lpstr>Κίνδυνοι από παράσιτα </vt:lpstr>
      <vt:lpstr>Εξωγενείς παράμετροι που επηρεάζουν την ανάπτυξη των μικροβίων</vt:lpstr>
      <vt:lpstr>Ενδογενείς παράμετροι που επηρεάζουν την ανάπτυξη των μικροβίων</vt:lpstr>
      <vt:lpstr>Χημικοί κίνδυνοι</vt:lpstr>
      <vt:lpstr>Φυσικά απαντώμενες χημικές ουσίες</vt:lpstr>
      <vt:lpstr>Κυριότεροι χημικοί κίνδυνοι που συναντώνται στα τρόφιμα</vt:lpstr>
      <vt:lpstr>Πρόσθετες χημικές ουσίες </vt:lpstr>
      <vt:lpstr>Υλικά συσκευασίας </vt:lpstr>
      <vt:lpstr>Φυσικοί κίνδυνοι</vt:lpstr>
      <vt:lpstr>Οι σπουδαιότεροι φυσικοί κίνδυνοι και πιθανές πηγές προέλευσής τους 1/2</vt:lpstr>
      <vt:lpstr>Οι σπουδαιότεροι φυσικοί κίνδυνοι και πιθανές πηγές προέλευσής τους 2/2</vt:lpstr>
      <vt:lpstr>Πιθανές πηγές προέλευσης και προληπτικά μέτρα για τα ξένα σώματα στα τρόφιμα 1/3</vt:lpstr>
      <vt:lpstr>Πιθανές πηγές προέλευσης και προληπτικά μέτρα για τα ξένα σώματα στα τρόφιμα 2/3</vt:lpstr>
      <vt:lpstr>Πιθανές πηγές προέλευσης και προληπτικά μέτρα για τα ξένα σώματα στα τρόφιμα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Διασφάλιση ποιότητας</dc:title>
  <dc:creator>opencourses@teiath.gr</dc:creator>
  <cp:lastModifiedBy>natasakar new</cp:lastModifiedBy>
  <cp:revision>16</cp:revision>
  <dcterms:created xsi:type="dcterms:W3CDTF">2015-04-15T06:10:31Z</dcterms:created>
  <dcterms:modified xsi:type="dcterms:W3CDTF">2015-05-06T07:01:07Z</dcterms:modified>
</cp:coreProperties>
</file>