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6"/>
  </p:notesMasterIdLst>
  <p:handoutMasterIdLst>
    <p:handoutMasterId r:id="rId57"/>
  </p:handoutMasterIdLst>
  <p:sldIdLst>
    <p:sldId id="256" r:id="rId3"/>
    <p:sldId id="271" r:id="rId4"/>
    <p:sldId id="272" r:id="rId5"/>
    <p:sldId id="280" r:id="rId6"/>
    <p:sldId id="279" r:id="rId7"/>
    <p:sldId id="278" r:id="rId8"/>
    <p:sldId id="281" r:id="rId9"/>
    <p:sldId id="282" r:id="rId10"/>
    <p:sldId id="276" r:id="rId11"/>
    <p:sldId id="283" r:id="rId12"/>
    <p:sldId id="284" r:id="rId13"/>
    <p:sldId id="275" r:id="rId14"/>
    <p:sldId id="274" r:id="rId15"/>
    <p:sldId id="273" r:id="rId16"/>
    <p:sldId id="288" r:id="rId17"/>
    <p:sldId id="290" r:id="rId18"/>
    <p:sldId id="289" r:id="rId19"/>
    <p:sldId id="291" r:id="rId20"/>
    <p:sldId id="292" r:id="rId21"/>
    <p:sldId id="293" r:id="rId22"/>
    <p:sldId id="294" r:id="rId23"/>
    <p:sldId id="287" r:id="rId24"/>
    <p:sldId id="286" r:id="rId25"/>
    <p:sldId id="295" r:id="rId26"/>
    <p:sldId id="296" r:id="rId27"/>
    <p:sldId id="297" r:id="rId28"/>
    <p:sldId id="298" r:id="rId29"/>
    <p:sldId id="299" r:id="rId30"/>
    <p:sldId id="302" r:id="rId31"/>
    <p:sldId id="301" r:id="rId32"/>
    <p:sldId id="306" r:id="rId33"/>
    <p:sldId id="305" r:id="rId34"/>
    <p:sldId id="304" r:id="rId35"/>
    <p:sldId id="303" r:id="rId36"/>
    <p:sldId id="300" r:id="rId37"/>
    <p:sldId id="307" r:id="rId38"/>
    <p:sldId id="308" r:id="rId39"/>
    <p:sldId id="309" r:id="rId40"/>
    <p:sldId id="310" r:id="rId41"/>
    <p:sldId id="311" r:id="rId42"/>
    <p:sldId id="312" r:id="rId43"/>
    <p:sldId id="313" r:id="rId44"/>
    <p:sldId id="314" r:id="rId45"/>
    <p:sldId id="315" r:id="rId46"/>
    <p:sldId id="316" r:id="rId47"/>
    <p:sldId id="317" r:id="rId48"/>
    <p:sldId id="257" r:id="rId49"/>
    <p:sldId id="262" r:id="rId50"/>
    <p:sldId id="264" r:id="rId51"/>
    <p:sldId id="269" r:id="rId52"/>
    <p:sldId id="270" r:id="rId53"/>
    <p:sldId id="266"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8" d="100"/>
          <a:sy n="118" d="100"/>
        </p:scale>
        <p:origin x="-160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prstClr val="black"/>
              <a:srgbClr val="4BACC6">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251520" y="1"/>
            <a:ext cx="8892480" cy="6857999"/>
          </a:xfrm>
          <a:prstGeom prst="roundRect">
            <a:avLst>
              <a:gd name="adj" fmla="val 17325"/>
            </a:avLst>
          </a:prstGeom>
          <a:solidFill>
            <a:sysClr val="window" lastClr="FFFFFF"/>
          </a:solidFill>
          <a:ln w="254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algn="ctr" fontAlgn="auto">
              <a:spcBef>
                <a:spcPts val="0"/>
              </a:spcBef>
              <a:spcAft>
                <a:spcPts val="0"/>
              </a:spcAft>
              <a:defRPr/>
            </a:pPr>
            <a:endParaRPr lang="el-GR" kern="0" dirty="0" smtClean="0">
              <a:solidFill>
                <a:prstClr val="white"/>
              </a:solidFill>
              <a:latin typeface="Calibri"/>
            </a:endParaRPr>
          </a:p>
        </p:txBody>
      </p:sp>
      <p:sp>
        <p:nvSpPr>
          <p:cNvPr id="10" name="Rectangle 5"/>
          <p:cNvSpPr/>
          <p:nvPr userDrawn="1"/>
        </p:nvSpPr>
        <p:spPr>
          <a:xfrm>
            <a:off x="251520" y="-22538"/>
            <a:ext cx="8922530" cy="4819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590872" y="1196752"/>
            <a:ext cx="8229600" cy="5040560"/>
          </a:xfrm>
        </p:spPr>
        <p:txBody>
          <a:bodyPr>
            <a:normAutofit/>
          </a:bodyPr>
          <a:lstStyle>
            <a:lvl1pPr>
              <a:lnSpc>
                <a:spcPct val="112000"/>
              </a:lnSpc>
              <a:spcBef>
                <a:spcPts val="1200"/>
              </a:spcBef>
              <a:buClr>
                <a:schemeClr val="accent5">
                  <a:lumMod val="50000"/>
                </a:schemeClr>
              </a:buClr>
              <a:defRPr sz="2400"/>
            </a:lvl1pPr>
            <a:lvl2pPr marL="800100" indent="-439738">
              <a:lnSpc>
                <a:spcPct val="112000"/>
              </a:lnSpc>
              <a:spcBef>
                <a:spcPts val="1200"/>
              </a:spcBef>
              <a:buClr>
                <a:schemeClr val="accent5">
                  <a:lumMod val="50000"/>
                </a:schemeClr>
              </a:buClr>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Αναπτυξιακή Ψυχοπαθολογία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0" y="3068960"/>
            <a:ext cx="9144000" cy="1752600"/>
          </a:xfrm>
        </p:spPr>
        <p:txBody>
          <a:bodyPr>
            <a:normAutofit/>
          </a:bodyPr>
          <a:lstStyle/>
          <a:p>
            <a:pPr>
              <a:spcBef>
                <a:spcPts val="0"/>
              </a:spcBef>
              <a:spcAft>
                <a:spcPts val="2400"/>
              </a:spcAft>
            </a:pPr>
            <a:r>
              <a:rPr lang="el-GR" sz="2600" b="1" dirty="0" smtClean="0"/>
              <a:t>Ενότητα 6</a:t>
            </a:r>
            <a:r>
              <a:rPr lang="el-GR" sz="2600" dirty="0" smtClean="0"/>
              <a:t>:</a:t>
            </a:r>
            <a:r>
              <a:rPr lang="en-US" sz="2600" dirty="0" smtClean="0"/>
              <a:t> </a:t>
            </a:r>
            <a:r>
              <a:rPr lang="el-GR" sz="2600" dirty="0" smtClean="0"/>
              <a:t>Διαταραχές άγχους</a:t>
            </a:r>
          </a:p>
          <a:p>
            <a:pPr>
              <a:spcBef>
                <a:spcPts val="0"/>
              </a:spcBef>
              <a:spcAft>
                <a:spcPts val="600"/>
              </a:spcAft>
            </a:pPr>
            <a:r>
              <a:rPr lang="el-GR" sz="2200" dirty="0" smtClean="0"/>
              <a:t>Δρ.</a:t>
            </a:r>
            <a:r>
              <a:rPr lang="en-US" sz="2200" dirty="0" smtClean="0"/>
              <a:t> </a:t>
            </a:r>
            <a:r>
              <a:rPr lang="el-GR" sz="2200" dirty="0" smtClean="0"/>
              <a:t>Ευθύμιος Κάκουρος</a:t>
            </a:r>
          </a:p>
          <a:p>
            <a:pPr>
              <a:spcBef>
                <a:spcPts val="0"/>
              </a:spcBef>
              <a:spcAft>
                <a:spcPts val="2400"/>
              </a:spcAft>
            </a:pPr>
            <a:r>
              <a:rPr lang="el-GR" sz="2200" dirty="0" smtClean="0"/>
              <a:t>Τμήμα </a:t>
            </a:r>
            <a:r>
              <a:rPr lang="el-GR" sz="2200" dirty="0"/>
              <a:t>Προσχολικής Αγωγής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Γενικά χαρακτηριστικά των διαταραχών άγχους </a:t>
            </a:r>
            <a:r>
              <a:rPr lang="el-GR" sz="3300" b="0" dirty="0" smtClean="0"/>
              <a:t>2/3</a:t>
            </a:r>
            <a:endParaRPr lang="el-GR" sz="3300" b="0" dirty="0"/>
          </a:p>
        </p:txBody>
      </p:sp>
      <p:sp>
        <p:nvSpPr>
          <p:cNvPr id="3" name="Θέση περιεχομένου 2"/>
          <p:cNvSpPr>
            <a:spLocks noGrp="1"/>
          </p:cNvSpPr>
          <p:nvPr>
            <p:ph idx="1"/>
          </p:nvPr>
        </p:nvSpPr>
        <p:spPr>
          <a:xfrm>
            <a:off x="590872" y="1412776"/>
            <a:ext cx="8229600" cy="4824536"/>
          </a:xfrm>
        </p:spPr>
        <p:txBody>
          <a:bodyPr/>
          <a:lstStyle/>
          <a:p>
            <a:r>
              <a:rPr lang="el-GR" dirty="0"/>
              <a:t>Η αποφυγή ορισμένων ερεθισμάτων και καταστάσεων, το κλάμα, η τρεμούλα, η ονυχοφαγία είναι ορισμένες από τις κινητικές αντιδράσεις άγχους. </a:t>
            </a:r>
          </a:p>
          <a:p>
            <a:r>
              <a:rPr lang="el-GR" dirty="0"/>
              <a:t>Συναισθήματα τρόμου και αμηχανίας, ο φόβος του θανάτου, η αγωνία για μία επικείμενη απειλή αναφέρονται ως υποκειμενικές αντιδράσεις άγχους. </a:t>
            </a:r>
          </a:p>
          <a:p>
            <a:r>
              <a:rPr lang="el-GR" dirty="0"/>
              <a:t>Η ταχυκαρδία, ο πονοκέφαλος, η τάση για εμετό είναι ορισμένες από τις φυσιολογικές αντιδράσεις άγχους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39196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Γενικά χαρακτηριστικά των διαταραχών άγχους </a:t>
            </a:r>
            <a:r>
              <a:rPr lang="el-GR" sz="3300" b="0" dirty="0" smtClean="0"/>
              <a:t>3/3</a:t>
            </a:r>
            <a:endParaRPr lang="el-GR" sz="3300" b="0" dirty="0"/>
          </a:p>
        </p:txBody>
      </p:sp>
      <p:sp>
        <p:nvSpPr>
          <p:cNvPr id="3" name="Θέση περιεχομένου 2"/>
          <p:cNvSpPr>
            <a:spLocks noGrp="1"/>
          </p:cNvSpPr>
          <p:nvPr>
            <p:ph idx="1"/>
          </p:nvPr>
        </p:nvSpPr>
        <p:spPr>
          <a:xfrm>
            <a:off x="590872" y="1412776"/>
            <a:ext cx="8373616" cy="5184576"/>
          </a:xfrm>
        </p:spPr>
        <p:txBody>
          <a:bodyPr>
            <a:normAutofit fontScale="92500"/>
          </a:bodyPr>
          <a:lstStyle/>
          <a:p>
            <a:r>
              <a:rPr lang="el-GR" dirty="0"/>
              <a:t>Το άτομο με τη διαταραχή αυτή κατανοεί ότι το άγχος του στερείται αντικειμενικής αιτιολογίας, έχει πλήρη επαφή με την πραγματικότητα και υποφέρει έντονα από τα συμπτώματά του. </a:t>
            </a:r>
          </a:p>
          <a:p>
            <a:r>
              <a:rPr lang="el-GR" dirty="0"/>
              <a:t>Ένα άλλο κοινό χαρακτηριστικό των διαταραχών άγχους είναι ότι τα συμπτώματά τους συνήθως δεν παραβιάζουν τους κοινωνικούς </a:t>
            </a:r>
            <a:r>
              <a:rPr lang="el-GR" dirty="0" smtClean="0"/>
              <a:t>κανόνες. </a:t>
            </a:r>
            <a:r>
              <a:rPr lang="el-GR" sz="1900" dirty="0"/>
              <a:t>(Wenar &amp; Kerig, 2000</a:t>
            </a:r>
            <a:r>
              <a:rPr lang="el-GR" sz="1900" dirty="0" smtClean="0"/>
              <a:t>)</a:t>
            </a:r>
            <a:endParaRPr lang="el-GR" dirty="0"/>
          </a:p>
          <a:p>
            <a:r>
              <a:rPr lang="el-GR" dirty="0"/>
              <a:t>Οι διαφορές στην εκδήλωση των διαταραχών άγχους είναι τόσο ενδοατομικές όσο και διατομικές. </a:t>
            </a:r>
          </a:p>
          <a:p>
            <a:r>
              <a:rPr lang="el-GR" dirty="0"/>
              <a:t>Το ίδιο άτομο μπορεί να εκδηλώσει πολύ διαφορετικές αντιδράσεις απέναντι σε διαφορετικά ερεθίσματα και διαφορετικά άτομα μπορεί να εκδηλώσουν διαφορετικές αντιδράσεις απέναντι στο ίδιο ερέθισμα.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90197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Επιδημιολογία</a:t>
            </a:r>
            <a:endParaRPr lang="el-GR" dirty="0"/>
          </a:p>
        </p:txBody>
      </p:sp>
      <p:sp>
        <p:nvSpPr>
          <p:cNvPr id="3" name="Θέση περιεχομένου 2"/>
          <p:cNvSpPr>
            <a:spLocks noGrp="1"/>
          </p:cNvSpPr>
          <p:nvPr>
            <p:ph idx="1"/>
          </p:nvPr>
        </p:nvSpPr>
        <p:spPr/>
        <p:txBody>
          <a:bodyPr>
            <a:normAutofit/>
          </a:bodyPr>
          <a:lstStyle/>
          <a:p>
            <a:r>
              <a:rPr lang="el-GR" dirty="0"/>
              <a:t>Οι </a:t>
            </a:r>
            <a:r>
              <a:rPr lang="el-GR" dirty="0" smtClean="0"/>
              <a:t>διαταραχές άγχους είναι </a:t>
            </a:r>
            <a:r>
              <a:rPr lang="el-GR" dirty="0"/>
              <a:t>από τις διαταραχές που παρουσιάζονται με τη μεγαλύτερη συχνότητα κατά την παιδική και εφηβική ηλικία</a:t>
            </a:r>
            <a:r>
              <a:rPr lang="el-GR" dirty="0" smtClean="0"/>
              <a:t>.</a:t>
            </a:r>
            <a:endParaRPr lang="el-GR" dirty="0"/>
          </a:p>
          <a:p>
            <a:r>
              <a:rPr lang="el-GR" dirty="0"/>
              <a:t>Ορισμένοι ερευνητές εκτιμούν πως η συχνότητα εμφάνισης των διαταραχών άγχους στο σύνολο του πληθυσμού κυμαίνεται μεταξύ 8-9</a:t>
            </a:r>
            <a:r>
              <a:rPr lang="el-GR" dirty="0" smtClean="0"/>
              <a:t>%. </a:t>
            </a:r>
            <a:r>
              <a:rPr lang="el-GR" sz="1800" dirty="0"/>
              <a:t>(Bernstein &amp; Borchardt, 1991</a:t>
            </a:r>
            <a:r>
              <a:rPr lang="el-GR" sz="1800" dirty="0" smtClean="0"/>
              <a:t>)</a:t>
            </a:r>
            <a:endParaRPr lang="el-GR" sz="1800" dirty="0"/>
          </a:p>
          <a:p>
            <a:r>
              <a:rPr lang="el-GR" dirty="0"/>
              <a:t>Έχει διαπιστωθεί επίσης ότι σε όλο το φάσμα της παιδικής ηλικίας, τα κορίτσια εμφανίζουν συμπτώματα άγχους με μεγαλύτερη συχνότητα σε σύγκριση με τα </a:t>
            </a:r>
            <a:r>
              <a:rPr lang="el-GR" dirty="0" smtClean="0"/>
              <a:t>αγόρια.</a:t>
            </a:r>
          </a:p>
          <a:p>
            <a:pPr marL="355600" indent="0">
              <a:spcBef>
                <a:spcPts val="0"/>
              </a:spcBef>
              <a:buNone/>
            </a:pPr>
            <a:r>
              <a:rPr lang="el-GR" sz="1800" dirty="0" smtClean="0"/>
              <a:t>(</a:t>
            </a:r>
            <a:r>
              <a:rPr lang="el-GR" sz="1800" dirty="0"/>
              <a:t>Kashani &amp; Orvaschel, 1990</a:t>
            </a:r>
            <a:r>
              <a:rPr lang="el-GR" sz="1800" dirty="0" smtClean="0"/>
              <a:t>)</a:t>
            </a:r>
            <a:endParaRPr lang="el-GR" sz="1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23797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276872"/>
            <a:ext cx="8013576" cy="1440160"/>
          </a:xfrm>
          <a:ln w="28575">
            <a:solidFill>
              <a:schemeClr val="accent5">
                <a:lumMod val="50000"/>
              </a:schemeClr>
            </a:solidFill>
          </a:ln>
        </p:spPr>
        <p:txBody>
          <a:bodyPr>
            <a:normAutofit/>
          </a:bodyPr>
          <a:lstStyle/>
          <a:p>
            <a:r>
              <a:rPr lang="el-GR" dirty="0"/>
              <a:t>Διαταραχή Άγχους </a:t>
            </a:r>
            <a:br>
              <a:rPr lang="el-GR" dirty="0"/>
            </a:br>
            <a:r>
              <a:rPr lang="el-GR" dirty="0"/>
              <a:t>Του Αποχωρισμού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05162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Διαταραχή </a:t>
            </a:r>
            <a:r>
              <a:rPr lang="el-GR" dirty="0" smtClean="0"/>
              <a:t>άγχους </a:t>
            </a:r>
            <a:r>
              <a:rPr lang="el-GR" dirty="0"/>
              <a:t>α</a:t>
            </a:r>
            <a:r>
              <a:rPr lang="el-GR" dirty="0" smtClean="0"/>
              <a:t>ποχωρισμού </a:t>
            </a:r>
            <a:r>
              <a:rPr lang="el-GR" sz="3200" b="0" dirty="0" smtClean="0"/>
              <a:t>1/4</a:t>
            </a:r>
            <a:endParaRPr lang="el-GR" sz="3200" b="0" dirty="0"/>
          </a:p>
        </p:txBody>
      </p:sp>
      <p:sp>
        <p:nvSpPr>
          <p:cNvPr id="3" name="Θέση περιεχομένου 2"/>
          <p:cNvSpPr>
            <a:spLocks noGrp="1"/>
          </p:cNvSpPr>
          <p:nvPr>
            <p:ph idx="1"/>
          </p:nvPr>
        </p:nvSpPr>
        <p:spPr/>
        <p:txBody>
          <a:bodyPr/>
          <a:lstStyle/>
          <a:p>
            <a:r>
              <a:rPr lang="el-GR" dirty="0"/>
              <a:t>Η διαταραχή άγχους του αποχωρισμού είναι η μόνη διαταραχή η οποία διαγιγνώσκεται για πρώτη φορά στην παιδική ηλικία σύμφωνα με το DSM-IV</a:t>
            </a:r>
            <a:r>
              <a:rPr lang="el-GR" dirty="0" smtClean="0"/>
              <a:t>.</a:t>
            </a:r>
            <a:endParaRPr lang="el-GR" dirty="0"/>
          </a:p>
          <a:p>
            <a:r>
              <a:rPr lang="el-GR" dirty="0"/>
              <a:t>Το άγχος του αποχωρισμού θεωρείται ένα φυσιολογικό αναπτυξιακό φαινόμενο για τις ηλικίες των εφτά μηνών έως έξι περίπου </a:t>
            </a:r>
            <a:r>
              <a:rPr lang="el-GR" dirty="0" smtClean="0"/>
              <a:t>ετών. </a:t>
            </a:r>
            <a:r>
              <a:rPr lang="el-GR" sz="1800" dirty="0"/>
              <a:t>(Berstein &amp; Borchardt, 1991</a:t>
            </a:r>
            <a:r>
              <a:rPr lang="el-GR" sz="1800"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52386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Διαταραχή </a:t>
            </a:r>
            <a:r>
              <a:rPr lang="el-GR" dirty="0" smtClean="0"/>
              <a:t>άγχους </a:t>
            </a:r>
            <a:r>
              <a:rPr lang="el-GR" dirty="0"/>
              <a:t>α</a:t>
            </a:r>
            <a:r>
              <a:rPr lang="el-GR" dirty="0" smtClean="0"/>
              <a:t>ποχωρισμού </a:t>
            </a:r>
            <a:r>
              <a:rPr lang="el-GR" sz="3200" b="0" dirty="0"/>
              <a:t>2</a:t>
            </a:r>
            <a:r>
              <a:rPr lang="el-GR" sz="3200" b="0" dirty="0" smtClean="0"/>
              <a:t>/4</a:t>
            </a:r>
            <a:endParaRPr lang="el-GR" sz="3200" b="0" dirty="0"/>
          </a:p>
        </p:txBody>
      </p:sp>
      <p:sp>
        <p:nvSpPr>
          <p:cNvPr id="3" name="Θέση περιεχομένου 2"/>
          <p:cNvSpPr>
            <a:spLocks noGrp="1"/>
          </p:cNvSpPr>
          <p:nvPr>
            <p:ph idx="1"/>
          </p:nvPr>
        </p:nvSpPr>
        <p:spPr/>
        <p:txBody>
          <a:bodyPr/>
          <a:lstStyle/>
          <a:p>
            <a:r>
              <a:rPr lang="el-GR" dirty="0" smtClean="0"/>
              <a:t>Για </a:t>
            </a:r>
            <a:r>
              <a:rPr lang="el-GR" dirty="0"/>
              <a:t>τη διάγνωση της διαταραχής θα πρέπει το άγχος να είναι δυσανάλογο της χρονολογικής ηλικίας και του προσδοκώμενου αναπτυξιακού επιπέδου του παιδιού, να εκδηλώνεται με ασυνήθη βαρύτητα και να σχετίζεται με προβλήματα κοινωνικής λειτουργικότητας.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00984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Διαταραχή </a:t>
            </a:r>
            <a:r>
              <a:rPr lang="el-GR" dirty="0" smtClean="0"/>
              <a:t>άγχους </a:t>
            </a:r>
            <a:r>
              <a:rPr lang="el-GR" dirty="0"/>
              <a:t>α</a:t>
            </a:r>
            <a:r>
              <a:rPr lang="el-GR" dirty="0" smtClean="0"/>
              <a:t>ποχωρισμού </a:t>
            </a:r>
            <a:r>
              <a:rPr lang="el-GR" sz="3200" b="0" dirty="0"/>
              <a:t>3</a:t>
            </a:r>
            <a:r>
              <a:rPr lang="el-GR" sz="3200" b="0" dirty="0" smtClean="0"/>
              <a:t>/4</a:t>
            </a:r>
            <a:endParaRPr lang="el-GR" sz="3200" b="0" dirty="0"/>
          </a:p>
        </p:txBody>
      </p:sp>
      <p:sp>
        <p:nvSpPr>
          <p:cNvPr id="3" name="Θέση περιεχομένου 2"/>
          <p:cNvSpPr>
            <a:spLocks noGrp="1"/>
          </p:cNvSpPr>
          <p:nvPr>
            <p:ph idx="1"/>
          </p:nvPr>
        </p:nvSpPr>
        <p:spPr/>
        <p:txBody>
          <a:bodyPr/>
          <a:lstStyle/>
          <a:p>
            <a:r>
              <a:rPr lang="el-GR" dirty="0"/>
              <a:t>Πυρήνας των φόβων από τους οποίους διακατέχονται τα παιδιά με τη διαταραχή αυτή, είναι η ανησυχία τους μήπως πάθει κάτι κακό αυτός που τα φροντίζει και έτσι χάσουν το πρόσωπο στο οποίο έχουν προσκολληθεί.</a:t>
            </a:r>
          </a:p>
          <a:p>
            <a:r>
              <a:rPr lang="el-GR" dirty="0"/>
              <a:t>Λόγω του άγχους που βιώνουν τα παιδιά με αυτή τη διαταραχή, πολλές φορές επιμένουν να αποφεύγουν ορισμένες καταστάσεις.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850127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Διαταραχή </a:t>
            </a:r>
            <a:r>
              <a:rPr lang="el-GR" dirty="0" smtClean="0"/>
              <a:t>άγχους </a:t>
            </a:r>
            <a:r>
              <a:rPr lang="el-GR" dirty="0"/>
              <a:t>α</a:t>
            </a:r>
            <a:r>
              <a:rPr lang="el-GR" dirty="0" smtClean="0"/>
              <a:t>ποχωρισμού </a:t>
            </a:r>
            <a:r>
              <a:rPr lang="el-GR" sz="3200" b="0" dirty="0"/>
              <a:t>4</a:t>
            </a:r>
            <a:r>
              <a:rPr lang="el-GR" sz="3200" b="0" dirty="0" smtClean="0"/>
              <a:t>/4</a:t>
            </a:r>
            <a:endParaRPr lang="el-GR" sz="3200" b="0" dirty="0"/>
          </a:p>
        </p:txBody>
      </p:sp>
      <p:sp>
        <p:nvSpPr>
          <p:cNvPr id="3" name="Θέση περιεχομένου 2"/>
          <p:cNvSpPr>
            <a:spLocks noGrp="1"/>
          </p:cNvSpPr>
          <p:nvPr>
            <p:ph idx="1"/>
          </p:nvPr>
        </p:nvSpPr>
        <p:spPr/>
        <p:txBody>
          <a:bodyPr/>
          <a:lstStyle/>
          <a:p>
            <a:r>
              <a:rPr lang="el-GR" dirty="0"/>
              <a:t>Η διαταραχή άγχους του αποχωρισμού παρουσιάζεται περίπου με την ίδια συχνότητα και στα δυο φύλα και η διάγνωσή της γίνεται συνήθως κατά την προεφηβική περίοδο</a:t>
            </a:r>
            <a:r>
              <a:rPr lang="el-GR" dirty="0" smtClean="0"/>
              <a:t>.</a:t>
            </a:r>
            <a:endParaRPr lang="el-GR" dirty="0"/>
          </a:p>
          <a:p>
            <a:r>
              <a:rPr lang="el-GR" dirty="0"/>
              <a:t> Συχνά τα παιδιά με τη διαταραχή αυτή παρουσιάζουν και άλλες ειδικές φοβίες, που αφορούν για παράδειγμα το σκοτάδι, το ασανσέρ, κάποια ζώα, κ.α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1817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908720"/>
          </a:xfrm>
        </p:spPr>
        <p:txBody>
          <a:bodyPr>
            <a:noAutofit/>
          </a:bodyPr>
          <a:lstStyle/>
          <a:p>
            <a:r>
              <a:rPr lang="el-GR" sz="3000" dirty="0"/>
              <a:t>Τα κριτήρια για τη διάγνωση της διαταραχής άγχους του αποχωρισμού σύμφωνα με το </a:t>
            </a:r>
            <a:r>
              <a:rPr lang="el-GR" sz="3000" dirty="0" smtClean="0"/>
              <a:t>DSM-IV </a:t>
            </a:r>
            <a:r>
              <a:rPr lang="el-GR" sz="2600" b="0" dirty="0" smtClean="0"/>
              <a:t>1/4 </a:t>
            </a:r>
            <a:endParaRPr lang="el-GR" sz="2600" b="0" dirty="0"/>
          </a:p>
        </p:txBody>
      </p:sp>
      <p:sp>
        <p:nvSpPr>
          <p:cNvPr id="3" name="Θέση περιεχομένου 2"/>
          <p:cNvSpPr>
            <a:spLocks noGrp="1"/>
          </p:cNvSpPr>
          <p:nvPr>
            <p:ph idx="1"/>
          </p:nvPr>
        </p:nvSpPr>
        <p:spPr>
          <a:xfrm>
            <a:off x="590872" y="1340768"/>
            <a:ext cx="8229600" cy="4896544"/>
          </a:xfrm>
        </p:spPr>
        <p:txBody>
          <a:bodyPr>
            <a:noAutofit/>
          </a:bodyPr>
          <a:lstStyle/>
          <a:p>
            <a:pPr marL="514350" indent="-514350">
              <a:buFont typeface="+mj-lt"/>
              <a:buAutoNum type="romanUcPeriod"/>
            </a:pPr>
            <a:r>
              <a:rPr lang="el-GR" sz="2200" dirty="0" smtClean="0"/>
              <a:t>Αναπτυξιακά </a:t>
            </a:r>
            <a:r>
              <a:rPr lang="el-GR" sz="2200" dirty="0"/>
              <a:t>δυσανάλογο και υπερβολικό άγχος που αφορά τον αποχωρισμό του ατόμου από το σπίτι ή από εκείνους με τους οποίους έχει αναπτύξει συναισθηματικό δεσμό, όπως φαίνεται από τρία (ή περισσότερα) από τα ακόλουθα:</a:t>
            </a:r>
          </a:p>
          <a:p>
            <a:pPr marL="457200" indent="-457200">
              <a:buFont typeface="+mj-lt"/>
              <a:buAutoNum type="arabicPeriod"/>
            </a:pPr>
            <a:r>
              <a:rPr lang="el-GR" sz="2200" dirty="0" smtClean="0"/>
              <a:t>Επαναλαμβανόμενη </a:t>
            </a:r>
            <a:r>
              <a:rPr lang="el-GR" sz="2200" dirty="0"/>
              <a:t>υπερβολική ανησυχία όταν συμβαίνει ή προβλέπεται αποχωρισμός από το σπίτι ή από κύρια πρόσωπα με τα οποία έχει αναπτύξει συναισθηματικό </a:t>
            </a:r>
            <a:r>
              <a:rPr lang="el-GR" sz="2200" dirty="0" smtClean="0"/>
              <a:t>δεσμό.</a:t>
            </a:r>
            <a:endParaRPr lang="el-GR" sz="2200" dirty="0"/>
          </a:p>
          <a:p>
            <a:pPr marL="457200" indent="-457200">
              <a:buFont typeface="+mj-lt"/>
              <a:buAutoNum type="arabicPeriod"/>
            </a:pPr>
            <a:r>
              <a:rPr lang="el-GR" sz="2200" dirty="0" smtClean="0"/>
              <a:t>Επίμονη </a:t>
            </a:r>
            <a:r>
              <a:rPr lang="el-GR" sz="2200" dirty="0"/>
              <a:t>και υπερβολική ανησυχία ότι θα χάσει κύρια πρόσωπα με τα οποία έχει αναπτύξει συναισθηματικό δεσμό ή ότι μπορεί να συμβεί κάτι κακό σ’ αυτά τα </a:t>
            </a:r>
            <a:r>
              <a:rPr lang="el-GR" sz="2200" dirty="0" smtClean="0"/>
              <a:t>πρόσωπα.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62709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908720"/>
          </a:xfrm>
        </p:spPr>
        <p:txBody>
          <a:bodyPr>
            <a:noAutofit/>
          </a:bodyPr>
          <a:lstStyle/>
          <a:p>
            <a:r>
              <a:rPr lang="el-GR" sz="3000" dirty="0"/>
              <a:t>Τα κριτήρια για τη διάγνωση της διαταραχής άγχους του αποχωρισμού σύμφωνα με το </a:t>
            </a:r>
            <a:r>
              <a:rPr lang="el-GR" sz="3000" dirty="0" smtClean="0"/>
              <a:t>DSM-IV </a:t>
            </a:r>
            <a:r>
              <a:rPr lang="el-GR" sz="2600" b="0" dirty="0" smtClean="0"/>
              <a:t>2/4 </a:t>
            </a:r>
            <a:endParaRPr lang="el-GR" sz="2600" b="0" dirty="0"/>
          </a:p>
        </p:txBody>
      </p:sp>
      <p:sp>
        <p:nvSpPr>
          <p:cNvPr id="3" name="Θέση περιεχομένου 2"/>
          <p:cNvSpPr>
            <a:spLocks noGrp="1"/>
          </p:cNvSpPr>
          <p:nvPr>
            <p:ph idx="1"/>
          </p:nvPr>
        </p:nvSpPr>
        <p:spPr>
          <a:xfrm>
            <a:off x="590872" y="1340768"/>
            <a:ext cx="8229600" cy="4896544"/>
          </a:xfrm>
        </p:spPr>
        <p:txBody>
          <a:bodyPr>
            <a:noAutofit/>
          </a:bodyPr>
          <a:lstStyle/>
          <a:p>
            <a:pPr marL="457200" indent="-457200">
              <a:buFont typeface="+mj-lt"/>
              <a:buAutoNum type="arabicPeriod" startAt="3"/>
            </a:pPr>
            <a:r>
              <a:rPr lang="el-GR" sz="2200" dirty="0" smtClean="0"/>
              <a:t>Επίμονη </a:t>
            </a:r>
            <a:r>
              <a:rPr lang="el-GR" sz="2200" dirty="0"/>
              <a:t>και υπερβολική ανησυχία ότι ένα δυσάρεστο γεγονός θα οδηγήσει σε αποχωρισμό από ένα κύριο πρόσωπο με το οποίο έχει αναπτύξει συναισθηματικό δεσμό  (π.χ. θα χαθεί ή θα απαχθεί</a:t>
            </a:r>
            <a:r>
              <a:rPr lang="el-GR" sz="2200" dirty="0" smtClean="0"/>
              <a:t>).</a:t>
            </a:r>
            <a:endParaRPr lang="el-GR" sz="2200" dirty="0"/>
          </a:p>
          <a:p>
            <a:pPr marL="457200" indent="-457200">
              <a:buFont typeface="+mj-lt"/>
              <a:buAutoNum type="arabicPeriod" startAt="3"/>
            </a:pPr>
            <a:r>
              <a:rPr lang="el-GR" sz="2200" dirty="0" smtClean="0"/>
              <a:t>Επίμονη </a:t>
            </a:r>
            <a:r>
              <a:rPr lang="el-GR" sz="2200" dirty="0"/>
              <a:t>απροθυμία ή άρνηση να πάει στο σχολείο ή οπουδήποτε αλλού εξ αιτίας του φόβου </a:t>
            </a:r>
            <a:r>
              <a:rPr lang="el-GR" sz="2200" dirty="0" smtClean="0"/>
              <a:t>αποχωρισμού.</a:t>
            </a:r>
            <a:endParaRPr lang="el-GR" sz="2200" dirty="0"/>
          </a:p>
          <a:p>
            <a:pPr marL="457200" indent="-457200">
              <a:buFont typeface="+mj-lt"/>
              <a:buAutoNum type="arabicPeriod" startAt="3"/>
            </a:pPr>
            <a:r>
              <a:rPr lang="el-GR" sz="2200" dirty="0" smtClean="0"/>
              <a:t>Επίμονα </a:t>
            </a:r>
            <a:r>
              <a:rPr lang="el-GR" sz="2200" dirty="0"/>
              <a:t>και υπερβολικά φοβισμένο ή απρόθυμο να μείνει μόνο ή χωρίς κύρια πρόσωπα με τα οποία έχει αναπτύξει συναισθηματικό δεσμό στο σπίτι ή χωρίς σημαντικούς ενήλικες σε άλλα </a:t>
            </a:r>
            <a:r>
              <a:rPr lang="el-GR" sz="2200" dirty="0" smtClean="0"/>
              <a:t>πλαίσια.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14803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Άγχος </a:t>
            </a:r>
            <a:endParaRPr lang="el-GR" dirty="0"/>
          </a:p>
        </p:txBody>
      </p:sp>
      <p:sp>
        <p:nvSpPr>
          <p:cNvPr id="3" name="Θέση περιεχομένου 2"/>
          <p:cNvSpPr>
            <a:spLocks noGrp="1"/>
          </p:cNvSpPr>
          <p:nvPr>
            <p:ph idx="1"/>
          </p:nvPr>
        </p:nvSpPr>
        <p:spPr>
          <a:xfrm>
            <a:off x="827584" y="1196752"/>
            <a:ext cx="7992888" cy="792088"/>
          </a:xfrm>
        </p:spPr>
        <p:txBody>
          <a:bodyPr/>
          <a:lstStyle/>
          <a:p>
            <a:pPr marL="0" indent="0">
              <a:buNone/>
            </a:pPr>
            <a:r>
              <a:rPr lang="el-GR" b="1" dirty="0" smtClean="0"/>
              <a:t>Ορισμός</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5" name="AutoShape 4"/>
          <p:cNvSpPr>
            <a:spLocks noChangeArrowheads="1"/>
          </p:cNvSpPr>
          <p:nvPr/>
        </p:nvSpPr>
        <p:spPr bwMode="auto">
          <a:xfrm rot="10800000">
            <a:off x="1979613" y="2349500"/>
            <a:ext cx="5834062" cy="3095724"/>
          </a:xfrm>
          <a:prstGeom prst="wedgeRoundRectCallout">
            <a:avLst>
              <a:gd name="adj1" fmla="val 58058"/>
              <a:gd name="adj2" fmla="val 71170"/>
              <a:gd name="adj3" fmla="val 16667"/>
            </a:avLst>
          </a:prstGeom>
          <a:solidFill>
            <a:schemeClr val="bg1"/>
          </a:solidFill>
          <a:ln w="38100">
            <a:solidFill>
              <a:schemeClr val="accent5">
                <a:lumMod val="50000"/>
              </a:schemeClr>
            </a:solidFill>
            <a:miter lim="800000"/>
            <a:headEnd/>
            <a:tailEnd/>
          </a:ln>
        </p:spPr>
        <p:txBody>
          <a:bodyPr rot="1080000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l-GR" altLang="el-GR" sz="2400" dirty="0">
                <a:latin typeface="+mn-lt"/>
              </a:rPr>
              <a:t>Το άγχος είναι ένα λειτουργικό συναίσθημα, το οποίο συχνά μας διευκολύνει να αντιμετωπίσουμε τις δύσκολες καταστάσεις που συναντάμε στη ζωή μας θέτοντας τον οργανισμό σε κατάσταση ετοιμότητας.</a:t>
            </a:r>
          </a:p>
        </p:txBody>
      </p:sp>
    </p:spTree>
    <p:extLst>
      <p:ext uri="{BB962C8B-B14F-4D97-AF65-F5344CB8AC3E}">
        <p14:creationId xmlns:p14="http://schemas.microsoft.com/office/powerpoint/2010/main" val="2657220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908720"/>
          </a:xfrm>
        </p:spPr>
        <p:txBody>
          <a:bodyPr>
            <a:noAutofit/>
          </a:bodyPr>
          <a:lstStyle/>
          <a:p>
            <a:r>
              <a:rPr lang="el-GR" sz="3000" dirty="0"/>
              <a:t>Τα κριτήρια για τη διάγνωση της διαταραχής άγχους του αποχωρισμού σύμφωνα με το </a:t>
            </a:r>
            <a:r>
              <a:rPr lang="el-GR" sz="3000" dirty="0" smtClean="0"/>
              <a:t>DSM-IV </a:t>
            </a:r>
            <a:r>
              <a:rPr lang="el-GR" sz="2600" b="0" dirty="0" smtClean="0"/>
              <a:t>3/4 </a:t>
            </a:r>
            <a:endParaRPr lang="el-GR" sz="2600" b="0" dirty="0"/>
          </a:p>
        </p:txBody>
      </p:sp>
      <p:sp>
        <p:nvSpPr>
          <p:cNvPr id="3" name="Θέση περιεχομένου 2"/>
          <p:cNvSpPr>
            <a:spLocks noGrp="1"/>
          </p:cNvSpPr>
          <p:nvPr>
            <p:ph idx="1"/>
          </p:nvPr>
        </p:nvSpPr>
        <p:spPr>
          <a:xfrm>
            <a:off x="590872" y="1340768"/>
            <a:ext cx="8229600" cy="4896544"/>
          </a:xfrm>
        </p:spPr>
        <p:txBody>
          <a:bodyPr>
            <a:noAutofit/>
          </a:bodyPr>
          <a:lstStyle/>
          <a:p>
            <a:pPr marL="457200" indent="-457200">
              <a:buFont typeface="+mj-lt"/>
              <a:buAutoNum type="arabicPeriod" startAt="6"/>
            </a:pPr>
            <a:r>
              <a:rPr lang="el-GR" sz="2200" dirty="0" smtClean="0"/>
              <a:t>Επίμονη </a:t>
            </a:r>
            <a:r>
              <a:rPr lang="el-GR" sz="2200" dirty="0"/>
              <a:t>απροθυμία ή άρνηση να πάει να κοιμηθεί χωρίς να υπάρχει κοντά του ένα κύριο πρόσωπο με το οποίο έχει αναπτύξει συναισθηματικό δεσμό ή να κοιμηθεί μακριά από το </a:t>
            </a:r>
            <a:r>
              <a:rPr lang="el-GR" sz="2200" dirty="0" smtClean="0"/>
              <a:t>σπίτι.</a:t>
            </a:r>
            <a:endParaRPr lang="el-GR" sz="2200" dirty="0"/>
          </a:p>
          <a:p>
            <a:pPr marL="457200" indent="-457200">
              <a:buFont typeface="+mj-lt"/>
              <a:buAutoNum type="arabicPeriod" startAt="6"/>
            </a:pPr>
            <a:r>
              <a:rPr lang="el-GR" sz="2200" dirty="0" smtClean="0"/>
              <a:t>Επαναλαμβανόμενοι </a:t>
            </a:r>
            <a:r>
              <a:rPr lang="el-GR" sz="2200" dirty="0"/>
              <a:t>εφιάλτες που αφορούν το θέμα του </a:t>
            </a:r>
            <a:r>
              <a:rPr lang="el-GR" sz="2200" dirty="0" smtClean="0"/>
              <a:t>αποχωρισμού.</a:t>
            </a:r>
            <a:endParaRPr lang="el-GR" sz="2200" dirty="0"/>
          </a:p>
          <a:p>
            <a:pPr marL="457200" indent="-457200">
              <a:buFont typeface="+mj-lt"/>
              <a:buAutoNum type="arabicPeriod" startAt="6"/>
            </a:pPr>
            <a:r>
              <a:rPr lang="el-GR" sz="2200" dirty="0" smtClean="0"/>
              <a:t>Επαναλαμβανόμενες </a:t>
            </a:r>
            <a:r>
              <a:rPr lang="el-GR" sz="2200" dirty="0"/>
              <a:t>αιτιάσεις σωματικών συμπτωμάτων (όπως κεφαλαλγίες, στομαχικοί πόνοι, ναυτία ή εμετοί) όταν συμβαίνει ή προβλέπεται αποχωρισμός από κύρια πρόσωπα με τα οποία έχει αναπτύξει συναισθηματικό δεσμό</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451202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908720"/>
          </a:xfrm>
        </p:spPr>
        <p:txBody>
          <a:bodyPr>
            <a:noAutofit/>
          </a:bodyPr>
          <a:lstStyle/>
          <a:p>
            <a:r>
              <a:rPr lang="el-GR" sz="3000" dirty="0"/>
              <a:t>Τα κριτήρια για τη διάγνωση της διαταραχής άγχους του αποχωρισμού σύμφωνα με το </a:t>
            </a:r>
            <a:r>
              <a:rPr lang="el-GR" sz="3000" dirty="0" smtClean="0"/>
              <a:t>DSM-IV </a:t>
            </a:r>
            <a:r>
              <a:rPr lang="el-GR" sz="2600" b="0" dirty="0"/>
              <a:t>4</a:t>
            </a:r>
            <a:r>
              <a:rPr lang="el-GR" sz="2600" b="0" dirty="0" smtClean="0"/>
              <a:t>/4 </a:t>
            </a:r>
            <a:endParaRPr lang="el-GR" sz="2600" b="0" dirty="0"/>
          </a:p>
        </p:txBody>
      </p:sp>
      <p:sp>
        <p:nvSpPr>
          <p:cNvPr id="3" name="Θέση περιεχομένου 2"/>
          <p:cNvSpPr>
            <a:spLocks noGrp="1"/>
          </p:cNvSpPr>
          <p:nvPr>
            <p:ph idx="1"/>
          </p:nvPr>
        </p:nvSpPr>
        <p:spPr>
          <a:xfrm>
            <a:off x="590872" y="1340768"/>
            <a:ext cx="8229600" cy="4896544"/>
          </a:xfrm>
        </p:spPr>
        <p:txBody>
          <a:bodyPr>
            <a:noAutofit/>
          </a:bodyPr>
          <a:lstStyle/>
          <a:p>
            <a:pPr marL="514350" indent="-514350">
              <a:buFont typeface="+mj-lt"/>
              <a:buAutoNum type="romanUcPeriod" startAt="2"/>
            </a:pPr>
            <a:r>
              <a:rPr lang="el-GR" sz="2200" dirty="0" smtClean="0"/>
              <a:t>Διάρκεια </a:t>
            </a:r>
            <a:r>
              <a:rPr lang="el-GR" sz="2200" dirty="0"/>
              <a:t>διαταραχής τουλάχιστον 4 </a:t>
            </a:r>
            <a:r>
              <a:rPr lang="el-GR" sz="2200" dirty="0" smtClean="0"/>
              <a:t>εβδομάδες.</a:t>
            </a:r>
            <a:endParaRPr lang="el-GR" sz="2200" dirty="0"/>
          </a:p>
          <a:p>
            <a:pPr marL="514350" indent="-514350">
              <a:buFont typeface="+mj-lt"/>
              <a:buAutoNum type="romanUcPeriod" startAt="2"/>
            </a:pPr>
            <a:r>
              <a:rPr lang="el-GR" sz="2200" dirty="0" smtClean="0"/>
              <a:t>Έναρξη </a:t>
            </a:r>
            <a:r>
              <a:rPr lang="el-GR" sz="2200" dirty="0"/>
              <a:t>πριν από την ηλικία των 18 </a:t>
            </a:r>
            <a:r>
              <a:rPr lang="el-GR" sz="2200" dirty="0" smtClean="0"/>
              <a:t>ετών.</a:t>
            </a:r>
            <a:endParaRPr lang="el-GR" sz="2200" dirty="0"/>
          </a:p>
          <a:p>
            <a:pPr marL="514350" indent="-514350">
              <a:buFont typeface="+mj-lt"/>
              <a:buAutoNum type="romanUcPeriod" startAt="2"/>
            </a:pPr>
            <a:r>
              <a:rPr lang="el-GR" sz="2200" dirty="0" smtClean="0"/>
              <a:t>Η </a:t>
            </a:r>
            <a:r>
              <a:rPr lang="el-GR" sz="2200" dirty="0"/>
              <a:t>διαταραχή προκαλεί κλινικά σημαντική ενόχληση ή έκπτωση της κοινωνικής, σχολικής  (επαγγελματικής) ή άλλων σημαντικών περιοχών της λειτουργικότητας.</a:t>
            </a:r>
          </a:p>
          <a:p>
            <a:pPr marL="514350" indent="-514350">
              <a:buFont typeface="+mj-lt"/>
              <a:buAutoNum type="romanUcPeriod" startAt="2"/>
            </a:pPr>
            <a:r>
              <a:rPr lang="el-GR" sz="2200" dirty="0" smtClean="0"/>
              <a:t>Η </a:t>
            </a:r>
            <a:r>
              <a:rPr lang="el-GR" sz="2200" dirty="0"/>
              <a:t>διαταραχή δεν συμβαίνει αποκλειστικά στη διάρκεια της πορείας Διάχυτης Αναπτυξιακής Διαταραχής και, στους εφήβους και ενηλίκους, δεν εξηγείται καλύτερα με Διαταραχή Πανικού Με Αγοραφοβία. </a:t>
            </a:r>
          </a:p>
          <a:p>
            <a:pPr marL="514350" indent="-514350">
              <a:buFont typeface="+mj-lt"/>
              <a:buAutoNum type="romanUcPeriod" startAt="2"/>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61469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Άλλες </a:t>
            </a:r>
            <a:r>
              <a:rPr lang="el-GR" dirty="0"/>
              <a:t>δ</a:t>
            </a:r>
            <a:r>
              <a:rPr lang="el-GR" dirty="0" smtClean="0"/>
              <a:t>ιαταραχές </a:t>
            </a:r>
            <a:r>
              <a:rPr lang="el-GR" dirty="0" smtClean="0"/>
              <a:t>άγχους </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Εκλεκτική αλαλία.</a:t>
            </a:r>
            <a:endParaRPr lang="el-GR" dirty="0"/>
          </a:p>
          <a:p>
            <a:pPr marL="457200" indent="-457200">
              <a:buFont typeface="+mj-lt"/>
              <a:buAutoNum type="arabicPeriod"/>
            </a:pPr>
            <a:r>
              <a:rPr lang="el-GR" dirty="0"/>
              <a:t>Ειδική </a:t>
            </a:r>
            <a:r>
              <a:rPr lang="el-GR" dirty="0" smtClean="0"/>
              <a:t>φοβία.</a:t>
            </a:r>
            <a:endParaRPr lang="el-GR" dirty="0"/>
          </a:p>
          <a:p>
            <a:pPr marL="457200" indent="-457200">
              <a:buFont typeface="+mj-lt"/>
              <a:buAutoNum type="arabicPeriod"/>
            </a:pPr>
            <a:r>
              <a:rPr lang="el-GR" dirty="0"/>
              <a:t>Κοινωνική </a:t>
            </a:r>
            <a:r>
              <a:rPr lang="el-GR" dirty="0" smtClean="0"/>
              <a:t>Φοβία.</a:t>
            </a:r>
            <a:endParaRPr lang="el-GR" dirty="0"/>
          </a:p>
          <a:p>
            <a:pPr marL="457200" indent="-457200">
              <a:buFont typeface="+mj-lt"/>
              <a:buAutoNum type="arabicPeriod"/>
            </a:pPr>
            <a:r>
              <a:rPr lang="el-GR" dirty="0"/>
              <a:t>Διαταραχή </a:t>
            </a:r>
            <a:r>
              <a:rPr lang="el-GR" dirty="0" smtClean="0"/>
              <a:t>Πανικού.</a:t>
            </a:r>
            <a:endParaRPr lang="el-GR" dirty="0"/>
          </a:p>
          <a:p>
            <a:pPr marL="457200" indent="-457200">
              <a:buFont typeface="+mj-lt"/>
              <a:buAutoNum type="arabicPeriod"/>
            </a:pPr>
            <a:r>
              <a:rPr lang="el-GR" dirty="0" smtClean="0"/>
              <a:t>Αγοραφοβία.</a:t>
            </a:r>
            <a:endParaRPr lang="el-GR" dirty="0"/>
          </a:p>
          <a:p>
            <a:pPr marL="457200" indent="-457200">
              <a:buFont typeface="+mj-lt"/>
              <a:buAutoNum type="arabicPeriod"/>
            </a:pPr>
            <a:r>
              <a:rPr lang="el-GR" dirty="0"/>
              <a:t>Γενικευμένη Διαταραχή </a:t>
            </a:r>
            <a:r>
              <a:rPr lang="el-GR" dirty="0" smtClean="0"/>
              <a:t>άγχους.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45047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Κοινωνική </a:t>
            </a:r>
            <a:r>
              <a:rPr lang="el-GR" dirty="0" smtClean="0"/>
              <a:t>φοβία</a:t>
            </a:r>
            <a:br>
              <a:rPr lang="el-GR" dirty="0" smtClean="0"/>
            </a:br>
            <a:r>
              <a:rPr lang="el-GR" sz="3300" b="0" dirty="0"/>
              <a:t>(Διαταραχή </a:t>
            </a:r>
            <a:r>
              <a:rPr lang="el-GR" sz="3300" b="0" dirty="0"/>
              <a:t>κ</a:t>
            </a:r>
            <a:r>
              <a:rPr lang="el-GR" sz="3300" b="0" dirty="0" smtClean="0"/>
              <a:t>οινωνικού </a:t>
            </a:r>
            <a:r>
              <a:rPr lang="el-GR" sz="3300" b="0" dirty="0"/>
              <a:t>ά</a:t>
            </a:r>
            <a:r>
              <a:rPr lang="el-GR" sz="3300" b="0" dirty="0" smtClean="0"/>
              <a:t>γχους </a:t>
            </a:r>
            <a:r>
              <a:rPr lang="el-GR" sz="3300" b="0" dirty="0"/>
              <a:t>) </a:t>
            </a:r>
            <a:r>
              <a:rPr lang="el-GR" sz="3300" b="0" dirty="0" smtClean="0"/>
              <a:t>1/2</a:t>
            </a:r>
            <a:endParaRPr lang="el-GR" sz="3300" b="0" dirty="0"/>
          </a:p>
        </p:txBody>
      </p:sp>
      <p:sp>
        <p:nvSpPr>
          <p:cNvPr id="3" name="Θέση περιεχομένου 2"/>
          <p:cNvSpPr>
            <a:spLocks noGrp="1"/>
          </p:cNvSpPr>
          <p:nvPr>
            <p:ph idx="1"/>
          </p:nvPr>
        </p:nvSpPr>
        <p:spPr>
          <a:xfrm>
            <a:off x="590872" y="1412776"/>
            <a:ext cx="8229600" cy="4824536"/>
          </a:xfrm>
        </p:spPr>
        <p:txBody>
          <a:bodyPr>
            <a:normAutofit fontScale="92500"/>
          </a:bodyPr>
          <a:lstStyle/>
          <a:p>
            <a:r>
              <a:rPr lang="el-GR" dirty="0"/>
              <a:t>Βασικό χαρακτηριστικό της κοινωνικής φοβίας είναι ο έντονος και επίμονος φόβος που διακατέχει το άτομο σε μια ή περισσότερες κοινωνικές καταστάσεις.</a:t>
            </a:r>
          </a:p>
          <a:p>
            <a:r>
              <a:rPr lang="el-GR" dirty="0"/>
              <a:t>Σε τέτοιες περιπτώσεις, το άτομο φοβάται ότι θα περιέλθει σε κατάσταση αμηχανίας και σύγχυσης.</a:t>
            </a:r>
          </a:p>
          <a:p>
            <a:r>
              <a:rPr lang="el-GR" dirty="0"/>
              <a:t>Η έκθεσή του, με την παρουσία του, σε μια κοινωνική κατάσταση συχνά του προκαλεί βιώματα έντονου άγχους το οποίο ενδέχεται να οδηγήσει στην εκδήλωση αντίδρασης πανικού. </a:t>
            </a:r>
          </a:p>
          <a:p>
            <a:r>
              <a:rPr lang="el-GR" dirty="0"/>
              <a:t>Για το λόγο αυτό, τα άτομα με κοινωνική φοβία συχνά αποφεύγουν τέτοιες καταστάσεις ή τις υπομένουν αλλά τις βιώνουν με υπερβολική ένταση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788830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Κοινωνική </a:t>
            </a:r>
            <a:r>
              <a:rPr lang="el-GR" dirty="0" smtClean="0"/>
              <a:t>φοβία</a:t>
            </a:r>
            <a:br>
              <a:rPr lang="el-GR" dirty="0" smtClean="0"/>
            </a:br>
            <a:r>
              <a:rPr lang="el-GR" sz="3300" b="0" dirty="0"/>
              <a:t>(Διαταραχή </a:t>
            </a:r>
            <a:r>
              <a:rPr lang="el-GR" sz="3300" b="0" dirty="0" smtClean="0"/>
              <a:t>κοινωνικού </a:t>
            </a:r>
            <a:r>
              <a:rPr lang="el-GR" sz="3300" b="0" dirty="0"/>
              <a:t>ά</a:t>
            </a:r>
            <a:r>
              <a:rPr lang="el-GR" sz="3300" b="0" dirty="0" smtClean="0"/>
              <a:t>γχους </a:t>
            </a:r>
            <a:r>
              <a:rPr lang="el-GR" sz="3300" b="0" dirty="0"/>
              <a:t>) </a:t>
            </a:r>
            <a:r>
              <a:rPr lang="el-GR" sz="3300" b="0" dirty="0" smtClean="0"/>
              <a:t>2/2</a:t>
            </a:r>
            <a:endParaRPr lang="el-GR" sz="3300" b="0" dirty="0"/>
          </a:p>
        </p:txBody>
      </p:sp>
      <p:sp>
        <p:nvSpPr>
          <p:cNvPr id="3" name="Θέση περιεχομένου 2"/>
          <p:cNvSpPr>
            <a:spLocks noGrp="1"/>
          </p:cNvSpPr>
          <p:nvPr>
            <p:ph idx="1"/>
          </p:nvPr>
        </p:nvSpPr>
        <p:spPr>
          <a:xfrm>
            <a:off x="590872" y="1412776"/>
            <a:ext cx="8229600" cy="4824536"/>
          </a:xfrm>
        </p:spPr>
        <p:txBody>
          <a:bodyPr>
            <a:normAutofit/>
          </a:bodyPr>
          <a:lstStyle/>
          <a:p>
            <a:r>
              <a:rPr lang="el-GR" dirty="0"/>
              <a:t>Η κοινωνική φοβία συνήθως εκδηλώνεται στην εφηβεία και σπανιότερα μπορεί να διαγνωστεί σε παιδιά κάτω των δέκα </a:t>
            </a:r>
            <a:r>
              <a:rPr lang="el-GR" dirty="0" smtClean="0"/>
              <a:t>ετών. </a:t>
            </a:r>
            <a:r>
              <a:rPr lang="el-GR" sz="1800" dirty="0"/>
              <a:t>(Vasey, 1995</a:t>
            </a:r>
            <a:r>
              <a:rPr lang="el-GR" sz="1800" dirty="0" smtClean="0"/>
              <a:t>)</a:t>
            </a:r>
            <a:endParaRPr lang="el-GR" sz="1800" dirty="0"/>
          </a:p>
          <a:p>
            <a:r>
              <a:rPr lang="el-GR" dirty="0" smtClean="0"/>
              <a:t>Σύμφωνα </a:t>
            </a:r>
            <a:r>
              <a:rPr lang="el-GR" dirty="0"/>
              <a:t>με τους </a:t>
            </a:r>
            <a:r>
              <a:rPr lang="el-GR" dirty="0" smtClean="0"/>
              <a:t>Strauss </a:t>
            </a:r>
            <a:r>
              <a:rPr lang="el-GR" dirty="0"/>
              <a:t>&amp; Last (1993), η κοινωνική φοβία εκδηλώνεται με την ίδια περίπου συχνότητα σε αγόρια και </a:t>
            </a:r>
            <a:r>
              <a:rPr lang="el-GR" dirty="0" smtClean="0"/>
              <a:t>κορίτσια.</a:t>
            </a:r>
            <a:endParaRPr lang="el-GR" dirty="0"/>
          </a:p>
          <a:p>
            <a:r>
              <a:rPr lang="el-GR" dirty="0" smtClean="0"/>
              <a:t>Έχει </a:t>
            </a:r>
            <a:r>
              <a:rPr lang="el-GR" dirty="0"/>
              <a:t>διαπιστωθεί επίσης πως η κοινωνική φοβία αποτελεί την πιο συνηθισμένη αγχώδη διαταραχή στους </a:t>
            </a:r>
            <a:r>
              <a:rPr lang="el-GR" dirty="0" smtClean="0"/>
              <a:t>ενήλικες. </a:t>
            </a:r>
            <a:r>
              <a:rPr lang="el-GR" sz="1800" dirty="0"/>
              <a:t>(Kessler et al., 1994</a:t>
            </a:r>
            <a:r>
              <a:rPr lang="el-GR" sz="1800" dirty="0" smtClean="0"/>
              <a:t>)</a:t>
            </a:r>
            <a:endParaRPr lang="el-GR" sz="1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511296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Ειδική φοβία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Η ειδική φοβία (πρώην "απλή φοβία") αναφέρεται σε έκδηλο και επίμονο φόβο, ο οποίος είναι υπερβολικός και παράλογος και εκλύεται από την παρουσία ή την πρόβλεψη της παρουσίας ειδικού αντικειμένου ή ειδικής κατάστασης (π.χ., χρήση ασανσέρ, αεροπορικά ταξίδια, ζώα, ύψη, θέα αίματος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729879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 Ειδική φοβία </a:t>
            </a:r>
            <a:r>
              <a:rPr lang="el-GR" sz="3200" b="0" dirty="0" smtClean="0">
                <a:solidFill>
                  <a:prstClr val="black"/>
                </a:solidFill>
              </a:rPr>
              <a:t>2/3</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έκθεση στο φοβικό ερέθισμα προκαλεί σχεδόν πάντα μια άμεση αντίδραση άγχους η οποία είναι πιθανό να εκδηλωθεί με τη μορφή μιας καταστασιακά συνδεόμενης ή εκλυόμενης προσβολής πανικού</a:t>
            </a:r>
            <a:r>
              <a:rPr lang="el-GR" dirty="0" smtClean="0"/>
              <a:t>.</a:t>
            </a:r>
            <a:endParaRPr lang="el-GR" dirty="0"/>
          </a:p>
          <a:p>
            <a:r>
              <a:rPr lang="el-GR" dirty="0"/>
              <a:t>Στα παιδιά το άγχος αυτό είναι πιθανό να εκδηλώνεται με κλάμα και νευρικότητα</a:t>
            </a:r>
            <a:r>
              <a:rPr lang="el-GR" dirty="0" smtClean="0"/>
              <a:t>.</a:t>
            </a:r>
            <a:endParaRPr lang="el-GR" dirty="0"/>
          </a:p>
          <a:p>
            <a:r>
              <a:rPr lang="el-GR" dirty="0"/>
              <a:t>Το άτομο με την ειδική φοβία αναγνωρίζει πως ο φόβος του είναι υπερβολικός ή παράλογος αλλά δεν μπορεί να τον ελέγξει και γι' αυτό διακρίνεται από την τάση να αποφεύγει τη φοβική κατάσταση και όπου δεν υπάρχει αυτή η δυνατότητα, απλά την υπομένει βιώνοντας έντονο άγχος ή δυσφορία.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456782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 Ειδική φοβία </a:t>
            </a:r>
            <a:r>
              <a:rPr lang="el-GR" sz="3200" b="0" dirty="0" smtClean="0">
                <a:solidFill>
                  <a:prstClr val="black"/>
                </a:solidFill>
              </a:rPr>
              <a:t>3/3</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αποφυγή, η αγχώδης προσμονή ή η δυσφορία που συνδέονται με την φοβική κατάσταση παρεμποδίζουν σημαντικά  τις συνήθεις καθημερινές δραστηριότητες του ατόμου. </a:t>
            </a:r>
          </a:p>
          <a:p>
            <a:r>
              <a:rPr lang="el-GR" dirty="0"/>
              <a:t>Τα παιδιά είναι πιθανό να μην αντιλαμβάνονται πάντα πότε οι φόβοι τους είναι υπερβολικοί ή αδικαιολόγητοι</a:t>
            </a:r>
            <a:r>
              <a:rPr lang="el-GR" dirty="0" smtClean="0"/>
              <a:t>.</a:t>
            </a:r>
            <a:endParaRPr lang="el-GR" dirty="0"/>
          </a:p>
          <a:p>
            <a:r>
              <a:rPr lang="el-GR" dirty="0"/>
              <a:t>Οι πιο συνηθισμένες φοβίες στα παιδιά αφορούν τα ύψη, το σκοτάδι, τους δυνατούς θορύβους, τους κεραυνούς, τα σκυλιά και άλλα μικρά </a:t>
            </a:r>
            <a:r>
              <a:rPr lang="el-GR" dirty="0" smtClean="0"/>
              <a:t>ζώα.</a:t>
            </a:r>
            <a:endParaRPr lang="el-GR" dirty="0"/>
          </a:p>
          <a:p>
            <a:r>
              <a:rPr lang="el-GR" dirty="0"/>
              <a:t>Τα παιδιά με ειδικές φοβίες είναι πιθανό να βρίσκονται συνεχώς σε ετοιμότητα ώστε να διαπιστώσουν έγκαιρα την εμφάνιση του φοβικού ερεθίσματος.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678803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908720"/>
          </a:xfrm>
        </p:spPr>
        <p:txBody>
          <a:bodyPr>
            <a:normAutofit/>
          </a:bodyPr>
          <a:lstStyle/>
          <a:p>
            <a:r>
              <a:rPr lang="el-GR" sz="3600" dirty="0"/>
              <a:t>Τα πιθανά αίτια των διαταραχών </a:t>
            </a:r>
            <a:r>
              <a:rPr lang="el-GR" sz="3600" dirty="0" smtClean="0"/>
              <a:t>άγχους </a:t>
            </a:r>
            <a:r>
              <a:rPr lang="el-GR" sz="3000" b="0" dirty="0" smtClean="0"/>
              <a:t>1/2</a:t>
            </a:r>
            <a:endParaRPr lang="el-GR" sz="3000" b="0" dirty="0"/>
          </a:p>
        </p:txBody>
      </p:sp>
      <p:sp>
        <p:nvSpPr>
          <p:cNvPr id="3" name="Θέση περιεχομένου 2"/>
          <p:cNvSpPr>
            <a:spLocks noGrp="1"/>
          </p:cNvSpPr>
          <p:nvPr>
            <p:ph idx="1"/>
          </p:nvPr>
        </p:nvSpPr>
        <p:spPr/>
        <p:txBody>
          <a:bodyPr>
            <a:normAutofit fontScale="92500" lnSpcReduction="10000"/>
          </a:bodyPr>
          <a:lstStyle/>
          <a:p>
            <a:r>
              <a:rPr lang="el-GR" dirty="0"/>
              <a:t>Στην </a:t>
            </a:r>
            <a:r>
              <a:rPr lang="el-GR" b="1" dirty="0"/>
              <a:t>ψυχαναλυτική θεωρία </a:t>
            </a:r>
            <a:r>
              <a:rPr lang="el-GR" dirty="0"/>
              <a:t>γίνεται λόγος για νευρώσεις οι οποίες θεωρούνται ως το αποτέλεσμα των συγκρούσεων που βιώνει το παιδί μεταξύ των δικών του επιθυμιών και των προσδοκιών ή των απαιτήσεων που, κατά την εκτίμησή του, έχει ο κοινωνικός του περίγυρος</a:t>
            </a:r>
            <a:r>
              <a:rPr lang="el-GR" dirty="0" smtClean="0"/>
              <a:t>.</a:t>
            </a:r>
            <a:endParaRPr lang="el-GR" dirty="0"/>
          </a:p>
          <a:p>
            <a:r>
              <a:rPr lang="el-GR" dirty="0"/>
              <a:t>Σύμφωνα με τη </a:t>
            </a:r>
            <a:r>
              <a:rPr lang="el-GR" b="1" dirty="0"/>
              <a:t>θεωρία της συμπεριφοράς</a:t>
            </a:r>
            <a:r>
              <a:rPr lang="el-GR" dirty="0"/>
              <a:t>, οι αγχώδεις και φοβικές αντιδράσεις μαθαίνονται μέσω της διαδικασίας της κλασικής υποκατάστασης, όπως στο πείραμα του J. Watson. με τον ηλικίας 11 μηνών Albert</a:t>
            </a:r>
            <a:r>
              <a:rPr lang="el-GR" dirty="0" smtClean="0"/>
              <a:t>.</a:t>
            </a:r>
            <a:endParaRPr lang="el-GR" dirty="0"/>
          </a:p>
          <a:p>
            <a:r>
              <a:rPr lang="el-GR" dirty="0" smtClean="0"/>
              <a:t>Σύμφωνα </a:t>
            </a:r>
            <a:r>
              <a:rPr lang="el-GR" dirty="0"/>
              <a:t>με τη </a:t>
            </a:r>
            <a:r>
              <a:rPr lang="el-GR" b="1" dirty="0"/>
              <a:t>θεωρία της συμπεριφοράς</a:t>
            </a:r>
            <a:r>
              <a:rPr lang="el-GR" dirty="0"/>
              <a:t>, το άγχος αποτελεί ένα ασυνήθιστα ισχυρό κίνητρο αποφυγής γι’ αυτό και κάθε συμπεριφορά η οποία οδηγεί στη μείωση ή εξάλειψη του άγχους αποτελεί ενίσχυση για το άτομο.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032471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908720"/>
          </a:xfrm>
        </p:spPr>
        <p:txBody>
          <a:bodyPr>
            <a:normAutofit/>
          </a:bodyPr>
          <a:lstStyle/>
          <a:p>
            <a:r>
              <a:rPr lang="el-GR" sz="3600" dirty="0"/>
              <a:t>Τα πιθανά αίτια των διαταραχών </a:t>
            </a:r>
            <a:r>
              <a:rPr lang="el-GR" sz="3600" dirty="0" smtClean="0"/>
              <a:t>άγχους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rmAutofit lnSpcReduction="10000"/>
          </a:bodyPr>
          <a:lstStyle/>
          <a:p>
            <a:r>
              <a:rPr lang="el-GR" dirty="0"/>
              <a:t>Σύμφωνα με τη </a:t>
            </a:r>
            <a:r>
              <a:rPr lang="el-GR" b="1" dirty="0"/>
              <a:t>θεωρία της κοινωνικής μάθησης</a:t>
            </a:r>
            <a:r>
              <a:rPr lang="el-GR" dirty="0"/>
              <a:t>, το παιδί μπορεί να υιοθετήσει αρνητικές συναισθηματικές αντιδράσεις μέσα από τη διαδικασία της παρατήρησης της συμπεριφοράς ενός προτύπου. Έτσι για παράδειγμα αν η μητέρα ενός παιδιού αγχώνεται με τον παραμικρό θόρυβο και φοβάται ότι μπορεί να μπήκαν κλέφτες στο σπίτι, τότε είναι πιθανόν και το παιδί να εκδηλώσει ανάλογες αντιδράσεις σε παρόμοια ερεθίσματα</a:t>
            </a:r>
            <a:r>
              <a:rPr lang="el-GR" dirty="0" smtClean="0"/>
              <a:t>.</a:t>
            </a:r>
            <a:endParaRPr lang="el-GR" dirty="0"/>
          </a:p>
          <a:p>
            <a:r>
              <a:rPr lang="el-GR" dirty="0"/>
              <a:t>Τα σύγχρονα μοντέλα περιγραφής των διαταραχών άγχους δίνουν συνήθως ιδιαίτερη έμφαση στην αλληλεπίδραση των βιολογικών και των περιβαλλοντικών </a:t>
            </a:r>
            <a:r>
              <a:rPr lang="el-GR" dirty="0" smtClean="0"/>
              <a:t>παραγόντων.</a:t>
            </a:r>
          </a:p>
          <a:p>
            <a:pPr marL="355600" indent="0">
              <a:spcBef>
                <a:spcPts val="0"/>
              </a:spcBef>
              <a:buNone/>
            </a:pPr>
            <a:r>
              <a:rPr lang="el-GR" dirty="0" smtClean="0"/>
              <a:t>(</a:t>
            </a:r>
            <a:r>
              <a:rPr lang="el-GR" dirty="0"/>
              <a:t>Albano et al., 1996</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88660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Άγχος και </a:t>
            </a:r>
            <a:r>
              <a:rPr lang="el-GR" dirty="0" smtClean="0"/>
              <a:t>διαταραχές </a:t>
            </a:r>
            <a:r>
              <a:rPr lang="el-GR" dirty="0"/>
              <a:t>ά</a:t>
            </a:r>
            <a:r>
              <a:rPr lang="el-GR" dirty="0" smtClean="0"/>
              <a:t>γχους</a:t>
            </a:r>
            <a:endParaRPr lang="el-GR" dirty="0"/>
          </a:p>
        </p:txBody>
      </p:sp>
      <p:sp>
        <p:nvSpPr>
          <p:cNvPr id="3" name="Θέση περιεχομένου 2"/>
          <p:cNvSpPr>
            <a:spLocks noGrp="1"/>
          </p:cNvSpPr>
          <p:nvPr>
            <p:ph idx="1"/>
          </p:nvPr>
        </p:nvSpPr>
        <p:spPr/>
        <p:txBody>
          <a:bodyPr/>
          <a:lstStyle/>
          <a:p>
            <a:r>
              <a:rPr lang="el-GR" dirty="0"/>
              <a:t>Σε περιπτώσεις όπου το βίωμα του άγχους είναι υπερβολικό σε ένταση, δυσανάλογο σε σχέση με το ερέθισμα που το προκαλεί και επίμονο στο χρόνο, τότε ενδέχεται να αποτελεί ένδειξη κάποιας </a:t>
            </a:r>
            <a:r>
              <a:rPr lang="el-GR" dirty="0" smtClean="0"/>
              <a:t>διαταραχής</a:t>
            </a:r>
            <a:r>
              <a:rPr lang="en-US" dirty="0" smtClean="0"/>
              <a:t> </a:t>
            </a:r>
            <a:r>
              <a:rPr lang="el-GR" dirty="0" smtClean="0"/>
              <a:t>άγχους. </a:t>
            </a:r>
            <a:endParaRPr lang="el-GR" dirty="0"/>
          </a:p>
          <a:p>
            <a:r>
              <a:rPr lang="el-GR" dirty="0"/>
              <a:t>Στις περιπτώσεις αυτές το άγχος χάνει τη λειτουργικότητά του και μετατρέπεται σε στοιχείο που παρεμποδίζει την ομαλή προσαρμογή του ατόμου διότι αντί να προετοιμάζει τον οργανισμό για την αντιμετώπιση της δύσκολης κατάστασης, αντίθετα τον προτρέπει στην </a:t>
            </a:r>
            <a:r>
              <a:rPr lang="el-GR" b="1" dirty="0"/>
              <a:t>αποφυγή</a:t>
            </a:r>
            <a:r>
              <a:rPr lang="el-GR" dirty="0"/>
              <a:t> της.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145998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Ερευνητικά </a:t>
            </a:r>
            <a:r>
              <a:rPr lang="el-GR" dirty="0" smtClean="0"/>
              <a:t>δεδομένα </a:t>
            </a:r>
            <a:r>
              <a:rPr lang="el-GR" sz="3200" b="0" dirty="0" smtClean="0"/>
              <a:t>1/2</a:t>
            </a:r>
            <a:endParaRPr lang="el-GR" sz="3200" b="0" dirty="0"/>
          </a:p>
        </p:txBody>
      </p:sp>
      <p:sp>
        <p:nvSpPr>
          <p:cNvPr id="3" name="Θέση περιεχομένου 2"/>
          <p:cNvSpPr>
            <a:spLocks noGrp="1"/>
          </p:cNvSpPr>
          <p:nvPr>
            <p:ph idx="1"/>
          </p:nvPr>
        </p:nvSpPr>
        <p:spPr>
          <a:xfrm>
            <a:off x="590872" y="1196752"/>
            <a:ext cx="8373616" cy="5256584"/>
          </a:xfrm>
        </p:spPr>
        <p:txBody>
          <a:bodyPr>
            <a:normAutofit fontScale="92500" lnSpcReduction="10000"/>
          </a:bodyPr>
          <a:lstStyle/>
          <a:p>
            <a:r>
              <a:rPr lang="el-GR" dirty="0"/>
              <a:t>Σύμφωνα με ερευνητικά δεδομένα, τα παιδιά των οποίων οι γονείς παρουσιάζουν </a:t>
            </a:r>
            <a:r>
              <a:rPr lang="el-GR" dirty="0" smtClean="0"/>
              <a:t> </a:t>
            </a:r>
            <a:r>
              <a:rPr lang="el-GR" dirty="0"/>
              <a:t>διαταραχή </a:t>
            </a:r>
            <a:r>
              <a:rPr lang="el-GR" dirty="0" smtClean="0"/>
              <a:t>άγχους έχουν </a:t>
            </a:r>
            <a:r>
              <a:rPr lang="el-GR" dirty="0"/>
              <a:t>εφτά φορές περισσότερες πιθανότητες να παρουσιάσουν την ίδια διαταραχή σε σχέση με άλλα παιδιά</a:t>
            </a:r>
            <a:r>
              <a:rPr lang="el-GR" dirty="0" smtClean="0"/>
              <a:t>.</a:t>
            </a:r>
            <a:endParaRPr lang="el-GR" dirty="0"/>
          </a:p>
          <a:p>
            <a:r>
              <a:rPr lang="el-GR" dirty="0"/>
              <a:t>Έχει διαπιστωθεί επίσης, ότι οι μητέρες των παιδιών αυτών είναι υπερπροστατευτικές, και επιβάλλουν συχνά περιορισμούς στα παιδιά </a:t>
            </a:r>
            <a:r>
              <a:rPr lang="el-GR" dirty="0" smtClean="0"/>
              <a:t>τους. </a:t>
            </a:r>
            <a:r>
              <a:rPr lang="el-GR" sz="1900" dirty="0"/>
              <a:t>(Messer &amp; Beidel, 1994</a:t>
            </a:r>
            <a:r>
              <a:rPr lang="el-GR" sz="1900" dirty="0" smtClean="0"/>
              <a:t>)</a:t>
            </a:r>
            <a:endParaRPr lang="el-GR" sz="1900" dirty="0"/>
          </a:p>
          <a:p>
            <a:r>
              <a:rPr lang="el-GR" dirty="0"/>
              <a:t>Φαίνεται λοιπόν πως οι </a:t>
            </a:r>
            <a:r>
              <a:rPr lang="el-GR" dirty="0" smtClean="0"/>
              <a:t>διαταραχές άγχους αποτελούν </a:t>
            </a:r>
            <a:r>
              <a:rPr lang="el-GR" dirty="0"/>
              <a:t>ενδείξεις άσκησης υπερβολικού </a:t>
            </a:r>
            <a:r>
              <a:rPr lang="el-GR" dirty="0" smtClean="0"/>
              <a:t>αυτοελέγχου.</a:t>
            </a:r>
          </a:p>
          <a:p>
            <a:r>
              <a:rPr lang="el-GR" dirty="0" smtClean="0"/>
              <a:t>Τα </a:t>
            </a:r>
            <a:r>
              <a:rPr lang="el-GR" dirty="0"/>
              <a:t>λιγοστά ερευνητικά δεδομένα που έχουμε στηρίζουν την άποψη πως το άγχος του αποχωρισμού και οι σχολικές φοβίες εμφανίζονται συνηθέστερα σε περιπτώσεις όπου οι γονείς είναι ιδιαίτερα παρεμβατικοί και τα παιδιά ιδιαίτερα εξαρτημένα </a:t>
            </a:r>
            <a:r>
              <a:rPr lang="el-GR" dirty="0" smtClean="0"/>
              <a:t>από </a:t>
            </a:r>
            <a:r>
              <a:rPr lang="el-GR" dirty="0"/>
              <a:t>αυτούς.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260065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Ερευνητικά δεδομένα </a:t>
            </a:r>
            <a:r>
              <a:rPr lang="el-GR" sz="3200" b="0" dirty="0" smtClean="0">
                <a:solidFill>
                  <a:prstClr val="black"/>
                </a:solidFill>
              </a:rPr>
              <a:t>2/2</a:t>
            </a:r>
            <a:endParaRPr lang="el-GR" dirty="0"/>
          </a:p>
        </p:txBody>
      </p:sp>
      <p:sp>
        <p:nvSpPr>
          <p:cNvPr id="3" name="Θέση περιεχομένου 2"/>
          <p:cNvSpPr>
            <a:spLocks noGrp="1"/>
          </p:cNvSpPr>
          <p:nvPr>
            <p:ph idx="1"/>
          </p:nvPr>
        </p:nvSpPr>
        <p:spPr/>
        <p:txBody>
          <a:bodyPr>
            <a:normAutofit/>
          </a:bodyPr>
          <a:lstStyle/>
          <a:p>
            <a:r>
              <a:rPr lang="el-GR" dirty="0"/>
              <a:t>Τα ποσοστά συννοσηρότητας των διαταραχών άγχους με άλλες διαταραχές είναι πολύ υψηλά. </a:t>
            </a:r>
          </a:p>
          <a:p>
            <a:r>
              <a:rPr lang="el-GR" dirty="0"/>
              <a:t>Επιπλέον η πιθανότητα συνύπαρξης περισσότερων τύπων κατηγοριών άγχους σε ένα παιδί εκτιμάται μεταξύ .41 και .96 για τα παιδιά που έχουν παραπεμφθεί σε υπηρεσίες ψυχικής υγείας και γύρω στο .40 για τα παιδιά που δεν έχουν παραπεμφθεί στους </a:t>
            </a:r>
            <a:r>
              <a:rPr lang="el-GR" dirty="0" smtClean="0"/>
              <a:t>ειδικούς. </a:t>
            </a:r>
            <a:r>
              <a:rPr lang="el-GR" sz="1800" dirty="0"/>
              <a:t>(Last et al., 1992</a:t>
            </a:r>
            <a:r>
              <a:rPr lang="el-GR" sz="1800" dirty="0" smtClean="0"/>
              <a:t>)</a:t>
            </a:r>
            <a:endParaRPr lang="el-GR" sz="1800" dirty="0"/>
          </a:p>
          <a:p>
            <a:r>
              <a:rPr lang="el-GR" dirty="0"/>
              <a:t>Έχει διαπιστωθεί πως υπάρχουν υψηλά ποσοστά συννοσηρότητας μεταξύ των διαταραχών άγχους και της κατάθλιψης.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294434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1916832"/>
            <a:ext cx="7941568" cy="1296144"/>
          </a:xfrm>
          <a:ln w="28575">
            <a:solidFill>
              <a:schemeClr val="accent5">
                <a:lumMod val="50000"/>
              </a:schemeClr>
            </a:solidFill>
          </a:ln>
        </p:spPr>
        <p:txBody>
          <a:bodyPr>
            <a:normAutofit fontScale="90000"/>
          </a:bodyPr>
          <a:lstStyle/>
          <a:p>
            <a:r>
              <a:rPr lang="el-GR" dirty="0" smtClean="0"/>
              <a:t>Η Ιδεοψυχαναγκαστική</a:t>
            </a:r>
            <a:r>
              <a:rPr lang="el-GR" dirty="0"/>
              <a:t/>
            </a:r>
            <a:br>
              <a:rPr lang="el-GR" dirty="0"/>
            </a:br>
            <a:r>
              <a:rPr lang="el-GR" dirty="0"/>
              <a:t> </a:t>
            </a:r>
            <a:r>
              <a:rPr lang="el-GR" dirty="0" smtClean="0"/>
              <a:t>Διαταραχή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764668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Ιδεοψυχαναγκαστική Διαταραχή </a:t>
            </a:r>
          </a:p>
        </p:txBody>
      </p:sp>
      <p:sp>
        <p:nvSpPr>
          <p:cNvPr id="3" name="Θέση περιεχομένου 2"/>
          <p:cNvSpPr>
            <a:spLocks noGrp="1"/>
          </p:cNvSpPr>
          <p:nvPr>
            <p:ph idx="1"/>
          </p:nvPr>
        </p:nvSpPr>
        <p:spPr/>
        <p:txBody>
          <a:bodyPr/>
          <a:lstStyle/>
          <a:p>
            <a:r>
              <a:rPr lang="el-GR" dirty="0" smtClean="0"/>
              <a:t>Στο </a:t>
            </a:r>
            <a:r>
              <a:rPr lang="el-GR" dirty="0"/>
              <a:t>DSM-IV (</a:t>
            </a:r>
            <a:r>
              <a:rPr lang="el-GR" dirty="0"/>
              <a:t>American</a:t>
            </a:r>
            <a:r>
              <a:rPr lang="el-GR" dirty="0"/>
              <a:t> </a:t>
            </a:r>
            <a:r>
              <a:rPr lang="el-GR" dirty="0"/>
              <a:t>Psychiatric</a:t>
            </a:r>
            <a:r>
              <a:rPr lang="el-GR" dirty="0"/>
              <a:t> </a:t>
            </a:r>
            <a:r>
              <a:rPr lang="el-GR" dirty="0"/>
              <a:t>Association</a:t>
            </a:r>
            <a:r>
              <a:rPr lang="el-GR" dirty="0"/>
              <a:t> 1994)  η Ιδεοψυχαναγκαστική Διαταραχή (ΙΨΔ) ταξινομούνταν στην ευρύτερη κατηγορία των διαταραχών άγχους επειδή ουσιαστικά οι</a:t>
            </a:r>
            <a:r>
              <a:rPr lang="el-GR" b="1" dirty="0"/>
              <a:t> ιδεοληψίες </a:t>
            </a:r>
            <a:r>
              <a:rPr lang="el-GR" dirty="0"/>
              <a:t>οι οποίες συνοδεύουν τη διαταραχή πυροδοτούν το άγχος ενώ οι </a:t>
            </a:r>
            <a:r>
              <a:rPr lang="el-GR" b="1" dirty="0"/>
              <a:t>ψυχαναγκασμοί </a:t>
            </a:r>
            <a:r>
              <a:rPr lang="el-GR" dirty="0"/>
              <a:t>ουσιαστικά στοχεύουν στον περιορισμό του άγχους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446922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Η ΙΨΔ στο </a:t>
            </a:r>
            <a:r>
              <a:rPr lang="en-US" dirty="0"/>
              <a:t>DSM-5</a:t>
            </a:r>
            <a:endParaRPr lang="el-GR" dirty="0"/>
          </a:p>
        </p:txBody>
      </p:sp>
      <p:sp>
        <p:nvSpPr>
          <p:cNvPr id="3" name="Θέση περιεχομένου 2"/>
          <p:cNvSpPr>
            <a:spLocks noGrp="1"/>
          </p:cNvSpPr>
          <p:nvPr>
            <p:ph idx="1"/>
          </p:nvPr>
        </p:nvSpPr>
        <p:spPr/>
        <p:txBody>
          <a:bodyPr>
            <a:normAutofit/>
          </a:bodyPr>
          <a:lstStyle/>
          <a:p>
            <a:r>
              <a:rPr lang="el-GR" dirty="0" smtClean="0"/>
              <a:t>Στο </a:t>
            </a:r>
            <a:r>
              <a:rPr lang="en-US" dirty="0"/>
              <a:t>DSM-5 (American Psychiatric Association, 2013) </a:t>
            </a:r>
            <a:r>
              <a:rPr lang="el-GR" dirty="0"/>
              <a:t>η ΙΨΔ ταξινομείται σε μια ξεχωριστή ομάδα διαταραχών με την ονομασία Ιδεοψυχαναγκαστικές και συναφείς διαταραχές (</a:t>
            </a:r>
            <a:r>
              <a:rPr lang="en-US" dirty="0"/>
              <a:t>Obsessive – Compulsive and Related Disorders</a:t>
            </a:r>
            <a:r>
              <a:rPr lang="en-US" dirty="0" smtClean="0"/>
              <a:t>).</a:t>
            </a:r>
            <a:endParaRPr lang="en-US" dirty="0"/>
          </a:p>
          <a:p>
            <a:pPr marL="457200" indent="-457200">
              <a:buFont typeface="+mj-lt"/>
              <a:buAutoNum type="arabicPeriod"/>
            </a:pPr>
            <a:r>
              <a:rPr lang="el-GR" dirty="0" smtClean="0"/>
              <a:t>Σωματοδυσμορφική Διαταραχή - </a:t>
            </a:r>
            <a:r>
              <a:rPr lang="en-US" dirty="0"/>
              <a:t>Body Dysmorphic </a:t>
            </a:r>
            <a:r>
              <a:rPr lang="en-US" dirty="0" smtClean="0"/>
              <a:t>Disorder</a:t>
            </a:r>
            <a:r>
              <a:rPr lang="el-GR" dirty="0" smtClean="0"/>
              <a:t>.</a:t>
            </a:r>
            <a:endParaRPr lang="en-US" dirty="0"/>
          </a:p>
          <a:p>
            <a:pPr marL="457200" indent="-457200">
              <a:buFont typeface="+mj-lt"/>
              <a:buAutoNum type="arabicPeriod"/>
            </a:pPr>
            <a:r>
              <a:rPr lang="el-GR" dirty="0" smtClean="0"/>
              <a:t>Διαταραχή </a:t>
            </a:r>
            <a:r>
              <a:rPr lang="el-GR" dirty="0"/>
              <a:t>της </a:t>
            </a:r>
            <a:r>
              <a:rPr lang="el-GR" dirty="0" smtClean="0"/>
              <a:t>Αποθησαύρισης - </a:t>
            </a:r>
            <a:r>
              <a:rPr lang="en-US" dirty="0"/>
              <a:t>Hoarding </a:t>
            </a:r>
            <a:r>
              <a:rPr lang="en-US" dirty="0" smtClean="0"/>
              <a:t>Disorder</a:t>
            </a:r>
            <a:r>
              <a:rPr lang="el-GR" dirty="0" smtClean="0"/>
              <a:t>.</a:t>
            </a:r>
            <a:endParaRPr lang="en-US" dirty="0"/>
          </a:p>
          <a:p>
            <a:pPr marL="457200" indent="-457200">
              <a:buFont typeface="+mj-lt"/>
              <a:buAutoNum type="arabicPeriod"/>
            </a:pPr>
            <a:r>
              <a:rPr lang="el-GR" dirty="0" smtClean="0"/>
              <a:t>Τριχοτιλλομανία - </a:t>
            </a:r>
            <a:r>
              <a:rPr lang="en-US" dirty="0" smtClean="0"/>
              <a:t>Hair-Pulling Disorder</a:t>
            </a:r>
            <a:r>
              <a:rPr lang="el-GR" dirty="0" smtClean="0"/>
              <a:t>.</a:t>
            </a:r>
            <a:endParaRPr lang="en-US" dirty="0"/>
          </a:p>
          <a:p>
            <a:pPr marL="457200" indent="-457200">
              <a:buFont typeface="+mj-lt"/>
              <a:buAutoNum type="arabicPeriod"/>
            </a:pPr>
            <a:r>
              <a:rPr lang="el-GR" dirty="0" smtClean="0"/>
              <a:t>Διαταραχή </a:t>
            </a:r>
            <a:r>
              <a:rPr lang="el-GR" dirty="0"/>
              <a:t>εκδοράς </a:t>
            </a:r>
            <a:r>
              <a:rPr lang="el-GR" dirty="0" smtClean="0"/>
              <a:t>- </a:t>
            </a:r>
            <a:r>
              <a:rPr lang="en-US" dirty="0" smtClean="0"/>
              <a:t>Excoriation </a:t>
            </a:r>
            <a:r>
              <a:rPr lang="en-US" dirty="0"/>
              <a:t>(Skin-Picking) </a:t>
            </a:r>
            <a:r>
              <a:rPr lang="en-US" dirty="0" smtClean="0"/>
              <a:t>Disorder</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854353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Ιδεοψυχαναγκαστική Διαταραχή στο </a:t>
            </a:r>
            <a:r>
              <a:rPr lang="en-US" dirty="0" smtClean="0"/>
              <a:t>DSM-5</a:t>
            </a:r>
            <a:r>
              <a:rPr lang="el-GR" dirty="0" smtClean="0"/>
              <a:t> </a:t>
            </a:r>
            <a:r>
              <a:rPr lang="el-GR" sz="3300" b="0" dirty="0" smtClean="0"/>
              <a:t>1/2</a:t>
            </a:r>
            <a:endParaRPr lang="el-GR" sz="3300" b="0" dirty="0"/>
          </a:p>
        </p:txBody>
      </p:sp>
      <p:sp>
        <p:nvSpPr>
          <p:cNvPr id="3" name="Θέση περιεχομένου 2"/>
          <p:cNvSpPr>
            <a:spLocks noGrp="1"/>
          </p:cNvSpPr>
          <p:nvPr>
            <p:ph idx="1"/>
          </p:nvPr>
        </p:nvSpPr>
        <p:spPr>
          <a:xfrm>
            <a:off x="590872" y="1556792"/>
            <a:ext cx="8229600" cy="4680520"/>
          </a:xfrm>
        </p:spPr>
        <p:txBody>
          <a:bodyPr/>
          <a:lstStyle/>
          <a:p>
            <a:r>
              <a:rPr lang="el-GR" dirty="0"/>
              <a:t>Σύμφωνα με το DSM-5 τα βασικά χαρακτηριστικά της ΙΨΔ είναι οι επαναλαμβανόμενες ιδεοληψίες και οι ψυχαναγκασμοί με τους οποίους το άτομο ασχολείται τουλάχιστο για μια ώρα την ημέρα και οι οποίοι το καταπονούν και του δημιουργούν προβλήματα στη λειτουργικότητά του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4005317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Ιδεοψυχαναγκαστική Διαταραχή στο </a:t>
            </a:r>
            <a:r>
              <a:rPr lang="en-US" dirty="0" smtClean="0"/>
              <a:t>DSM-5</a:t>
            </a:r>
            <a:r>
              <a:rPr lang="el-GR" dirty="0" smtClean="0"/>
              <a:t> </a:t>
            </a:r>
            <a:r>
              <a:rPr lang="el-GR" sz="3300" b="0" dirty="0"/>
              <a:t>2</a:t>
            </a:r>
            <a:r>
              <a:rPr lang="el-GR" sz="3300" b="0" dirty="0" smtClean="0"/>
              <a:t>/2</a:t>
            </a:r>
            <a:endParaRPr lang="el-GR" sz="3300" b="0" dirty="0"/>
          </a:p>
        </p:txBody>
      </p:sp>
      <p:sp>
        <p:nvSpPr>
          <p:cNvPr id="3" name="Θέση περιεχομένου 2"/>
          <p:cNvSpPr>
            <a:spLocks noGrp="1"/>
          </p:cNvSpPr>
          <p:nvPr>
            <p:ph idx="1"/>
          </p:nvPr>
        </p:nvSpPr>
        <p:spPr>
          <a:xfrm>
            <a:off x="590872" y="1556792"/>
            <a:ext cx="8229600" cy="4680520"/>
          </a:xfrm>
        </p:spPr>
        <p:txBody>
          <a:bodyPr/>
          <a:lstStyle/>
          <a:p>
            <a:r>
              <a:rPr lang="el-GR" dirty="0"/>
              <a:t>Οι ιδεοληψίες ή εμμονές είναι επαναλαμβανόμενες και αθέλητες σκέψεις, εικόνες, ιδέες ή παρορμήσεις, τις οποίες το άτομο βιώνει ως ιδιαίτερα αγχογόνες. </a:t>
            </a:r>
          </a:p>
          <a:p>
            <a:r>
              <a:rPr lang="el-GR" dirty="0"/>
              <a:t>Τα παιδιά αναφέρουν συνήθως ιδεοληψίες οι οποίες έχουν σχέση με φόβους γύρω από διάφορες μολύνσεις ή σχετίζονται με θέματα που αφορούν τη σεξουαλικότητα και τη θρησκεία.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74948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ΙΨΔ στο </a:t>
            </a:r>
            <a:r>
              <a:rPr lang="en-US" dirty="0"/>
              <a:t>DSM-5</a:t>
            </a:r>
            <a:endParaRPr lang="el-GR" dirty="0"/>
          </a:p>
        </p:txBody>
      </p:sp>
      <p:sp>
        <p:nvSpPr>
          <p:cNvPr id="3" name="Θέση περιεχομένου 2"/>
          <p:cNvSpPr>
            <a:spLocks noGrp="1"/>
          </p:cNvSpPr>
          <p:nvPr>
            <p:ph idx="1"/>
          </p:nvPr>
        </p:nvSpPr>
        <p:spPr>
          <a:xfrm>
            <a:off x="590872" y="1196752"/>
            <a:ext cx="8373616" cy="5328592"/>
          </a:xfrm>
        </p:spPr>
        <p:txBody>
          <a:bodyPr>
            <a:normAutofit fontScale="92500"/>
          </a:bodyPr>
          <a:lstStyle/>
          <a:p>
            <a:r>
              <a:rPr lang="el-GR" dirty="0"/>
              <a:t>Η ιδεοψυχαναγκαστική συμπεριφορά παίρνει τη μορφή επαναλαμβανόμενων πράξεων (οι οποίες μπορεί να είναι και νοητικές), τις οποίες το άτομο αισθάνεται υποχρεωμένο να εκτελέσει. </a:t>
            </a:r>
          </a:p>
          <a:p>
            <a:r>
              <a:rPr lang="el-GR" dirty="0"/>
              <a:t>Οι πράξεις αυτές συχνά ακολουθούν κάποιους κανόνες που έχει κατασκευάσει το ίδιο. </a:t>
            </a:r>
          </a:p>
          <a:p>
            <a:r>
              <a:rPr lang="el-GR" dirty="0"/>
              <a:t>Δεν πρόκειται δηλαδή για στερεότυπες κινήσεις αλλά εξυπηρετούν κάποιο σκοπό, ο οποίος αφορά συνήθως στη μείωση του άγχους που αισθάνεται το άτομο εξαιτίας κάποιας έμμονης σκέψης. </a:t>
            </a:r>
          </a:p>
          <a:p>
            <a:r>
              <a:rPr lang="el-GR" dirty="0" smtClean="0"/>
              <a:t>Η </a:t>
            </a:r>
            <a:r>
              <a:rPr lang="el-GR" dirty="0"/>
              <a:t>εκτέλεση της ιδεοψυχαναγκαστικής πράξης προκαλεί στο άτομο ακόμα μεγαλύτερο άγχος, ιδιαίτερα αν χρειάζεται να αφιερώσει πολύ χρόνο σε αυτήν.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018267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ΙΨΔ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Επειδή συχνά αυτές οι τελετουργίες γίνονται πολύπλοκες και χρονοβόρες, ταλαιπωρούν και αγχώνουν υπερβολικά το άτομο. </a:t>
            </a:r>
          </a:p>
          <a:p>
            <a:r>
              <a:rPr lang="el-GR" dirty="0"/>
              <a:t>Ένας επιπρόσθετος παράγοντας που προκαλεί άγχος είναι η ανησυχία του ατόμου με αυτή τη διαταραχή μήπως αποκαλυφθούν οι συνήθειές του από τους γνωστούς και τους φίλους του και γίνει αντικείμενο κοροϊδίας και πειραγμάτων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068833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ΙΨΔ </a:t>
            </a:r>
            <a:r>
              <a:rPr lang="el-GR" sz="32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Είναι σημαντικό να γίνεται διάκριση μεταξύ των παθολογικών ψυχαναγκασμών και των τελετουργιών που ασκούν συχνά τα παιδιά στα πλαίσια της φυσιολογικής τους ανάπτυξης. </a:t>
            </a:r>
          </a:p>
          <a:p>
            <a:r>
              <a:rPr lang="el-GR" dirty="0"/>
              <a:t>Για παράδειγμα, μπορεί να είναι σύνηθες σε ορισμένα παιδιά να τακτοποιούν τα παιγνίδια τους σε συγκεκριμένες στιγμές και με ορισμένο τρόπο.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41884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Θεωρητικές </a:t>
            </a:r>
            <a:r>
              <a:rPr lang="el-GR" dirty="0" smtClean="0"/>
              <a:t>προσεγγίσεις </a:t>
            </a:r>
            <a:r>
              <a:rPr lang="el-GR" sz="3200" b="0" dirty="0" smtClean="0"/>
              <a:t>1/2</a:t>
            </a:r>
            <a:endParaRPr lang="el-GR" sz="3200" b="0" dirty="0"/>
          </a:p>
        </p:txBody>
      </p:sp>
      <p:sp>
        <p:nvSpPr>
          <p:cNvPr id="3" name="Θέση περιεχομένου 2"/>
          <p:cNvSpPr>
            <a:spLocks noGrp="1"/>
          </p:cNvSpPr>
          <p:nvPr>
            <p:ph idx="1"/>
          </p:nvPr>
        </p:nvSpPr>
        <p:spPr>
          <a:xfrm>
            <a:off x="590872" y="1196752"/>
            <a:ext cx="8445624" cy="5472608"/>
          </a:xfrm>
        </p:spPr>
        <p:txBody>
          <a:bodyPr>
            <a:normAutofit fontScale="92500" lnSpcReduction="20000"/>
          </a:bodyPr>
          <a:lstStyle/>
          <a:p>
            <a:pPr>
              <a:lnSpc>
                <a:spcPct val="120000"/>
              </a:lnSpc>
            </a:pPr>
            <a:r>
              <a:rPr lang="el-GR" b="1" dirty="0" smtClean="0"/>
              <a:t>Ψυχανάλυση</a:t>
            </a:r>
            <a:r>
              <a:rPr lang="el-GR" dirty="0"/>
              <a:t>: μελέτη της περίπτωσης του μικρού Hans, από τον Freud (1909</a:t>
            </a:r>
            <a:r>
              <a:rPr lang="el-GR" dirty="0" smtClean="0"/>
              <a:t>).</a:t>
            </a:r>
            <a:endParaRPr lang="el-GR" dirty="0"/>
          </a:p>
          <a:p>
            <a:pPr marL="355600" indent="0">
              <a:lnSpc>
                <a:spcPct val="120000"/>
              </a:lnSpc>
              <a:buNone/>
            </a:pPr>
            <a:r>
              <a:rPr lang="el-GR" dirty="0"/>
              <a:t>Ο Φρόιντ είχε περιγράψει την περίπτωση του «μικρού Χανς», ο οποίος, σε ηλικία 5 ετών, εκδήλωσε μια έντονη φοβία για τα άλογα. Είχε προηγηθεί μια τραυματική εμπειρία του παιδιού με ένα άλογο που χλιμίντρισε ξαφνικά στο δρόμο ενώ περνούσε δίπλα του. Κατά το Φρόιντ, το περιστατικό αυτό έδωσε έκφραση στην οιδιποδιακή σύγκρουση που βίωνε το παιδί στην ηλικία αυτή, δηλαδή στην επιθυμία του να έχει την αποκλειστική ενασχόληση της μητέρας του με παράλληλο «αποκλεισμό» του πατέρα από τη σχέση αυτή. Οι οιδιποδιακές συγκρούσεις σύμφωνα  με τον Φρόιντ οδηγούν σε έντονο άγχος και ενοχή. Είναι όμως δυνατό η ψυχική ενέργεια να μετατοπιστεί προς ένα άλλο αντικείμενο, πιο αποδεκτό στη συνείδηση του ατόμου, στην περίπτωση του «μικρού Χανς» στη φοβία για ένα συγκεκριμένο ζώο, το άλογο.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00297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Ιδεοψυχαναγκαστική </a:t>
            </a:r>
            <a:r>
              <a:rPr lang="el-GR" dirty="0" smtClean="0"/>
              <a:t>Διαταραχή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Η ιδεοψυχαναγκαστική συμπεριφορά παίρνει τη μορφή επαναλαμβανόμενων πράξεων (οι οποίες μπορεί να είναι και νοητικές), τις οποίες το άτομο αισθάνεται υποχρεωμένο να εκτελέσει. Οι πράξεις αυτές ανταποκρίνονται σε κάποιους κανόνες που έχει κατασκευάσει το ίδιο</a:t>
            </a:r>
            <a:r>
              <a:rPr lang="el-GR" dirty="0" smtClean="0"/>
              <a:t>.</a:t>
            </a:r>
            <a:endParaRPr lang="el-GR" dirty="0"/>
          </a:p>
          <a:p>
            <a:r>
              <a:rPr lang="el-GR" dirty="0"/>
              <a:t>Στα παιδιά, συχνά η εμμονή που οδηγεί στην ιδεοψυχαναγκαστική πράξη δεν είναι σαφής. Πολλές φορές δικαιολογούν τις πράξεις τους λέγοντας ότι νοιώθουν πως «έτσι πρέπει να γίνει».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960437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Ιδεοψυχαναγκαστική Διαταραχή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Οι ψυχαναγκασμοί των παιδιών αφορούν κυρίως σε θέματα που σχετίζονται με την καθαριότητα, τον έλεγχο και την τακτοποίηση πραγμάτων</a:t>
            </a:r>
            <a:r>
              <a:rPr lang="el-GR" dirty="0" smtClean="0"/>
              <a:t>.</a:t>
            </a:r>
            <a:endParaRPr lang="el-GR" dirty="0"/>
          </a:p>
          <a:p>
            <a:r>
              <a:rPr lang="el-GR" dirty="0"/>
              <a:t>Στο 90% τουλάχιστον των περιπτώσεων, το περιεχόμενο των ιδεοληψιών και των ψυχαναγκασμών αλλάζει με τον χρόνο</a:t>
            </a:r>
            <a:r>
              <a:rPr lang="el-GR" dirty="0" smtClean="0"/>
              <a:t>.</a:t>
            </a:r>
            <a:endParaRPr lang="el-GR" dirty="0"/>
          </a:p>
          <a:p>
            <a:r>
              <a:rPr lang="el-GR" dirty="0"/>
              <a:t>Επειδή συχνά αυτές οι τελετουργίες γίνονται πολύπλοκες και χρονοβόρες, ταλαιπωρούν και αγχώνουν υπερβολικά το άτομο.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4256679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Επιδημιολογία </a:t>
            </a:r>
            <a:endParaRPr lang="el-GR" dirty="0"/>
          </a:p>
        </p:txBody>
      </p:sp>
      <p:sp>
        <p:nvSpPr>
          <p:cNvPr id="3" name="Θέση περιεχομένου 2"/>
          <p:cNvSpPr>
            <a:spLocks noGrp="1"/>
          </p:cNvSpPr>
          <p:nvPr>
            <p:ph idx="1"/>
          </p:nvPr>
        </p:nvSpPr>
        <p:spPr/>
        <p:txBody>
          <a:bodyPr/>
          <a:lstStyle/>
          <a:p>
            <a:r>
              <a:rPr lang="el-GR" dirty="0"/>
              <a:t>Η  ιδεοψυχαναγκαστική διαταραχή εμφανίζεται στο 2% του πληθυσμού των παιδιών και των εφήβων (Zohar, 1999) και τα συμπτώματά της εκδηλώνονται συνήθως για πρώτη φορά γύρω στην ηλικία των 10 </a:t>
            </a:r>
            <a:r>
              <a:rPr lang="el-GR" dirty="0" smtClean="0"/>
              <a:t>ετών. </a:t>
            </a:r>
            <a:r>
              <a:rPr lang="el-GR" sz="1800" dirty="0"/>
              <a:t>(Albano et al., 1995</a:t>
            </a:r>
            <a:r>
              <a:rPr lang="el-GR" sz="1800" dirty="0" smtClean="0"/>
              <a:t>)</a:t>
            </a:r>
            <a:endParaRPr lang="el-GR" sz="1800" dirty="0"/>
          </a:p>
          <a:p>
            <a:r>
              <a:rPr lang="el-GR" dirty="0"/>
              <a:t>Το 30-80% των ενηλίκων με τη διαταραχή αυτή αναφέρουν έναρξη των συμπτωμάτων τους κατά την παιδική ή εφηβική </a:t>
            </a:r>
            <a:r>
              <a:rPr lang="el-GR" dirty="0" smtClean="0"/>
              <a:t>ηλικία. </a:t>
            </a:r>
            <a:r>
              <a:rPr lang="el-GR" sz="1800" dirty="0"/>
              <a:t>(Pauls et al., 1995</a:t>
            </a:r>
            <a:r>
              <a:rPr lang="el-GR" sz="1800"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609173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Συννοσηρότητα</a:t>
            </a:r>
            <a:endParaRPr lang="el-GR" dirty="0"/>
          </a:p>
        </p:txBody>
      </p:sp>
      <p:sp>
        <p:nvSpPr>
          <p:cNvPr id="3" name="Θέση περιεχομένου 2"/>
          <p:cNvSpPr>
            <a:spLocks noGrp="1"/>
          </p:cNvSpPr>
          <p:nvPr>
            <p:ph idx="1"/>
          </p:nvPr>
        </p:nvSpPr>
        <p:spPr/>
        <p:txBody>
          <a:bodyPr/>
          <a:lstStyle/>
          <a:p>
            <a:r>
              <a:rPr lang="el-GR" dirty="0"/>
              <a:t>Η συννοσηρότητα της ΙΨΔ με άλλες ψυχικές διαταραχές είναι εξαιρετικά μεγάλη. Σύμφωνα με το DSM-5 (American Psychiatric Association, 2013) τα άτομα με ΙΨΔ σε ποσοστό 76% παρουσιάζουν ταυτόχρονα και κάποια άλλη Διαταραχή Άγχους ενώ το 30% παρουσιάζει παράλληλα Διαταραχή Μυοσπασμάτων. </a:t>
            </a:r>
          </a:p>
          <a:p>
            <a:r>
              <a:rPr lang="el-GR" dirty="0"/>
              <a:t>Επίσης, η ταυτόχρονη συνύπαρξη της ΙΨΔ με τη Διαταραχή Μυοσπασμάτων και τη ΔΕΠ-Υ  συναντάται αρκετές φορές στον πληθυσμό των παιδιών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531245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Αιτιολογία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Ορισμένοι ερευνητές (Palumbo et al. 1997) έχουν διατυπώσει την άποψη ότι η ΔΕΠ-Υ, η ΙΨΔ και η ΔΑΦ μοιράζονται τον ίδιο αιτιολογικό μηχανισμό και για το λόγο αυτό οι τρεις αυτές διαταραχές πολύ συχνά συνυπάρχουν.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039625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 Αιτιολογία </a:t>
            </a:r>
            <a:r>
              <a:rPr lang="el-GR" sz="32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Στα πλαίσια της </a:t>
            </a:r>
            <a:r>
              <a:rPr lang="el-GR" dirty="0"/>
              <a:t>γνωσιακής</a:t>
            </a:r>
            <a:r>
              <a:rPr lang="el-GR" dirty="0"/>
              <a:t>-</a:t>
            </a:r>
            <a:r>
              <a:rPr lang="el-GR" dirty="0"/>
              <a:t>συμπεριφορικής</a:t>
            </a:r>
            <a:r>
              <a:rPr lang="el-GR" dirty="0"/>
              <a:t> προσέγγισης, η διαταραχή θεωρείται ως αποτέλεσμα της τάσης ορισμένων ανθρώπων να θεωρούν ορισμένες φυσιολογικές σκέψεις που τους περνούν από το μυαλό (και οι οποίες περνούν από το μυαλό των περισσότερων ανθρώπων) ως υπεύθυνες για την πρόκληση κάποιου κακού στους ίδιους ή σε άλλους ανθρώπους.</a:t>
            </a:r>
          </a:p>
          <a:p>
            <a:r>
              <a:rPr lang="el-GR" dirty="0"/>
              <a:t>Στη βάση δηλαδή της διαταραχής αυτής, βρίσκονται οι διαταραγμένες και δυσλειτουργικές αντιλήψεις του ατόμου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421869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Πρόγνωση </a:t>
            </a:r>
            <a:endParaRPr lang="el-GR" dirty="0"/>
          </a:p>
        </p:txBody>
      </p:sp>
      <p:sp>
        <p:nvSpPr>
          <p:cNvPr id="3" name="Θέση περιεχομένου 2"/>
          <p:cNvSpPr>
            <a:spLocks noGrp="1"/>
          </p:cNvSpPr>
          <p:nvPr>
            <p:ph idx="1"/>
          </p:nvPr>
        </p:nvSpPr>
        <p:spPr>
          <a:xfrm>
            <a:off x="590872" y="1196752"/>
            <a:ext cx="8301608" cy="5040560"/>
          </a:xfrm>
        </p:spPr>
        <p:txBody>
          <a:bodyPr/>
          <a:lstStyle/>
          <a:p>
            <a:r>
              <a:rPr lang="el-GR" dirty="0"/>
              <a:t>Η πρόγνωση για τη διαταραχή αυτή είναι ιδιαίτερα δυσμενής. </a:t>
            </a:r>
          </a:p>
          <a:p>
            <a:r>
              <a:rPr lang="el-GR" dirty="0"/>
              <a:t>Υπολογίζεται ότι μόνο το 10-15% των ατόμων με ιδεοψυχαναγκαστική διαταραχή ξεπερνούν πλήρως τις δυσκολίες τους ενώ οι παλινδρομήσεις είναι ιδιαίτερα </a:t>
            </a:r>
            <a:r>
              <a:rPr lang="el-GR" dirty="0" smtClean="0"/>
              <a:t>συχνές. </a:t>
            </a:r>
            <a:r>
              <a:rPr lang="el-GR" sz="1800" dirty="0"/>
              <a:t>(Zohar, 1999</a:t>
            </a:r>
            <a:r>
              <a:rPr lang="el-GR" sz="1800" dirty="0" smtClean="0"/>
              <a:t>)</a:t>
            </a: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2773968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4294967295"/>
          </p:nvPr>
        </p:nvSpPr>
        <p:spPr>
          <a:xfrm>
            <a:off x="323528" y="1196975"/>
            <a:ext cx="8820472" cy="5040313"/>
          </a:xfrm>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Ευθύμιος Κάκουρος </a:t>
            </a:r>
            <a:r>
              <a:rPr lang="el-GR" sz="2000" dirty="0" smtClean="0"/>
              <a:t>2014. </a:t>
            </a:r>
            <a:r>
              <a:rPr lang="el-GR" sz="2000" dirty="0"/>
              <a:t>Ευθύμιος Κάκουρος. «Αναπτυξιακή Ψυχοπαθολογία. </a:t>
            </a:r>
            <a:r>
              <a:rPr lang="el-GR" sz="2000" dirty="0" smtClean="0"/>
              <a:t>Ενότητα 6</a:t>
            </a:r>
            <a:r>
              <a:rPr lang="en-US" sz="2000" dirty="0" smtClean="0"/>
              <a:t>: </a:t>
            </a:r>
            <a:r>
              <a:rPr lang="el-GR" sz="2000" dirty="0"/>
              <a:t>Διαταραχές </a:t>
            </a:r>
            <a:r>
              <a:rPr lang="el-GR" sz="2000" dirty="0" smtClean="0"/>
              <a:t>άγχους».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Θεωρητικές προσεγγίσεις </a:t>
            </a:r>
            <a:r>
              <a:rPr lang="el-GR" sz="32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pPr>
              <a:buFont typeface="Wingdings" panose="05000000000000000000" pitchFamily="2" charset="2"/>
              <a:buChar char="ü"/>
            </a:pPr>
            <a:r>
              <a:rPr lang="el-GR" dirty="0"/>
              <a:t>Τόσο η ψυχανάλυση όσο και ο συμπεριφορισμός έχουν βασίσει ένα σημαντικό μέρος της θεωρίας τους στην προσπάθεια ερμηνείας τέτοιων περιπτώσεων</a:t>
            </a:r>
            <a:r>
              <a:rPr lang="el-GR" dirty="0" smtClean="0"/>
              <a:t>.</a:t>
            </a:r>
            <a:endParaRPr lang="el-GR" dirty="0"/>
          </a:p>
          <a:p>
            <a:r>
              <a:rPr lang="el-GR" b="1" dirty="0" smtClean="0"/>
              <a:t>Συμπεριφορισμός</a:t>
            </a:r>
            <a:r>
              <a:rPr lang="el-GR" dirty="0"/>
              <a:t>: μελέτη της περίπτωσης του μικρού Albert από τους Watson &amp; Rayner (1920).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573762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ταξινόμηση των διαταραχών άγχους</a:t>
            </a:r>
          </a:p>
        </p:txBody>
      </p:sp>
      <p:sp>
        <p:nvSpPr>
          <p:cNvPr id="3" name="Θέση περιεχομένου 2"/>
          <p:cNvSpPr>
            <a:spLocks noGrp="1"/>
          </p:cNvSpPr>
          <p:nvPr>
            <p:ph idx="1"/>
          </p:nvPr>
        </p:nvSpPr>
        <p:spPr/>
        <p:txBody>
          <a:bodyPr>
            <a:normAutofit fontScale="92500"/>
          </a:bodyPr>
          <a:lstStyle/>
          <a:p>
            <a:r>
              <a:rPr lang="el-GR" dirty="0"/>
              <a:t>Στο DSM Ι (APA, 1952), οι φοβίες παρουσιάζονταν ως ψυχονευρωσικές </a:t>
            </a:r>
            <a:r>
              <a:rPr lang="el-GR" dirty="0" smtClean="0"/>
              <a:t>αντιδράσεις.</a:t>
            </a:r>
            <a:endParaRPr lang="el-GR" dirty="0"/>
          </a:p>
          <a:p>
            <a:r>
              <a:rPr lang="el-GR" dirty="0" smtClean="0"/>
              <a:t>Στο </a:t>
            </a:r>
            <a:r>
              <a:rPr lang="el-GR" dirty="0"/>
              <a:t>DSM-II (APA, 1968), ως φοβικές </a:t>
            </a:r>
            <a:r>
              <a:rPr lang="el-GR" dirty="0" smtClean="0"/>
              <a:t>νευρώσεις.</a:t>
            </a:r>
            <a:endParaRPr lang="el-GR" dirty="0"/>
          </a:p>
          <a:p>
            <a:r>
              <a:rPr lang="el-GR" dirty="0" smtClean="0"/>
              <a:t>Η </a:t>
            </a:r>
            <a:r>
              <a:rPr lang="el-GR" dirty="0"/>
              <a:t>αμφισβήτηση των φροϋδικών απόψεων για τις νευρώσεις οδήγησε στην κατάργηση του όρου «νεύρωση» στο DSM-III (APA, 1980) και στην υιοθέτηση του γενικότερου όρου «διαταραχή</a:t>
            </a:r>
            <a:r>
              <a:rPr lang="el-GR" dirty="0" smtClean="0"/>
              <a:t>».</a:t>
            </a:r>
            <a:endParaRPr lang="el-GR" dirty="0"/>
          </a:p>
          <a:p>
            <a:r>
              <a:rPr lang="el-GR" dirty="0"/>
              <a:t>Στο DSM-IV (1994)  μόνο η διαταραχή άγχους του αποχωρισμού περιλαμβάνεται στην ομάδα των  διαταραχών οι οποίες συνήθως διαγιγνώσκονται για πρώτη φορά κατά την παιδική και εφηβική ηλικία</a:t>
            </a:r>
            <a:r>
              <a:rPr lang="el-GR" dirty="0" smtClean="0"/>
              <a:t>.</a:t>
            </a:r>
            <a:endParaRPr lang="el-GR" dirty="0"/>
          </a:p>
          <a:p>
            <a:r>
              <a:rPr lang="el-GR" dirty="0"/>
              <a:t>Στο DSM-5 (2013</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30926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ταξινόμηση των διαταραχών άγχους </a:t>
            </a:r>
            <a:br>
              <a:rPr lang="el-GR" dirty="0"/>
            </a:br>
            <a:r>
              <a:rPr lang="el-GR" dirty="0"/>
              <a:t>στο DSM-IIΙ-R </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216084998"/>
              </p:ext>
            </p:extLst>
          </p:nvPr>
        </p:nvGraphicFramePr>
        <p:xfrm>
          <a:off x="1524000" y="1268760"/>
          <a:ext cx="6096000" cy="5562600"/>
        </p:xfrm>
        <a:graphic>
          <a:graphicData uri="http://schemas.openxmlformats.org/drawingml/2006/table">
            <a:tbl>
              <a:tblPr firstRow="1" bandRow="1">
                <a:tableStyleId>{5940675A-B579-460E-94D1-54222C63F5DA}</a:tableStyleId>
              </a:tblPr>
              <a:tblGrid>
                <a:gridCol w="1175792"/>
                <a:gridCol w="4920208"/>
              </a:tblGrid>
              <a:tr h="370840">
                <a:tc gridSpan="2">
                  <a:txBody>
                    <a:bodyPr/>
                    <a:lstStyle/>
                    <a:p>
                      <a:r>
                        <a:rPr lang="en-US" sz="1600" b="1" dirty="0" smtClean="0"/>
                        <a:t>DSM-III-R</a:t>
                      </a:r>
                      <a:endParaRPr lang="el-GR" sz="1600" b="1" dirty="0"/>
                    </a:p>
                  </a:txBody>
                  <a:tcPr>
                    <a:solidFill>
                      <a:schemeClr val="tx2">
                        <a:lumMod val="20000"/>
                        <a:lumOff val="80000"/>
                      </a:schemeClr>
                    </a:solidFill>
                  </a:tcPr>
                </a:tc>
                <a:tc hMerge="1">
                  <a:txBody>
                    <a:bodyPr/>
                    <a:lstStyle/>
                    <a:p>
                      <a:endParaRPr lang="el-GR" dirty="0"/>
                    </a:p>
                  </a:txBody>
                  <a:tcPr/>
                </a:tc>
              </a:tr>
              <a:tr h="370840">
                <a:tc gridSpan="2">
                  <a:txBody>
                    <a:bodyPr/>
                    <a:lstStyle/>
                    <a:p>
                      <a:r>
                        <a:rPr lang="el-GR" sz="1600" dirty="0" smtClean="0"/>
                        <a:t>Αγχώδεις</a:t>
                      </a:r>
                      <a:r>
                        <a:rPr lang="el-GR" sz="1600" baseline="0" dirty="0" smtClean="0"/>
                        <a:t> διαταραχές παιδικής ηλικίας</a:t>
                      </a:r>
                      <a:endParaRPr lang="el-GR" sz="1600" dirty="0"/>
                    </a:p>
                  </a:txBody>
                  <a:tcPr>
                    <a:solidFill>
                      <a:schemeClr val="accent5">
                        <a:lumMod val="20000"/>
                        <a:lumOff val="80000"/>
                      </a:schemeClr>
                    </a:solidFill>
                  </a:tcPr>
                </a:tc>
                <a:tc hMerge="1">
                  <a:txBody>
                    <a:bodyPr/>
                    <a:lstStyle/>
                    <a:p>
                      <a:endParaRPr lang="el-GR" dirty="0"/>
                    </a:p>
                  </a:txBody>
                  <a:tcPr/>
                </a:tc>
              </a:tr>
              <a:tr h="370840">
                <a:tc>
                  <a:txBody>
                    <a:bodyPr/>
                    <a:lstStyle/>
                    <a:p>
                      <a:r>
                        <a:rPr lang="el-GR" sz="1600" dirty="0" smtClean="0"/>
                        <a:t>309.21</a:t>
                      </a:r>
                      <a:endParaRPr lang="el-GR" sz="1600" dirty="0"/>
                    </a:p>
                  </a:txBody>
                  <a:tcPr/>
                </a:tc>
                <a:tc>
                  <a:txBody>
                    <a:bodyPr/>
                    <a:lstStyle/>
                    <a:p>
                      <a:r>
                        <a:rPr lang="el-GR" sz="1600" dirty="0" smtClean="0"/>
                        <a:t>Διαταραχή</a:t>
                      </a:r>
                      <a:r>
                        <a:rPr lang="el-GR" sz="1600" baseline="0" dirty="0" smtClean="0"/>
                        <a:t> Άγχους Αποχωρισμού</a:t>
                      </a:r>
                      <a:endParaRPr lang="el-GR" sz="1600" dirty="0"/>
                    </a:p>
                  </a:txBody>
                  <a:tcPr/>
                </a:tc>
              </a:tr>
              <a:tr h="370840">
                <a:tc>
                  <a:txBody>
                    <a:bodyPr/>
                    <a:lstStyle/>
                    <a:p>
                      <a:r>
                        <a:rPr lang="el-GR" sz="1600" dirty="0" smtClean="0"/>
                        <a:t>313.21</a:t>
                      </a:r>
                      <a:endParaRPr lang="el-GR" sz="1600" dirty="0"/>
                    </a:p>
                  </a:txBody>
                  <a:tcPr/>
                </a:tc>
                <a:tc>
                  <a:txBody>
                    <a:bodyPr/>
                    <a:lstStyle/>
                    <a:p>
                      <a:r>
                        <a:rPr lang="el-GR" sz="1600" dirty="0" smtClean="0"/>
                        <a:t>Αποφευκτική Διαταραχή</a:t>
                      </a:r>
                      <a:endParaRPr lang="el-GR" sz="1600" dirty="0"/>
                    </a:p>
                  </a:txBody>
                  <a:tcPr/>
                </a:tc>
              </a:tr>
              <a:tr h="370840">
                <a:tc>
                  <a:txBody>
                    <a:bodyPr/>
                    <a:lstStyle/>
                    <a:p>
                      <a:r>
                        <a:rPr lang="el-GR" sz="1600" dirty="0" smtClean="0"/>
                        <a:t>313.00</a:t>
                      </a:r>
                      <a:endParaRPr lang="el-GR" sz="1600" dirty="0"/>
                    </a:p>
                  </a:txBody>
                  <a:tcPr/>
                </a:tc>
                <a:tc>
                  <a:txBody>
                    <a:bodyPr/>
                    <a:lstStyle/>
                    <a:p>
                      <a:r>
                        <a:rPr lang="el-GR" sz="1600" dirty="0" smtClean="0"/>
                        <a:t>Υπεραγχώδης Διαταραχή</a:t>
                      </a:r>
                      <a:endParaRPr lang="el-GR" sz="1600" dirty="0"/>
                    </a:p>
                  </a:txBody>
                  <a:tcPr/>
                </a:tc>
              </a:tr>
              <a:tr h="370840">
                <a:tc gridSpan="2">
                  <a:txBody>
                    <a:bodyPr/>
                    <a:lstStyle/>
                    <a:p>
                      <a:r>
                        <a:rPr lang="el-GR" sz="1600" dirty="0" smtClean="0"/>
                        <a:t>Αγχώδεις Διαταραχές</a:t>
                      </a:r>
                      <a:endParaRPr lang="el-GR" sz="1600" dirty="0"/>
                    </a:p>
                  </a:txBody>
                  <a:tcPr>
                    <a:solidFill>
                      <a:schemeClr val="accent5">
                        <a:lumMod val="20000"/>
                        <a:lumOff val="80000"/>
                      </a:schemeClr>
                    </a:solidFill>
                  </a:tcPr>
                </a:tc>
                <a:tc hMerge="1">
                  <a:txBody>
                    <a:bodyPr/>
                    <a:lstStyle/>
                    <a:p>
                      <a:endParaRPr lang="el-GR" dirty="0"/>
                    </a:p>
                  </a:txBody>
                  <a:tcPr/>
                </a:tc>
              </a:tr>
              <a:tr h="370840">
                <a:tc>
                  <a:txBody>
                    <a:bodyPr/>
                    <a:lstStyle/>
                    <a:p>
                      <a:r>
                        <a:rPr lang="el-GR" sz="1600" dirty="0" smtClean="0"/>
                        <a:t>300.01</a:t>
                      </a:r>
                      <a:endParaRPr lang="el-GR" sz="1600" dirty="0"/>
                    </a:p>
                  </a:txBody>
                  <a:tcPr/>
                </a:tc>
                <a:tc>
                  <a:txBody>
                    <a:bodyPr/>
                    <a:lstStyle/>
                    <a:p>
                      <a:r>
                        <a:rPr lang="el-GR" sz="1600" dirty="0" smtClean="0"/>
                        <a:t>Διαταραχή</a:t>
                      </a:r>
                      <a:r>
                        <a:rPr lang="el-GR" sz="1600" baseline="0" dirty="0" smtClean="0"/>
                        <a:t> πανικού χωρίς αγοραφοβία</a:t>
                      </a:r>
                      <a:endParaRPr lang="el-GR" sz="1600" dirty="0"/>
                    </a:p>
                  </a:txBody>
                  <a:tcPr/>
                </a:tc>
              </a:tr>
              <a:tr h="370840">
                <a:tc>
                  <a:txBody>
                    <a:bodyPr/>
                    <a:lstStyle/>
                    <a:p>
                      <a:r>
                        <a:rPr lang="el-GR" sz="1600" dirty="0" smtClean="0"/>
                        <a:t>300.21</a:t>
                      </a:r>
                      <a:endParaRPr lang="el-GR" sz="1600" dirty="0"/>
                    </a:p>
                  </a:txBody>
                  <a:tcPr/>
                </a:tc>
                <a:tc>
                  <a:txBody>
                    <a:bodyPr/>
                    <a:lstStyle/>
                    <a:p>
                      <a:r>
                        <a:rPr lang="el-GR" sz="1600" dirty="0" smtClean="0"/>
                        <a:t>Διαταραχή πανικού με αγοραφοβία</a:t>
                      </a:r>
                    </a:p>
                  </a:txBody>
                  <a:tcPr/>
                </a:tc>
              </a:tr>
              <a:tr h="370840">
                <a:tc>
                  <a:txBody>
                    <a:bodyPr/>
                    <a:lstStyle/>
                    <a:p>
                      <a:r>
                        <a:rPr lang="el-GR" sz="1600" dirty="0" smtClean="0"/>
                        <a:t>300.22</a:t>
                      </a:r>
                      <a:endParaRPr lang="el-GR" sz="1600" dirty="0"/>
                    </a:p>
                  </a:txBody>
                  <a:tcPr/>
                </a:tc>
                <a:tc>
                  <a:txBody>
                    <a:bodyPr/>
                    <a:lstStyle/>
                    <a:p>
                      <a:r>
                        <a:rPr lang="el-GR" sz="1600" dirty="0" smtClean="0"/>
                        <a:t>Αγοραφοβία</a:t>
                      </a:r>
                      <a:r>
                        <a:rPr lang="el-GR" sz="1600" baseline="0" dirty="0" smtClean="0"/>
                        <a:t> χωρίς ιστορικό διαταραχών πανικού</a:t>
                      </a:r>
                      <a:endParaRPr lang="el-GR" sz="1600" dirty="0" smtClean="0"/>
                    </a:p>
                  </a:txBody>
                  <a:tcPr/>
                </a:tc>
              </a:tr>
              <a:tr h="370840">
                <a:tc>
                  <a:txBody>
                    <a:bodyPr/>
                    <a:lstStyle/>
                    <a:p>
                      <a:r>
                        <a:rPr lang="el-GR" sz="1600" dirty="0" smtClean="0"/>
                        <a:t>300.29</a:t>
                      </a:r>
                      <a:endParaRPr lang="el-GR" sz="1600" dirty="0"/>
                    </a:p>
                  </a:txBody>
                  <a:tcPr/>
                </a:tc>
                <a:tc>
                  <a:txBody>
                    <a:bodyPr/>
                    <a:lstStyle/>
                    <a:p>
                      <a:r>
                        <a:rPr lang="el-GR" sz="1600" dirty="0" smtClean="0"/>
                        <a:t>Απλή φοβία</a:t>
                      </a:r>
                    </a:p>
                  </a:txBody>
                  <a:tcPr/>
                </a:tc>
              </a:tr>
              <a:tr h="370840">
                <a:tc>
                  <a:txBody>
                    <a:bodyPr/>
                    <a:lstStyle/>
                    <a:p>
                      <a:r>
                        <a:rPr lang="el-GR" sz="1600" dirty="0" smtClean="0"/>
                        <a:t>300.23</a:t>
                      </a:r>
                      <a:endParaRPr lang="el-GR" sz="1600" dirty="0"/>
                    </a:p>
                  </a:txBody>
                  <a:tcPr/>
                </a:tc>
                <a:tc>
                  <a:txBody>
                    <a:bodyPr/>
                    <a:lstStyle/>
                    <a:p>
                      <a:r>
                        <a:rPr lang="el-GR" sz="1600" dirty="0" smtClean="0"/>
                        <a:t>Κοινωνική φοβία</a:t>
                      </a:r>
                    </a:p>
                  </a:txBody>
                  <a:tcPr/>
                </a:tc>
              </a:tr>
              <a:tr h="370840">
                <a:tc>
                  <a:txBody>
                    <a:bodyPr/>
                    <a:lstStyle/>
                    <a:p>
                      <a:r>
                        <a:rPr lang="el-GR" sz="1600" dirty="0" smtClean="0"/>
                        <a:t>300.30</a:t>
                      </a:r>
                      <a:endParaRPr lang="el-GR" sz="1600" dirty="0"/>
                    </a:p>
                  </a:txBody>
                  <a:tcPr/>
                </a:tc>
                <a:tc>
                  <a:txBody>
                    <a:bodyPr/>
                    <a:lstStyle/>
                    <a:p>
                      <a:r>
                        <a:rPr lang="el-GR" sz="1600" dirty="0" smtClean="0"/>
                        <a:t>Ιδεοψυχαναγκαστική διαταραχή</a:t>
                      </a:r>
                    </a:p>
                  </a:txBody>
                  <a:tcPr/>
                </a:tc>
              </a:tr>
              <a:tr h="370840">
                <a:tc>
                  <a:txBody>
                    <a:bodyPr/>
                    <a:lstStyle/>
                    <a:p>
                      <a:r>
                        <a:rPr lang="el-GR" sz="1600" dirty="0" smtClean="0"/>
                        <a:t>309.81</a:t>
                      </a:r>
                      <a:endParaRPr lang="el-GR" sz="1600" dirty="0"/>
                    </a:p>
                  </a:txBody>
                  <a:tcPr/>
                </a:tc>
                <a:tc>
                  <a:txBody>
                    <a:bodyPr/>
                    <a:lstStyle/>
                    <a:p>
                      <a:r>
                        <a:rPr lang="el-GR" sz="1600" dirty="0" smtClean="0"/>
                        <a:t>Διαταραχή μετά από</a:t>
                      </a:r>
                      <a:r>
                        <a:rPr lang="el-GR" sz="1600" baseline="0" dirty="0" smtClean="0"/>
                        <a:t> τραυματικό στρες</a:t>
                      </a:r>
                      <a:endParaRPr lang="el-GR" sz="1600" dirty="0" smtClean="0"/>
                    </a:p>
                  </a:txBody>
                  <a:tcPr/>
                </a:tc>
              </a:tr>
              <a:tr h="370840">
                <a:tc>
                  <a:txBody>
                    <a:bodyPr/>
                    <a:lstStyle/>
                    <a:p>
                      <a:r>
                        <a:rPr lang="el-GR" sz="1600" dirty="0" smtClean="0"/>
                        <a:t>300.02</a:t>
                      </a:r>
                      <a:endParaRPr lang="el-GR" sz="1600" dirty="0"/>
                    </a:p>
                  </a:txBody>
                  <a:tcPr/>
                </a:tc>
                <a:tc>
                  <a:txBody>
                    <a:bodyPr/>
                    <a:lstStyle/>
                    <a:p>
                      <a:r>
                        <a:rPr lang="el-GR" sz="1600" dirty="0" smtClean="0"/>
                        <a:t>Γενικευμένη αγχώδης διαταραχή</a:t>
                      </a:r>
                    </a:p>
                  </a:txBody>
                  <a:tcPr/>
                </a:tc>
              </a:tr>
              <a:tr h="370840">
                <a:tc>
                  <a:txBody>
                    <a:bodyPr/>
                    <a:lstStyle/>
                    <a:p>
                      <a:r>
                        <a:rPr lang="el-GR" sz="1600" dirty="0" smtClean="0"/>
                        <a:t>300.00</a:t>
                      </a:r>
                      <a:endParaRPr lang="el-GR" sz="1600" dirty="0"/>
                    </a:p>
                  </a:txBody>
                  <a:tcPr/>
                </a:tc>
                <a:tc>
                  <a:txBody>
                    <a:bodyPr/>
                    <a:lstStyle/>
                    <a:p>
                      <a:r>
                        <a:rPr lang="el-GR" sz="1600" dirty="0" smtClean="0"/>
                        <a:t>Αγχώδης διαταραχή μη προσδιοριζομένη αλλιώς</a:t>
                      </a:r>
                    </a:p>
                  </a:txBody>
                  <a:tcPr/>
                </a:tc>
              </a:tr>
            </a:tbl>
          </a:graphicData>
        </a:graphic>
      </p:graphicFrame>
    </p:spTree>
    <p:extLst>
      <p:ext uri="{BB962C8B-B14F-4D97-AF65-F5344CB8AC3E}">
        <p14:creationId xmlns:p14="http://schemas.microsoft.com/office/powerpoint/2010/main" val="217245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ταξινόμηση των διαταραχών άγχους </a:t>
            </a:r>
            <a:br>
              <a:rPr lang="el-GR" dirty="0"/>
            </a:br>
            <a:r>
              <a:rPr lang="el-GR" dirty="0" smtClean="0"/>
              <a:t>στο  DSM-IV </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240738530"/>
              </p:ext>
            </p:extLst>
          </p:nvPr>
        </p:nvGraphicFramePr>
        <p:xfrm>
          <a:off x="1547664" y="1268760"/>
          <a:ext cx="6096000" cy="5191760"/>
        </p:xfrm>
        <a:graphic>
          <a:graphicData uri="http://schemas.openxmlformats.org/drawingml/2006/table">
            <a:tbl>
              <a:tblPr firstRow="1" bandRow="1">
                <a:tableStyleId>{5940675A-B579-460E-94D1-54222C63F5DA}</a:tableStyleId>
              </a:tblPr>
              <a:tblGrid>
                <a:gridCol w="1175792"/>
                <a:gridCol w="4920208"/>
              </a:tblGrid>
              <a:tr h="370840">
                <a:tc gridSpan="2">
                  <a:txBody>
                    <a:bodyPr/>
                    <a:lstStyle/>
                    <a:p>
                      <a:r>
                        <a:rPr lang="en-US" sz="1600" b="1" dirty="0" smtClean="0"/>
                        <a:t>DSM-IV</a:t>
                      </a:r>
                      <a:endParaRPr lang="el-GR" sz="1600" b="1" dirty="0"/>
                    </a:p>
                  </a:txBody>
                  <a:tcPr>
                    <a:solidFill>
                      <a:schemeClr val="tx2">
                        <a:lumMod val="20000"/>
                        <a:lumOff val="80000"/>
                      </a:schemeClr>
                    </a:solidFill>
                  </a:tcPr>
                </a:tc>
                <a:tc hMerge="1">
                  <a:txBody>
                    <a:bodyPr/>
                    <a:lstStyle/>
                    <a:p>
                      <a:endParaRPr lang="el-GR" dirty="0"/>
                    </a:p>
                  </a:txBody>
                  <a:tcPr/>
                </a:tc>
              </a:tr>
              <a:tr h="370840">
                <a:tc gridSpan="2">
                  <a:txBody>
                    <a:bodyPr/>
                    <a:lstStyle/>
                    <a:p>
                      <a:r>
                        <a:rPr lang="el-GR" sz="1600" dirty="0" smtClean="0"/>
                        <a:t>Αγχώδεις</a:t>
                      </a:r>
                      <a:r>
                        <a:rPr lang="el-GR" sz="1600" baseline="0" dirty="0" smtClean="0"/>
                        <a:t> διαταραχές παιδικής ηλικίας</a:t>
                      </a:r>
                      <a:endParaRPr lang="el-GR" sz="1600" dirty="0"/>
                    </a:p>
                  </a:txBody>
                  <a:tcPr>
                    <a:solidFill>
                      <a:schemeClr val="accent5">
                        <a:lumMod val="20000"/>
                        <a:lumOff val="80000"/>
                      </a:schemeClr>
                    </a:solidFill>
                  </a:tcPr>
                </a:tc>
                <a:tc hMerge="1">
                  <a:txBody>
                    <a:bodyPr/>
                    <a:lstStyle/>
                    <a:p>
                      <a:endParaRPr lang="el-GR" dirty="0"/>
                    </a:p>
                  </a:txBody>
                  <a:tcPr/>
                </a:tc>
              </a:tr>
              <a:tr h="370840">
                <a:tc>
                  <a:txBody>
                    <a:bodyPr/>
                    <a:lstStyle/>
                    <a:p>
                      <a:r>
                        <a:rPr lang="el-GR" sz="1600" dirty="0" smtClean="0"/>
                        <a:t>309.21</a:t>
                      </a:r>
                      <a:endParaRPr lang="el-GR" sz="1600" dirty="0"/>
                    </a:p>
                  </a:txBody>
                  <a:tcPr/>
                </a:tc>
                <a:tc>
                  <a:txBody>
                    <a:bodyPr/>
                    <a:lstStyle/>
                    <a:p>
                      <a:r>
                        <a:rPr lang="el-GR" sz="1600" dirty="0" smtClean="0"/>
                        <a:t>Διαταραχή</a:t>
                      </a:r>
                      <a:r>
                        <a:rPr lang="el-GR" sz="1600" baseline="0" dirty="0" smtClean="0"/>
                        <a:t> Άγχους Αποχωρισμού</a:t>
                      </a:r>
                      <a:endParaRPr lang="el-GR" sz="1600" dirty="0"/>
                    </a:p>
                  </a:txBody>
                  <a:tcPr/>
                </a:tc>
              </a:tr>
              <a:tr h="370840">
                <a:tc gridSpan="2">
                  <a:txBody>
                    <a:bodyPr/>
                    <a:lstStyle/>
                    <a:p>
                      <a:r>
                        <a:rPr lang="el-GR" sz="1600" dirty="0" smtClean="0"/>
                        <a:t>Αγχώδεις Διαταραχές</a:t>
                      </a:r>
                      <a:endParaRPr lang="el-GR" sz="1600" dirty="0"/>
                    </a:p>
                  </a:txBody>
                  <a:tcPr>
                    <a:solidFill>
                      <a:schemeClr val="accent5">
                        <a:lumMod val="20000"/>
                        <a:lumOff val="80000"/>
                      </a:schemeClr>
                    </a:solidFill>
                  </a:tcPr>
                </a:tc>
                <a:tc hMerge="1">
                  <a:txBody>
                    <a:bodyPr/>
                    <a:lstStyle/>
                    <a:p>
                      <a:endParaRPr lang="el-GR" dirty="0"/>
                    </a:p>
                  </a:txBody>
                  <a:tcPr/>
                </a:tc>
              </a:tr>
              <a:tr h="370840">
                <a:tc>
                  <a:txBody>
                    <a:bodyPr/>
                    <a:lstStyle/>
                    <a:p>
                      <a:r>
                        <a:rPr lang="el-GR" sz="1600" dirty="0" smtClean="0"/>
                        <a:t>300.01</a:t>
                      </a:r>
                      <a:endParaRPr lang="el-GR" sz="1600" dirty="0"/>
                    </a:p>
                  </a:txBody>
                  <a:tcPr/>
                </a:tc>
                <a:tc>
                  <a:txBody>
                    <a:bodyPr/>
                    <a:lstStyle/>
                    <a:p>
                      <a:r>
                        <a:rPr lang="el-GR" sz="1600" dirty="0" smtClean="0"/>
                        <a:t>Διαταραχή</a:t>
                      </a:r>
                      <a:r>
                        <a:rPr lang="el-GR" sz="1600" baseline="0" dirty="0" smtClean="0"/>
                        <a:t> πανικού χωρίς αγοραφοβία</a:t>
                      </a:r>
                      <a:endParaRPr lang="el-GR" sz="1600" dirty="0"/>
                    </a:p>
                  </a:txBody>
                  <a:tcPr/>
                </a:tc>
              </a:tr>
              <a:tr h="370840">
                <a:tc>
                  <a:txBody>
                    <a:bodyPr/>
                    <a:lstStyle/>
                    <a:p>
                      <a:r>
                        <a:rPr lang="el-GR" sz="1600" dirty="0" smtClean="0"/>
                        <a:t>300.21</a:t>
                      </a:r>
                      <a:endParaRPr lang="el-GR" sz="1600" dirty="0"/>
                    </a:p>
                  </a:txBody>
                  <a:tcPr/>
                </a:tc>
                <a:tc>
                  <a:txBody>
                    <a:bodyPr/>
                    <a:lstStyle/>
                    <a:p>
                      <a:r>
                        <a:rPr lang="el-GR" sz="1600" dirty="0" smtClean="0"/>
                        <a:t>Διαταραχή πανικού με αγοραφοβία</a:t>
                      </a:r>
                    </a:p>
                  </a:txBody>
                  <a:tcPr/>
                </a:tc>
              </a:tr>
              <a:tr h="370840">
                <a:tc>
                  <a:txBody>
                    <a:bodyPr/>
                    <a:lstStyle/>
                    <a:p>
                      <a:r>
                        <a:rPr lang="el-GR" sz="1600" dirty="0" smtClean="0"/>
                        <a:t>300.22</a:t>
                      </a:r>
                      <a:endParaRPr lang="el-GR" sz="1600" dirty="0"/>
                    </a:p>
                  </a:txBody>
                  <a:tcPr/>
                </a:tc>
                <a:tc>
                  <a:txBody>
                    <a:bodyPr/>
                    <a:lstStyle/>
                    <a:p>
                      <a:r>
                        <a:rPr lang="el-GR" sz="1600" dirty="0" smtClean="0"/>
                        <a:t>Αγοραφοβία</a:t>
                      </a:r>
                      <a:r>
                        <a:rPr lang="el-GR" sz="1600" baseline="0" dirty="0" smtClean="0"/>
                        <a:t> χωρίς ιστορικό διαταραχών πανικού</a:t>
                      </a:r>
                      <a:endParaRPr lang="el-GR" sz="1600" dirty="0" smtClean="0"/>
                    </a:p>
                  </a:txBody>
                  <a:tcPr/>
                </a:tc>
              </a:tr>
              <a:tr h="370840">
                <a:tc>
                  <a:txBody>
                    <a:bodyPr/>
                    <a:lstStyle/>
                    <a:p>
                      <a:r>
                        <a:rPr lang="el-GR" sz="1600" dirty="0" smtClean="0"/>
                        <a:t>300.29</a:t>
                      </a:r>
                      <a:endParaRPr lang="el-GR" sz="1600" dirty="0"/>
                    </a:p>
                  </a:txBody>
                  <a:tcPr/>
                </a:tc>
                <a:tc>
                  <a:txBody>
                    <a:bodyPr/>
                    <a:lstStyle/>
                    <a:p>
                      <a:r>
                        <a:rPr lang="el-GR" sz="1600" dirty="0" smtClean="0"/>
                        <a:t>Απλή φοβία</a:t>
                      </a:r>
                    </a:p>
                  </a:txBody>
                  <a:tcPr/>
                </a:tc>
              </a:tr>
              <a:tr h="370840">
                <a:tc>
                  <a:txBody>
                    <a:bodyPr/>
                    <a:lstStyle/>
                    <a:p>
                      <a:r>
                        <a:rPr lang="el-GR" sz="1600" dirty="0" smtClean="0"/>
                        <a:t>300.23</a:t>
                      </a:r>
                      <a:endParaRPr lang="el-GR" sz="1600" dirty="0"/>
                    </a:p>
                  </a:txBody>
                  <a:tcPr/>
                </a:tc>
                <a:tc>
                  <a:txBody>
                    <a:bodyPr/>
                    <a:lstStyle/>
                    <a:p>
                      <a:r>
                        <a:rPr lang="el-GR" sz="1600" dirty="0" smtClean="0"/>
                        <a:t>Κοινωνική φοβία</a:t>
                      </a:r>
                    </a:p>
                  </a:txBody>
                  <a:tcPr/>
                </a:tc>
              </a:tr>
              <a:tr h="370840">
                <a:tc>
                  <a:txBody>
                    <a:bodyPr/>
                    <a:lstStyle/>
                    <a:p>
                      <a:r>
                        <a:rPr lang="el-GR" sz="1600" dirty="0" smtClean="0"/>
                        <a:t>300.30</a:t>
                      </a:r>
                      <a:endParaRPr lang="el-GR" sz="1600" dirty="0"/>
                    </a:p>
                  </a:txBody>
                  <a:tcPr/>
                </a:tc>
                <a:tc>
                  <a:txBody>
                    <a:bodyPr/>
                    <a:lstStyle/>
                    <a:p>
                      <a:r>
                        <a:rPr lang="el-GR" sz="1600" dirty="0" smtClean="0"/>
                        <a:t>Ιδεοψυχαναγκαστική διαταραχή</a:t>
                      </a:r>
                    </a:p>
                  </a:txBody>
                  <a:tcPr/>
                </a:tc>
              </a:tr>
              <a:tr h="370840">
                <a:tc>
                  <a:txBody>
                    <a:bodyPr/>
                    <a:lstStyle/>
                    <a:p>
                      <a:r>
                        <a:rPr lang="el-GR" sz="1600" dirty="0" smtClean="0"/>
                        <a:t>309.81</a:t>
                      </a:r>
                      <a:endParaRPr lang="el-GR" sz="1600" dirty="0"/>
                    </a:p>
                  </a:txBody>
                  <a:tcPr/>
                </a:tc>
                <a:tc>
                  <a:txBody>
                    <a:bodyPr/>
                    <a:lstStyle/>
                    <a:p>
                      <a:r>
                        <a:rPr lang="el-GR" sz="1600" dirty="0" smtClean="0"/>
                        <a:t>Διαταραχή μετά από</a:t>
                      </a:r>
                      <a:r>
                        <a:rPr lang="el-GR" sz="1600" baseline="0" dirty="0" smtClean="0"/>
                        <a:t> τραυματικό στρες</a:t>
                      </a:r>
                      <a:endParaRPr lang="el-GR" sz="1600" dirty="0" smtClean="0"/>
                    </a:p>
                  </a:txBody>
                  <a:tcPr/>
                </a:tc>
              </a:tr>
              <a:tr h="370840">
                <a:tc>
                  <a:txBody>
                    <a:bodyPr/>
                    <a:lstStyle/>
                    <a:p>
                      <a:r>
                        <a:rPr lang="el-GR" sz="1600" dirty="0" smtClean="0"/>
                        <a:t>300.02</a:t>
                      </a:r>
                      <a:endParaRPr lang="el-GR" sz="1600" dirty="0"/>
                    </a:p>
                  </a:txBody>
                  <a:tcPr/>
                </a:tc>
                <a:tc>
                  <a:txBody>
                    <a:bodyPr/>
                    <a:lstStyle/>
                    <a:p>
                      <a:r>
                        <a:rPr lang="el-GR" sz="1600" dirty="0" smtClean="0"/>
                        <a:t>Γενικευμένη αγχώδης διαταραχή</a:t>
                      </a:r>
                    </a:p>
                  </a:txBody>
                  <a:tcPr/>
                </a:tc>
              </a:tr>
              <a:tr h="370840">
                <a:tc>
                  <a:txBody>
                    <a:bodyPr/>
                    <a:lstStyle/>
                    <a:p>
                      <a:r>
                        <a:rPr lang="en-US" sz="1600" dirty="0" smtClean="0"/>
                        <a:t>293.89</a:t>
                      </a:r>
                      <a:endParaRPr lang="el-GR" sz="1600" dirty="0"/>
                    </a:p>
                  </a:txBody>
                  <a:tcPr/>
                </a:tc>
                <a:tc>
                  <a:txBody>
                    <a:bodyPr/>
                    <a:lstStyle/>
                    <a:p>
                      <a:r>
                        <a:rPr lang="el-GR" sz="1600" dirty="0" smtClean="0"/>
                        <a:t>Προκαλούμενη</a:t>
                      </a:r>
                      <a:r>
                        <a:rPr lang="el-GR" sz="1600" baseline="0" dirty="0" smtClean="0"/>
                        <a:t> από ουσίες αγχώδης διαταραχή</a:t>
                      </a:r>
                      <a:endParaRPr lang="el-GR" sz="1600" dirty="0" smtClean="0"/>
                    </a:p>
                  </a:txBody>
                  <a:tcPr/>
                </a:tc>
              </a:tr>
              <a:tr h="370840">
                <a:tc>
                  <a:txBody>
                    <a:bodyPr/>
                    <a:lstStyle/>
                    <a:p>
                      <a:r>
                        <a:rPr lang="el-GR" sz="1600" dirty="0" smtClean="0"/>
                        <a:t>300.00</a:t>
                      </a:r>
                      <a:endParaRPr lang="el-GR" sz="1600" dirty="0"/>
                    </a:p>
                  </a:txBody>
                  <a:tcPr/>
                </a:tc>
                <a:tc>
                  <a:txBody>
                    <a:bodyPr/>
                    <a:lstStyle/>
                    <a:p>
                      <a:r>
                        <a:rPr lang="el-GR" sz="1600" dirty="0" smtClean="0"/>
                        <a:t>Αγχώδης διαταραχή μη προσδιοριζομένη αλλιώς</a:t>
                      </a:r>
                    </a:p>
                  </a:txBody>
                  <a:tcPr/>
                </a:tc>
              </a:tr>
            </a:tbl>
          </a:graphicData>
        </a:graphic>
      </p:graphicFrame>
    </p:spTree>
    <p:extLst>
      <p:ext uri="{BB962C8B-B14F-4D97-AF65-F5344CB8AC3E}">
        <p14:creationId xmlns:p14="http://schemas.microsoft.com/office/powerpoint/2010/main" val="17361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Γενικά χαρακτηριστικά των διαταραχών άγχους </a:t>
            </a:r>
            <a:r>
              <a:rPr lang="el-GR" sz="3300" b="0" dirty="0" smtClean="0"/>
              <a:t>1/3</a:t>
            </a:r>
            <a:endParaRPr lang="el-GR" sz="3300" b="0" dirty="0"/>
          </a:p>
        </p:txBody>
      </p:sp>
      <p:sp>
        <p:nvSpPr>
          <p:cNvPr id="3" name="Θέση περιεχομένου 2"/>
          <p:cNvSpPr>
            <a:spLocks noGrp="1"/>
          </p:cNvSpPr>
          <p:nvPr>
            <p:ph idx="1"/>
          </p:nvPr>
        </p:nvSpPr>
        <p:spPr>
          <a:xfrm>
            <a:off x="590872" y="1412776"/>
            <a:ext cx="8229600" cy="4824536"/>
          </a:xfrm>
        </p:spPr>
        <p:txBody>
          <a:bodyPr/>
          <a:lstStyle/>
          <a:p>
            <a:r>
              <a:rPr lang="el-GR" dirty="0"/>
              <a:t>Οι διαταραχές άγχους αποτελούν μία ομάδα διαταραχών οι οποίες χαρακτηρίζονται από έντονο και χρόνιο άγχος. </a:t>
            </a:r>
          </a:p>
          <a:p>
            <a:r>
              <a:rPr lang="el-GR" dirty="0"/>
              <a:t>Το άγχος προσδιορίζεται ως ένα πολύπλοκο μοτίβο κινητικών, υποκειμενικών και φυσιολογικών αντιδράσεων απέναντι σε μία αληθινή ή υποτιθέμενη απειλή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3921490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1">
  <a:themeElements>
    <a:clrScheme name="Προσαρμοσμένο 20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186</TotalTime>
  <Words>3718</Words>
  <Application>Microsoft Office PowerPoint</Application>
  <PresentationFormat>Προβολή στην οθόνη (4:3)</PresentationFormat>
  <Paragraphs>319</Paragraphs>
  <Slides>53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53</vt:i4>
      </vt:variant>
    </vt:vector>
  </HeadingPairs>
  <TitlesOfParts>
    <vt:vector size="55" baseType="lpstr">
      <vt:lpstr>OC_template1</vt:lpstr>
      <vt:lpstr>OC_template_updated</vt:lpstr>
      <vt:lpstr>Αναπτυξιακή Ψυχοπαθολογία</vt:lpstr>
      <vt:lpstr>Άγχος </vt:lpstr>
      <vt:lpstr>Άγχος και διαταραχές άγχους</vt:lpstr>
      <vt:lpstr>Θεωρητικές προσεγγίσεις 1/2</vt:lpstr>
      <vt:lpstr>Θεωρητικές προσεγγίσεις 2/2</vt:lpstr>
      <vt:lpstr>Η ταξινόμηση των διαταραχών άγχους</vt:lpstr>
      <vt:lpstr>Η ταξινόμηση των διαταραχών άγχους  στο DSM-IIΙ-R </vt:lpstr>
      <vt:lpstr>Η ταξινόμηση των διαταραχών άγχους  στο  DSM-IV </vt:lpstr>
      <vt:lpstr>Γενικά χαρακτηριστικά των διαταραχών άγχους 1/3</vt:lpstr>
      <vt:lpstr>Γενικά χαρακτηριστικά των διαταραχών άγχους 2/3</vt:lpstr>
      <vt:lpstr>Γενικά χαρακτηριστικά των διαταραχών άγχους 3/3</vt:lpstr>
      <vt:lpstr>Επιδημιολογία</vt:lpstr>
      <vt:lpstr>Διαταραχή Άγχους  Του Αποχωρισμού </vt:lpstr>
      <vt:lpstr>Διαταραχή άγχους αποχωρισμού 1/4</vt:lpstr>
      <vt:lpstr>Διαταραχή άγχους αποχωρισμού 2/4</vt:lpstr>
      <vt:lpstr>Διαταραχή άγχους αποχωρισμού 3/4</vt:lpstr>
      <vt:lpstr>Διαταραχή άγχους αποχωρισμού 4/4</vt:lpstr>
      <vt:lpstr>Τα κριτήρια για τη διάγνωση της διαταραχής άγχους του αποχωρισμού σύμφωνα με το DSM-IV 1/4 </vt:lpstr>
      <vt:lpstr>Τα κριτήρια για τη διάγνωση της διαταραχής άγχους του αποχωρισμού σύμφωνα με το DSM-IV 2/4 </vt:lpstr>
      <vt:lpstr>Τα κριτήρια για τη διάγνωση της διαταραχής άγχους του αποχωρισμού σύμφωνα με το DSM-IV 3/4 </vt:lpstr>
      <vt:lpstr>Τα κριτήρια για τη διάγνωση της διαταραχής άγχους του αποχωρισμού σύμφωνα με το DSM-IV 4/4 </vt:lpstr>
      <vt:lpstr>Άλλες διαταραχές άγχους </vt:lpstr>
      <vt:lpstr>Κοινωνική φοβία (Διαταραχή κοινωνικού άγχους ) 1/2</vt:lpstr>
      <vt:lpstr>Κοινωνική φοβία (Διαταραχή κοινωνικού άγχους ) 2/2</vt:lpstr>
      <vt:lpstr> Ειδική φοβία 1/3</vt:lpstr>
      <vt:lpstr> Ειδική φοβία 2/3</vt:lpstr>
      <vt:lpstr> Ειδική φοβία 3/3</vt:lpstr>
      <vt:lpstr>Τα πιθανά αίτια των διαταραχών άγχους 1/2</vt:lpstr>
      <vt:lpstr>Τα πιθανά αίτια των διαταραχών άγχους 2/2</vt:lpstr>
      <vt:lpstr>Ερευνητικά δεδομένα 1/2</vt:lpstr>
      <vt:lpstr>Ερευνητικά δεδομένα 2/2</vt:lpstr>
      <vt:lpstr>Η Ιδεοψυχαναγκαστική  Διαταραχή</vt:lpstr>
      <vt:lpstr>Ιδεοψυχαναγκαστική Διαταραχή </vt:lpstr>
      <vt:lpstr> Η ΙΨΔ στο DSM-5</vt:lpstr>
      <vt:lpstr>Ιδεοψυχαναγκαστική Διαταραχή στο DSM-5 1/2</vt:lpstr>
      <vt:lpstr>Ιδεοψυχαναγκαστική Διαταραχή στο DSM-5 2/2</vt:lpstr>
      <vt:lpstr>ΙΨΔ στο DSM-5</vt:lpstr>
      <vt:lpstr>ΙΨΔ 1/2</vt:lpstr>
      <vt:lpstr>ΙΨΔ 2/2</vt:lpstr>
      <vt:lpstr>Ιδεοψυχαναγκαστική Διαταραχή 1/2</vt:lpstr>
      <vt:lpstr>Ιδεοψυχαναγκαστική Διαταραχή 2/2</vt:lpstr>
      <vt:lpstr>Επιδημιολογία </vt:lpstr>
      <vt:lpstr>Συννοσηρότητα</vt:lpstr>
      <vt:lpstr> Αιτιολογία 1/2</vt:lpstr>
      <vt:lpstr> Αιτιολογία 2/2</vt:lpstr>
      <vt:lpstr>Πρόγνωση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Αναπτυξιακή Ψυχοπαθολογία</dc:title>
  <dc:creator>opencourses@teiath.gr</dc:creator>
  <cp:lastModifiedBy>natasakar new</cp:lastModifiedBy>
  <cp:revision>17</cp:revision>
  <dcterms:created xsi:type="dcterms:W3CDTF">2015-01-16T09:10:03Z</dcterms:created>
  <dcterms:modified xsi:type="dcterms:W3CDTF">2015-04-15T11:50:36Z</dcterms:modified>
</cp:coreProperties>
</file>