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07" r:id="rId1"/>
    <p:sldMasterId id="2147483718" r:id="rId2"/>
    <p:sldMasterId id="2147483729" r:id="rId3"/>
  </p:sldMasterIdLst>
  <p:notesMasterIdLst>
    <p:notesMasterId r:id="rId26"/>
  </p:notesMasterIdLst>
  <p:handoutMasterIdLst>
    <p:handoutMasterId r:id="rId27"/>
  </p:handoutMasterIdLst>
  <p:sldIdLst>
    <p:sldId id="282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57" r:id="rId17"/>
    <p:sldId id="262" r:id="rId18"/>
    <p:sldId id="264" r:id="rId19"/>
    <p:sldId id="284" r:id="rId20"/>
    <p:sldId id="285" r:id="rId21"/>
    <p:sldId id="266" r:id="rId22"/>
    <p:sldId id="280" r:id="rId23"/>
    <p:sldId id="281" r:id="rId24"/>
    <p:sldId id="283" r:id="rId25"/>
  </p:sldIdLst>
  <p:sldSz cx="9144000" cy="6858000" type="screen4x3"/>
  <p:notesSz cx="7104063" cy="10234613"/>
  <p:custDataLst>
    <p:tags r:id="rId2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78" d="100"/>
          <a:sy n="78" d="100"/>
        </p:scale>
        <p:origin x="-96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755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269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152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605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217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587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244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262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43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556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20000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879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231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916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147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687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2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625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645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20000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00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971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473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428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413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114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3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77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807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98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617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27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31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17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30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385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21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744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52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/>
          <p:nvPr userDrawn="1"/>
        </p:nvSpPr>
        <p:spPr>
          <a:xfrm>
            <a:off x="179513" y="100473"/>
            <a:ext cx="8738396" cy="674136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 rot="1435684">
            <a:off x="34112" y="-101577"/>
            <a:ext cx="567831" cy="567830"/>
          </a:xfrm>
          <a:prstGeom prst="rect">
            <a:avLst/>
          </a:prstGeom>
          <a:noFill/>
        </p:spPr>
      </p:pic>
      <p:pic>
        <p:nvPicPr>
          <p:cNvPr id="12" name="Picture 2" descr="C:\Users\Administrator\Desktop\Pushpin Dev\Assets\pushpinLeft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 rot="4096196">
            <a:off x="8634445" y="-66892"/>
            <a:ext cx="566928" cy="566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278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82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/>
          <p:nvPr userDrawn="1"/>
        </p:nvSpPr>
        <p:spPr>
          <a:xfrm>
            <a:off x="179513" y="100473"/>
            <a:ext cx="8738396" cy="674136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 rot="1435684">
            <a:off x="34112" y="-101577"/>
            <a:ext cx="567831" cy="567830"/>
          </a:xfrm>
          <a:prstGeom prst="rect">
            <a:avLst/>
          </a:prstGeom>
          <a:noFill/>
        </p:spPr>
      </p:pic>
      <p:pic>
        <p:nvPicPr>
          <p:cNvPr id="12" name="Picture 2" descr="C:\Users\Administrator\Desktop\Pushpin Dev\Assets\pushpinLeft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 rot="4096196">
            <a:off x="8634445" y="-66892"/>
            <a:ext cx="566928" cy="566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462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82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236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maps/uHOJy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maps/F8JcI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publicdomain/zero/1.0/deed.en" TargetMode="External"/><Relationship Id="rId3" Type="http://schemas.openxmlformats.org/officeDocument/2006/relationships/notesSlide" Target="../notesSlides/notesSlide2.xml"/><Relationship Id="rId7" Type="http://schemas.openxmlformats.org/officeDocument/2006/relationships/hyperlink" Target="http://pixabay.com/en/users/Nemo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hyperlink" Target="http://pixabay.com/en/photos/face/" TargetMode="External"/><Relationship Id="rId5" Type="http://schemas.openxmlformats.org/officeDocument/2006/relationships/hyperlink" Target="http://pixabay.com/en/photos/happy/" TargetMode="Externa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openclipart.org/detail/23484/tango-style-mushroom-by-rugby471" TargetMode="External"/><Relationship Id="rId13" Type="http://schemas.openxmlformats.org/officeDocument/2006/relationships/hyperlink" Target="http://smurfsteph.deviantart.com/" TargetMode="External"/><Relationship Id="rId18" Type="http://schemas.openxmlformats.org/officeDocument/2006/relationships/hyperlink" Target="http://openclipart.org/detail/2317/kite-by-machovka" TargetMode="External"/><Relationship Id="rId3" Type="http://schemas.openxmlformats.org/officeDocument/2006/relationships/notesSlide" Target="../notesSlides/notesSlide12.xml"/><Relationship Id="rId21" Type="http://schemas.openxmlformats.org/officeDocument/2006/relationships/hyperlink" Target="http://pixabay.com/en/users/Connygatz/" TargetMode="External"/><Relationship Id="rId7" Type="http://schemas.openxmlformats.org/officeDocument/2006/relationships/hyperlink" Target="http://creativecommons.org/publicdomain/zero/1.0/deed.en" TargetMode="External"/><Relationship Id="rId12" Type="http://schemas.openxmlformats.org/officeDocument/2006/relationships/hyperlink" Target="http://smurfsteph.deviantart.com/art/Smurfs-are-three-apples-tall-321940815" TargetMode="External"/><Relationship Id="rId17" Type="http://schemas.openxmlformats.org/officeDocument/2006/relationships/hyperlink" Target="http://commons.wikimedia.org/wiki/File:718star.png" TargetMode="External"/><Relationship Id="rId2" Type="http://schemas.openxmlformats.org/officeDocument/2006/relationships/slideLayout" Target="../slideLayouts/slideLayout22.xml"/><Relationship Id="rId16" Type="http://schemas.openxmlformats.org/officeDocument/2006/relationships/hyperlink" Target="http://openclipart.org/user-detail/mbalax" TargetMode="External"/><Relationship Id="rId20" Type="http://schemas.openxmlformats.org/officeDocument/2006/relationships/hyperlink" Target="http://pixabay.com/en/photos/sun%20flower/" TargetMode="External"/><Relationship Id="rId1" Type="http://schemas.openxmlformats.org/officeDocument/2006/relationships/tags" Target="../tags/tag14.xml"/><Relationship Id="rId6" Type="http://schemas.openxmlformats.org/officeDocument/2006/relationships/hyperlink" Target="http://pixabay.com/en/users/Nemo/" TargetMode="External"/><Relationship Id="rId11" Type="http://schemas.openxmlformats.org/officeDocument/2006/relationships/hyperlink" Target="http://pixabay.com/en/photos/people/" TargetMode="External"/><Relationship Id="rId5" Type="http://schemas.openxmlformats.org/officeDocument/2006/relationships/hyperlink" Target="http://pixabay.com/en/photos/palette/" TargetMode="External"/><Relationship Id="rId15" Type="http://schemas.openxmlformats.org/officeDocument/2006/relationships/hyperlink" Target="http://openclipart.org/detail/38857/water-droplet-by-mbalax" TargetMode="External"/><Relationship Id="rId10" Type="http://schemas.openxmlformats.org/officeDocument/2006/relationships/hyperlink" Target="http://pixabay.com/en/photos/wooden/" TargetMode="External"/><Relationship Id="rId19" Type="http://schemas.openxmlformats.org/officeDocument/2006/relationships/hyperlink" Target="http://openclipart.org/user-detail/Machovka" TargetMode="External"/><Relationship Id="rId4" Type="http://schemas.openxmlformats.org/officeDocument/2006/relationships/hyperlink" Target="http://pixabay.com/en/photos/brush/" TargetMode="External"/><Relationship Id="rId9" Type="http://schemas.openxmlformats.org/officeDocument/2006/relationships/hyperlink" Target="http://openclipart.org/user-detail/rugby471" TargetMode="External"/><Relationship Id="rId14" Type="http://schemas.openxmlformats.org/officeDocument/2006/relationships/hyperlink" Target="http://creativecommons.org/licenses/by-sa/3.0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publicdomain/zero/1.0/deed.en" TargetMode="External"/><Relationship Id="rId13" Type="http://schemas.openxmlformats.org/officeDocument/2006/relationships/hyperlink" Target="http://pixabay.com/en/photos/canes/" TargetMode="External"/><Relationship Id="rId18" Type="http://schemas.openxmlformats.org/officeDocument/2006/relationships/hyperlink" Target="http://openclipart.org/user-detail/egore911" TargetMode="External"/><Relationship Id="rId3" Type="http://schemas.openxmlformats.org/officeDocument/2006/relationships/notesSlide" Target="../notesSlides/notesSlide13.xml"/><Relationship Id="rId7" Type="http://schemas.openxmlformats.org/officeDocument/2006/relationships/hyperlink" Target="http://pixabay.com/en/users/Nemo/" TargetMode="External"/><Relationship Id="rId12" Type="http://schemas.openxmlformats.org/officeDocument/2006/relationships/hyperlink" Target="http://pixabay.com/en/photos/candy/" TargetMode="External"/><Relationship Id="rId17" Type="http://schemas.openxmlformats.org/officeDocument/2006/relationships/hyperlink" Target="http://openclipart.org/detail/27085/windmill-by-egore911" TargetMode="External"/><Relationship Id="rId2" Type="http://schemas.openxmlformats.org/officeDocument/2006/relationships/slideLayout" Target="../slideLayouts/slideLayout22.xml"/><Relationship Id="rId16" Type="http://schemas.openxmlformats.org/officeDocument/2006/relationships/hyperlink" Target="http://openclipart.org/user-detail/Machovka" TargetMode="External"/><Relationship Id="rId1" Type="http://schemas.openxmlformats.org/officeDocument/2006/relationships/tags" Target="../tags/tag15.xml"/><Relationship Id="rId6" Type="http://schemas.openxmlformats.org/officeDocument/2006/relationships/hyperlink" Target="http://pixabay.com/en/photos/dolphin/" TargetMode="External"/><Relationship Id="rId11" Type="http://schemas.openxmlformats.org/officeDocument/2006/relationships/hyperlink" Target="http://creativecommons.org/licenses/by-sa/3.0/" TargetMode="External"/><Relationship Id="rId5" Type="http://schemas.openxmlformats.org/officeDocument/2006/relationships/hyperlink" Target="http://openclipart.org/user-detail/vectorsme" TargetMode="External"/><Relationship Id="rId15" Type="http://schemas.openxmlformats.org/officeDocument/2006/relationships/hyperlink" Target="http://openclipart.org/detail/2317/kite-by-machovka" TargetMode="External"/><Relationship Id="rId10" Type="http://schemas.openxmlformats.org/officeDocument/2006/relationships/hyperlink" Target="http://commons.wikimedia.org/w/index.php?title=User:Davidturnswood&amp;action=edit&amp;redlink=1" TargetMode="External"/><Relationship Id="rId4" Type="http://schemas.openxmlformats.org/officeDocument/2006/relationships/hyperlink" Target="http://openclipart.org/detail/181967/cartoon-butterfly-by-vectorsme-181967" TargetMode="External"/><Relationship Id="rId9" Type="http://schemas.openxmlformats.org/officeDocument/2006/relationships/hyperlink" Target="http://en.wikipedia.org/wiki/Top#mediaviewer/File:A_tough_gang_of_Spinning_Tops.jpg" TargetMode="External"/><Relationship Id="rId14" Type="http://schemas.openxmlformats.org/officeDocument/2006/relationships/hyperlink" Target="http://pixabay.com/en/photos/bar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publicdomain/zero/1.0/deed.en" TargetMode="External"/><Relationship Id="rId3" Type="http://schemas.openxmlformats.org/officeDocument/2006/relationships/notesSlide" Target="../notesSlides/notesSlide3.xml"/><Relationship Id="rId7" Type="http://schemas.openxmlformats.org/officeDocument/2006/relationships/hyperlink" Target="http://pixabay.com/en/users/OpenIcons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hyperlink" Target="http://pixabay.com/en/photos/smiley/" TargetMode="External"/><Relationship Id="rId5" Type="http://schemas.openxmlformats.org/officeDocument/2006/relationships/hyperlink" Target="http://pixabay.com/en/photos/wink/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maps/4jMVd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gif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Αρχές Οργάνωσης Παιδαγωγικής Πράξης Ι (E)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3200" b="1" dirty="0"/>
              <a:t>Ενότητα </a:t>
            </a:r>
            <a:r>
              <a:rPr lang="en-US" sz="3200" b="1" dirty="0"/>
              <a:t>4</a:t>
            </a:r>
            <a:r>
              <a:rPr lang="el-GR" sz="3200" dirty="0"/>
              <a:t>:</a:t>
            </a:r>
            <a:r>
              <a:rPr lang="en-US" sz="3200" dirty="0"/>
              <a:t> </a:t>
            </a:r>
            <a:r>
              <a:rPr lang="el-GR" sz="3200" dirty="0"/>
              <a:t>Πλαίσια συνεργασίας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Ευγενία Θεοδότου BA ECS, MA, </a:t>
            </a:r>
            <a:r>
              <a:rPr lang="el-GR" sz="2800" dirty="0" err="1"/>
              <a:t>MSc</a:t>
            </a:r>
            <a:r>
              <a:rPr lang="el-GR" sz="2800" dirty="0"/>
              <a:t>, </a:t>
            </a:r>
            <a:r>
              <a:rPr lang="el-GR" sz="2800" dirty="0" err="1"/>
              <a:t>PhDc</a:t>
            </a:r>
            <a:r>
              <a:rPr lang="el-GR" sz="2800" dirty="0"/>
              <a:t>.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Εργαστηριακός Συνεργάτης του ΤΕΙ Αθήνας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Τμήμα Προσχολικής Αγωγής 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017589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04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2</a:t>
            </a:r>
            <a:r>
              <a:rPr lang="el-GR" baseline="30000" dirty="0" smtClean="0"/>
              <a:t>ος</a:t>
            </a:r>
            <a:r>
              <a:rPr lang="el-GR" dirty="0" smtClean="0"/>
              <a:t> Δημοτικός Παιδικός Σταθμός Πεύκης</a:t>
            </a:r>
            <a:endParaRPr lang="el-GR" sz="2700" b="0" dirty="0"/>
          </a:p>
        </p:txBody>
      </p:sp>
      <p:sp>
        <p:nvSpPr>
          <p:cNvPr id="6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5040560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Εθνικής </a:t>
            </a:r>
            <a:r>
              <a:rPr lang="el-GR" dirty="0"/>
              <a:t>Αντιστάσεως &amp; </a:t>
            </a:r>
          </a:p>
          <a:p>
            <a:pPr marL="0" indent="0">
              <a:buNone/>
            </a:pPr>
            <a:r>
              <a:rPr lang="el-GR" dirty="0"/>
              <a:t>Γρηγορίου Λαμπράκη</a:t>
            </a:r>
          </a:p>
          <a:p>
            <a:pPr marL="0" indent="0">
              <a:buNone/>
            </a:pPr>
            <a:r>
              <a:rPr lang="el-GR" dirty="0"/>
              <a:t>210 8029484 (</a:t>
            </a:r>
            <a:r>
              <a:rPr lang="el-GR" dirty="0" err="1"/>
              <a:t>Τηλ</a:t>
            </a:r>
            <a:r>
              <a:rPr lang="el-GR" dirty="0"/>
              <a:t>), </a:t>
            </a:r>
          </a:p>
          <a:p>
            <a:pPr marL="0" indent="0">
              <a:buNone/>
            </a:pPr>
            <a:r>
              <a:rPr lang="el-GR" dirty="0"/>
              <a:t>210 8029638 (Φαξ)</a:t>
            </a:r>
          </a:p>
          <a:p>
            <a:pPr marL="0" indent="0">
              <a:buNone/>
            </a:pPr>
            <a:r>
              <a:rPr lang="el-GR" dirty="0"/>
              <a:t>Υπεύθυνη: κα Αγγελική </a:t>
            </a:r>
            <a:r>
              <a:rPr lang="el-GR" dirty="0" err="1"/>
              <a:t>Τοσκίδη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4" y="1556792"/>
            <a:ext cx="3496711" cy="288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346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88032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2</a:t>
            </a:r>
            <a:r>
              <a:rPr lang="el-GR" baseline="30000" dirty="0" smtClean="0"/>
              <a:t>ος</a:t>
            </a:r>
            <a:r>
              <a:rPr lang="el-GR" dirty="0" smtClean="0"/>
              <a:t> Δημοτικός Παιδικός Σταθμός Πεύκης</a:t>
            </a:r>
            <a:br>
              <a:rPr lang="el-GR" dirty="0" smtClean="0"/>
            </a:br>
            <a:r>
              <a:rPr lang="el-GR" i="1" dirty="0" smtClean="0"/>
              <a:t>Τμήματα</a:t>
            </a:r>
            <a:endParaRPr lang="el-GR" sz="2700" b="0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700808"/>
            <a:ext cx="5472608" cy="3096344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  <a:spcAft>
                <a:spcPts val="1800"/>
              </a:spcAft>
              <a:buBlip>
                <a:blip r:embed="rId4"/>
              </a:buBlip>
            </a:pPr>
            <a:r>
              <a:rPr lang="el-GR" sz="3600" dirty="0" smtClean="0"/>
              <a:t>Τμήμα Χαρταετοί</a:t>
            </a:r>
          </a:p>
          <a:p>
            <a:pPr>
              <a:spcBef>
                <a:spcPts val="2400"/>
              </a:spcBef>
              <a:spcAft>
                <a:spcPts val="1800"/>
              </a:spcAft>
              <a:buBlip>
                <a:blip r:embed="rId4"/>
              </a:buBlip>
            </a:pPr>
            <a:r>
              <a:rPr lang="el-GR" sz="3600" dirty="0" smtClean="0"/>
              <a:t>Τμήμα Ηλιοτρόπιο</a:t>
            </a:r>
          </a:p>
          <a:p>
            <a:pPr>
              <a:spcBef>
                <a:spcPts val="2400"/>
              </a:spcBef>
              <a:spcAft>
                <a:spcPts val="1800"/>
              </a:spcAft>
              <a:buBlip>
                <a:blip r:embed="rId4"/>
              </a:buBlip>
            </a:pPr>
            <a:r>
              <a:rPr lang="el-GR" sz="3600" dirty="0" smtClean="0"/>
              <a:t>Τμήμα Πεταλούδες</a:t>
            </a:r>
          </a:p>
          <a:p>
            <a:pPr>
              <a:spcBef>
                <a:spcPts val="2400"/>
              </a:spcBef>
              <a:spcAft>
                <a:spcPts val="1800"/>
              </a:spcAft>
              <a:buBlip>
                <a:blip r:embed="rId4"/>
              </a:buBlip>
            </a:pPr>
            <a:r>
              <a:rPr lang="el-GR" sz="3600" dirty="0" smtClean="0"/>
              <a:t>Τμήμα Δελφίνια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62016" y="1473722"/>
            <a:ext cx="683850" cy="104804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34376" y="1720746"/>
            <a:ext cx="6229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7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20824" y="2720911"/>
            <a:ext cx="1124970" cy="74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765844" y="2956815"/>
            <a:ext cx="6229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8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48886" y="3740826"/>
            <a:ext cx="1221531" cy="110243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380275" y="4293118"/>
            <a:ext cx="6229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9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91061" y="4679565"/>
            <a:ext cx="992248" cy="88062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364145" y="5119874"/>
            <a:ext cx="6229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10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369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Δημοτικός Παιδικός Σταθμός Λυκόβρυσης</a:t>
            </a:r>
            <a:endParaRPr lang="el-GR" sz="2700" b="0" dirty="0"/>
          </a:p>
        </p:txBody>
      </p:sp>
      <p:sp>
        <p:nvSpPr>
          <p:cNvPr id="14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Νικολάου </a:t>
            </a:r>
            <a:r>
              <a:rPr lang="el-GR" dirty="0"/>
              <a:t>Πλαστήρα &amp; Λευκωσίας</a:t>
            </a:r>
          </a:p>
          <a:p>
            <a:pPr marL="0" indent="0">
              <a:buNone/>
            </a:pPr>
            <a:r>
              <a:rPr lang="el-GR" dirty="0"/>
              <a:t>210 2815881 (</a:t>
            </a:r>
            <a:r>
              <a:rPr lang="el-GR" dirty="0" err="1"/>
              <a:t>Τηλ</a:t>
            </a:r>
            <a:r>
              <a:rPr lang="el-GR" dirty="0"/>
              <a:t>), </a:t>
            </a:r>
          </a:p>
          <a:p>
            <a:pPr marL="0" indent="0">
              <a:buNone/>
            </a:pPr>
            <a:r>
              <a:rPr lang="el-GR" dirty="0"/>
              <a:t>210 2815544 (Φαξ)</a:t>
            </a:r>
          </a:p>
          <a:p>
            <a:pPr marL="0" indent="0">
              <a:buNone/>
            </a:pPr>
            <a:r>
              <a:rPr lang="el-GR" dirty="0" smtClean="0"/>
              <a:t>Υπεύθυνη: κα </a:t>
            </a:r>
            <a:r>
              <a:rPr lang="el-GR" dirty="0"/>
              <a:t>Μαίρη Νικολάου</a:t>
            </a:r>
          </a:p>
          <a:p>
            <a:endParaRPr lang="el-GR" dirty="0"/>
          </a:p>
        </p:txBody>
      </p:sp>
      <p:pic>
        <p:nvPicPr>
          <p:cNvPr id="15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4824" y="1340768"/>
            <a:ext cx="3113728" cy="266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269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88032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Δημοτικός Παιδικός Σταθμός Λυκόβρυσης</a:t>
            </a:r>
            <a:br>
              <a:rPr lang="el-GR" dirty="0" smtClean="0"/>
            </a:br>
            <a:r>
              <a:rPr lang="el-GR" i="1" dirty="0" smtClean="0"/>
              <a:t>Τμήματα</a:t>
            </a:r>
            <a:endParaRPr lang="el-GR" sz="2700" b="0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628800"/>
            <a:ext cx="5472608" cy="3096344"/>
          </a:xfrm>
        </p:spPr>
        <p:txBody>
          <a:bodyPr>
            <a:noAutofit/>
          </a:bodyPr>
          <a:lstStyle/>
          <a:p>
            <a:pPr>
              <a:spcBef>
                <a:spcPts val="4200"/>
              </a:spcBef>
              <a:spcAft>
                <a:spcPts val="4200"/>
              </a:spcAft>
              <a:buBlip>
                <a:blip r:embed="rId4"/>
              </a:buBlip>
            </a:pPr>
            <a:r>
              <a:rPr lang="el-GR" sz="3600" dirty="0" smtClean="0"/>
              <a:t>Τμήμα Σβούρες</a:t>
            </a:r>
          </a:p>
          <a:p>
            <a:pPr>
              <a:spcBef>
                <a:spcPts val="4200"/>
              </a:spcBef>
              <a:spcAft>
                <a:spcPts val="4200"/>
              </a:spcAft>
              <a:buBlip>
                <a:blip r:embed="rId4"/>
              </a:buBlip>
            </a:pPr>
            <a:r>
              <a:rPr lang="el-GR" sz="3600" dirty="0" smtClean="0"/>
              <a:t>Τμήμα Ζαχαρωτά</a:t>
            </a:r>
          </a:p>
          <a:p>
            <a:pPr>
              <a:spcBef>
                <a:spcPts val="4200"/>
              </a:spcBef>
              <a:spcAft>
                <a:spcPts val="4200"/>
              </a:spcAft>
              <a:buBlip>
                <a:blip r:embed="rId4"/>
              </a:buBlip>
            </a:pPr>
            <a:r>
              <a:rPr lang="el-GR" sz="3600" dirty="0" smtClean="0"/>
              <a:t>Τμήμα Ανεμόμυλοι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2"/>
          <a:stretch/>
        </p:blipFill>
        <p:spPr bwMode="auto">
          <a:xfrm>
            <a:off x="4067000" y="1412776"/>
            <a:ext cx="2801704" cy="125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708782" y="2389791"/>
            <a:ext cx="6229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11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16033" y="3053500"/>
            <a:ext cx="617499" cy="12349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92097" y="3269525"/>
            <a:ext cx="1165083" cy="87381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534200" y="3900067"/>
            <a:ext cx="6229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12,13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89872" y="4329304"/>
            <a:ext cx="1157848" cy="18649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677400" y="5805264"/>
            <a:ext cx="6229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14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352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Ευγενία Θεοδότου 2014</a:t>
            </a:r>
            <a:r>
              <a:rPr lang="el-GR" sz="2000" dirty="0" smtClean="0"/>
              <a:t>. </a:t>
            </a:r>
            <a:r>
              <a:rPr lang="el-GR" sz="2000" dirty="0"/>
              <a:t>Ευγενία </a:t>
            </a:r>
            <a:r>
              <a:rPr lang="el-GR" sz="2000" dirty="0" smtClean="0"/>
              <a:t>Θεοδότου</a:t>
            </a:r>
            <a:r>
              <a:rPr lang="el-GR" sz="2000" dirty="0"/>
              <a:t>. «Αρχές Οργάνωσης Παιδαγωγικής Πράξης Ι (E).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4:</a:t>
            </a:r>
            <a:r>
              <a:rPr lang="el-GR" sz="2000" dirty="0"/>
              <a:t> Πλαίσια </a:t>
            </a:r>
            <a:r>
              <a:rPr lang="el-GR" sz="2000" dirty="0" smtClean="0"/>
              <a:t>συνεργασίας».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79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06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mtClean="0">
                <a:solidFill>
                  <a:schemeClr val="tx1"/>
                </a:solidFill>
              </a:rPr>
              <a:t>Διατήρηση 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smtClean="0"/>
              <a:t>Οποιαδήποτε 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smtClean="0"/>
              <a:t>τ</a:t>
            </a:r>
            <a:r>
              <a:rPr lang="en-US" sz="2000" smtClean="0"/>
              <a:t>ο Σημείωμα Αναφοράς</a:t>
            </a:r>
            <a:endParaRPr lang="el-GR" sz="200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smtClean="0"/>
              <a:t>τ</a:t>
            </a:r>
            <a:r>
              <a:rPr lang="en-US" sz="2000" smtClean="0"/>
              <a:t>ο Σημείωμα Αδειοδότησης</a:t>
            </a:r>
            <a:endParaRPr lang="el-GR" sz="200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smtClean="0"/>
              <a:t>τ</a:t>
            </a:r>
            <a:r>
              <a:rPr lang="en-US" sz="2000" smtClean="0"/>
              <a:t>η δήλωση </a:t>
            </a:r>
            <a:r>
              <a:rPr lang="el-GR" sz="2000" smtClean="0"/>
              <a:t>Δ</a:t>
            </a:r>
            <a:r>
              <a:rPr lang="en-US" sz="2000" smtClean="0"/>
              <a:t>ιατήρησης Σημειωμάτων</a:t>
            </a:r>
            <a:endParaRPr lang="el-GR" sz="200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smtClean="0"/>
              <a:t>το Σημείωμα Χρήσης Έργων Τρίτων (εφόσον υπάρχει)</a:t>
            </a:r>
          </a:p>
          <a:p>
            <a:pPr marL="0" indent="0">
              <a:buNone/>
            </a:pPr>
            <a:r>
              <a:rPr lang="el-GR" sz="2400" smtClean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Περιεχόμενο ενότητας</a:t>
            </a:r>
            <a:endParaRPr lang="el-GR" sz="27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196752"/>
            <a:ext cx="6912768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dirty="0" smtClean="0"/>
              <a:t>Αφού ολοκληρώσαμε τις συναντήσεις στο χώρο του τμήματος…</a:t>
            </a:r>
          </a:p>
          <a:p>
            <a:pPr marL="0" indent="0">
              <a:buNone/>
            </a:pPr>
            <a:r>
              <a:rPr lang="el-GR" dirty="0" smtClean="0"/>
              <a:t>Σειρά έχει τώρα να γνωρίσουμε από κοντά τα πλαίσια συνεργασίας!!</a:t>
            </a:r>
          </a:p>
          <a:p>
            <a:pPr marL="0" indent="0">
              <a:buNone/>
            </a:pPr>
            <a:r>
              <a:rPr lang="el-GR" dirty="0" smtClean="0"/>
              <a:t>Ένα από τα πιο σημαντικά πρόσωπα στο χώρο αυτό είναι η Διευθύντρια των Δημοτικών Παιδικών Σταθμών Πεύκης/Λυκόβρυσης </a:t>
            </a:r>
            <a:r>
              <a:rPr lang="el-GR" b="1" dirty="0" smtClean="0"/>
              <a:t>κα</a:t>
            </a:r>
            <a:r>
              <a:rPr lang="el-GR" dirty="0" smtClean="0"/>
              <a:t> </a:t>
            </a:r>
            <a:r>
              <a:rPr lang="el-GR" b="1" dirty="0" smtClean="0"/>
              <a:t>Σταυρούλα </a:t>
            </a:r>
            <a:r>
              <a:rPr lang="el-GR" b="1" dirty="0" err="1" smtClean="0"/>
              <a:t>Βαρδάκου</a:t>
            </a:r>
            <a:r>
              <a:rPr lang="el-GR" dirty="0" smtClean="0"/>
              <a:t>!!</a:t>
            </a:r>
          </a:p>
          <a:p>
            <a:pPr marL="0" indent="0">
              <a:buNone/>
            </a:pPr>
            <a:r>
              <a:rPr lang="el-GR" dirty="0" smtClean="0"/>
              <a:t>Η </a:t>
            </a:r>
            <a:r>
              <a:rPr lang="el-GR" b="1" dirty="0" smtClean="0"/>
              <a:t>κα Σταυρούλα </a:t>
            </a:r>
            <a:r>
              <a:rPr lang="el-GR" b="1" dirty="0" err="1" smtClean="0"/>
              <a:t>Βαρδάκου</a:t>
            </a:r>
            <a:r>
              <a:rPr lang="el-GR" b="1" dirty="0" smtClean="0"/>
              <a:t> </a:t>
            </a:r>
            <a:r>
              <a:rPr lang="el-GR" dirty="0" smtClean="0"/>
              <a:t>είναι το κλειδί της επιτυχίας και της αρμονικής συνεργασίας της παιδαγωγικής ομάδας!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3590594"/>
            <a:ext cx="2285470" cy="16355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48264" y="5188542"/>
            <a:ext cx="18722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Happy</a:t>
            </a:r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Face</a:t>
            </a:r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7"/>
              </a:rPr>
              <a:t>Nemo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8"/>
              </a:rPr>
              <a:t>CC0 1.0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algn="ctr"/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345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mtClean="0">
                <a:solidFill>
                  <a:schemeClr val="tx1"/>
                </a:solidFill>
              </a:rPr>
              <a:t>Σημείωμα Χρήσης Έργων Τρίτων</a:t>
            </a:r>
            <a:r>
              <a:rPr lang="en-US" smtClean="0">
                <a:solidFill>
                  <a:schemeClr val="tx1"/>
                </a:solidFill>
              </a:rPr>
              <a:t> (1/2)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smtClean="0"/>
              <a:t>Το 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smtClean="0"/>
              <a:t>Εικόνες</a:t>
            </a:r>
            <a:r>
              <a:rPr lang="en-US" sz="2000" smtClean="0"/>
              <a:t>:</a:t>
            </a:r>
            <a:endParaRPr lang="el-GR" sz="2000" smtClean="0"/>
          </a:p>
          <a:p>
            <a:pPr marL="457200" indent="-457200">
              <a:buFont typeface="+mj-lt"/>
              <a:buAutoNum type="arabicPeriod"/>
            </a:pPr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en-US" sz="2000" smtClean="0">
                <a:hlinkClick r:id="rId4"/>
              </a:rPr>
              <a:t>Brush</a:t>
            </a:r>
            <a:r>
              <a:rPr lang="en-US" sz="2000" smtClean="0"/>
              <a:t> </a:t>
            </a:r>
            <a:r>
              <a:rPr lang="en-US" sz="2000" smtClean="0">
                <a:hlinkClick r:id="rId5"/>
              </a:rPr>
              <a:t>Palette</a:t>
            </a:r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 </a:t>
            </a:r>
            <a:r>
              <a:rPr lang="el-GR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από </a:t>
            </a:r>
            <a:r>
              <a:rPr lang="en-US" sz="2000" smtClean="0">
                <a:hlinkClick r:id="rId6"/>
              </a:rPr>
              <a:t>Nemo</a:t>
            </a:r>
            <a:r>
              <a:rPr lang="el-GR" sz="2000" smtClean="0"/>
              <a:t> </a:t>
            </a:r>
            <a:r>
              <a:rPr lang="el-GR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διαθέσιμο με άδεια </a:t>
            </a:r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7"/>
              </a:rPr>
              <a:t>CC0 1.0</a:t>
            </a:r>
            <a:endParaRPr lang="el-GR" sz="20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en-US" sz="2000" smtClean="0">
                <a:hlinkClick r:id="rId8"/>
              </a:rPr>
              <a:t>Tango Style Mushroom</a:t>
            </a:r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 </a:t>
            </a:r>
            <a:r>
              <a:rPr lang="el-GR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από </a:t>
            </a:r>
            <a:r>
              <a:rPr lang="en-US" sz="2000" smtClean="0">
                <a:hlinkClick r:id="rId9"/>
              </a:rPr>
              <a:t>rugby471</a:t>
            </a:r>
            <a:r>
              <a:rPr lang="el-GR" sz="2000" smtClean="0"/>
              <a:t> </a:t>
            </a:r>
            <a:r>
              <a:rPr lang="el-GR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διαθέσιμο ως κοινό κτήμα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en-US" sz="2000" smtClean="0">
                <a:hlinkClick r:id="rId10"/>
              </a:rPr>
              <a:t>Wooden</a:t>
            </a:r>
            <a:r>
              <a:rPr lang="en-US" sz="2000" smtClean="0"/>
              <a:t> </a:t>
            </a:r>
            <a:r>
              <a:rPr lang="en-US" sz="2000" u="sng" smtClean="0">
                <a:hlinkClick r:id="rId11"/>
              </a:rPr>
              <a:t>People</a:t>
            </a:r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 </a:t>
            </a:r>
            <a:r>
              <a:rPr lang="el-GR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από </a:t>
            </a:r>
            <a:r>
              <a:rPr lang="en-US" sz="2000" smtClean="0">
                <a:hlinkClick r:id="rId6"/>
              </a:rPr>
              <a:t>Nemo</a:t>
            </a:r>
            <a:r>
              <a:rPr lang="el-GR" sz="2000" smtClean="0"/>
              <a:t> </a:t>
            </a:r>
            <a:r>
              <a:rPr lang="el-GR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διαθέσιμο με άδεια </a:t>
            </a:r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7"/>
              </a:rPr>
              <a:t>CC0 1.0</a:t>
            </a:r>
            <a:endParaRPr lang="el-GR" sz="20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en-US" sz="2000" smtClean="0">
                <a:hlinkClick r:id="rId12"/>
              </a:rPr>
              <a:t>Smurfs are three apples tall</a:t>
            </a:r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 </a:t>
            </a:r>
            <a:r>
              <a:rPr lang="el-GR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από </a:t>
            </a:r>
            <a:r>
              <a:rPr lang="en-US" sz="2000" smtClean="0">
                <a:hlinkClick r:id="rId13"/>
              </a:rPr>
              <a:t>Smurfsteph</a:t>
            </a:r>
            <a:r>
              <a:rPr lang="el-GR" sz="2000" smtClean="0"/>
              <a:t> </a:t>
            </a:r>
            <a:r>
              <a:rPr lang="el-GR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διαθέσιμο με άδεια </a:t>
            </a:r>
            <a:r>
              <a:rPr lang="en-US" sz="2000" smtClean="0">
                <a:hlinkClick r:id="rId14"/>
              </a:rPr>
              <a:t>CC BY-SA 3.0</a:t>
            </a:r>
            <a:endParaRPr lang="el-GR" sz="2000" smtClean="0"/>
          </a:p>
          <a:p>
            <a:pPr marL="457200" indent="-457200">
              <a:buFont typeface="+mj-lt"/>
              <a:buAutoNum type="arabicPeriod"/>
            </a:pPr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en-US" sz="2000" smtClean="0">
                <a:hlinkClick r:id="rId15"/>
              </a:rPr>
              <a:t>Water droplet</a:t>
            </a:r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 </a:t>
            </a:r>
            <a:r>
              <a:rPr lang="el-GR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από </a:t>
            </a:r>
            <a:r>
              <a:rPr lang="en-US" sz="2000" smtClean="0">
                <a:hlinkClick r:id="rId16"/>
              </a:rPr>
              <a:t>mbalax</a:t>
            </a:r>
            <a:r>
              <a:rPr lang="el-GR" sz="2000" smtClean="0"/>
              <a:t> </a:t>
            </a:r>
            <a:r>
              <a:rPr lang="el-GR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διαθέσιμο ως κοινό κτήμα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en-US" sz="2000" smtClean="0">
                <a:hlinkClick r:id="rId17"/>
              </a:rPr>
              <a:t>718star</a:t>
            </a:r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</a:t>
            </a:r>
            <a:r>
              <a:rPr lang="el-GR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από </a:t>
            </a:r>
            <a:r>
              <a:rPr lang="en-US" sz="2000" smtClean="0">
                <a:hlinkClick r:id="rId16"/>
              </a:rPr>
              <a:t>mbalax</a:t>
            </a:r>
            <a:r>
              <a:rPr lang="el-GR" sz="2000" smtClean="0"/>
              <a:t> </a:t>
            </a:r>
            <a:r>
              <a:rPr lang="el-GR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διαθέσιμο ως κοινό κτήμα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en-US" sz="2000" smtClean="0">
                <a:hlinkClick r:id="rId18"/>
              </a:rPr>
              <a:t>kite</a:t>
            </a:r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</a:t>
            </a:r>
            <a:r>
              <a:rPr lang="el-GR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από </a:t>
            </a:r>
            <a:r>
              <a:rPr lang="en-US" sz="2000" smtClean="0">
                <a:hlinkClick r:id="rId19"/>
              </a:rPr>
              <a:t>Machovka</a:t>
            </a:r>
            <a:r>
              <a:rPr lang="el-GR" sz="2000" smtClean="0"/>
              <a:t> </a:t>
            </a:r>
            <a:r>
              <a:rPr lang="el-GR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διαθέσιμο ως κοινό κτήμα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en-US" sz="2000" smtClean="0">
                <a:hlinkClick r:id="rId20"/>
              </a:rPr>
              <a:t>Sun Flower</a:t>
            </a:r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 </a:t>
            </a:r>
            <a:r>
              <a:rPr lang="el-GR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από </a:t>
            </a:r>
            <a:r>
              <a:rPr lang="en-US" sz="2000" smtClean="0">
                <a:hlinkClick r:id="rId21"/>
              </a:rPr>
              <a:t>Connygatz</a:t>
            </a:r>
            <a:r>
              <a:rPr lang="el-GR" sz="2000" smtClean="0"/>
              <a:t> </a:t>
            </a:r>
            <a:r>
              <a:rPr lang="el-GR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διαθέσιμο με άδεια </a:t>
            </a:r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7"/>
              </a:rPr>
              <a:t>CC0 1.0</a:t>
            </a:r>
            <a:endParaRPr lang="el-GR" sz="20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l-GR" sz="20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l-GR" sz="20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l-GR" sz="20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l-GR" sz="20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000" smtClean="0"/>
          </a:p>
          <a:p>
            <a:pPr marL="457200" indent="-457200">
              <a:buFont typeface="+mj-lt"/>
              <a:buAutoNum type="arabicPeriod"/>
            </a:pPr>
            <a:endParaRPr lang="el-GR" sz="20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l-GR" sz="20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l-GR" sz="20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0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l-GR" sz="2000" b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17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mtClean="0">
                <a:solidFill>
                  <a:schemeClr val="tx1"/>
                </a:solidFill>
              </a:rPr>
              <a:t>Σημείωμα Χρήσης Έργων Τρίτων</a:t>
            </a:r>
            <a:r>
              <a:rPr lang="en-US" smtClean="0">
                <a:solidFill>
                  <a:schemeClr val="tx1"/>
                </a:solidFill>
              </a:rPr>
              <a:t> (</a:t>
            </a:r>
            <a:r>
              <a:rPr lang="el-GR" smtClean="0">
                <a:solidFill>
                  <a:schemeClr val="tx1"/>
                </a:solidFill>
              </a:rPr>
              <a:t>2</a:t>
            </a:r>
            <a:r>
              <a:rPr lang="en-US" smtClean="0">
                <a:solidFill>
                  <a:schemeClr val="tx1"/>
                </a:solidFill>
              </a:rPr>
              <a:t>/2)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smtClean="0"/>
              <a:t>Το 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smtClean="0"/>
              <a:t>Εικόνες</a:t>
            </a:r>
            <a:r>
              <a:rPr lang="en-US" sz="2000" smtClean="0"/>
              <a:t>:</a:t>
            </a:r>
            <a:endParaRPr lang="el-GR" sz="2000" smtClean="0"/>
          </a:p>
          <a:p>
            <a:pPr marL="457200" indent="-457200">
              <a:buFont typeface="+mj-lt"/>
              <a:buAutoNum type="arabicPeriod" startAt="9"/>
            </a:pPr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en-US" sz="2000" smtClean="0">
                <a:hlinkClick r:id="rId4"/>
              </a:rPr>
              <a:t>Cartoon Butterfly</a:t>
            </a:r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 </a:t>
            </a:r>
            <a:r>
              <a:rPr lang="el-GR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από </a:t>
            </a:r>
            <a:r>
              <a:rPr lang="en-US" sz="2000" smtClean="0">
                <a:hlinkClick r:id="rId5"/>
              </a:rPr>
              <a:t>vectorsme</a:t>
            </a:r>
            <a:r>
              <a:rPr lang="el-GR" sz="2000" smtClean="0"/>
              <a:t> </a:t>
            </a:r>
            <a:r>
              <a:rPr lang="el-GR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διαθέσιμο ως κοινό κτήμα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en-US" sz="2000" smtClean="0">
                <a:hlinkClick r:id="rId6"/>
              </a:rPr>
              <a:t>Dolphin</a:t>
            </a:r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 </a:t>
            </a:r>
            <a:r>
              <a:rPr lang="el-GR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από </a:t>
            </a:r>
            <a:r>
              <a:rPr lang="en-US" sz="2000" smtClean="0">
                <a:hlinkClick r:id="rId7"/>
              </a:rPr>
              <a:t>Nemo</a:t>
            </a:r>
            <a:r>
              <a:rPr lang="el-GR" sz="2000" smtClean="0"/>
              <a:t> </a:t>
            </a:r>
            <a:r>
              <a:rPr lang="el-GR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διαθέσιμο με άδεια </a:t>
            </a:r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8"/>
              </a:rPr>
              <a:t>CC0 1.0</a:t>
            </a:r>
            <a:endParaRPr lang="el-GR" sz="20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 startAt="9"/>
            </a:pPr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en-US" sz="2000" smtClean="0">
                <a:hlinkClick r:id="rId9"/>
              </a:rPr>
              <a:t>A tough gang of Spinning Tops</a:t>
            </a:r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 </a:t>
            </a:r>
            <a:r>
              <a:rPr lang="el-GR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από </a:t>
            </a:r>
            <a:r>
              <a:rPr lang="en-US" sz="2000" smtClean="0">
                <a:hlinkClick r:id="rId10" tooltip="User:Davidturnswood (page does not exist)"/>
              </a:rPr>
              <a:t>Davidturnswood</a:t>
            </a:r>
            <a:r>
              <a:rPr lang="el-GR" sz="2000" smtClean="0"/>
              <a:t> </a:t>
            </a:r>
            <a:r>
              <a:rPr lang="el-GR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διαθέσιμο με άδεια </a:t>
            </a:r>
            <a:r>
              <a:rPr lang="en-US" sz="2000" smtClean="0">
                <a:hlinkClick r:id="rId11"/>
              </a:rPr>
              <a:t>CC BY-SA 3.0</a:t>
            </a:r>
            <a:endParaRPr lang="el-GR" sz="2000" smtClean="0"/>
          </a:p>
          <a:p>
            <a:pPr marL="457200" indent="-457200">
              <a:buFont typeface="+mj-lt"/>
              <a:buAutoNum type="arabicPeriod" startAt="9"/>
            </a:pPr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en-US" sz="2000" smtClean="0">
                <a:hlinkClick r:id="rId12"/>
              </a:rPr>
              <a:t>Candy</a:t>
            </a:r>
            <a:r>
              <a:rPr lang="en-US" sz="2000" smtClean="0"/>
              <a:t> </a:t>
            </a:r>
            <a:r>
              <a:rPr lang="en-US" sz="2000" smtClean="0">
                <a:hlinkClick r:id="rId13"/>
              </a:rPr>
              <a:t>Canes</a:t>
            </a:r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 </a:t>
            </a:r>
            <a:r>
              <a:rPr lang="el-GR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από </a:t>
            </a:r>
            <a:r>
              <a:rPr lang="en-US" sz="2000" smtClean="0">
                <a:hlinkClick r:id="rId7"/>
              </a:rPr>
              <a:t>Nemo</a:t>
            </a:r>
            <a:r>
              <a:rPr lang="el-GR" sz="2000" smtClean="0"/>
              <a:t> </a:t>
            </a:r>
            <a:r>
              <a:rPr lang="el-GR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διαθέσιμο με άδεια </a:t>
            </a:r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8"/>
              </a:rPr>
              <a:t>CC0 1.0</a:t>
            </a:r>
            <a:endParaRPr lang="el-GR" sz="20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 startAt="9"/>
            </a:pPr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en-US" sz="2000" smtClean="0">
                <a:hlinkClick r:id="rId14"/>
              </a:rPr>
              <a:t>Bar</a:t>
            </a:r>
            <a:r>
              <a:rPr lang="el-GR" sz="2000" smtClean="0"/>
              <a:t> </a:t>
            </a:r>
            <a:r>
              <a:rPr lang="el-GR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από </a:t>
            </a:r>
            <a:r>
              <a:rPr lang="en-US" sz="2000" smtClean="0">
                <a:hlinkClick r:id="rId7"/>
              </a:rPr>
              <a:t>Nemo</a:t>
            </a:r>
            <a:r>
              <a:rPr lang="el-GR" sz="2000" smtClean="0"/>
              <a:t> </a:t>
            </a:r>
            <a:r>
              <a:rPr lang="el-GR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διαθέσιμο με άδεια </a:t>
            </a:r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8"/>
              </a:rPr>
              <a:t>CC0 1.0</a:t>
            </a:r>
            <a:endParaRPr lang="el-GR" sz="20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 startAt="9"/>
            </a:pPr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en-US" sz="2000" smtClean="0">
                <a:hlinkClick r:id="rId15"/>
              </a:rPr>
              <a:t>kite</a:t>
            </a:r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</a:t>
            </a:r>
            <a:r>
              <a:rPr lang="el-GR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από </a:t>
            </a:r>
            <a:r>
              <a:rPr lang="en-US" sz="2000" smtClean="0">
                <a:hlinkClick r:id="rId16"/>
              </a:rPr>
              <a:t>Machovka</a:t>
            </a:r>
            <a:r>
              <a:rPr lang="el-GR" sz="2000" smtClean="0"/>
              <a:t> </a:t>
            </a:r>
            <a:r>
              <a:rPr lang="el-GR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διαθέσιμο ως κοινό κτήμα 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en-US" sz="2000" smtClean="0">
                <a:hlinkClick r:id="rId17"/>
              </a:rPr>
              <a:t>windmill</a:t>
            </a:r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 </a:t>
            </a:r>
            <a:r>
              <a:rPr lang="el-GR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από </a:t>
            </a:r>
            <a:r>
              <a:rPr lang="en-US" sz="2000" smtClean="0">
                <a:hlinkClick r:id="rId18"/>
              </a:rPr>
              <a:t>egore911</a:t>
            </a:r>
            <a:r>
              <a:rPr lang="el-GR" sz="2000" smtClean="0"/>
              <a:t> </a:t>
            </a:r>
            <a:r>
              <a:rPr lang="el-GR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διαθέσιμο ως κοινό κτήμα </a:t>
            </a:r>
          </a:p>
          <a:p>
            <a:pPr marL="457200" indent="-457200">
              <a:buFont typeface="+mj-lt"/>
              <a:buAutoNum type="arabicPeriod" startAt="9"/>
            </a:pPr>
            <a:endParaRPr lang="el-GR" sz="20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 startAt="9"/>
            </a:pPr>
            <a:endParaRPr lang="el-GR" sz="20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 startAt="9"/>
            </a:pPr>
            <a:endParaRPr lang="el-GR" sz="20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 startAt="9"/>
            </a:pPr>
            <a:endParaRPr lang="el-GR" sz="20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 startAt="9"/>
            </a:pPr>
            <a:endParaRPr lang="en-US" sz="2000" smtClean="0"/>
          </a:p>
          <a:p>
            <a:pPr marL="457200" indent="-457200">
              <a:buFont typeface="+mj-lt"/>
              <a:buAutoNum type="arabicPeriod" startAt="9"/>
            </a:pPr>
            <a:endParaRPr lang="el-GR" sz="20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 startAt="9"/>
            </a:pPr>
            <a:endParaRPr lang="el-GR" sz="20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 startAt="9"/>
            </a:pPr>
            <a:endParaRPr lang="el-GR" sz="20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 startAt="9"/>
            </a:pPr>
            <a:endParaRPr lang="en-US" sz="20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 startAt="9"/>
            </a:pPr>
            <a:endParaRPr lang="el-GR" sz="2000" b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347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smtClean="0"/>
              <a:t>Το παρόν εκπαιδευτικό υλικό έχει αναπτυχθεί στ</a:t>
            </a:r>
            <a:r>
              <a:rPr lang="en-US" sz="2000" smtClean="0"/>
              <a:t>o</a:t>
            </a:r>
            <a:r>
              <a:rPr lang="el-GR" sz="2000" smtClean="0"/>
              <a:t> πλαίσι</a:t>
            </a:r>
            <a:r>
              <a:rPr lang="en-US" sz="2000" smtClean="0"/>
              <a:t>o</a:t>
            </a:r>
            <a:r>
              <a:rPr lang="el-GR" sz="2000" smtClean="0"/>
              <a:t> του εκπαιδευτικού έργου του διδάσκοντα.</a:t>
            </a:r>
            <a:endParaRPr lang="en-US" sz="2000" smtClean="0"/>
          </a:p>
          <a:p>
            <a:r>
              <a:rPr lang="el-GR" sz="2000" smtClean="0"/>
              <a:t>Το έργο «</a:t>
            </a:r>
            <a:r>
              <a:rPr lang="el-GR" sz="2000" b="1" smtClean="0"/>
              <a:t>Ανοικτά Ακαδημαϊκά Μαθήματα στο ΤΕΙ Αθήνας</a:t>
            </a:r>
            <a:r>
              <a:rPr lang="el-GR" sz="2000" smtClean="0"/>
              <a:t>» έχει χρηματοδοτήσει μόνο την αναδιαμόρφωση του εκπαιδευτικού υλικού. </a:t>
            </a:r>
            <a:endParaRPr lang="en-US" sz="2000" smtClean="0"/>
          </a:p>
          <a:p>
            <a:r>
              <a:rPr lang="el-GR" sz="200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  <a:endParaRPr lang="el-GR" sz="2000" dirty="0" smtClean="0"/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2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Γνωριμία με τη Διευθύντρια κα </a:t>
            </a:r>
            <a:r>
              <a:rPr lang="el-GR" i="1" dirty="0" smtClean="0"/>
              <a:t>Σταυρούλα </a:t>
            </a:r>
            <a:r>
              <a:rPr lang="el-GR" i="1" dirty="0" err="1" smtClean="0"/>
              <a:t>Βαρδάκου</a:t>
            </a:r>
            <a:r>
              <a:rPr lang="el-GR" i="1" dirty="0" smtClean="0"/>
              <a:t>- 1</a:t>
            </a:r>
            <a:endParaRPr lang="el-GR" sz="2700" b="0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052736"/>
            <a:ext cx="7488832" cy="864096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ü"/>
            </a:pPr>
            <a:r>
              <a:rPr lang="el-GR" dirty="0" smtClean="0"/>
              <a:t>Θα θέλατε να μας πείτε λίγα λόγια για την ακαδημαϊκή σας πορεία; (πτυχία, επιμόρφωση)</a:t>
            </a:r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1115616" y="1916832"/>
            <a:ext cx="748883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Ποιες ήταν οι προηγούμενες θέσεις εργασίας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;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 (στο Δήμο ή σε άλλους ιδιωτικούς χώρους)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323528" y="2852936"/>
            <a:ext cx="8136904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Υπάρχει διαφορά ανάμεσα στην τωρινή θέση απασχόλησης και στις προηγούμενες; (πχ στον τρόπο αντιμετώπισης καταστάσεων, διαμόρφωση χώρου, προγράμματος)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Θέση περιεχομένου 2"/>
          <p:cNvSpPr txBox="1">
            <a:spLocks/>
          </p:cNvSpPr>
          <p:nvPr/>
        </p:nvSpPr>
        <p:spPr>
          <a:xfrm>
            <a:off x="1187624" y="4149080"/>
            <a:ext cx="748883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Θα θέλατε να μας περιγράψετε πως είναι μία καθημερινή μέρα στον ΠΣ;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179512" y="5157192"/>
            <a:ext cx="8568952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Μπορείτε να μας περιγράψετε την παιδαγωγική προσέγγιση που ακολουθείτε; Μου έχετε μιλήσει για μία πρωτοποριακή προσέγγιση στον τρόπο προετοιμασίας της καλοκαιρινής γιορτής.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57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Γνωριμία με τη Διευθύντρια κα </a:t>
            </a:r>
            <a:r>
              <a:rPr lang="el-GR" i="1" dirty="0" smtClean="0"/>
              <a:t>Σταυρούλα </a:t>
            </a:r>
            <a:r>
              <a:rPr lang="el-GR" i="1" dirty="0" err="1" smtClean="0"/>
              <a:t>Βαρδάκου</a:t>
            </a:r>
            <a:r>
              <a:rPr lang="el-GR" i="1" dirty="0" smtClean="0"/>
              <a:t>- 2</a:t>
            </a:r>
            <a:endParaRPr lang="el-GR" sz="2700" b="0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1080120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ü"/>
            </a:pPr>
            <a:r>
              <a:rPr lang="el-GR" dirty="0" smtClean="0"/>
              <a:t>Πόσο εύκολο ή πόσο δύσκολο είναι να ακολουθήσετε πρακτικά τη θεωρία που διδαχθήκατε στα φοιτητικά σας χρόνια;</a:t>
            </a:r>
            <a:endParaRPr lang="el-GR" dirty="0"/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1115616" y="2060848"/>
            <a:ext cx="748883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Ποιες ήταν οι προηγούμενες θέσεις εργασίας (στο Δήμο ή σε άλλους ιδιωτικούς χώρους)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323528" y="2996952"/>
            <a:ext cx="8136904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Τι δυσκολίες αντιμετωπίζετε στην εφαρμογή του καθημερινού εκπαιδευτικού σας έργου;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Θέση περιεχομένου 2"/>
          <p:cNvSpPr txBox="1">
            <a:spLocks/>
          </p:cNvSpPr>
          <p:nvPr/>
        </p:nvSpPr>
        <p:spPr>
          <a:xfrm>
            <a:off x="1187624" y="3974160"/>
            <a:ext cx="748883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Τι είναι αυτό που σας συναρπάζει σε αυτό το επάγγελμα και σας κάνει να προσπερνάτε όλες τις δυσκολίες;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323528" y="5301208"/>
            <a:ext cx="864096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Πως είναι η συνεργασία σας με τους υπόλοιπους συναδέλφους; Βρίσκετε βοηθητικό το γεγονός ότι υπάρχουν 2 παιδαγωγοί σε 1 τάξη;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799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Γνωριμία με τη Διευθύντρια κα </a:t>
            </a:r>
            <a:r>
              <a:rPr lang="el-GR" i="1" dirty="0" smtClean="0"/>
              <a:t>Σταυρούλα </a:t>
            </a:r>
            <a:r>
              <a:rPr lang="el-GR" i="1" dirty="0" err="1" smtClean="0"/>
              <a:t>Βαρδάκου</a:t>
            </a:r>
            <a:r>
              <a:rPr lang="el-GR" i="1" dirty="0" smtClean="0"/>
              <a:t>- 3</a:t>
            </a:r>
            <a:endParaRPr lang="el-GR" sz="2700" b="0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1080120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ü"/>
            </a:pPr>
            <a:r>
              <a:rPr lang="el-GR" dirty="0" smtClean="0"/>
              <a:t>Εάν θα μπορούσατε να μοιραστείτε μία καλή πρακτική με τους υπόλοιπους ποια θα ήταν αυτή;</a:t>
            </a:r>
            <a:endParaRPr lang="el-GR" dirty="0"/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1115616" y="2060848"/>
            <a:ext cx="7776864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Θέλετε να μας μιλήσετε λίγο για το συγγραφικό σας έργο; Τι ήταν αυτό που σας παρακίνησε; Συνεχίζετε ακόμα;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323528" y="2924944"/>
            <a:ext cx="8496944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Φιλοξενούσατε περίπου 2 φοιτήτριες μία φορά την εβδομάδα στους ΠΣ. Πως σας φάνηκε αυτή η πρακτική; Ήταν χρήσιμο; Σας βοήθησε;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Θέση περιεχομένου 2"/>
          <p:cNvSpPr txBox="1">
            <a:spLocks/>
          </p:cNvSpPr>
          <p:nvPr/>
        </p:nvSpPr>
        <p:spPr>
          <a:xfrm>
            <a:off x="1187624" y="4149080"/>
            <a:ext cx="7488832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Σε τι/ποιους τομείς σας βοήθησαν οι φοιτήτριες πρακτικής; Εάν όχι, τι θα θέλετε να κάνουν για να σας βοηθήσουν;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323528" y="5445224"/>
            <a:ext cx="8640960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Πως είδατε την εξέλιξή τους κατά τη διάρκεια του εξαμήνου; Σε ποιους τομείς πιστεύετε ότι εξελίχθηκαν και σε τι χρειάζονται να εξελιχθούν;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476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Γνωριμία με τη Διευθύντρια κα </a:t>
            </a:r>
            <a:r>
              <a:rPr lang="el-GR" i="1" dirty="0" smtClean="0"/>
              <a:t>Σταυρούλα </a:t>
            </a:r>
            <a:r>
              <a:rPr lang="el-GR" i="1" dirty="0" err="1" smtClean="0"/>
              <a:t>Βαρδάκου</a:t>
            </a:r>
            <a:r>
              <a:rPr lang="el-GR" i="1" dirty="0" smtClean="0"/>
              <a:t>- 4</a:t>
            </a:r>
            <a:endParaRPr lang="el-GR" sz="2700" b="0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1080120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ü"/>
            </a:pPr>
            <a:r>
              <a:rPr lang="el-GR" dirty="0" smtClean="0"/>
              <a:t>Πως πιστεύετε ότι τις βοηθήσατε εσείς στο να εξελιχθούν επαγγελματικά;</a:t>
            </a:r>
            <a:endParaRPr lang="el-GR" dirty="0"/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1043608" y="2708920"/>
            <a:ext cx="7776864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Πως σας φάνηκαν οι δραστηριότητες που εφάρμοζαν;</a:t>
            </a:r>
          </a:p>
        </p:txBody>
      </p:sp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323528" y="3717032"/>
            <a:ext cx="8496944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Πως σας φάνηκε η συμμετοχή τους στις οργανωμένες δραστηριότητες από τις παιδαγωγούς κατά τη διάρκεια της ημέρας;</a:t>
            </a:r>
          </a:p>
        </p:txBody>
      </p:sp>
      <p:sp>
        <p:nvSpPr>
          <p:cNvPr id="8" name="Θέση περιεχομένου 2"/>
          <p:cNvSpPr txBox="1">
            <a:spLocks/>
          </p:cNvSpPr>
          <p:nvPr/>
        </p:nvSpPr>
        <p:spPr>
          <a:xfrm>
            <a:off x="1187624" y="5301208"/>
            <a:ext cx="7488832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Τι θα τους προτείνατε ως συμβουλή για τη μελλοντική τους πορεία;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926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Πλαίσια πρακτικής άσκησης</a:t>
            </a:r>
            <a:endParaRPr lang="el-GR" sz="27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3507" y="1700808"/>
            <a:ext cx="5760640" cy="26642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3200" dirty="0" smtClean="0"/>
              <a:t>Ας γνωρίσουμε τώρα τα πλαίσια πρακτικής άσκησης που θα συνεργαστούμε αυτό το ακαδημαϊκό εξάμηνο για τη διεξαγωγή του μαθήματος «Αρχές Οργάνωσης Παιδαγωγικής Πράξης Ι (Ε)»</a:t>
            </a:r>
            <a:endParaRPr lang="el-GR" sz="3200" dirty="0"/>
          </a:p>
        </p:txBody>
      </p:sp>
      <p:pic>
        <p:nvPicPr>
          <p:cNvPr id="6" name="Picture 5" descr="wink-98461_64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37485" y="2279132"/>
            <a:ext cx="2409428" cy="24831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06095" y="4655396"/>
            <a:ext cx="18722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000" dirty="0">
                <a:solidFill>
                  <a:prstClr val="black"/>
                </a:solidFill>
                <a:latin typeface="Calibri"/>
                <a:hlinkClick r:id="rId5"/>
              </a:rPr>
              <a:t>Wink</a:t>
            </a:r>
            <a:r>
              <a:rPr lang="en-US" sz="1000" dirty="0">
                <a:solidFill>
                  <a:prstClr val="black"/>
                </a:solidFill>
                <a:latin typeface="Calibri"/>
              </a:rPr>
              <a:t> </a:t>
            </a:r>
            <a:r>
              <a:rPr lang="en-US" sz="1000" u="sng" dirty="0" smtClean="0">
                <a:solidFill>
                  <a:prstClr val="black"/>
                </a:solidFill>
                <a:latin typeface="Calibri"/>
                <a:hlinkClick r:id="rId6"/>
              </a:rPr>
              <a:t>Smiley</a:t>
            </a:r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000" dirty="0" err="1" smtClean="0">
                <a:solidFill>
                  <a:prstClr val="black"/>
                </a:solidFill>
                <a:latin typeface="Calibri"/>
                <a:hlinkClick r:id="rId7"/>
              </a:rPr>
              <a:t>OpenIcons</a:t>
            </a:r>
            <a:r>
              <a:rPr lang="el-GR" sz="1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8"/>
              </a:rPr>
              <a:t>CC0 1.0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algn="ctr"/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900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1</a:t>
            </a:r>
            <a:r>
              <a:rPr lang="el-GR" baseline="30000" dirty="0" smtClean="0"/>
              <a:t>ος</a:t>
            </a:r>
            <a:r>
              <a:rPr lang="el-GR" dirty="0" smtClean="0"/>
              <a:t> Δημοτικός Παιδικός Σταθμός Πεύκης</a:t>
            </a:r>
            <a:endParaRPr lang="el-GR" sz="2700" b="0" dirty="0"/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467544" y="1484784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fontAlgn="auto">
              <a:spcBef>
                <a:spcPts val="1200"/>
              </a:spcBef>
              <a:spcAft>
                <a:spcPts val="0"/>
              </a:spcAft>
              <a:buFont typeface="Courier New" panose="02070309020205020404" pitchFamily="49" charset="0"/>
              <a:buNone/>
              <a:defRPr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Βαλτετσίου &amp; Βάρναλη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Courier New" panose="02070309020205020404" pitchFamily="49" charset="0"/>
              <a:buNone/>
              <a:defRPr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210 8062833 (</a:t>
            </a:r>
            <a:r>
              <a:rPr lang="el-GR" sz="2400" dirty="0" err="1" smtClean="0">
                <a:solidFill>
                  <a:prstClr val="black"/>
                </a:solidFill>
                <a:latin typeface="Calibri"/>
              </a:rPr>
              <a:t>Τηλ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), 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Courier New" panose="02070309020205020404" pitchFamily="49" charset="0"/>
              <a:buNone/>
              <a:defRPr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210 6141313 (Φαξ)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Courier New" panose="02070309020205020404" pitchFamily="49" charset="0"/>
              <a:buNone/>
              <a:defRPr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Υπεύθυνη: κα Άννα Μάλη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6025" y="1682552"/>
            <a:ext cx="3491880" cy="319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067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88032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1</a:t>
            </a:r>
            <a:r>
              <a:rPr lang="el-GR" baseline="30000" dirty="0" smtClean="0"/>
              <a:t>ος</a:t>
            </a:r>
            <a:r>
              <a:rPr lang="el-GR" dirty="0" smtClean="0"/>
              <a:t> Δημοτικός Παιδικός Σταθμός Πεύκης</a:t>
            </a:r>
            <a:br>
              <a:rPr lang="el-GR" dirty="0" smtClean="0"/>
            </a:br>
            <a:r>
              <a:rPr lang="el-GR" i="1" dirty="0" smtClean="0"/>
              <a:t>Τμήματα</a:t>
            </a:r>
            <a:endParaRPr lang="el-GR" sz="2700" b="0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484784"/>
            <a:ext cx="5472608" cy="4608512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Blip>
                <a:blip r:embed="rId4"/>
              </a:buBlip>
            </a:pPr>
            <a:r>
              <a:rPr lang="el-GR" sz="3600" dirty="0" smtClean="0"/>
              <a:t>Τμήμα Νερομπογιές</a:t>
            </a:r>
          </a:p>
          <a:p>
            <a:pPr>
              <a:spcAft>
                <a:spcPts val="1200"/>
              </a:spcAft>
              <a:buBlip>
                <a:blip r:embed="rId4"/>
              </a:buBlip>
            </a:pPr>
            <a:r>
              <a:rPr lang="el-GR" sz="3600" dirty="0" smtClean="0"/>
              <a:t>Τμήμα Μανιτάρι</a:t>
            </a:r>
          </a:p>
          <a:p>
            <a:pPr>
              <a:spcAft>
                <a:spcPts val="1200"/>
              </a:spcAft>
              <a:buBlip>
                <a:blip r:embed="rId4"/>
              </a:buBlip>
            </a:pPr>
            <a:r>
              <a:rPr lang="el-GR" sz="3600" dirty="0" smtClean="0"/>
              <a:t>Τμήμα Πειρατές</a:t>
            </a:r>
          </a:p>
          <a:p>
            <a:pPr>
              <a:spcAft>
                <a:spcPts val="1200"/>
              </a:spcAft>
              <a:buBlip>
                <a:blip r:embed="rId4"/>
              </a:buBlip>
            </a:pPr>
            <a:r>
              <a:rPr lang="el-GR" sz="3600" dirty="0" smtClean="0"/>
              <a:t>Τμήμα </a:t>
            </a:r>
            <a:r>
              <a:rPr lang="el-GR" sz="3600" dirty="0" err="1" smtClean="0"/>
              <a:t>Στρουμφάκια</a:t>
            </a:r>
            <a:endParaRPr lang="el-GR" sz="3600" dirty="0" smtClean="0"/>
          </a:p>
          <a:p>
            <a:pPr>
              <a:spcAft>
                <a:spcPts val="1200"/>
              </a:spcAft>
              <a:buBlip>
                <a:blip r:embed="rId4"/>
              </a:buBlip>
            </a:pPr>
            <a:r>
              <a:rPr lang="el-GR" sz="3600" dirty="0" smtClean="0"/>
              <a:t>Τμήμα Δροσοσταλίδες</a:t>
            </a:r>
          </a:p>
          <a:p>
            <a:pPr>
              <a:spcAft>
                <a:spcPts val="1200"/>
              </a:spcAft>
              <a:buBlip>
                <a:blip r:embed="rId4"/>
              </a:buBlip>
            </a:pPr>
            <a:r>
              <a:rPr lang="el-GR" sz="3600" dirty="0" smtClean="0"/>
              <a:t>Τμήμα Αστεράκια</a:t>
            </a:r>
            <a:endParaRPr lang="el-GR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87762" y="1388566"/>
            <a:ext cx="846629" cy="83539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80275" y="1402752"/>
            <a:ext cx="6229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1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67944" y="2179322"/>
            <a:ext cx="680012" cy="68001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476201" y="2519328"/>
            <a:ext cx="6229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2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13589" y="2944360"/>
            <a:ext cx="725224" cy="117504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553055" y="3238349"/>
            <a:ext cx="6229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3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print"/>
          <a:srcRect r="40023"/>
          <a:stretch/>
        </p:blipFill>
        <p:spPr>
          <a:xfrm>
            <a:off x="4864545" y="3861682"/>
            <a:ext cx="754254" cy="101601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422901" y="4121811"/>
            <a:ext cx="6229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4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41672" y="4520518"/>
            <a:ext cx="1155620" cy="163338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650899" y="4898810"/>
            <a:ext cx="6229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5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90349" y="5661248"/>
            <a:ext cx="869879" cy="98531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096244" y="6170358"/>
            <a:ext cx="6229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6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511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53141644e78e5ebfc2bcfa7e50ecca1274b8180"/>
  <p:tag name="ISPRING_RESOURCE_PATHS_HASH_PRESENTER" val="e23be2cc856c52d77dd143aa79aa7c7e12e6e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2_OC_template_updated">
  <a:themeElements>
    <a:clrScheme name="Προσαρμοσμένο 6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Προσαρμοσμένο 7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1291</Words>
  <Application>Microsoft Office PowerPoint</Application>
  <PresentationFormat>On-screen Show (4:3)</PresentationFormat>
  <Paragraphs>200</Paragraphs>
  <Slides>22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2_OC_template_updated</vt:lpstr>
      <vt:lpstr>OC_template_updated</vt:lpstr>
      <vt:lpstr>1_OC_template_updated</vt:lpstr>
      <vt:lpstr>Αρχές Οργάνωσης Παιδαγωγικής Πράξης Ι (E)</vt:lpstr>
      <vt:lpstr>Περιεχόμενο ενότητας</vt:lpstr>
      <vt:lpstr>Γνωριμία με τη Διευθύντρια κα Σταυρούλα Βαρδάκου- 1</vt:lpstr>
      <vt:lpstr>Γνωριμία με τη Διευθύντρια κα Σταυρούλα Βαρδάκου- 2</vt:lpstr>
      <vt:lpstr>Γνωριμία με τη Διευθύντρια κα Σταυρούλα Βαρδάκου- 3</vt:lpstr>
      <vt:lpstr>Γνωριμία με τη Διευθύντρια κα Σταυρούλα Βαρδάκου- 4</vt:lpstr>
      <vt:lpstr>Πλαίσια πρακτικής άσκησης</vt:lpstr>
      <vt:lpstr>1ος Δημοτικός Παιδικός Σταθμός Πεύκης</vt:lpstr>
      <vt:lpstr>1ος Δημοτικός Παιδικός Σταθμός Πεύκης Τμήματα</vt:lpstr>
      <vt:lpstr>2ος Δημοτικός Παιδικός Σταθμός Πεύκης</vt:lpstr>
      <vt:lpstr>2ος Δημοτικός Παιδικός Σταθμός Πεύκης Τμήματα</vt:lpstr>
      <vt:lpstr>Δημοτικός Παιδικός Σταθμός Λυκόβρυσης</vt:lpstr>
      <vt:lpstr>Δημοτικός Παιδικός Σταθμός Λυκόβρυσης Τμήματα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 (1/2)</vt:lpstr>
      <vt:lpstr>Σημείωμα Χρήσης Έργων Τρίτων (2/2)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53</cp:revision>
  <dcterms:created xsi:type="dcterms:W3CDTF">2013-03-04T13:35:19Z</dcterms:created>
  <dcterms:modified xsi:type="dcterms:W3CDTF">2015-03-02T09:41:02Z</dcterms:modified>
</cp:coreProperties>
</file>