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2"/>
  </p:notesMasterIdLst>
  <p:handoutMasterIdLst>
    <p:handoutMasterId r:id="rId53"/>
  </p:handoutMasterIdLst>
  <p:sldIdLst>
    <p:sldId id="271" r:id="rId4"/>
    <p:sldId id="300" r:id="rId5"/>
    <p:sldId id="336" r:id="rId6"/>
    <p:sldId id="301" r:id="rId7"/>
    <p:sldId id="302" r:id="rId8"/>
    <p:sldId id="303" r:id="rId9"/>
    <p:sldId id="304" r:id="rId10"/>
    <p:sldId id="305" r:id="rId11"/>
    <p:sldId id="306" r:id="rId12"/>
    <p:sldId id="337"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38" r:id="rId36"/>
    <p:sldId id="329" r:id="rId37"/>
    <p:sldId id="330" r:id="rId38"/>
    <p:sldId id="331" r:id="rId39"/>
    <p:sldId id="332" r:id="rId40"/>
    <p:sldId id="333" r:id="rId41"/>
    <p:sldId id="339" r:id="rId42"/>
    <p:sldId id="334" r:id="rId43"/>
    <p:sldId id="335" r:id="rId44"/>
    <p:sldId id="257" r:id="rId45"/>
    <p:sldId id="262" r:id="rId46"/>
    <p:sldId id="299" r:id="rId47"/>
    <p:sldId id="269" r:id="rId48"/>
    <p:sldId id="270" r:id="rId49"/>
    <p:sldId id="266" r:id="rId50"/>
    <p:sldId id="261"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37</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28</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fontScale="85000" lnSpcReduction="20000"/>
          </a:bodyPr>
          <a:lstStyle/>
          <a:p>
            <a:pPr>
              <a:spcBef>
                <a:spcPts val="0"/>
              </a:spcBef>
              <a:spcAft>
                <a:spcPts val="1200"/>
              </a:spcAft>
            </a:pPr>
            <a:r>
              <a:rPr lang="el-GR" sz="2800" b="1" dirty="0"/>
              <a:t>Ενότητα 5</a:t>
            </a:r>
            <a:r>
              <a:rPr lang="el-GR" sz="2800" dirty="0" smtClean="0"/>
              <a:t>:</a:t>
            </a:r>
            <a:r>
              <a:rPr lang="en-US" sz="2800" dirty="0" smtClean="0"/>
              <a:t> </a:t>
            </a:r>
            <a:r>
              <a:rPr lang="el-GR" sz="2800" b="1" dirty="0"/>
              <a:t>Δικτυακά Έργα &amp; Βελτιστοποίηση σε Προβλήματα Δικτύων</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Αρχικό βήμα </a:t>
            </a:r>
            <a:r>
              <a:rPr lang="en-US" sz="3200" b="0" dirty="0">
                <a:solidFill>
                  <a:prstClr val="white"/>
                </a:solidFill>
              </a:rPr>
              <a:t>2</a:t>
            </a:r>
            <a:r>
              <a:rPr lang="el-GR" sz="3200" b="0" dirty="0" smtClean="0">
                <a:solidFill>
                  <a:prstClr val="white"/>
                </a:solidFill>
              </a:rPr>
              <a:t>/2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3650443864"/>
              </p:ext>
            </p:extLst>
          </p:nvPr>
        </p:nvGraphicFramePr>
        <p:xfrm>
          <a:off x="899592" y="1556792"/>
          <a:ext cx="7128793" cy="1944215"/>
        </p:xfrm>
        <a:graphic>
          <a:graphicData uri="http://schemas.openxmlformats.org/drawingml/2006/table">
            <a:tbl>
              <a:tblPr firstRow="1">
                <a:tableStyleId>{5C22544A-7EE6-4342-B048-85BDC9FD1C3A}</a:tableStyleId>
              </a:tblPr>
              <a:tblGrid>
                <a:gridCol w="952986"/>
                <a:gridCol w="1043610"/>
                <a:gridCol w="1207688"/>
                <a:gridCol w="1082722"/>
                <a:gridCol w="1082722"/>
                <a:gridCol w="1207688"/>
                <a:gridCol w="551377"/>
              </a:tblGrid>
              <a:tr h="277745">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Α</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(Α,1) 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(1,2)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(2,1)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(3,2)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(4,3) 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(5,2)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(Α,2) 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(1,3) 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(2,3)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(3,1) 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(4,1) 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(5,3)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(Α,5) 9</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(1,4) 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(2,5)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(3,4)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(4,Β) 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(5,Β) 11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(2,Β) 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(3,5)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77745">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(3,Β)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bl>
          </a:graphicData>
        </a:graphic>
      </p:graphicFrame>
      <p:sp>
        <p:nvSpPr>
          <p:cNvPr id="7" name="Ορθογώνιο 6"/>
          <p:cNvSpPr/>
          <p:nvPr/>
        </p:nvSpPr>
        <p:spPr>
          <a:xfrm>
            <a:off x="827584" y="4005064"/>
            <a:ext cx="7200800" cy="830997"/>
          </a:xfrm>
          <a:prstGeom prst="rect">
            <a:avLst/>
          </a:prstGeom>
        </p:spPr>
        <p:txBody>
          <a:bodyPr wrap="square">
            <a:spAutoFit/>
          </a:bodyPr>
          <a:lstStyle/>
          <a:p>
            <a:r>
              <a:rPr lang="el-GR" sz="2400" dirty="0">
                <a:latin typeface="+mn-lt"/>
              </a:rPr>
              <a:t>Ξεκινούμε τα επαναληπτικά βήματα από τον κόμβο εκκίνησης Α.</a:t>
            </a:r>
          </a:p>
        </p:txBody>
      </p:sp>
    </p:spTree>
    <p:extLst>
      <p:ext uri="{BB962C8B-B14F-4D97-AF65-F5344CB8AC3E}">
        <p14:creationId xmlns:p14="http://schemas.microsoft.com/office/powerpoint/2010/main" xmlns="" val="71677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Επαναλήψεις</a:t>
            </a:r>
            <a:br>
              <a:rPr lang="el-GR" dirty="0" smtClean="0"/>
            </a:br>
            <a:r>
              <a:rPr lang="el-GR" dirty="0" smtClean="0"/>
              <a:t>1ο βημα </a:t>
            </a:r>
            <a:endParaRPr lang="el-GR" dirty="0"/>
          </a:p>
        </p:txBody>
      </p:sp>
      <p:sp>
        <p:nvSpPr>
          <p:cNvPr id="3" name="2 - Θέση περιεχομένου"/>
          <p:cNvSpPr>
            <a:spLocks noGrp="1"/>
          </p:cNvSpPr>
          <p:nvPr>
            <p:ph idx="1"/>
          </p:nvPr>
        </p:nvSpPr>
        <p:spPr/>
        <p:txBody>
          <a:bodyPr>
            <a:normAutofit/>
          </a:bodyPr>
          <a:lstStyle/>
          <a:p>
            <a:pPr marL="514350" lvl="0" indent="-514350">
              <a:buFont typeface="+mj-lt"/>
              <a:buAutoNum type="arabicPeriod"/>
            </a:pPr>
            <a:r>
              <a:rPr lang="el-GR" dirty="0" smtClean="0"/>
              <a:t>Βρίσκουμε τους πλησιέστερους στον Α κόμβους. Είναι ο κόμβος 1 μέσω του κλάδου (Α,1).</a:t>
            </a:r>
          </a:p>
          <a:p>
            <a:pPr marL="514350" lvl="0" indent="-514350">
              <a:buFont typeface="+mj-lt"/>
              <a:buAutoNum type="arabicPeriod"/>
            </a:pPr>
            <a:r>
              <a:rPr lang="el-GR" dirty="0" smtClean="0"/>
              <a:t>Μαρκάρουμε τον παραπάνω κλάδο και γράφουμε πάνω από τη στήλη του κόμβου 1 το κόστος του (απόσταση) από τον Α: (Α,1)=5.</a:t>
            </a:r>
          </a:p>
          <a:p>
            <a:pPr marL="514350" lvl="0" indent="-514350">
              <a:buFont typeface="+mj-lt"/>
              <a:buAutoNum type="arabicPeriod"/>
            </a:pPr>
            <a:r>
              <a:rPr lang="el-GR" dirty="0" smtClean="0"/>
              <a:t>Διαγράφουμε όλους τους άλλους κλάδους που οδηγούν στον κόμβο 1 (δηλ τους: (2,1), (3,1) &amp; (4,1)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643847835"/>
              </p:ext>
            </p:extLst>
          </p:nvPr>
        </p:nvGraphicFramePr>
        <p:xfrm>
          <a:off x="1115616" y="4653136"/>
          <a:ext cx="6984775" cy="1920240"/>
        </p:xfrm>
        <a:graphic>
          <a:graphicData uri="http://schemas.openxmlformats.org/drawingml/2006/table">
            <a:tbl>
              <a:tblPr firstRow="1">
                <a:tableStyleId>{5C22544A-7EE6-4342-B048-85BDC9FD1C3A}</a:tableStyleId>
              </a:tblPr>
              <a:tblGrid>
                <a:gridCol w="933734"/>
                <a:gridCol w="1022527"/>
                <a:gridCol w="1183290"/>
                <a:gridCol w="1060848"/>
                <a:gridCol w="1060848"/>
                <a:gridCol w="1183290"/>
                <a:gridCol w="540238"/>
              </a:tblGrid>
              <a:tr h="226311">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Α</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(Α,1) 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(1,2)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(2,1) 1</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800" dirty="0">
                          <a:effectLst/>
                        </a:rPr>
                        <a:t>(3,2)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(4,3) 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(5,2)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(Α,2) 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(1,3) 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(2,3)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(3,1) 3</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800" dirty="0">
                          <a:effectLst/>
                        </a:rPr>
                        <a:t>(4,1) 5</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800" dirty="0">
                          <a:effectLst/>
                        </a:rPr>
                        <a:t>(5,3)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(Α,5) 9</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(1,4) 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(2,5)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(3,4) 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(4,Β) 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(5,Β) 11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(2,Β) 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(3,5)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26311">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(3,Β) 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69536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2ο βημα </a:t>
            </a:r>
            <a:endParaRPr lang="el-GR" dirty="0"/>
          </a:p>
        </p:txBody>
      </p:sp>
      <p:sp>
        <p:nvSpPr>
          <p:cNvPr id="3" name="2 - Θέση περιεχομένου"/>
          <p:cNvSpPr>
            <a:spLocks noGrp="1"/>
          </p:cNvSpPr>
          <p:nvPr>
            <p:ph idx="1"/>
          </p:nvPr>
        </p:nvSpPr>
        <p:spPr>
          <a:xfrm>
            <a:off x="457200" y="1340768"/>
            <a:ext cx="8229600" cy="3384376"/>
          </a:xfrm>
        </p:spPr>
        <p:txBody>
          <a:bodyPr>
            <a:normAutofit lnSpcReduction="10000"/>
          </a:bodyPr>
          <a:lstStyle/>
          <a:p>
            <a:pPr marL="514350" lvl="0" indent="-514350">
              <a:buFont typeface="+mj-lt"/>
              <a:buAutoNum type="arabicPeriod"/>
            </a:pPr>
            <a:r>
              <a:rPr lang="el-GR" dirty="0" smtClean="0"/>
              <a:t>Βρίσκουμε τους πλησιέστερους στους Α &amp; 1, κόμβους. Είναι ο κόμβος 2 με τους κλάδους (Α,2) &amp; (1,2) και συνολικά πλησιέστερος μέσω του κλάδου (1,2) (1+5&lt;7).</a:t>
            </a:r>
          </a:p>
          <a:p>
            <a:pPr marL="514350" lvl="0" indent="-514350">
              <a:buFont typeface="+mj-lt"/>
              <a:buAutoNum type="arabicPeriod"/>
            </a:pPr>
            <a:r>
              <a:rPr lang="el-GR" dirty="0" smtClean="0"/>
              <a:t>Μαρκάρουμε τον παραπάνω κλάδο και γράφουμε πάνω από τη στήλη του 2 το κόστος του (απόσταση) από τον Α: (Α,1)+(1,2) = 5+1 = 6.</a:t>
            </a:r>
          </a:p>
          <a:p>
            <a:pPr marL="514350" lvl="0" indent="-514350">
              <a:buFont typeface="+mj-lt"/>
              <a:buAutoNum type="arabicPeriod"/>
            </a:pPr>
            <a:r>
              <a:rPr lang="el-GR" dirty="0" smtClean="0"/>
              <a:t>Διαγράφουμε όλους τους άλλους κλάδους που οδηγούν στον κόμβο 2 (δηλ τους: (Α,2), (3,2) &amp; (5,2) </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3323486055"/>
              </p:ext>
            </p:extLst>
          </p:nvPr>
        </p:nvGraphicFramePr>
        <p:xfrm>
          <a:off x="1115616" y="4869160"/>
          <a:ext cx="6768752" cy="1656186"/>
        </p:xfrm>
        <a:graphic>
          <a:graphicData uri="http://schemas.openxmlformats.org/drawingml/2006/table">
            <a:tbl>
              <a:tblPr firstRow="1">
                <a:tableStyleId>{5C22544A-7EE6-4342-B048-85BDC9FD1C3A}</a:tableStyleId>
              </a:tblPr>
              <a:tblGrid>
                <a:gridCol w="904855"/>
                <a:gridCol w="990903"/>
                <a:gridCol w="1146693"/>
                <a:gridCol w="1028039"/>
                <a:gridCol w="1028039"/>
                <a:gridCol w="1146693"/>
                <a:gridCol w="523530"/>
              </a:tblGrid>
              <a:tr h="236598">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Α</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(Α,1) 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(1,2) 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(2,1)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(3,2)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(4,3) 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(5,2) 4</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(Α,2) 7</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(1,3) 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(2,3) 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(3,1) 3</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(4,1) 5</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(5,3) 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(Α,5) 9</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(1,4) 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(2,5) 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(3,4) 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(4,Β) 7</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(5,Β) 11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(2,Β) 10</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(3,5) 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236598">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(3,Β) 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2211152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3ο βημα </a:t>
            </a:r>
            <a:endParaRPr lang="el-GR" dirty="0"/>
          </a:p>
        </p:txBody>
      </p:sp>
      <p:sp>
        <p:nvSpPr>
          <p:cNvPr id="3" name="2 - Θέση περιεχομένου"/>
          <p:cNvSpPr>
            <a:spLocks noGrp="1"/>
          </p:cNvSpPr>
          <p:nvPr>
            <p:ph idx="1"/>
          </p:nvPr>
        </p:nvSpPr>
        <p:spPr>
          <a:xfrm>
            <a:off x="457200" y="1340768"/>
            <a:ext cx="8229600" cy="3240360"/>
          </a:xfrm>
        </p:spPr>
        <p:txBody>
          <a:bodyPr>
            <a:normAutofit fontScale="92500" lnSpcReduction="20000"/>
          </a:bodyPr>
          <a:lstStyle/>
          <a:p>
            <a:pPr marL="514350" lvl="0" indent="-514350">
              <a:buFont typeface="+mj-lt"/>
              <a:buAutoNum type="arabicPeriod"/>
            </a:pPr>
            <a:r>
              <a:rPr lang="el-GR" dirty="0" smtClean="0"/>
              <a:t>Βρίσκουμε τους πλησιέστερους στους Α, 1 &amp; 2, κόμβους. Είναι ο κόμβος 5 με τον κλάδο (Α,5) και ο 3 με τους (1,3) &amp; (2,3). Συνολικά πλησιέστερος είναι ο 3 μέσω του κλάδου (2,3) (1+6&lt;3+5&lt;9).</a:t>
            </a:r>
          </a:p>
          <a:p>
            <a:pPr marL="514350" lvl="0" indent="-514350">
              <a:buFont typeface="+mj-lt"/>
              <a:buAutoNum type="arabicPeriod"/>
            </a:pPr>
            <a:r>
              <a:rPr lang="el-GR" dirty="0" smtClean="0"/>
              <a:t>Μαρκάρουμε τον παραπάνω κλάδο και γράφουμε πάνω από τη στήλη του 3 το κόστος του (απόσταση) από τον Α: (Α,1)+(1,2)+(2,3) = 5+1+1 = 7.</a:t>
            </a:r>
          </a:p>
          <a:p>
            <a:pPr marL="514350" lvl="0" indent="-514350">
              <a:buFont typeface="+mj-lt"/>
              <a:buAutoNum type="arabicPeriod"/>
            </a:pPr>
            <a:r>
              <a:rPr lang="el-GR" dirty="0" smtClean="0"/>
              <a:t>Διαγράφουμε όλους τους άλλους κλάδους που οδηγούν στον κόμβο 3 (δηλ τους: (1,3), (4,3) &amp; (5,3)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2007251505"/>
              </p:ext>
            </p:extLst>
          </p:nvPr>
        </p:nvGraphicFramePr>
        <p:xfrm>
          <a:off x="1187624" y="4653136"/>
          <a:ext cx="6768752" cy="1800197"/>
        </p:xfrm>
        <a:graphic>
          <a:graphicData uri="http://schemas.openxmlformats.org/drawingml/2006/table">
            <a:tbl>
              <a:tblPr firstRow="1">
                <a:tableStyleId>{5C22544A-7EE6-4342-B048-85BDC9FD1C3A}</a:tableStyleId>
              </a:tblPr>
              <a:tblGrid>
                <a:gridCol w="904855"/>
                <a:gridCol w="990903"/>
                <a:gridCol w="1146693"/>
                <a:gridCol w="1028039"/>
                <a:gridCol w="1028039"/>
                <a:gridCol w="1146693"/>
                <a:gridCol w="523530"/>
              </a:tblGrid>
              <a:tr h="257171">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+5</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+6</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+7</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a:effectLst/>
                        </a:rPr>
                        <a:t>Α</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1</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3</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4</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5</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Β</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a:effectLst/>
                        </a:rPr>
                        <a:t>(Α,1) 5</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(1,2) 1</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(2,1)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(3,2)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(4,3) 3</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(5,2) 4</a:t>
                      </a:r>
                      <a:endParaRPr lang="el-GR" sz="140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dirty="0">
                          <a:effectLst/>
                        </a:rPr>
                        <a:t>(Α,2) 7</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(1,3) 3</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(2,3) 1</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(3,1) 3</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(4,1) 5</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(5,3) 6</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a:effectLst/>
                        </a:rPr>
                        <a:t>(Α,5) 9</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(1,4) 5</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(2,5) 4</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(3,4) 4</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(4,Β) 7</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(5,Β) 11</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(2,Β) 10</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(3,5) 6</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57171">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(3,Β) 6</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60964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4ο βημα </a:t>
            </a:r>
            <a:endParaRPr lang="el-GR" dirty="0"/>
          </a:p>
        </p:txBody>
      </p:sp>
      <p:sp>
        <p:nvSpPr>
          <p:cNvPr id="3" name="2 - Θέση περιεχομένου"/>
          <p:cNvSpPr>
            <a:spLocks noGrp="1"/>
          </p:cNvSpPr>
          <p:nvPr>
            <p:ph idx="1"/>
          </p:nvPr>
        </p:nvSpPr>
        <p:spPr>
          <a:xfrm>
            <a:off x="457200" y="1340768"/>
            <a:ext cx="8229600" cy="3168352"/>
          </a:xfrm>
        </p:spPr>
        <p:txBody>
          <a:bodyPr>
            <a:normAutofit fontScale="92500" lnSpcReduction="10000"/>
          </a:bodyPr>
          <a:lstStyle/>
          <a:p>
            <a:pPr marL="514350" lvl="0" indent="-514350">
              <a:buFont typeface="+mj-lt"/>
              <a:buAutoNum type="arabicPeriod"/>
            </a:pPr>
            <a:r>
              <a:rPr lang="el-GR" dirty="0" smtClean="0"/>
              <a:t>Βρίσκουμε τους πλησιέστερους στους Α, 1, 2 &amp; 3, κόμβους. Είναι ο κόμβος 5 με τους κλάδους (Α,5) &amp; (2,5) και ο 4 με τους (1,4) &amp; (3,4). Συνολικά πλησιέστερος είναι ο 5 μέσω του κλάδου (Α,5) (9&lt;4+6&lt;5+5&lt;4+7).</a:t>
            </a:r>
          </a:p>
          <a:p>
            <a:pPr marL="514350" lvl="0" indent="-514350">
              <a:buFont typeface="+mj-lt"/>
              <a:buAutoNum type="arabicPeriod"/>
            </a:pPr>
            <a:r>
              <a:rPr lang="el-GR" dirty="0" smtClean="0"/>
              <a:t>Μαρκάρουμε τον παραπάνω κλάδο και γράφουμε πάνω από τη στήλη του 5 το κόστος του (απόσταση) από τον Α: (Α,5) = 9.</a:t>
            </a:r>
          </a:p>
          <a:p>
            <a:pPr marL="514350" lvl="0" indent="-514350">
              <a:buFont typeface="+mj-lt"/>
              <a:buAutoNum type="arabicPeriod"/>
            </a:pPr>
            <a:r>
              <a:rPr lang="el-GR" dirty="0" smtClean="0"/>
              <a:t>Διαγράφουμε όλους τους άλλους κλάδους που οδηγούν στον κόμβο 5 (δηλ τους: (2,5) &amp; (3,5) ).</a:t>
            </a:r>
          </a:p>
          <a:p>
            <a:pPr marL="514350" indent="-514350">
              <a:buFont typeface="+mj-lt"/>
              <a:buAutoNum type="arabicPeriod"/>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707911069"/>
              </p:ext>
            </p:extLst>
          </p:nvPr>
        </p:nvGraphicFramePr>
        <p:xfrm>
          <a:off x="755576" y="4509120"/>
          <a:ext cx="7272807" cy="1944215"/>
        </p:xfrm>
        <a:graphic>
          <a:graphicData uri="http://schemas.openxmlformats.org/drawingml/2006/table">
            <a:tbl>
              <a:tblPr firstRow="1">
                <a:tableStyleId>{5C22544A-7EE6-4342-B048-85BDC9FD1C3A}</a:tableStyleId>
              </a:tblPr>
              <a:tblGrid>
                <a:gridCol w="972238"/>
                <a:gridCol w="1064693"/>
                <a:gridCol w="1232085"/>
                <a:gridCol w="1104595"/>
                <a:gridCol w="1104595"/>
                <a:gridCol w="1232085"/>
                <a:gridCol w="562516"/>
              </a:tblGrid>
              <a:tr h="277745">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a:effectLst/>
                        </a:rPr>
                        <a:t>Α</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a:effectLst/>
                        </a:rPr>
                        <a:t>(Α,1) 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(1,2) 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(2,1)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(3,2)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(5,2)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dirty="0">
                          <a:effectLst/>
                        </a:rPr>
                        <a:t>(Α,2) 7</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(1,3)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(2,3) 1</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(3,1)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(4,1) 5</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(5,3)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a:effectLst/>
                        </a:rPr>
                        <a:t>(Α,5) 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(1,4) 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(2,5)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(3,4) 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(4,Β) 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(5,Β) 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(2,Β) 10</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(3,5)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77745">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(3,Β) 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398243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5ο βημα </a:t>
            </a:r>
            <a:endParaRPr lang="el-GR" dirty="0"/>
          </a:p>
        </p:txBody>
      </p:sp>
      <p:sp>
        <p:nvSpPr>
          <p:cNvPr id="3" name="2 - Θέση περιεχομένου"/>
          <p:cNvSpPr>
            <a:spLocks noGrp="1"/>
          </p:cNvSpPr>
          <p:nvPr>
            <p:ph idx="1"/>
          </p:nvPr>
        </p:nvSpPr>
        <p:spPr>
          <a:xfrm>
            <a:off x="457200" y="1340768"/>
            <a:ext cx="8229600" cy="2952328"/>
          </a:xfrm>
        </p:spPr>
        <p:txBody>
          <a:bodyPr>
            <a:normAutofit fontScale="85000" lnSpcReduction="10000"/>
          </a:bodyPr>
          <a:lstStyle/>
          <a:p>
            <a:pPr marL="514350" lvl="0" indent="-514350">
              <a:buFont typeface="+mj-lt"/>
              <a:buAutoNum type="arabicPeriod"/>
            </a:pPr>
            <a:r>
              <a:rPr lang="el-GR" dirty="0" smtClean="0"/>
              <a:t>Βρίσκουμε τους πλησιέστερους στους Α, 1, 2, 3 &amp; 5, κόμβους. Είναι ο κόμβος 4 με τους κλάδους (1,4) &amp; (3,4) και ο Β με τους (2,Β) &amp; (5,Β). Συνολικά πλησιέστερος είναι ο 4 μέσω του κλάδου (1,4) (5+5&lt;4+7&lt;10+6&lt;11+9).</a:t>
            </a:r>
          </a:p>
          <a:p>
            <a:pPr marL="514350" lvl="0" indent="-514350">
              <a:buFont typeface="+mj-lt"/>
              <a:buAutoNum type="arabicPeriod"/>
            </a:pPr>
            <a:r>
              <a:rPr lang="el-GR" dirty="0" smtClean="0"/>
              <a:t>Μαρκάρουμε τον παραπάνω κλάδο και γράφουμε πάνω από τη στήλη του 4 το κόστος του (απόσταση) από τον Α: (Α,1)+(1,4) = 5+5 = 10.</a:t>
            </a:r>
          </a:p>
          <a:p>
            <a:pPr marL="514350" lvl="0" indent="-514350">
              <a:buFont typeface="+mj-lt"/>
              <a:buAutoNum type="arabicPeriod"/>
            </a:pPr>
            <a:r>
              <a:rPr lang="el-GR" dirty="0" smtClean="0"/>
              <a:t>Διαγράφουμε όλους τους άλλους κλάδους που οδηγούν στον κόμβο 4 (δηλ τον: (3,4)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2065972377"/>
              </p:ext>
            </p:extLst>
          </p:nvPr>
        </p:nvGraphicFramePr>
        <p:xfrm>
          <a:off x="683568" y="4293096"/>
          <a:ext cx="7344815" cy="2160242"/>
        </p:xfrm>
        <a:graphic>
          <a:graphicData uri="http://schemas.openxmlformats.org/drawingml/2006/table">
            <a:tbl>
              <a:tblPr firstRow="1">
                <a:tableStyleId>{5C22544A-7EE6-4342-B048-85BDC9FD1C3A}</a:tableStyleId>
              </a:tblPr>
              <a:tblGrid>
                <a:gridCol w="981864"/>
                <a:gridCol w="1075235"/>
                <a:gridCol w="1244284"/>
                <a:gridCol w="1115531"/>
                <a:gridCol w="1115531"/>
                <a:gridCol w="1244284"/>
                <a:gridCol w="568086"/>
              </a:tblGrid>
              <a:tr h="308606">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308606">
                <a:tc>
                  <a:txBody>
                    <a:bodyPr/>
                    <a:lstStyle/>
                    <a:p>
                      <a:pPr algn="ctr">
                        <a:spcAft>
                          <a:spcPts val="0"/>
                        </a:spcAft>
                      </a:pPr>
                      <a:r>
                        <a:rPr lang="el-GR" sz="1600">
                          <a:effectLst/>
                        </a:rPr>
                        <a:t>Α</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endParaRPr lang="el-GR" sz="1600">
                        <a:effectLst/>
                        <a:latin typeface="Courier New"/>
                        <a:ea typeface="Times New Roman"/>
                      </a:endParaRPr>
                    </a:p>
                  </a:txBody>
                  <a:tcPr marL="68580" marR="68580" marT="0" marB="0"/>
                </a:tc>
              </a:tr>
              <a:tr h="308606">
                <a:tc>
                  <a:txBody>
                    <a:bodyPr/>
                    <a:lstStyle/>
                    <a:p>
                      <a:pPr algn="ctr">
                        <a:spcAft>
                          <a:spcPts val="0"/>
                        </a:spcAft>
                      </a:pPr>
                      <a:r>
                        <a:rPr lang="el-GR" sz="1600">
                          <a:effectLst/>
                        </a:rPr>
                        <a:t>(Α,1) 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 1</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(2,1)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(3,2)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(5,2)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308606">
                <a:tc>
                  <a:txBody>
                    <a:bodyPr/>
                    <a:lstStyle/>
                    <a:p>
                      <a:pPr algn="ctr">
                        <a:spcAft>
                          <a:spcPts val="0"/>
                        </a:spcAft>
                      </a:pPr>
                      <a:r>
                        <a:rPr lang="el-GR" sz="1600" dirty="0">
                          <a:effectLst/>
                        </a:rPr>
                        <a:t>(Α,2) 7</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(1,3)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(2,3) 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(3,1)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(4,1) 5</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(5,3)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308606">
                <a:tc>
                  <a:txBody>
                    <a:bodyPr/>
                    <a:lstStyle/>
                    <a:p>
                      <a:pPr algn="ctr">
                        <a:spcAft>
                          <a:spcPts val="0"/>
                        </a:spcAft>
                      </a:pPr>
                      <a:r>
                        <a:rPr lang="el-GR" sz="1600">
                          <a:effectLst/>
                        </a:rPr>
                        <a:t>(Α,5) 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(1,4) 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(2,5)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(3,4)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(4,Β) 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(5,Β) 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308606">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(2,Β) 10</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(3,5)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308606">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(3,Β) 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929001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6ο βημα (τελικό)</a:t>
            </a:r>
            <a:endParaRPr lang="el-GR" dirty="0"/>
          </a:p>
        </p:txBody>
      </p:sp>
      <p:sp>
        <p:nvSpPr>
          <p:cNvPr id="3" name="2 - Θέση περιεχομένου"/>
          <p:cNvSpPr>
            <a:spLocks noGrp="1"/>
          </p:cNvSpPr>
          <p:nvPr>
            <p:ph idx="1"/>
          </p:nvPr>
        </p:nvSpPr>
        <p:spPr>
          <a:xfrm>
            <a:off x="457200" y="1340768"/>
            <a:ext cx="8229600" cy="3312368"/>
          </a:xfrm>
        </p:spPr>
        <p:txBody>
          <a:bodyPr>
            <a:normAutofit fontScale="92500" lnSpcReduction="10000"/>
          </a:bodyPr>
          <a:lstStyle/>
          <a:p>
            <a:pPr marL="514350" lvl="0" indent="-514350">
              <a:buFont typeface="+mj-lt"/>
              <a:buAutoNum type="arabicPeriod"/>
            </a:pPr>
            <a:r>
              <a:rPr lang="el-GR" dirty="0" smtClean="0"/>
              <a:t>Βρίσκουμε τους πλησιέστερους στους Α, 1, 2, 3, 4 &amp; 5, κόμβους. Είναι ο κόμβος Β με τους κλάδους (2,Β), (3,Β), (4,Β) &amp; (5,Β). Συνολικά πλησιέστερος είναι ο Β μέσω του κλάδου (3,Β) (6+7&lt;10+6&lt;7+10&lt;11+9).</a:t>
            </a:r>
          </a:p>
          <a:p>
            <a:pPr marL="514350" lvl="0" indent="-514350">
              <a:buFont typeface="+mj-lt"/>
              <a:buAutoNum type="arabicPeriod"/>
            </a:pPr>
            <a:r>
              <a:rPr lang="el-GR" dirty="0" smtClean="0"/>
              <a:t>Μαρκάρουμε τον παραπάνω κλάδο και γράφουμε πάνω από τη στήλη του Β το κόστος του (απόσταση) από τον Α: 6+7 = 13.</a:t>
            </a:r>
          </a:p>
          <a:p>
            <a:pPr marL="514350" lvl="0" indent="-514350">
              <a:buFont typeface="+mj-lt"/>
              <a:buAutoNum type="arabicPeriod"/>
            </a:pPr>
            <a:r>
              <a:rPr lang="el-GR" dirty="0" smtClean="0"/>
              <a:t>Διαγράφουμε όλους τους άλλους κλάδους που οδηγούν στον κόμβο Β (δηλ τον: (2,Β), (4,Β) &amp; (5,Β)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3543912277"/>
              </p:ext>
            </p:extLst>
          </p:nvPr>
        </p:nvGraphicFramePr>
        <p:xfrm>
          <a:off x="611560" y="4581128"/>
          <a:ext cx="7704856" cy="1728195"/>
        </p:xfrm>
        <a:graphic>
          <a:graphicData uri="http://schemas.openxmlformats.org/drawingml/2006/table">
            <a:tbl>
              <a:tblPr firstRow="1">
                <a:tableStyleId>{5C22544A-7EE6-4342-B048-85BDC9FD1C3A}</a:tableStyleId>
              </a:tblPr>
              <a:tblGrid>
                <a:gridCol w="1029995"/>
                <a:gridCol w="1127942"/>
                <a:gridCol w="1305279"/>
                <a:gridCol w="1170214"/>
                <a:gridCol w="1170214"/>
                <a:gridCol w="1305279"/>
                <a:gridCol w="595933"/>
              </a:tblGrid>
              <a:tr h="246885">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a:effectLst/>
                        </a:rPr>
                        <a:t>Α</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Β</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a:effectLst/>
                        </a:rPr>
                        <a:t>(Α,1) 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 1</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(2,1)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(3,2) 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(5,2)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dirty="0">
                          <a:effectLst/>
                        </a:rPr>
                        <a:t>(Α,2) 7</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(1,3)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(2,3) 1</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(3,1) 3</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(4,1) 5</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(5,3)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a:effectLst/>
                        </a:rPr>
                        <a:t>(Α,5) 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(1,4) 5</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(2,5) 4</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(3,4) 4</a:t>
                      </a:r>
                      <a:endParaRPr lang="el-GR" sz="160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(4,Β) 7</a:t>
                      </a:r>
                      <a:endParaRPr lang="el-GR" sz="160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(5,Β) 11</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(2,Β) 10</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a:effectLst/>
                        </a:rPr>
                        <a:t>(3,5) 6</a:t>
                      </a:r>
                      <a:endParaRPr lang="el-GR" sz="16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r>
              <a:tr h="246885">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(3,Β) 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2381419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Τελική λύση</a:t>
            </a:r>
            <a:endParaRPr lang="el-GR" dirty="0"/>
          </a:p>
        </p:txBody>
      </p:sp>
      <p:sp>
        <p:nvSpPr>
          <p:cNvPr id="3" name="2 - Θέση περιεχομένου"/>
          <p:cNvSpPr>
            <a:spLocks noGrp="1"/>
          </p:cNvSpPr>
          <p:nvPr>
            <p:ph idx="1"/>
          </p:nvPr>
        </p:nvSpPr>
        <p:spPr/>
        <p:txBody>
          <a:bodyPr>
            <a:normAutofit/>
          </a:bodyPr>
          <a:lstStyle/>
          <a:p>
            <a:r>
              <a:rPr lang="el-GR" dirty="0" smtClean="0"/>
              <a:t>Η τελική λύση μας δίνει όλες τις ελάχιστες διαδρομές με το συνολικό κόστος τους, για κάθε κόμβο του δικτύου, ξεκινώντας από τον κόμβο Α. Για να βρούμε τη διαδρομή που μας ενδιαφέρει, ξεκινάμε από τον τελικό κόμβο (Β) και ακολουθούμε τους επιλεγμένους κλάδους που οδηγούν στην αρχή (Α). </a:t>
            </a:r>
          </a:p>
          <a:p>
            <a:r>
              <a:rPr lang="el-GR" dirty="0" smtClean="0"/>
              <a:t>Για το συγκεκριμένο πρόβλημα η λύση είναι η διαδρομή Α–1–2–3–Β, από τους κλάδους (Α,1)-(1,2)-(2,3)-(3,Β) και η οποία είναι η συντομότερη και έχει συνολικό «κόστος» 5+1+1+6 = 13.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xmlns="" val="72281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Σχήμα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15362" name="Picture 2" descr="NetNodes1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99" y="2057400"/>
            <a:ext cx="6650173" cy="3387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414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a:t>
            </a:r>
            <a:r>
              <a:rPr lang="el-GR" dirty="0" smtClean="0"/>
              <a:t>Παράδειγμα</a:t>
            </a:r>
            <a:r>
              <a:rPr lang="en-US" dirty="0" smtClean="0"/>
              <a:t> - 1</a:t>
            </a:r>
            <a:r>
              <a:rPr lang="el-GR" dirty="0" smtClean="0"/>
              <a:t> </a:t>
            </a:r>
            <a:endParaRPr lang="el-GR" dirty="0"/>
          </a:p>
        </p:txBody>
      </p:sp>
      <p:sp>
        <p:nvSpPr>
          <p:cNvPr id="7" name="Θέση περιεχομένου 6"/>
          <p:cNvSpPr>
            <a:spLocks noGrp="1"/>
          </p:cNvSpPr>
          <p:nvPr>
            <p:ph idx="1"/>
          </p:nvPr>
        </p:nvSpPr>
        <p:spPr>
          <a:xfrm>
            <a:off x="457200" y="1340768"/>
            <a:ext cx="8229600" cy="792088"/>
          </a:xfrm>
        </p:spPr>
        <p:txBody>
          <a:bodyPr/>
          <a:lstStyle/>
          <a:p>
            <a:r>
              <a:rPr lang="el-GR" dirty="0"/>
              <a:t>Δίνεται το παρακάτω δίκτυο.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16388" name="Picture 4" descr="NetNodes1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988840"/>
            <a:ext cx="5256584" cy="3101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Ορθογώνιο 7"/>
          <p:cNvSpPr/>
          <p:nvPr/>
        </p:nvSpPr>
        <p:spPr>
          <a:xfrm>
            <a:off x="683568" y="5373216"/>
            <a:ext cx="7200800" cy="884538"/>
          </a:xfrm>
          <a:prstGeom prst="rect">
            <a:avLst/>
          </a:prstGeom>
        </p:spPr>
        <p:txBody>
          <a:bodyPr wrap="square">
            <a:spAutoFit/>
          </a:bodyPr>
          <a:lstStyle/>
          <a:p>
            <a:pPr>
              <a:lnSpc>
                <a:spcPct val="110000"/>
              </a:lnSpc>
              <a:spcBef>
                <a:spcPts val="1200"/>
              </a:spcBef>
            </a:pPr>
            <a:r>
              <a:rPr lang="el-GR" sz="2400" b="1" dirty="0">
                <a:latin typeface="+mn-lt"/>
              </a:rPr>
              <a:t>Α) </a:t>
            </a:r>
            <a:r>
              <a:rPr lang="el-GR" sz="2400" dirty="0">
                <a:latin typeface="+mn-lt"/>
              </a:rPr>
              <a:t>Να βρεθεί η συντομότερη διαδρομή αν ο κόμβος εισόδου είναι ο 1 και ο κόμβος εξόδου είναι ο 7. </a:t>
            </a:r>
          </a:p>
        </p:txBody>
      </p:sp>
    </p:spTree>
    <p:extLst>
      <p:ext uri="{BB962C8B-B14F-4D97-AF65-F5344CB8AC3E}">
        <p14:creationId xmlns:p14="http://schemas.microsoft.com/office/powerpoint/2010/main" xmlns="" val="393946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Βελτιστοποίηση σε Προβλήματα Δικτύων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Πολλές κατηγορίες προβλημάτων της επιστήμης του μηχανικού απεικονίζονται (ή μοντελοποιούνται) με τη μορφή </a:t>
            </a:r>
            <a:r>
              <a:rPr lang="el-GR" b="1" dirty="0" smtClean="0"/>
              <a:t>δικτύων</a:t>
            </a:r>
            <a:r>
              <a:rPr lang="el-GR" dirty="0" smtClean="0"/>
              <a:t> (υδραυλικά δίκτυα, οδικά δίκτυα, δίκτυα υπολογιστών, κλπ.).</a:t>
            </a:r>
          </a:p>
          <a:p>
            <a:r>
              <a:rPr lang="el-GR" dirty="0" smtClean="0"/>
              <a:t>Ένα δίκτυο αποτελείται από </a:t>
            </a:r>
            <a:r>
              <a:rPr lang="el-GR" b="1" dirty="0" smtClean="0"/>
              <a:t>κόμβους</a:t>
            </a:r>
            <a:r>
              <a:rPr lang="el-GR" dirty="0" smtClean="0"/>
              <a:t> και από </a:t>
            </a:r>
            <a:r>
              <a:rPr lang="el-GR" b="1" dirty="0" smtClean="0"/>
              <a:t>κλάδους</a:t>
            </a:r>
            <a:r>
              <a:rPr lang="el-GR" dirty="0" smtClean="0"/>
              <a:t>. Οι κλάδοι ενώνουν όλους τους κόμβους και σε κάθε κόμβο μπορεί να καταλήγουν ένας ή περισσότεροι κλάδοι. Ανάλογα με το πρόβλημα που αντιμετωπίζουμε, οι κλάδοι αντιπροσωπεύουν απόσταση, ροή/παροχή, χρόνο, κόστος, </a:t>
            </a:r>
            <a:r>
              <a:rPr lang="el-GR" dirty="0" err="1" smtClean="0"/>
              <a:t>κ.λ.π</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xmlns="" val="99756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τελικός πίνακας και οι διαδρομές είναι</a:t>
            </a:r>
            <a:r>
              <a:rPr lang="el-GR" dirty="0" smtClean="0"/>
              <a:t>:</a:t>
            </a:r>
            <a:endParaRPr lang="el-GR" dirty="0"/>
          </a:p>
        </p:txBody>
      </p:sp>
      <p:sp>
        <p:nvSpPr>
          <p:cNvPr id="3" name="2 - Θέση περιεχομένου"/>
          <p:cNvSpPr>
            <a:spLocks noGrp="1"/>
          </p:cNvSpPr>
          <p:nvPr>
            <p:ph idx="1"/>
          </p:nvPr>
        </p:nvSpPr>
        <p:spPr>
          <a:xfrm>
            <a:off x="457200" y="1340768"/>
            <a:ext cx="8229600" cy="1512168"/>
          </a:xfrm>
        </p:spPr>
        <p:txBody>
          <a:bodyPr/>
          <a:lstStyle/>
          <a:p>
            <a:r>
              <a:rPr lang="el-GR" dirty="0"/>
              <a:t>Η συντομότερη διαδρομή από τον 1 στον 7 είναι η (1-5-7) = 6. Παρατηρούμε επίσης ότι για το κόμβο 2 υπάρχουν 3 ισοδύναμες διαδρομές (1-2) = (1-4-3-2) = (1-4-5-2) = 4.</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17410" name="Picture 2" descr="NetNodes1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636912"/>
            <a:ext cx="3456384" cy="2002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Πίνακας 4"/>
          <p:cNvGraphicFramePr>
            <a:graphicFrameLocks noGrp="1"/>
          </p:cNvGraphicFramePr>
          <p:nvPr>
            <p:extLst>
              <p:ext uri="{D42A27DB-BD31-4B8C-83A1-F6EECF244321}">
                <p14:modId xmlns:p14="http://schemas.microsoft.com/office/powerpoint/2010/main" xmlns="" val="2673631826"/>
              </p:ext>
            </p:extLst>
          </p:nvPr>
        </p:nvGraphicFramePr>
        <p:xfrm>
          <a:off x="923074" y="4869160"/>
          <a:ext cx="6961292" cy="1478274"/>
        </p:xfrm>
        <a:graphic>
          <a:graphicData uri="http://schemas.openxmlformats.org/drawingml/2006/table">
            <a:tbl>
              <a:tblPr firstRow="1">
                <a:tableStyleId>{5C22544A-7EE6-4342-B048-85BDC9FD1C3A}</a:tableStyleId>
              </a:tblPr>
              <a:tblGrid>
                <a:gridCol w="1072671"/>
                <a:gridCol w="1052014"/>
                <a:gridCol w="1062342"/>
                <a:gridCol w="1062342"/>
                <a:gridCol w="1062342"/>
                <a:gridCol w="1062342"/>
                <a:gridCol w="587239"/>
              </a:tblGrid>
              <a:tr h="411474">
                <a:tc>
                  <a:txBody>
                    <a:bodyPr/>
                    <a:lstStyle/>
                    <a:p>
                      <a:pPr algn="ctr">
                        <a:spcAft>
                          <a:spcPts val="0"/>
                        </a:spcAft>
                      </a:pPr>
                      <a:r>
                        <a:rPr lang="el-GR" sz="1400" dirty="0">
                          <a:effectLst/>
                        </a:rPr>
                        <a:t>Είσοδος</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+4</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+1</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+9</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+6</a:t>
                      </a:r>
                      <a:endParaRPr lang="el-GR" sz="1400">
                        <a:effectLst/>
                        <a:latin typeface="Courier New"/>
                        <a:ea typeface="Times New Roman"/>
                      </a:endParaRPr>
                    </a:p>
                  </a:txBody>
                  <a:tcPr marL="68580" marR="68580" marT="0" marB="0"/>
                </a:tc>
              </a:tr>
              <a:tr h="205737">
                <a:tc>
                  <a:txBody>
                    <a:bodyPr/>
                    <a:lstStyle/>
                    <a:p>
                      <a:pPr algn="ctr">
                        <a:spcAft>
                          <a:spcPts val="0"/>
                        </a:spcAft>
                      </a:pPr>
                      <a:r>
                        <a:rPr lang="el-GR" sz="1400">
                          <a:effectLst/>
                        </a:rPr>
                        <a:t>1</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3</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4</a:t>
                      </a:r>
                      <a:endParaRPr lang="el-GR" sz="1400" dirty="0">
                        <a:effectLst/>
                        <a:latin typeface="Courier New"/>
                        <a:ea typeface="Times New Roman"/>
                      </a:endParaRPr>
                    </a:p>
                  </a:txBody>
                  <a:tcPr marL="68580" marR="68580" marT="0" marB="0"/>
                </a:tc>
                <a:tc>
                  <a:txBody>
                    <a:bodyPr/>
                    <a:lstStyle/>
                    <a:p>
                      <a:pPr algn="ctr">
                        <a:spcAft>
                          <a:spcPts val="0"/>
                        </a:spcAft>
                      </a:pPr>
                      <a:r>
                        <a:rPr lang="el-GR" sz="1400">
                          <a:effectLst/>
                        </a:rPr>
                        <a:t>5</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6</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7</a:t>
                      </a:r>
                      <a:endParaRPr lang="el-GR" sz="1400">
                        <a:effectLst/>
                        <a:latin typeface="Courier New"/>
                        <a:ea typeface="Times New Roman"/>
                      </a:endParaRPr>
                    </a:p>
                  </a:txBody>
                  <a:tcPr marL="68580" marR="68580" marT="0" marB="0"/>
                </a:tc>
              </a:tr>
              <a:tr h="205737">
                <a:tc>
                  <a:txBody>
                    <a:bodyPr/>
                    <a:lstStyle/>
                    <a:p>
                      <a:pPr algn="ctr">
                        <a:spcAft>
                          <a:spcPts val="0"/>
                        </a:spcAft>
                      </a:pPr>
                      <a:r>
                        <a:rPr lang="el-GR" sz="1400">
                          <a:effectLst/>
                        </a:rPr>
                        <a:t>(1,4) 1</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(2,3) 2</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(3,4)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(4,3) 1</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(5,4)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(6,7) 1</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05737">
                <a:tc>
                  <a:txBody>
                    <a:bodyPr/>
                    <a:lstStyle/>
                    <a:p>
                      <a:pPr algn="ctr">
                        <a:spcAft>
                          <a:spcPts val="0"/>
                        </a:spcAft>
                      </a:pPr>
                      <a:r>
                        <a:rPr lang="el-GR" sz="1400" dirty="0">
                          <a:effectLst/>
                        </a:rPr>
                        <a:t>(1,3) 3</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(2,5) 2</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(3,2) 2</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(4,5) 1</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(5,2) 2</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(6,2) 4</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05737">
                <a:tc>
                  <a:txBody>
                    <a:bodyPr/>
                    <a:lstStyle/>
                    <a:p>
                      <a:pPr algn="ctr">
                        <a:spcAft>
                          <a:spcPts val="0"/>
                        </a:spcAft>
                      </a:pPr>
                      <a:r>
                        <a:rPr lang="el-GR" sz="1400">
                          <a:effectLst/>
                        </a:rPr>
                        <a:t>(1,2) 4</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(2,6) 5</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(3,5) 5</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dirty="0">
                          <a:effectLst/>
                        </a:rPr>
                        <a:t>(4,6) 7</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(5,7) 4</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(6,4) 7</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r>
              <a:tr h="205737">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(5,3) 5</a:t>
                      </a:r>
                      <a:endParaRPr lang="el-GR" sz="14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400">
                          <a:effectLst/>
                        </a:rPr>
                        <a:t> </a:t>
                      </a:r>
                      <a:endParaRPr lang="el-GR" sz="140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1029066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a:t>
            </a:r>
            <a:r>
              <a:rPr lang="en-US" dirty="0" smtClean="0"/>
              <a:t> </a:t>
            </a:r>
            <a:r>
              <a:rPr lang="en-US" dirty="0" smtClean="0"/>
              <a:t>- 2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5" name="Θέση περιεχομένου 4"/>
          <p:cNvSpPr>
            <a:spLocks noGrp="1"/>
          </p:cNvSpPr>
          <p:nvPr>
            <p:ph idx="1"/>
          </p:nvPr>
        </p:nvSpPr>
        <p:spPr/>
        <p:txBody>
          <a:bodyPr/>
          <a:lstStyle/>
          <a:p>
            <a:r>
              <a:rPr lang="el-GR" b="1" dirty="0"/>
              <a:t>Β)</a:t>
            </a:r>
            <a:r>
              <a:rPr lang="el-GR" dirty="0"/>
              <a:t> Να βρεθούν οι συντομότερες διαδρομές των υπολοίπων κόμβων αν ο κόμβος εισόδου είναι ο 6.</a:t>
            </a:r>
          </a:p>
          <a:p>
            <a:r>
              <a:rPr lang="el-GR" dirty="0" smtClean="0"/>
              <a:t>Ο </a:t>
            </a:r>
            <a:r>
              <a:rPr lang="el-GR" dirty="0"/>
              <a:t>τελικός πίνακας και οι διαδρομές είναι:</a:t>
            </a:r>
          </a:p>
          <a:p>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1283479055"/>
              </p:ext>
            </p:extLst>
          </p:nvPr>
        </p:nvGraphicFramePr>
        <p:xfrm>
          <a:off x="611560" y="2996952"/>
          <a:ext cx="7416824" cy="1651248"/>
        </p:xfrm>
        <a:graphic>
          <a:graphicData uri="http://schemas.openxmlformats.org/drawingml/2006/table">
            <a:tbl>
              <a:tblPr firstRow="1">
                <a:tableStyleId>{5C22544A-7EE6-4342-B048-85BDC9FD1C3A}</a:tableStyleId>
              </a:tblPr>
              <a:tblGrid>
                <a:gridCol w="1052654"/>
                <a:gridCol w="1052654"/>
                <a:gridCol w="1052654"/>
                <a:gridCol w="1052654"/>
                <a:gridCol w="1052654"/>
                <a:gridCol w="1062888"/>
                <a:gridCol w="1090666"/>
              </a:tblGrid>
              <a:tr h="432048">
                <a:tc>
                  <a:txBody>
                    <a:bodyPr/>
                    <a:lstStyle/>
                    <a:p>
                      <a:pPr algn="ctr">
                        <a:spcAft>
                          <a:spcPts val="0"/>
                        </a:spcAft>
                      </a:pPr>
                      <a:r>
                        <a:rPr lang="el-GR" sz="1600" dirty="0" smtClean="0">
                          <a:effectLst/>
                        </a:rPr>
                        <a:t>+7</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+4</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+6</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+6</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+5</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Είσοδος</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+1</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216024">
                <a:tc>
                  <a:txBody>
                    <a:bodyPr/>
                    <a:lstStyle/>
                    <a:p>
                      <a:pPr algn="ctr">
                        <a:spcAft>
                          <a:spcPts val="0"/>
                        </a:spcAft>
                      </a:pPr>
                      <a:r>
                        <a:rPr lang="el-GR" sz="1600" smtClean="0">
                          <a:effectLst/>
                        </a:rPr>
                        <a:t>1</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2</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3</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4</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5</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6</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7</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r h="216024">
                <a:tc>
                  <a:txBody>
                    <a:bodyPr/>
                    <a:lstStyle/>
                    <a:p>
                      <a:pPr algn="ctr">
                        <a:spcAft>
                          <a:spcPts val="0"/>
                        </a:spcAft>
                      </a:pPr>
                      <a:r>
                        <a:rPr lang="el-GR" sz="1600" dirty="0" smtClean="0">
                          <a:effectLst/>
                        </a:rPr>
                        <a:t>(1,4) 1</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(2,3) 2</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(3,4) 1</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smtClean="0">
                          <a:effectLst/>
                        </a:rPr>
                        <a:t>(4,1) 1</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(5,4) 1</a:t>
                      </a:r>
                      <a:endParaRPr lang="el-GR" sz="160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(6,7) 1</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(7,5) 4</a:t>
                      </a:r>
                      <a:endParaRPr lang="el-GR" sz="160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24">
                <a:tc>
                  <a:txBody>
                    <a:bodyPr/>
                    <a:lstStyle/>
                    <a:p>
                      <a:pPr algn="ctr">
                        <a:spcAft>
                          <a:spcPts val="0"/>
                        </a:spcAft>
                      </a:pPr>
                      <a:r>
                        <a:rPr lang="el-GR" sz="1600" dirty="0" smtClean="0">
                          <a:effectLst/>
                        </a:rPr>
                        <a:t>(1,3) 3</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(2,5) 2</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(3,2) 2</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(4,3) 1</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(5,2) 2</a:t>
                      </a:r>
                      <a:endParaRPr lang="el-GR" sz="1600" dirty="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smtClean="0">
                          <a:effectLst/>
                        </a:rPr>
                        <a:t>(6,2) 4</a:t>
                      </a:r>
                      <a:endParaRPr lang="el-GR" sz="160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 </a:t>
                      </a:r>
                      <a:endParaRPr lang="el-GR" sz="1600">
                        <a:effectLst/>
                        <a:latin typeface="Courier New"/>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24">
                <a:tc>
                  <a:txBody>
                    <a:bodyPr/>
                    <a:lstStyle/>
                    <a:p>
                      <a:pPr algn="ctr">
                        <a:spcAft>
                          <a:spcPts val="0"/>
                        </a:spcAft>
                      </a:pPr>
                      <a:r>
                        <a:rPr lang="el-GR" sz="1600" dirty="0" smtClean="0">
                          <a:effectLst/>
                        </a:rPr>
                        <a:t>(1,2) 4</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(2,1) 4</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(3,1) 3</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(4,5) 1</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(5,7) 4</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(6,4) 7</a:t>
                      </a:r>
                      <a:endParaRPr lang="el-GR" sz="1600" dirty="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smtClean="0">
                          <a:effectLst/>
                        </a:rPr>
                        <a:t> </a:t>
                      </a:r>
                      <a:endParaRPr lang="el-GR" sz="1600">
                        <a:effectLst/>
                        <a:latin typeface="Courier New"/>
                        <a:ea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216024">
                <a:tc>
                  <a:txBody>
                    <a:bodyPr/>
                    <a:lstStyle/>
                    <a:p>
                      <a:pPr algn="ctr">
                        <a:spcAft>
                          <a:spcPts val="0"/>
                        </a:spcAft>
                      </a:pPr>
                      <a:r>
                        <a:rPr lang="el-GR" sz="1600" smtClean="0">
                          <a:effectLst/>
                        </a:rPr>
                        <a:t> </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smtClean="0">
                          <a:effectLst/>
                        </a:rPr>
                        <a:t> </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(3,5) 5</a:t>
                      </a:r>
                      <a:endParaRPr lang="el-GR" sz="1600" dirty="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smtClean="0">
                          <a:effectLst/>
                        </a:rPr>
                        <a:t> </a:t>
                      </a:r>
                      <a:endParaRPr lang="el-GR" sz="160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(5,3) 5</a:t>
                      </a:r>
                      <a:endParaRPr lang="el-GR" sz="1600" dirty="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600" dirty="0" smtClean="0">
                          <a:effectLst/>
                        </a:rPr>
                        <a:t> </a:t>
                      </a:r>
                      <a:endParaRPr lang="el-GR" sz="1600" dirty="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l-GR" sz="1600" dirty="0" smtClean="0">
                          <a:effectLst/>
                        </a:rPr>
                        <a:t> </a:t>
                      </a:r>
                      <a:endParaRPr lang="el-GR" sz="1600" dirty="0">
                        <a:effectLst/>
                        <a:latin typeface="Courier New"/>
                        <a:ea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pic>
        <p:nvPicPr>
          <p:cNvPr id="18435" name="Picture 3" descr="NetNodes1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4869159"/>
            <a:ext cx="3024336" cy="180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5025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Ελάχιστης Κάλυψης Όλων των Κόμβων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dirty="0" smtClean="0"/>
              <a:t>Τα προβλήματα ελαχιστοποίησης της κάλυψης όλων των κόμβων ενός δικτύου συναντώνται πολύ συχνά σε εργασίες υποδομής. Για παράδειγμα όταν σε ένα οικισμό πρέπει να εγκατασταθεί δίκτυο ύδρευσης σε όλες τις κατοικίες, ποια διαδρομή θα χρειαστεί το ελάχιστο κόστος σωληνώσεων και εκσκαφών; Όταν σε μια αγροτική περιοχή σχεδιάζεται η οδική σύνδεση απομονωμένων αγροικιών, ποια είναι η συντομότερη ή οικονομικότερη διαδρομή που μπορεί να χαραχτεί; Τα ίδια ερωτήματα τίθενται και στη σχεδίαση δικτύων ηλεκτροδότησης, τηλεφωνικών δικτύων, δικτύων Η/Υ, και άλλων δικτύων μεταφοράς και διανομής.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xmlns="" val="302577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Προβλήματα Ελάχιστης Κάλυψης Όλων των </a:t>
            </a:r>
            <a:r>
              <a:rPr lang="el-GR" dirty="0" smtClean="0"/>
              <a:t>Κόμβων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Και σε αυτά τα προβλήματα, ανάλογα πάντα με το ζητούμενο, οι κλάδοι αντιπροσωπεύουν τις αντίστοιχες μονάδες «κόστους» μετάβασης από τον κάθε κόμβο στους άλλους. Π.χ.: για ελάχιστη απόσταση, οι κλάδοι θα είναι χιλιομετρικές αποστάσεις, για ελάχιστο χρόνο, οι κλάδοι θα είναι απαιτούμενοι χρόνοι, για ελάχιστο κόστος, οι κλάδοι θα είναι χρηματικά ποσά, κ.λ.π.</a:t>
            </a:r>
          </a:p>
          <a:p>
            <a:pPr marL="0" indent="0">
              <a:buNone/>
            </a:pPr>
            <a:endParaRPr lang="el-GR" dirty="0" smtClean="0"/>
          </a:p>
          <a:p>
            <a:r>
              <a:rPr lang="el-GR" dirty="0" smtClean="0"/>
              <a:t>Η μέθοδος επίλυσης είναι σχετικά απλή. Πρώτα διατάσσουμε όλους τους κλάδους του δικτύου κατά αύξουσα σειρά «κόστους» (αν 2 κλάδοι είναι ίσοι δεν έχει σημασία η σειρά), και στη συνέχεια επιλέγουμε με τη σειρά από τον μικρότερο προς το μεγαλύτερο όσους κλάδους δεν δημιουργούν κλειστό βρόγχο (δηλ. δεν επιστρέφουν σε κόμβο που έχει ήδη συνδεθεί).</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xmlns="" val="179790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πρόβλημα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r>
              <a:rPr lang="el-GR" dirty="0" smtClean="0"/>
              <a:t>Για να εξηγήσουμε καλύτερα τη λειτουργία της μεθόδου βέλτιστης κάλυψης, θα λύσουμε το παρακάτω πρόβλημα.</a:t>
            </a:r>
          </a:p>
          <a:p>
            <a:pPr>
              <a:buNone/>
            </a:pPr>
            <a:endParaRPr lang="el-GR" dirty="0" smtClean="0"/>
          </a:p>
          <a:p>
            <a:pPr>
              <a:buNone/>
            </a:pPr>
            <a:r>
              <a:rPr lang="el-GR" dirty="0" smtClean="0"/>
              <a:t> </a:t>
            </a:r>
            <a:r>
              <a:rPr lang="el-GR" b="1" i="1" dirty="0" smtClean="0"/>
              <a:t>Το Πρόβλημα</a:t>
            </a:r>
          </a:p>
          <a:p>
            <a:r>
              <a:rPr lang="el-GR" dirty="0" smtClean="0"/>
              <a:t>Μια ομάδα εξοχικών κατοικιών πρόκειται να υδροδοτηθεί. Οι απαιτούμενες εργασίες και υλικά με βάση την απόσταση και το έδαφος έχουν υπολογιστεί σε χιλιάδες € και δίνονται στο παρακάτω σχήμα όπου, κάθε κλάδος αντιπροσωπεύει το κόστος σύνδεσης δυο κόμβων (κατοικιών). Ποια είναι η οικονομικότερη κάλυψη υδροδότησης όλων των κατοικιών;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xmlns="" val="2006156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πρόβλημα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19458" name="Picture 2" descr="NetNodes3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340768"/>
            <a:ext cx="4968552" cy="36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a:xfrm>
            <a:off x="467544" y="5157192"/>
            <a:ext cx="7704856" cy="1569660"/>
          </a:xfrm>
          <a:prstGeom prst="rect">
            <a:avLst/>
          </a:prstGeom>
        </p:spPr>
        <p:txBody>
          <a:bodyPr wrap="square">
            <a:spAutoFit/>
          </a:bodyPr>
          <a:lstStyle/>
          <a:p>
            <a:r>
              <a:rPr lang="el-GR" sz="2400" b="1" i="1" dirty="0">
                <a:latin typeface="+mn-lt"/>
              </a:rPr>
              <a:t>Επίλυση του Προβλήματος</a:t>
            </a:r>
          </a:p>
          <a:p>
            <a:r>
              <a:rPr lang="el-GR" sz="2400" dirty="0">
                <a:latin typeface="+mn-lt"/>
              </a:rPr>
              <a:t> </a:t>
            </a:r>
          </a:p>
          <a:p>
            <a:r>
              <a:rPr lang="el-GR" sz="2400" dirty="0">
                <a:latin typeface="+mn-lt"/>
              </a:rPr>
              <a:t>Ζητείται να βρεθεί η ελάχιστη κάλυψη όλων των κόμβων του δικτύου. </a:t>
            </a:r>
          </a:p>
        </p:txBody>
      </p:sp>
    </p:spTree>
    <p:extLst>
      <p:ext uri="{BB962C8B-B14F-4D97-AF65-F5344CB8AC3E}">
        <p14:creationId xmlns:p14="http://schemas.microsoft.com/office/powerpoint/2010/main" xmlns="" val="1394341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Αρχικό βήμα</a:t>
            </a:r>
            <a:endParaRPr lang="el-GR" dirty="0"/>
          </a:p>
        </p:txBody>
      </p:sp>
      <p:sp>
        <p:nvSpPr>
          <p:cNvPr id="3" name="2 - Θέση περιεχομένου"/>
          <p:cNvSpPr>
            <a:spLocks noGrp="1"/>
          </p:cNvSpPr>
          <p:nvPr>
            <p:ph idx="1"/>
          </p:nvPr>
        </p:nvSpPr>
        <p:spPr>
          <a:xfrm>
            <a:off x="179512" y="1412776"/>
            <a:ext cx="2736304" cy="2952328"/>
          </a:xfrm>
        </p:spPr>
        <p:txBody>
          <a:bodyPr>
            <a:normAutofit/>
          </a:bodyPr>
          <a:lstStyle/>
          <a:p>
            <a:pPr marL="0" indent="0">
              <a:buNone/>
            </a:pPr>
            <a:r>
              <a:rPr lang="el-GR" sz="2200" dirty="0"/>
              <a:t>Δημιουργούμε ένα πίνακα και καταγράφουμε όλους τους κλάδους του δικτύου σε αύξουσα σειρά κόστους.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xmlns="" val="3637284460"/>
              </p:ext>
            </p:extLst>
          </p:nvPr>
        </p:nvGraphicFramePr>
        <p:xfrm>
          <a:off x="2987824" y="1484784"/>
          <a:ext cx="5688633" cy="4145280"/>
        </p:xfrm>
        <a:graphic>
          <a:graphicData uri="http://schemas.openxmlformats.org/drawingml/2006/table">
            <a:tbl>
              <a:tblPr firstRow="1" firstCol="1" bandRow="1">
                <a:tableStyleId>{5C22544A-7EE6-4342-B048-85BDC9FD1C3A}</a:tableStyleId>
              </a:tblPr>
              <a:tblGrid>
                <a:gridCol w="750494"/>
                <a:gridCol w="1500989"/>
                <a:gridCol w="656682"/>
                <a:gridCol w="783135"/>
                <a:gridCol w="1997333"/>
              </a:tblGrid>
              <a:tr h="387259">
                <a:tc>
                  <a:txBody>
                    <a:bodyPr/>
                    <a:lstStyle/>
                    <a:p>
                      <a:pPr algn="ctr">
                        <a:spcAft>
                          <a:spcPts val="0"/>
                        </a:spcAft>
                      </a:pPr>
                      <a:r>
                        <a:rPr lang="el-GR" sz="1600" dirty="0">
                          <a:effectLst/>
                        </a:rPr>
                        <a:t>α/α</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Κλάδος</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«Κόστος»</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ΕΠΙΛΟΓΗ</a:t>
                      </a:r>
                      <a:endParaRPr lang="el-GR" sz="1600">
                        <a:effectLst/>
                        <a:latin typeface="Courier New"/>
                        <a:ea typeface="Times New Roman"/>
                      </a:endParaRPr>
                    </a:p>
                  </a:txBody>
                  <a:tcPr marL="68580" marR="68580" marT="0" marB="0"/>
                </a:tc>
              </a:tr>
              <a:tr h="238212">
                <a:tc>
                  <a:txBody>
                    <a:bodyPr/>
                    <a:lstStyle/>
                    <a:p>
                      <a:pPr algn="ctr">
                        <a:spcAft>
                          <a:spcPts val="0"/>
                        </a:spcAft>
                      </a:pPr>
                      <a:r>
                        <a:rPr lang="el-GR" sz="1600">
                          <a:effectLst/>
                        </a:rPr>
                        <a:t>1</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(3,4)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(4,6)</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Ναι</a:t>
                      </a:r>
                      <a:endParaRPr lang="el-GR" sz="1600">
                        <a:effectLst/>
                        <a:latin typeface="Courier New"/>
                        <a:ea typeface="Times New Roman"/>
                      </a:endParaRPr>
                    </a:p>
                  </a:txBody>
                  <a:tcPr marL="68580" marR="68580" marT="0" marB="0"/>
                </a:tc>
              </a:tr>
              <a:tr h="238212">
                <a:tc>
                  <a:txBody>
                    <a:bodyPr/>
                    <a:lstStyle/>
                    <a:p>
                      <a:pPr algn="ctr">
                        <a:spcAft>
                          <a:spcPts val="0"/>
                        </a:spcAft>
                      </a:pPr>
                      <a:r>
                        <a:rPr lang="el-GR" sz="1600">
                          <a:effectLst/>
                        </a:rPr>
                        <a:t>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5</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Όχι – κλείνει βρόγχο</a:t>
                      </a:r>
                      <a:endParaRPr lang="el-GR" sz="1600">
                        <a:effectLst/>
                        <a:latin typeface="Courier New"/>
                        <a:ea typeface="Times New Roman"/>
                      </a:endParaRPr>
                    </a:p>
                  </a:txBody>
                  <a:tcPr marL="68580" marR="68580" marT="0" marB="0"/>
                </a:tc>
              </a:tr>
              <a:tr h="238212">
                <a:tc>
                  <a:txBody>
                    <a:bodyPr/>
                    <a:lstStyle/>
                    <a:p>
                      <a:pPr algn="ctr">
                        <a:spcAft>
                          <a:spcPts val="0"/>
                        </a:spcAft>
                      </a:pPr>
                      <a:r>
                        <a:rPr lang="el-GR" sz="1600">
                          <a:effectLst/>
                        </a:rPr>
                        <a:t>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a:effectLst/>
                        </a:rPr>
                        <a:t>Όχι – κλείνει βρόγχο</a:t>
                      </a:r>
                      <a:endParaRPr lang="el-GR" sz="1600">
                        <a:effectLst/>
                        <a:latin typeface="Courier New"/>
                        <a:ea typeface="Times New Roman"/>
                      </a:endParaRPr>
                    </a:p>
                  </a:txBody>
                  <a:tcPr marL="68580" marR="68580" marT="0" marB="0"/>
                </a:tc>
              </a:tr>
              <a:tr h="238212">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(4,7)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(6,8)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(3,5)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Ναι</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11</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(5,6)</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9</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(2,5)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13</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(7,8)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10</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14</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(5,8)</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r h="238212">
                <a:tc>
                  <a:txBody>
                    <a:bodyPr/>
                    <a:lstStyle/>
                    <a:p>
                      <a:pPr algn="ctr">
                        <a:spcAft>
                          <a:spcPts val="0"/>
                        </a:spcAft>
                      </a:pPr>
                      <a:r>
                        <a:rPr lang="el-GR" sz="1600">
                          <a:effectLst/>
                        </a:rPr>
                        <a:t>15</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12</a:t>
                      </a:r>
                      <a:endParaRPr lang="el-GR" sz="1600">
                        <a:effectLst/>
                        <a:latin typeface="Courier New"/>
                        <a:ea typeface="Times New Roman"/>
                      </a:endParaRPr>
                    </a:p>
                  </a:txBody>
                  <a:tcPr marL="68580" marR="68580" marT="0" marB="0"/>
                </a:tc>
                <a:tc>
                  <a:txBody>
                    <a:bodyPr/>
                    <a:lstStyle/>
                    <a:p>
                      <a:pPr algn="ctr">
                        <a:spcAft>
                          <a:spcPts val="0"/>
                        </a:spcAft>
                      </a:pPr>
                      <a:r>
                        <a:rPr lang="el-GR" sz="1600">
                          <a:effectLst/>
                        </a:rPr>
                        <a:t> </a:t>
                      </a:r>
                      <a:endParaRPr lang="el-GR" sz="1600">
                        <a:effectLst/>
                        <a:latin typeface="Courier New"/>
                        <a:ea typeface="Times New Roman"/>
                      </a:endParaRPr>
                    </a:p>
                  </a:txBody>
                  <a:tcPr marL="68580" marR="68580" marT="0" marB="0"/>
                </a:tc>
                <a:tc>
                  <a:txBody>
                    <a:bodyPr/>
                    <a:lstStyle/>
                    <a:p>
                      <a:pPr algn="ctr">
                        <a:spcAft>
                          <a:spcPts val="0"/>
                        </a:spcAft>
                      </a:pPr>
                      <a:r>
                        <a:rPr lang="el-GR" sz="1600" dirty="0">
                          <a:effectLst/>
                        </a:rPr>
                        <a:t>Όχι – κλείνει βρόγχο</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p14="http://schemas.microsoft.com/office/powerpoint/2010/main" xmlns="" val="251755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Βήματα επιλογής </a:t>
            </a:r>
            <a:endParaRPr lang="el-GR" dirty="0"/>
          </a:p>
        </p:txBody>
      </p:sp>
      <p:sp>
        <p:nvSpPr>
          <p:cNvPr id="3" name="2 - Θέση περιεχομένου"/>
          <p:cNvSpPr>
            <a:spLocks noGrp="1"/>
          </p:cNvSpPr>
          <p:nvPr>
            <p:ph idx="1"/>
          </p:nvPr>
        </p:nvSpPr>
        <p:spPr/>
        <p:txBody>
          <a:bodyPr>
            <a:normAutofit/>
          </a:bodyPr>
          <a:lstStyle/>
          <a:p>
            <a:pPr marL="514350" lvl="0" indent="-514350">
              <a:buFont typeface="+mj-lt"/>
              <a:buAutoNum type="arabicPeriod"/>
            </a:pPr>
            <a:r>
              <a:rPr lang="el-GR" dirty="0" smtClean="0"/>
              <a:t>Επιλέγουμε τον 1</a:t>
            </a:r>
            <a:r>
              <a:rPr lang="el-GR" baseline="30000" dirty="0" smtClean="0"/>
              <a:t>ο</a:t>
            </a:r>
            <a:r>
              <a:rPr lang="el-GR" dirty="0" smtClean="0"/>
              <a:t>, 2</a:t>
            </a:r>
            <a:r>
              <a:rPr lang="el-GR" baseline="30000" dirty="0" smtClean="0"/>
              <a:t>ο</a:t>
            </a:r>
            <a:r>
              <a:rPr lang="el-GR" dirty="0" smtClean="0"/>
              <a:t> &amp; 3</a:t>
            </a:r>
            <a:r>
              <a:rPr lang="el-GR" baseline="30000" dirty="0" smtClean="0"/>
              <a:t>ο</a:t>
            </a:r>
            <a:r>
              <a:rPr lang="el-GR" dirty="0" smtClean="0"/>
              <a:t> κατά σειρά κλάδο (3,4), (4,6) &amp; (1,3).</a:t>
            </a:r>
          </a:p>
          <a:p>
            <a:pPr marL="514350" lvl="0" indent="-514350">
              <a:buFont typeface="+mj-lt"/>
              <a:buAutoNum type="arabicPeriod"/>
            </a:pPr>
            <a:r>
              <a:rPr lang="el-GR" dirty="0" smtClean="0"/>
              <a:t>Δεν επιλέγουμε τον 4</a:t>
            </a:r>
            <a:r>
              <a:rPr lang="el-GR" baseline="30000" dirty="0" smtClean="0"/>
              <a:t>ο</a:t>
            </a:r>
            <a:r>
              <a:rPr lang="el-GR" dirty="0" smtClean="0"/>
              <a:t> &amp; 5</a:t>
            </a:r>
            <a:r>
              <a:rPr lang="el-GR" baseline="30000" dirty="0" smtClean="0"/>
              <a:t>ο</a:t>
            </a:r>
            <a:r>
              <a:rPr lang="el-GR" dirty="0" smtClean="0"/>
              <a:t> κλάδο (1,4) &amp; (3,6) γιατί κλείνουν βρόγχο.</a:t>
            </a:r>
          </a:p>
          <a:p>
            <a:pPr marL="514350" lvl="0" indent="-514350">
              <a:buFont typeface="+mj-lt"/>
              <a:buAutoNum type="arabicPeriod"/>
            </a:pPr>
            <a:r>
              <a:rPr lang="el-GR" dirty="0" smtClean="0"/>
              <a:t>Επιλέγουμε τον 6</a:t>
            </a:r>
            <a:r>
              <a:rPr lang="el-GR" baseline="30000" dirty="0" smtClean="0"/>
              <a:t>ο</a:t>
            </a:r>
            <a:r>
              <a:rPr lang="el-GR" dirty="0" smtClean="0"/>
              <a:t> &amp; 7</a:t>
            </a:r>
            <a:r>
              <a:rPr lang="el-GR" baseline="30000" dirty="0" smtClean="0"/>
              <a:t>ο</a:t>
            </a:r>
            <a:r>
              <a:rPr lang="el-GR" dirty="0" smtClean="0"/>
              <a:t> κατά σειρά κλάδο (6,7) &amp; (2,3).</a:t>
            </a:r>
          </a:p>
          <a:p>
            <a:pPr marL="514350" lvl="0" indent="-514350">
              <a:buFont typeface="+mj-lt"/>
              <a:buAutoNum type="arabicPeriod"/>
            </a:pPr>
            <a:r>
              <a:rPr lang="el-GR" dirty="0" smtClean="0"/>
              <a:t>Δεν επιλέγουμε τον 8</a:t>
            </a:r>
            <a:r>
              <a:rPr lang="el-GR" baseline="30000" dirty="0" smtClean="0"/>
              <a:t>ο</a:t>
            </a:r>
            <a:r>
              <a:rPr lang="el-GR" dirty="0" smtClean="0"/>
              <a:t> κλάδο (4,7) γιατί κλείνει βρόγχο.</a:t>
            </a:r>
          </a:p>
          <a:p>
            <a:pPr marL="514350" lvl="0" indent="-514350">
              <a:buFont typeface="+mj-lt"/>
              <a:buAutoNum type="arabicPeriod"/>
            </a:pPr>
            <a:r>
              <a:rPr lang="el-GR" dirty="0" smtClean="0"/>
              <a:t>Επιλέγουμε τον 9</a:t>
            </a:r>
            <a:r>
              <a:rPr lang="el-GR" baseline="30000" dirty="0" smtClean="0"/>
              <a:t>ο</a:t>
            </a:r>
            <a:r>
              <a:rPr lang="el-GR" dirty="0" smtClean="0"/>
              <a:t> &amp; 10</a:t>
            </a:r>
            <a:r>
              <a:rPr lang="el-GR" baseline="30000" dirty="0" smtClean="0"/>
              <a:t>ο</a:t>
            </a:r>
            <a:r>
              <a:rPr lang="el-GR" dirty="0" smtClean="0"/>
              <a:t> κατά σειρά κλάδο (6,8) &amp; (3,5).</a:t>
            </a:r>
          </a:p>
          <a:p>
            <a:pPr marL="514350" lvl="0" indent="-514350">
              <a:buFont typeface="+mj-lt"/>
              <a:buAutoNum type="arabicPeriod"/>
            </a:pPr>
            <a:r>
              <a:rPr lang="el-GR" dirty="0" smtClean="0"/>
              <a:t>Δεν επιλέγουμε τους υπόλοιπους κλάδους γιατί κλείνουν βρόγχο.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xmlns="" val="625920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Τελικό δίκτυο</a:t>
            </a:r>
            <a:endParaRPr lang="el-GR" dirty="0"/>
          </a:p>
        </p:txBody>
      </p:sp>
      <p:sp>
        <p:nvSpPr>
          <p:cNvPr id="3" name="2 - Θέση περιεχομένου"/>
          <p:cNvSpPr>
            <a:spLocks noGrp="1"/>
          </p:cNvSpPr>
          <p:nvPr>
            <p:ph idx="1"/>
          </p:nvPr>
        </p:nvSpPr>
        <p:spPr>
          <a:xfrm>
            <a:off x="457200" y="1340768"/>
            <a:ext cx="8229600" cy="1008112"/>
          </a:xfrm>
        </p:spPr>
        <p:txBody>
          <a:bodyPr/>
          <a:lstStyle/>
          <a:p>
            <a:r>
              <a:rPr lang="el-GR" dirty="0"/>
              <a:t>Το τελικό δίκτυο ύδρευσης, με την οικονομικότερη κάλυψη όλων των κατοικιών (43 χιλιάδες €), είναι το παρακάτω:</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21506" name="Picture 2" descr="NetNodes3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2636912"/>
            <a:ext cx="4752528" cy="3452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30119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dirty="0" smtClean="0"/>
              <a:t>Επτά (7) περιοχές θα συνδεθούν με αγροτικές οδούς. Οι αποστάσεις μεταξύ των περιοχών δίνονται στο παρακάτω σχήμα (δίκτυο) όπου, κάθε κλάδος αντιπροσωπεύει χιλιομετρικές αποστάσεις. Ποια είναι η συντομότερη οδική κάλυψη όλων των περιοχών;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22530" name="Picture 2" descr="NetNodes3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3717032"/>
            <a:ext cx="4968552" cy="267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491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Βελτιστοποίηση σε Προβλήματα Δικτύων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6146" name="Picture 2" descr="NetNodes0"/>
          <p:cNvPicPr>
            <a:picLocks noChangeAspect="1" noChangeArrowheads="1"/>
          </p:cNvPicPr>
          <p:nvPr/>
        </p:nvPicPr>
        <p:blipFill>
          <a:blip r:embed="rId3" cstate="print">
            <a:extLst>
              <a:ext uri="{28A0092B-C50C-407E-A947-70E740481C1C}">
                <a14:useLocalDpi xmlns:a14="http://schemas.microsoft.com/office/drawing/2010/main" xmlns="" val="0"/>
              </a:ext>
            </a:extLst>
          </a:blip>
          <a:srcRect b="575"/>
          <a:stretch>
            <a:fillRect/>
          </a:stretch>
        </p:blipFill>
        <p:spPr bwMode="auto">
          <a:xfrm>
            <a:off x="1979712" y="1700808"/>
            <a:ext cx="5555575"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282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a:t>
            </a:r>
            <a:r>
              <a:rPr lang="el-GR" sz="3200" b="0" dirty="0" smtClean="0">
                <a:solidFill>
                  <a:prstClr val="white"/>
                </a:solidFill>
              </a:rPr>
              <a:t>2/2</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xmlns="" val="2801243552"/>
              </p:ext>
            </p:extLst>
          </p:nvPr>
        </p:nvGraphicFramePr>
        <p:xfrm>
          <a:off x="467544" y="1556792"/>
          <a:ext cx="4032448" cy="4608507"/>
        </p:xfrm>
        <a:graphic>
          <a:graphicData uri="http://schemas.openxmlformats.org/drawingml/2006/table">
            <a:tbl>
              <a:tblPr firstRow="1" firstCol="1" bandRow="1">
                <a:tableStyleId>{5C22544A-7EE6-4342-B048-85BDC9FD1C3A}</a:tableStyleId>
              </a:tblPr>
              <a:tblGrid>
                <a:gridCol w="708345"/>
                <a:gridCol w="875831"/>
                <a:gridCol w="1104123"/>
                <a:gridCol w="1344149"/>
              </a:tblGrid>
              <a:tr h="658359">
                <a:tc>
                  <a:txBody>
                    <a:bodyPr/>
                    <a:lstStyle/>
                    <a:p>
                      <a:pPr algn="ctr">
                        <a:spcAft>
                          <a:spcPts val="0"/>
                        </a:spcAft>
                      </a:pPr>
                      <a:r>
                        <a:rPr lang="el-GR" sz="1800" dirty="0">
                          <a:effectLst/>
                        </a:rPr>
                        <a:t>α/α</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Κλάδος</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«Κόστος»</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ΕΠΙΛΟΓΗ</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(6,7)</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(3,4)</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3</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3</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(6,5)</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4</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(3,6)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4</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5</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(4,6)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5</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Όχι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(2,5)</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5</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7</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(5,7)</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Όχι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8</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(2,3)</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Όχι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9</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(1,2)</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6</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Ναι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10</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(1,3)</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7</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Όχι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11</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(1,4)</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8</a:t>
                      </a:r>
                      <a:endParaRPr lang="el-GR" sz="1800">
                        <a:effectLst/>
                        <a:latin typeface="Courier New"/>
                        <a:ea typeface="Times New Roman"/>
                      </a:endParaRPr>
                    </a:p>
                  </a:txBody>
                  <a:tcPr marL="68580" marR="68580" marT="0" marB="0"/>
                </a:tc>
                <a:tc>
                  <a:txBody>
                    <a:bodyPr/>
                    <a:lstStyle/>
                    <a:p>
                      <a:pPr algn="ctr">
                        <a:spcAft>
                          <a:spcPts val="0"/>
                        </a:spcAft>
                      </a:pPr>
                      <a:r>
                        <a:rPr lang="el-GR" sz="1800">
                          <a:effectLst/>
                        </a:rPr>
                        <a:t>Όχι</a:t>
                      </a:r>
                      <a:endParaRPr lang="el-GR" sz="1800">
                        <a:effectLst/>
                        <a:latin typeface="Courier New"/>
                        <a:ea typeface="Times New Roman"/>
                      </a:endParaRPr>
                    </a:p>
                  </a:txBody>
                  <a:tcPr marL="68580" marR="68580" marT="0" marB="0"/>
                </a:tc>
              </a:tr>
              <a:tr h="329179">
                <a:tc>
                  <a:txBody>
                    <a:bodyPr/>
                    <a:lstStyle/>
                    <a:p>
                      <a:pPr algn="ctr">
                        <a:spcAft>
                          <a:spcPts val="0"/>
                        </a:spcAft>
                      </a:pPr>
                      <a:r>
                        <a:rPr lang="el-GR" sz="1800">
                          <a:effectLst/>
                        </a:rPr>
                        <a:t>12</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(3,5)</a:t>
                      </a:r>
                      <a:endParaRPr lang="el-GR" sz="1800" dirty="0">
                        <a:effectLst/>
                        <a:latin typeface="Courier New"/>
                        <a:ea typeface="Times New Roman"/>
                      </a:endParaRPr>
                    </a:p>
                  </a:txBody>
                  <a:tcPr marL="68580" marR="68580" marT="0" marB="0"/>
                </a:tc>
                <a:tc>
                  <a:txBody>
                    <a:bodyPr/>
                    <a:lstStyle/>
                    <a:p>
                      <a:pPr algn="ctr">
                        <a:spcAft>
                          <a:spcPts val="0"/>
                        </a:spcAft>
                      </a:pPr>
                      <a:r>
                        <a:rPr lang="el-GR" sz="1800">
                          <a:effectLst/>
                        </a:rPr>
                        <a:t>9</a:t>
                      </a:r>
                      <a:endParaRPr lang="el-GR" sz="1800">
                        <a:effectLst/>
                        <a:latin typeface="Courier New"/>
                        <a:ea typeface="Times New Roman"/>
                      </a:endParaRPr>
                    </a:p>
                  </a:txBody>
                  <a:tcPr marL="68580" marR="68580" marT="0" marB="0"/>
                </a:tc>
                <a:tc>
                  <a:txBody>
                    <a:bodyPr/>
                    <a:lstStyle/>
                    <a:p>
                      <a:pPr algn="ctr">
                        <a:spcAft>
                          <a:spcPts val="0"/>
                        </a:spcAft>
                      </a:pPr>
                      <a:r>
                        <a:rPr lang="el-GR" sz="1800" dirty="0">
                          <a:effectLst/>
                        </a:rPr>
                        <a:t>Όχι</a:t>
                      </a:r>
                      <a:endParaRPr lang="el-GR" sz="1800" dirty="0">
                        <a:effectLst/>
                        <a:latin typeface="Courier New"/>
                        <a:ea typeface="Times New Roman"/>
                      </a:endParaRPr>
                    </a:p>
                  </a:txBody>
                  <a:tcPr marL="68580" marR="68580" marT="0" marB="0"/>
                </a:tc>
              </a:tr>
            </a:tbl>
          </a:graphicData>
        </a:graphic>
      </p:graphicFrame>
      <p:pic>
        <p:nvPicPr>
          <p:cNvPr id="23553" name="Picture 1" descr="NetNodes3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6185" y="2132856"/>
            <a:ext cx="4408303" cy="2376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2866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Μέγιστης Ροής Μεταξύ Δύο Κόμβων</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Τα προβλήματα μέγιστης ροής τα συναντάμε συχνά σε δίκτυα μεταφοράς (</a:t>
            </a:r>
            <a:r>
              <a:rPr lang="en-US" dirty="0" smtClean="0"/>
              <a:t>transport networks</a:t>
            </a:r>
            <a:r>
              <a:rPr lang="el-GR" dirty="0" smtClean="0"/>
              <a:t>). Ένα δίκτυο μεταφοράς είναι ένα γενικό μοντέλο με  διαδρομές μεταφοράς υλικών, ρευστών, αυτοκινήτων, κεφαλαίων, ηλεκτρικού φορτίου, κλπ., από ένα κόμβο-αφετηρία σε ένα κόμβο-προορισμό. </a:t>
            </a:r>
            <a:endParaRPr lang="en-US" dirty="0" smtClean="0"/>
          </a:p>
          <a:p>
            <a:r>
              <a:rPr lang="el-GR" dirty="0" smtClean="0"/>
              <a:t>Οι </a:t>
            </a:r>
            <a:r>
              <a:rPr lang="el-GR" dirty="0" smtClean="0"/>
              <a:t>κλάδοι ενός δικτύου μεταφοράς αντιπροσωπεύουν τη μέγιστη χωρητικότητα της διαδρομής από ένα κόμβο σε ένα άλλο την οποία δεν μπορεί να υπερβεί η μεταφερόμενη ποσότητα. Π.χ.: για ρευστά, οι κλάδοι θα είναι η μέγιστη παροχή των σωληνώσεων, για μεταφορές, το μέγιστο φορτίο, για συγκοινωνίες, οι μέγιστες θέσεις επιβατών, κ.λ.π.</a:t>
            </a:r>
          </a:p>
          <a:p>
            <a:r>
              <a:rPr lang="el-GR" dirty="0" smtClean="0"/>
              <a:t>Για </a:t>
            </a:r>
            <a:r>
              <a:rPr lang="el-GR" dirty="0" smtClean="0"/>
              <a:t>παράδειγμα μια επιχείρηση προσπαθεί να μεταφέρει όλα τα προϊόντα της από το εργοστάσιο στο κεντρικό κατάστημα. Αν υπάρχουν διαφορετικοί  δρόμοι και μέσα μεταφοράς πως μπορεί να τα συνδυάσει ώστε μεταφέρει το μεγαλύτερη δυνατή ποσότητα το συντομότερο δυνατό;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xmlns="" val="2896686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Τομές Ενός Δικτύου και η Μέγιστη Ροή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r>
              <a:rPr lang="el-GR" dirty="0" smtClean="0"/>
              <a:t>Το πρόβλημα μέγιστης ροής είναι και αυτό ένα Π.Γ.Π. Η ειδική όμως δομή του επιτρέπει και εδώ την ανάπτυξη πιο αποτελεσματικών μεθόδων από τη </a:t>
            </a:r>
            <a:r>
              <a:rPr lang="en-US" dirty="0" smtClean="0"/>
              <a:t>Simplex</a:t>
            </a:r>
            <a:r>
              <a:rPr lang="el-GR" dirty="0" smtClean="0"/>
              <a:t>, όπως είναι η μέθοδος </a:t>
            </a:r>
            <a:r>
              <a:rPr lang="en-US" dirty="0" smtClean="0"/>
              <a:t>Ford</a:t>
            </a:r>
            <a:r>
              <a:rPr lang="el-GR" dirty="0" smtClean="0"/>
              <a:t> &amp; </a:t>
            </a:r>
            <a:r>
              <a:rPr lang="en-US" dirty="0" smtClean="0"/>
              <a:t>Fulkerson</a:t>
            </a:r>
            <a:r>
              <a:rPr lang="el-GR" dirty="0" smtClean="0"/>
              <a:t> που χρησιμοποιεί την έννοια της τομής ενός δικτύου.</a:t>
            </a:r>
          </a:p>
          <a:p>
            <a:r>
              <a:rPr lang="el-GR" b="1" dirty="0" smtClean="0"/>
              <a:t>Τομή</a:t>
            </a:r>
            <a:r>
              <a:rPr lang="el-GR" dirty="0" smtClean="0"/>
              <a:t> ενός δικτύου μεταφοράς είναι μια τομή του γραφήματος η οποία διαχωρίζει την είσοδο από την έξοδο. Η </a:t>
            </a:r>
            <a:r>
              <a:rPr lang="el-GR" b="1" dirty="0" smtClean="0"/>
              <a:t>χωρητικότητα</a:t>
            </a:r>
            <a:r>
              <a:rPr lang="el-GR" dirty="0" smtClean="0"/>
              <a:t> μιας τομής είναι το άθροισμα των χωρητικοτήτων των κλάδων που τέμνει και που έχουν κατεύθυνση από την είσοδο προς την έξοδο (βλ. τομές </a:t>
            </a:r>
            <a:r>
              <a:rPr lang="en-US" dirty="0" smtClean="0"/>
              <a:t>A</a:t>
            </a:r>
            <a:r>
              <a:rPr lang="el-GR" dirty="0" smtClean="0"/>
              <a:t>, </a:t>
            </a:r>
            <a:r>
              <a:rPr lang="en-US" dirty="0" smtClean="0"/>
              <a:t>B</a:t>
            </a:r>
            <a:r>
              <a:rPr lang="el-GR" dirty="0" smtClean="0"/>
              <a:t>, </a:t>
            </a:r>
            <a:r>
              <a:rPr lang="en-US" dirty="0" smtClean="0"/>
              <a:t>C</a:t>
            </a:r>
            <a:r>
              <a:rPr lang="el-GR" dirty="0" smtClean="0"/>
              <a:t> &amp; </a:t>
            </a:r>
            <a:r>
              <a:rPr lang="en-US" dirty="0" smtClean="0"/>
              <a:t>D </a:t>
            </a:r>
            <a:r>
              <a:rPr lang="el-GR" dirty="0" smtClean="0"/>
              <a:t>στο παρακάτω σχήμα.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xmlns="" val="4187091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Τομές Ενός Δικτύου και η Μέγιστη Ροή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2457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1772816"/>
            <a:ext cx="5544616" cy="28786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611560" y="4941168"/>
            <a:ext cx="7416824" cy="1569660"/>
          </a:xfrm>
          <a:prstGeom prst="rect">
            <a:avLst/>
          </a:prstGeom>
        </p:spPr>
        <p:txBody>
          <a:bodyPr wrap="square">
            <a:spAutoFit/>
          </a:bodyPr>
          <a:lstStyle/>
          <a:p>
            <a:r>
              <a:rPr lang="el-GR" sz="2400" b="1" dirty="0">
                <a:latin typeface="+mn-lt"/>
              </a:rPr>
              <a:t>Θεώρημα Μέγιστης Ροής και Ελάχιστης Τομής: </a:t>
            </a:r>
            <a:r>
              <a:rPr lang="el-GR" sz="2400" dirty="0">
                <a:latin typeface="+mn-lt"/>
              </a:rPr>
              <a:t>Σε ένα δίκτυο μεταφοράς η μέγιστη τιμή της ροής είναι ίση με την ελάχιστη από τις χωρητικότητες όλων των δυνατών τομών του δικτύου.</a:t>
            </a:r>
          </a:p>
        </p:txBody>
      </p:sp>
    </p:spTree>
    <p:extLst>
      <p:ext uri="{BB962C8B-B14F-4D97-AF65-F5344CB8AC3E}">
        <p14:creationId xmlns:p14="http://schemas.microsoft.com/office/powerpoint/2010/main" xmlns="" val="3559859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πρόβλημα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Στη συνέχεια για διδακτικούς λόγους θα εξηγήσουμε τη μέθοδο επίλυσης (στη απλούστερη γραφική της μορφή και όχι στη συστηματοποιημένη μορφή με πίνακες), λύνοντας το παρακάτω πρόβλημα.</a:t>
            </a:r>
          </a:p>
          <a:p>
            <a:pPr>
              <a:buNone/>
            </a:pPr>
            <a:endParaRPr lang="el-GR" dirty="0" smtClean="0"/>
          </a:p>
          <a:p>
            <a:pPr>
              <a:buNone/>
            </a:pPr>
            <a:r>
              <a:rPr lang="el-GR" b="1" i="1" dirty="0" smtClean="0"/>
              <a:t>Το Πρόβλημα</a:t>
            </a:r>
            <a:r>
              <a:rPr lang="el-GR" dirty="0" smtClean="0"/>
              <a:t> </a:t>
            </a:r>
          </a:p>
          <a:p>
            <a:r>
              <a:rPr lang="el-GR" dirty="0" smtClean="0"/>
              <a:t>Ένα δίκτυο αγωγών χρησιμοποιείται για τη μεταφορά υγρού μεταξύ 6 δεξαμενών. Έστω ότι προέκυψε η ανάγκη να μεταφερθούν τα περιεχόμενα της δεξαμενής 1 στη δεξαμενή 6 το ταχύτερο δυνατόν. Αν κάθε αγωγός έχει μια μέγιστη παροχή όπως αναγράφεται στο παρακάτω σχήμα, ποια θα είναι η μέγιστη ροή υγρού από τη δεξαμενή 1 στη δεξαμενή 6;</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xmlns="" val="2289292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Επίλυση του Προβλήματος</a:t>
            </a:r>
            <a:endParaRPr lang="el-GR" dirty="0"/>
          </a:p>
        </p:txBody>
      </p:sp>
      <p:sp>
        <p:nvSpPr>
          <p:cNvPr id="3" name="2 - Θέση περιεχομένου"/>
          <p:cNvSpPr>
            <a:spLocks noGrp="1"/>
          </p:cNvSpPr>
          <p:nvPr>
            <p:ph idx="1"/>
          </p:nvPr>
        </p:nvSpPr>
        <p:spPr>
          <a:xfrm>
            <a:off x="457200" y="1340768"/>
            <a:ext cx="8229600" cy="2520280"/>
          </a:xfrm>
        </p:spPr>
        <p:txBody>
          <a:bodyPr>
            <a:normAutofit/>
          </a:bodyPr>
          <a:lstStyle/>
          <a:p>
            <a:r>
              <a:rPr lang="el-GR" dirty="0" smtClean="0"/>
              <a:t>Σε κάθε βήμα επιλέγουμε μια διαδρομή από την είσοδο έως την έξοδο και βρίσκουμε τη μέγιστη δυνατότητα ροής που έχει (δηλ. το κλάδο με τη μικρότερη χωρητικότητα). Αφαιρούμε τη ποσότητα από όλους τους κλάδους της διαδρομής και εφόσον υπάρχει περιθώριο προχωρούμε σε επιλογή άλλων διαδρομών.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25602" name="Picture 2" descr="NetNodes2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4077072"/>
            <a:ext cx="5688632" cy="2221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1733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Επαναλήψεις</a:t>
            </a:r>
            <a:br>
              <a:rPr lang="el-GR" dirty="0" smtClean="0"/>
            </a:br>
            <a:r>
              <a:rPr lang="el-GR" dirty="0" smtClean="0"/>
              <a:t>1ο βημα </a:t>
            </a:r>
            <a:endParaRPr lang="el-GR" dirty="0"/>
          </a:p>
        </p:txBody>
      </p:sp>
      <p:sp>
        <p:nvSpPr>
          <p:cNvPr id="3" name="2 - Θέση περιεχομένου"/>
          <p:cNvSpPr>
            <a:spLocks noGrp="1"/>
          </p:cNvSpPr>
          <p:nvPr>
            <p:ph idx="1"/>
          </p:nvPr>
        </p:nvSpPr>
        <p:spPr>
          <a:xfrm>
            <a:off x="457200" y="1340768"/>
            <a:ext cx="8229600" cy="1512168"/>
          </a:xfrm>
        </p:spPr>
        <p:txBody>
          <a:bodyPr/>
          <a:lstStyle/>
          <a:p>
            <a:r>
              <a:rPr lang="el-GR" dirty="0"/>
              <a:t>Επιλέγουμε τη διαδρομή 1-3-5-6. Η μέγιστη ροή της είναι 2 όση και του μικρότερου κλάδου της (5,6). Αφαιρούμε το 2 από τους άλλους δυο κλάδους και έχουμε:</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26626" name="Picture 2" descr="NetNodes2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3284984"/>
            <a:ext cx="6336704" cy="2465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795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2</a:t>
            </a:r>
            <a:r>
              <a:rPr lang="el-GR" baseline="30000" dirty="0" smtClean="0"/>
              <a:t>ο</a:t>
            </a:r>
            <a:r>
              <a:rPr lang="el-GR" dirty="0" smtClean="0"/>
              <a:t> βημα </a:t>
            </a:r>
            <a:endParaRPr lang="el-GR" dirty="0"/>
          </a:p>
        </p:txBody>
      </p:sp>
      <p:sp>
        <p:nvSpPr>
          <p:cNvPr id="3" name="2 - Θέση περιεχομένου"/>
          <p:cNvSpPr>
            <a:spLocks noGrp="1"/>
          </p:cNvSpPr>
          <p:nvPr>
            <p:ph idx="1"/>
          </p:nvPr>
        </p:nvSpPr>
        <p:spPr>
          <a:xfrm>
            <a:off x="457200" y="1340768"/>
            <a:ext cx="8229600" cy="1440160"/>
          </a:xfrm>
        </p:spPr>
        <p:txBody>
          <a:bodyPr/>
          <a:lstStyle/>
          <a:p>
            <a:r>
              <a:rPr lang="el-GR" dirty="0"/>
              <a:t>Επιλέγουμε τη διαδρομή 1-3-4-6. Η μέγιστη ροή της είναι 2 όση και του μικρότερου κλάδου της (3,4). Αφαιρούμε το 2 από τους άλλους δυο κλάδους και έχουμε:</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pic>
        <p:nvPicPr>
          <p:cNvPr id="27650" name="Picture 2" descr="NetNodes2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3140968"/>
            <a:ext cx="6408712" cy="2502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9046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3ο βημα </a:t>
            </a:r>
            <a:r>
              <a:rPr lang="el-GR" sz="3200" b="0" dirty="0" smtClean="0"/>
              <a:t>1/2</a:t>
            </a:r>
            <a:r>
              <a:rPr lang="el-GR" dirty="0" smtClean="0"/>
              <a:t> </a:t>
            </a:r>
            <a:endParaRPr lang="el-GR" dirty="0"/>
          </a:p>
        </p:txBody>
      </p:sp>
      <p:sp>
        <p:nvSpPr>
          <p:cNvPr id="3" name="2 - Θέση περιεχομένου"/>
          <p:cNvSpPr>
            <a:spLocks noGrp="1"/>
          </p:cNvSpPr>
          <p:nvPr>
            <p:ph idx="1"/>
          </p:nvPr>
        </p:nvSpPr>
        <p:spPr>
          <a:xfrm>
            <a:off x="457200" y="1340768"/>
            <a:ext cx="8229600" cy="1656184"/>
          </a:xfrm>
        </p:spPr>
        <p:txBody>
          <a:bodyPr>
            <a:normAutofit/>
          </a:bodyPr>
          <a:lstStyle/>
          <a:p>
            <a:r>
              <a:rPr lang="el-GR" dirty="0" smtClean="0"/>
              <a:t> Επιλέγουμε τη διαδρομή 1-2-4-6. Η μέγιστη ροή της είναι 4 όση και του μικρότερου κλάδου της (2,4). Αφαιρούμε το 4 από τους άλλους δυο κλάδους και έχουμε:</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068071"/>
            <a:ext cx="6632682"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7301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3ο βημα </a:t>
            </a:r>
            <a:r>
              <a:rPr lang="el-GR" sz="3200" b="0" dirty="0" smtClean="0">
                <a:solidFill>
                  <a:prstClr val="white"/>
                </a:solidFill>
              </a:rPr>
              <a:t>2/2</a:t>
            </a:r>
            <a:r>
              <a:rPr lang="el-GR" dirty="0" smtClean="0"/>
              <a:t> </a:t>
            </a:r>
            <a:endParaRPr lang="el-GR" dirty="0"/>
          </a:p>
        </p:txBody>
      </p:sp>
      <p:sp>
        <p:nvSpPr>
          <p:cNvPr id="3" name="2 - Θέση περιεχομένου"/>
          <p:cNvSpPr>
            <a:spLocks noGrp="1"/>
          </p:cNvSpPr>
          <p:nvPr>
            <p:ph idx="1"/>
          </p:nvPr>
        </p:nvSpPr>
        <p:spPr/>
        <p:txBody>
          <a:bodyPr>
            <a:normAutofit/>
          </a:bodyPr>
          <a:lstStyle/>
          <a:p>
            <a:r>
              <a:rPr lang="el-GR" dirty="0" smtClean="0"/>
              <a:t> </a:t>
            </a:r>
            <a:r>
              <a:rPr lang="el-GR" dirty="0"/>
              <a:t>Σε αυτό το σημείο δεν υπάρχει άλλη διαδρομή από το κόμβο 1 στο κόμβο 6 με θετική ροή. Η μέγιστη ροή είναι 6+2 = 8 και είναι ίση με την χωρητικότητα της τομής που περνά από τους τρεις κορεσμένους κλάδους (2,4), (3,4) &amp; (5,6): 4+2+2 = 8.</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xmlns="" val="204009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Δικτυωτής Ανάλυσης</a:t>
            </a:r>
            <a:endParaRPr lang="el-GR"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Οι τρεις (3) κυριότερες κατηγορίες προβλημάτων βελτιστοποίησης που λύνονται με μοντέλα δικτυωτής ανάλυσης είναι:</a:t>
            </a:r>
          </a:p>
          <a:p>
            <a:pPr>
              <a:buNone/>
            </a:pPr>
            <a:endParaRPr lang="el-GR" dirty="0" smtClean="0"/>
          </a:p>
          <a:p>
            <a:pPr marL="514350" lvl="0" indent="-514350">
              <a:buFont typeface="+mj-lt"/>
              <a:buAutoNum type="arabicPeriod"/>
            </a:pPr>
            <a:r>
              <a:rPr lang="el-GR" b="1" dirty="0" smtClean="0"/>
              <a:t>Η ελαχιστοποίηση της διαδρομής μεταξύ δύο (2) κόμβων.</a:t>
            </a:r>
            <a:r>
              <a:rPr lang="el-GR" dirty="0" smtClean="0"/>
              <a:t> Π.χ.: Όταν στο οδικό δίκτυο μιας πόλης πρέπει να βρεθεί ο συντομότερος δρόμος μεταξύ δύο σημείων, με γνώμονα την απόσταση ή το κόστος ή το χρόνο ή κάποιο άλλο κριτήριο.</a:t>
            </a:r>
          </a:p>
          <a:p>
            <a:pPr marL="514350" indent="-514350">
              <a:buFont typeface="+mj-lt"/>
              <a:buAutoNum type="arabicPeriod"/>
            </a:pPr>
            <a:endParaRPr lang="el-GR" dirty="0" smtClean="0"/>
          </a:p>
          <a:p>
            <a:pPr marL="514350" lvl="0" indent="-514350">
              <a:buFont typeface="+mj-lt"/>
              <a:buAutoNum type="arabicPeriod"/>
            </a:pPr>
            <a:r>
              <a:rPr lang="el-GR" b="1" dirty="0" smtClean="0"/>
              <a:t>Η ελαχιστοποίηση της κάλυψης όλων των κόμβων, </a:t>
            </a:r>
            <a:r>
              <a:rPr lang="el-GR" dirty="0" smtClean="0"/>
              <a:t>δηλ., η διασύνδεση όλων των κόμβων του δικτύου με όσο το δυνατόν λιγότερους και οικονομικότερους κλάδους. Π.χ.: Όταν σε ένα οικισμό πρέπει να γίνει η ύδρευση όλων των κατοικιών με το ελάχιστο κόστος σωληνώσεων και εκσκαφών. </a:t>
            </a:r>
          </a:p>
          <a:p>
            <a:pPr marL="514350" indent="-514350">
              <a:buFont typeface="+mj-lt"/>
              <a:buAutoNum type="arabicPeriod"/>
            </a:pPr>
            <a:endParaRPr lang="el-GR" dirty="0" smtClean="0"/>
          </a:p>
          <a:p>
            <a:pPr marL="514350" lvl="0" indent="-514350">
              <a:buFont typeface="+mj-lt"/>
              <a:buAutoNum type="arabicPeriod"/>
            </a:pPr>
            <a:r>
              <a:rPr lang="el-GR" b="1" dirty="0" smtClean="0"/>
              <a:t>Η μεγιστοποίηση της ροής</a:t>
            </a:r>
            <a:r>
              <a:rPr lang="el-GR" dirty="0" smtClean="0"/>
              <a:t> </a:t>
            </a:r>
            <a:r>
              <a:rPr lang="el-GR" b="1" dirty="0" smtClean="0"/>
              <a:t>μεταξύ δύο (2) κόμβων.</a:t>
            </a:r>
            <a:r>
              <a:rPr lang="el-GR" dirty="0" smtClean="0"/>
              <a:t> Π.χ.: Όταν πρέπει να πετύχουμε τη μέγιστη (ή ταχύτερη) μεταφορά υλικών σε ένα τόπο, εκμεταλλευόμενοι όλες τις διαθέσιμες οδούς πρόσβασης ή μέσα μεταφοράς</a:t>
            </a:r>
            <a:r>
              <a:rPr lang="el-GR" dirty="0" smtClean="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xmlns="" val="900135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a:t>
            </a:r>
            <a:endParaRPr lang="el-GR" dirty="0"/>
          </a:p>
        </p:txBody>
      </p:sp>
      <p:sp>
        <p:nvSpPr>
          <p:cNvPr id="3" name="2 - Θέση περιεχομένου"/>
          <p:cNvSpPr>
            <a:spLocks noGrp="1"/>
          </p:cNvSpPr>
          <p:nvPr>
            <p:ph idx="1"/>
          </p:nvPr>
        </p:nvSpPr>
        <p:spPr>
          <a:xfrm>
            <a:off x="457200" y="1340768"/>
            <a:ext cx="8229600" cy="1152128"/>
          </a:xfrm>
        </p:spPr>
        <p:txBody>
          <a:bodyPr/>
          <a:lstStyle/>
          <a:p>
            <a:r>
              <a:rPr lang="el-GR" dirty="0"/>
              <a:t>Δίνεται το παρακάτω δίκτυο μεταφοράς. Να υπολογισθεί η μέγιστη ροή από τον κόμβο 1 προς τον κόμβο 7.</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pic>
        <p:nvPicPr>
          <p:cNvPr id="29698" name="Picture 2" descr="NetNodes2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6146" y="2924944"/>
            <a:ext cx="6210229" cy="2884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5590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Λύση</a:t>
            </a:r>
            <a:endParaRPr lang="el-GR" dirty="0"/>
          </a:p>
        </p:txBody>
      </p:sp>
      <p:sp>
        <p:nvSpPr>
          <p:cNvPr id="3" name="2 - Θέση περιεχομένου"/>
          <p:cNvSpPr>
            <a:spLocks noGrp="1"/>
          </p:cNvSpPr>
          <p:nvPr>
            <p:ph idx="1"/>
          </p:nvPr>
        </p:nvSpPr>
        <p:spPr>
          <a:xfrm>
            <a:off x="457200" y="1340768"/>
            <a:ext cx="8229600" cy="936104"/>
          </a:xfrm>
        </p:spPr>
        <p:txBody>
          <a:bodyPr>
            <a:normAutofit/>
          </a:bodyPr>
          <a:lstStyle/>
          <a:p>
            <a:pPr marL="0" indent="0">
              <a:buNone/>
            </a:pPr>
            <a:r>
              <a:rPr lang="el-GR" sz="2000" dirty="0"/>
              <a:t>Επιλέγουμε με τη σειρά τις διαδρομές: 1-2-4-7 (μεγ. ροή 2), 1-2-5-7 (μεγ. ροή 3), 1-3-6-7 (μεγ. ροή 5) και 1-3-7 (μεγ. ροή 2).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30722" name="Picture 2" descr="NetNodes2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276872"/>
            <a:ext cx="5525318" cy="2566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a:xfrm>
            <a:off x="682116" y="4869160"/>
            <a:ext cx="7920880" cy="1631216"/>
          </a:xfrm>
          <a:prstGeom prst="rect">
            <a:avLst/>
          </a:prstGeom>
        </p:spPr>
        <p:txBody>
          <a:bodyPr wrap="square">
            <a:spAutoFit/>
          </a:bodyPr>
          <a:lstStyle/>
          <a:p>
            <a:r>
              <a:rPr lang="el-GR" sz="2000" dirty="0">
                <a:latin typeface="+mn-lt"/>
              </a:rPr>
              <a:t>Η συνολική μέγιστη ροή προς το κόμβο 7 είναι 2+3+5+2 = 12. </a:t>
            </a:r>
          </a:p>
          <a:p>
            <a:r>
              <a:rPr lang="el-GR" sz="2000" dirty="0">
                <a:latin typeface="+mn-lt"/>
              </a:rPr>
              <a:t> </a:t>
            </a:r>
          </a:p>
          <a:p>
            <a:r>
              <a:rPr lang="el-GR" sz="2000" dirty="0">
                <a:latin typeface="+mn-lt"/>
              </a:rPr>
              <a:t>Παρατηρούμε επίσης ότι η μέγιστη ροή είναι ίση με τη χωρητικότητα της τομής που διέρχεται από τους κλάδους (1,3), (5,7) &amp; (4,7): 7+3+2 = 12 (οι άλλοι 2 κλάδοι (3,4) &amp; (3,5) έχουν αντίθετη φορά).</a:t>
            </a:r>
          </a:p>
        </p:txBody>
      </p:sp>
    </p:spTree>
    <p:extLst>
      <p:ext uri="{BB962C8B-B14F-4D97-AF65-F5344CB8AC3E}">
        <p14:creationId xmlns:p14="http://schemas.microsoft.com/office/powerpoint/2010/main" xmlns="" val="69740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5: Δικτυακά Έργα &amp; Βελτιστοποίηση σε Προβλήματα </a:t>
            </a:r>
            <a:r>
              <a:rPr lang="el-GR" sz="2000" dirty="0" smtClean="0"/>
              <a:t>Δικτύων».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067293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Ελάχιστης Διαδρομής Μεταξύ Δύο Κόμβων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r>
              <a:rPr lang="el-GR" dirty="0" smtClean="0"/>
              <a:t>Τα προβλήματα προσδιορισμού της </a:t>
            </a:r>
            <a:r>
              <a:rPr lang="el-GR" b="1" dirty="0" smtClean="0"/>
              <a:t>ελάχιστης διαδρομής </a:t>
            </a:r>
            <a:r>
              <a:rPr lang="el-GR" dirty="0" smtClean="0"/>
              <a:t>(</a:t>
            </a:r>
            <a:r>
              <a:rPr lang="en-US" dirty="0" smtClean="0"/>
              <a:t>minimal path</a:t>
            </a:r>
            <a:r>
              <a:rPr lang="el-GR" dirty="0" smtClean="0"/>
              <a:t>) με την οποία συνδέονται δυο κόμβοι ενός δικτύου είναι από τα σημαντικότερα στη θεωρία δικτύων.</a:t>
            </a:r>
          </a:p>
          <a:p>
            <a:pPr>
              <a:buNone/>
            </a:pPr>
            <a:endParaRPr lang="el-GR" dirty="0" smtClean="0"/>
          </a:p>
          <a:p>
            <a:r>
              <a:rPr lang="el-GR" dirty="0" smtClean="0"/>
              <a:t>Στα προβλήματα αυτά, ανάλογα πάντα με το ζητούμενο, οι κλάδοι αντιπροσωπεύουν τις αντίστοιχες μονάδες «κόστους» μετάβασης από τον κάθε κόμβο στους άλλους. Π.χ.: για ελάχιστη απόσταση, οι κλάδοι θα είναι χιλιομετρικές αποστάσεις, για ελάχιστο χρόνο, οι κλάδοι θα είναι απαιτούμενοι χρόνοι, για ελάχιστο κόστος, οι κλάδοι θα είναι χρηματικά ποσά, </a:t>
            </a:r>
            <a:r>
              <a:rPr lang="el-GR" dirty="0" err="1" smtClean="0"/>
              <a:t>κ.λ.π</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xmlns="" val="259703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Ελάχιστης Διαδρομής Μεταξύ Δύο Κόμβων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Ένας προφανής τρόπος λύσης θα ήταν να υπολογίσουμε όλους τους πιθανούς συνδυασμούς διαδρομών με το συνολικό τους κόστος και να διαλέξουμε τον οικονομικότερο συνδυασμό. Ο τρόπος αυτός είναι όμως λειτουργικός μόνο για πολύ μικρά δίκτυα με λίγους (4-5) κόμβους και κλάδους. </a:t>
            </a:r>
          </a:p>
          <a:p>
            <a:pPr>
              <a:buNone/>
            </a:pPr>
            <a:endParaRPr lang="el-GR" dirty="0" smtClean="0"/>
          </a:p>
          <a:p>
            <a:r>
              <a:rPr lang="el-GR" dirty="0" smtClean="0"/>
              <a:t>Η συστηματική μέθοδος, αντίθετα, πρέπει να μπορεί να επιλύει και προβλήματα με εκατοντάδες κόμβους και χιλιάδες κλάδους. Η μέθοδος υπολογίζει τις ελάχιστες διαδρομές από το κόμβο εισόδου προς όλους τους υπόλοιπους κόμβους του δικτύου. Εμείς επιλέγουμε σαν λύση τη ελάχιστη διαδρομή για το κόμβο που μας ενδιαφέρει</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xmlns="" val="3400619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πρόβλημα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Για να εξηγήσουμε καλύτερα τη λειτουργία αυτής της μεθόδου βελτιστοποίησης για ελάχιστες διαδρομές, θα λύσουμε το παρακάτω πρόβλημα.</a:t>
            </a:r>
          </a:p>
          <a:p>
            <a:pPr>
              <a:buNone/>
            </a:pPr>
            <a:endParaRPr lang="el-GR" dirty="0" smtClean="0"/>
          </a:p>
          <a:p>
            <a:pPr>
              <a:buNone/>
            </a:pPr>
            <a:r>
              <a:rPr lang="el-GR" b="1" i="1" dirty="0" smtClean="0"/>
              <a:t>Το Πρόβλημα</a:t>
            </a:r>
            <a:r>
              <a:rPr lang="el-GR" dirty="0" smtClean="0"/>
              <a:t> </a:t>
            </a:r>
          </a:p>
          <a:p>
            <a:r>
              <a:rPr lang="el-GR" dirty="0" smtClean="0"/>
              <a:t>Το οδικό δίκτυο μιας πόλης προσφέρει έναν μεγάλο αριθμό εναλλακτικών διαδρομών. Έστω ότι ένα όχημα (π.χ. ασθενοφόρο) βρίσκεται στο άκρο Α και πρέπει να φτάσει όσο γίνεται συντομότερα στο άλλο άκρο Β (π.χ. στο νοσοκομείο). Ποια είναι η συντομότερη διαδρομή που πρέπει να ακολουθήσει;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xmlns="" val="12345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πρόβλημα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a:xfrm>
            <a:off x="457200" y="1340768"/>
            <a:ext cx="8229600" cy="1440160"/>
          </a:xfrm>
        </p:spPr>
        <p:txBody>
          <a:bodyPr/>
          <a:lstStyle/>
          <a:p>
            <a:r>
              <a:rPr lang="el-GR" dirty="0"/>
              <a:t>Το κύριο οδικό δίκτυο της πόλης με το «κόστος» (π.χ. καθυστέρηση, απόσταση, κλπ.) κάθε κλάδου φαίνεται στο επόμενο σχήμα: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7170" name="Picture 2" descr="NetNodes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636912"/>
            <a:ext cx="4968552" cy="2536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Ορθογώνιο 4"/>
          <p:cNvSpPr/>
          <p:nvPr/>
        </p:nvSpPr>
        <p:spPr>
          <a:xfrm>
            <a:off x="539552" y="5085184"/>
            <a:ext cx="7416824" cy="1465016"/>
          </a:xfrm>
          <a:prstGeom prst="rect">
            <a:avLst/>
          </a:prstGeom>
        </p:spPr>
        <p:txBody>
          <a:bodyPr wrap="square">
            <a:spAutoFit/>
          </a:bodyPr>
          <a:lstStyle/>
          <a:p>
            <a:pPr>
              <a:lnSpc>
                <a:spcPct val="110000"/>
              </a:lnSpc>
              <a:spcBef>
                <a:spcPts val="1200"/>
              </a:spcBef>
            </a:pPr>
            <a:r>
              <a:rPr lang="el-GR" sz="2400" b="1" dirty="0">
                <a:latin typeface="+mn-lt"/>
              </a:rPr>
              <a:t>Επίλυση του </a:t>
            </a:r>
            <a:r>
              <a:rPr lang="el-GR" sz="2400" b="1" dirty="0" smtClean="0">
                <a:latin typeface="+mn-lt"/>
              </a:rPr>
              <a:t>Προβλήματος</a:t>
            </a:r>
            <a:endParaRPr lang="el-GR" sz="2400" b="1" dirty="0">
              <a:latin typeface="+mn-lt"/>
            </a:endParaRPr>
          </a:p>
          <a:p>
            <a:pPr marL="342900" indent="-342900">
              <a:lnSpc>
                <a:spcPct val="110000"/>
              </a:lnSpc>
              <a:spcBef>
                <a:spcPts val="1200"/>
              </a:spcBef>
              <a:buFont typeface="Arial" pitchFamily="34" charset="0"/>
              <a:buChar char="•"/>
            </a:pPr>
            <a:r>
              <a:rPr lang="el-GR" sz="2400" dirty="0">
                <a:latin typeface="+mn-lt"/>
              </a:rPr>
              <a:t>Ζητείται να βρεθεί η ελάχιστη διαδρομή μεταξύ των δυο κόμβων (Α) και (Β). </a:t>
            </a:r>
          </a:p>
        </p:txBody>
      </p:sp>
    </p:spTree>
    <p:extLst>
      <p:ext uri="{BB962C8B-B14F-4D97-AF65-F5344CB8AC3E}">
        <p14:creationId xmlns:p14="http://schemas.microsoft.com/office/powerpoint/2010/main" xmlns="" val="3252175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Αρχικό βήμα </a:t>
            </a:r>
            <a:r>
              <a:rPr lang="el-GR" sz="3200" b="0" dirty="0">
                <a:solidFill>
                  <a:prstClr val="white"/>
                </a:solidFill>
              </a:rPr>
              <a:t>1/2</a:t>
            </a:r>
            <a:endParaRPr lang="el-GR" dirty="0"/>
          </a:p>
        </p:txBody>
      </p:sp>
      <p:sp>
        <p:nvSpPr>
          <p:cNvPr id="3" name="2 - Θέση περιεχομένου"/>
          <p:cNvSpPr>
            <a:spLocks noGrp="1"/>
          </p:cNvSpPr>
          <p:nvPr>
            <p:ph idx="1"/>
          </p:nvPr>
        </p:nvSpPr>
        <p:spPr/>
        <p:txBody>
          <a:bodyPr>
            <a:normAutofit/>
          </a:bodyPr>
          <a:lstStyle/>
          <a:p>
            <a:r>
              <a:rPr lang="el-GR" dirty="0" smtClean="0"/>
              <a:t>Δημιουργούμε ένα πίνακα και στη πρώτη σειρά βάζουμε όλους τους κόμβους του δικτύου. Κάτω από κάθε κόμβο καταγράφουμε όλους τους κλάδους που ξεκινούν από αυτόν σε αύξουσα σειρά κόστους. </a:t>
            </a:r>
          </a:p>
          <a:p>
            <a:pPr>
              <a:buNone/>
            </a:pPr>
            <a:endParaRPr lang="el-GR" dirty="0" smtClean="0"/>
          </a:p>
          <a:p>
            <a:r>
              <a:rPr lang="el-GR" dirty="0" smtClean="0"/>
              <a:t>Δεν καταγράφουμε τους κλάδους που αναχωρούν από το κόμβο προορισμού (Β) ή καταλήγουν στο κόμβο αναχώρησης (Α), δηλ., αυτούς που είναι εκ των πραγμάτων αντίθετοι με τη πορεία που θα ακολουθήσουμε.</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xmlns="" val="31617895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427</TotalTime>
  <Words>4095</Words>
  <Application>Microsoft Office PowerPoint</Application>
  <PresentationFormat>On-screen Show (4:3)</PresentationFormat>
  <Paragraphs>807</Paragraphs>
  <Slides>48</Slides>
  <Notes>18</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template</vt:lpstr>
      <vt:lpstr>OC_template_updated</vt:lpstr>
      <vt:lpstr>1_OC_template_updated</vt:lpstr>
      <vt:lpstr>Διαχείριση Έργων &amp; Εργοταξίων</vt:lpstr>
      <vt:lpstr>Βελτιστοποίηση σε Προβλήματα Δικτύων 1/2</vt:lpstr>
      <vt:lpstr>Βελτιστοποίηση σε Προβλήματα Δικτύων 2/2</vt:lpstr>
      <vt:lpstr>Προβλήματα Δικτυωτής Ανάλυσης</vt:lpstr>
      <vt:lpstr>Προβλήματα Ελάχιστης Διαδρομής Μεταξύ Δύο Κόμβων 1/2</vt:lpstr>
      <vt:lpstr>Προβλήματα Ελάχιστης Διαδρομής Μεταξύ Δύο Κόμβων 2/2</vt:lpstr>
      <vt:lpstr>Το πρόβλημα 1/2</vt:lpstr>
      <vt:lpstr>Το πρόβλημα 2/2</vt:lpstr>
      <vt:lpstr>Αρχικό βήμα 1/2</vt:lpstr>
      <vt:lpstr>Αρχικό βήμα 2/2</vt:lpstr>
      <vt:lpstr>Επαναλήψεις 1ο βημα </vt:lpstr>
      <vt:lpstr>2ο βημα </vt:lpstr>
      <vt:lpstr>3ο βημα </vt:lpstr>
      <vt:lpstr>4ο βημα </vt:lpstr>
      <vt:lpstr>5ο βημα </vt:lpstr>
      <vt:lpstr>6ο βημα (τελικό)</vt:lpstr>
      <vt:lpstr>Τελική λύση</vt:lpstr>
      <vt:lpstr>Σχήμα</vt:lpstr>
      <vt:lpstr> Παράδειγμα - 1 </vt:lpstr>
      <vt:lpstr>Ο τελικός πίνακας και οι διαδρομές είναι:</vt:lpstr>
      <vt:lpstr>Παράδειγμα - 2</vt:lpstr>
      <vt:lpstr>Προβλήματα Ελάχιστης Κάλυψης Όλων των Κόμβων 1/2</vt:lpstr>
      <vt:lpstr>Προβλήματα Ελάχιστης Κάλυψης Όλων των Κόμβων 2/2</vt:lpstr>
      <vt:lpstr>Το πρόβλημα 1/2</vt:lpstr>
      <vt:lpstr>Το πρόβλημα 2/2</vt:lpstr>
      <vt:lpstr>Αρχικό βήμα</vt:lpstr>
      <vt:lpstr>Βήματα επιλογής </vt:lpstr>
      <vt:lpstr>Τελικό δίκτυο</vt:lpstr>
      <vt:lpstr>Παράδειγμα 1/2</vt:lpstr>
      <vt:lpstr>Παράδειγμα 2/2 </vt:lpstr>
      <vt:lpstr>Προβλήματα Μέγιστης Ροής Μεταξύ Δύο Κόμβων</vt:lpstr>
      <vt:lpstr>Οι Τομές Ενός Δικτύου και η Μέγιστη Ροή 1/2</vt:lpstr>
      <vt:lpstr>Οι Τομές Ενός Δικτύου και η Μέγιστη Ροή 2/2</vt:lpstr>
      <vt:lpstr>Το πρόβλημα</vt:lpstr>
      <vt:lpstr>Επίλυση του Προβλήματος</vt:lpstr>
      <vt:lpstr>Επαναλήψεις 1ο βημα </vt:lpstr>
      <vt:lpstr>2ο βημα </vt:lpstr>
      <vt:lpstr>3ο βημα 1/2 </vt:lpstr>
      <vt:lpstr>3ο βημα 2/2 </vt:lpstr>
      <vt:lpstr>Παράδειγμα </vt:lpstr>
      <vt:lpstr>Λύση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59</cp:revision>
  <dcterms:created xsi:type="dcterms:W3CDTF">2015-07-23T11:35:20Z</dcterms:created>
  <dcterms:modified xsi:type="dcterms:W3CDTF">2015-09-02T08:41:19Z</dcterms:modified>
</cp:coreProperties>
</file>