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33"/>
  </p:notesMasterIdLst>
  <p:handoutMasterIdLst>
    <p:handoutMasterId r:id="rId34"/>
  </p:handoutMasterIdLst>
  <p:sldIdLst>
    <p:sldId id="256" r:id="rId5"/>
    <p:sldId id="367" r:id="rId6"/>
    <p:sldId id="412" r:id="rId7"/>
    <p:sldId id="383" r:id="rId8"/>
    <p:sldId id="384" r:id="rId9"/>
    <p:sldId id="416" r:id="rId10"/>
    <p:sldId id="425" r:id="rId11"/>
    <p:sldId id="444" r:id="rId12"/>
    <p:sldId id="450" r:id="rId13"/>
    <p:sldId id="448" r:id="rId14"/>
    <p:sldId id="449" r:id="rId15"/>
    <p:sldId id="451" r:id="rId16"/>
    <p:sldId id="446" r:id="rId17"/>
    <p:sldId id="439" r:id="rId18"/>
    <p:sldId id="421" r:id="rId19"/>
    <p:sldId id="426" r:id="rId20"/>
    <p:sldId id="427" r:id="rId21"/>
    <p:sldId id="428" r:id="rId22"/>
    <p:sldId id="429" r:id="rId23"/>
    <p:sldId id="454" r:id="rId24"/>
    <p:sldId id="453" r:id="rId25"/>
    <p:sldId id="415" r:id="rId26"/>
    <p:sldId id="267" r:id="rId27"/>
    <p:sldId id="269" r:id="rId28"/>
    <p:sldId id="276" r:id="rId29"/>
    <p:sldId id="277" r:id="rId30"/>
    <p:sldId id="271" r:id="rId31"/>
    <p:sldId id="274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3C7"/>
    <a:srgbClr val="4545C3"/>
    <a:srgbClr val="FF5050"/>
    <a:srgbClr val="004A82"/>
    <a:srgbClr val="333399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iat.on.ca/english/mlo/symptoms_leg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upscale.utoronto.ca/PVB/Harrison/HipForces/HipForces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-training.com/english/topics/concept/muscle-bone-rel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unibas.ch/research/images/schweizer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ro.org/ACAPress/Body_Alignment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iat.on.ca/english/mlo/symptoms_leg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scale.utoronto.ca/PVB/Harrison/HipForces/HipForces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160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Βάδιση</a:t>
            </a:r>
            <a:r>
              <a:rPr lang="en-US" sz="2600" dirty="0" smtClean="0"/>
              <a:t>-</a:t>
            </a:r>
            <a:r>
              <a:rPr lang="el-GR" sz="2600" dirty="0" smtClean="0"/>
              <a:t> Παρατήρηση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Ισχίο-Φορτία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040560"/>
          </a:xfrm>
        </p:spPr>
        <p:txBody>
          <a:bodyPr/>
          <a:lstStyle/>
          <a:p>
            <a:r>
              <a:rPr lang="el-GR" dirty="0" smtClean="0"/>
              <a:t>Η κεφαλή του ισχίου υφίσταται φορτία </a:t>
            </a:r>
            <a:r>
              <a:rPr lang="el-GR" dirty="0" smtClean="0"/>
              <a:t>δυναμικά στην </a:t>
            </a:r>
            <a:r>
              <a:rPr lang="el-GR" dirty="0" smtClean="0"/>
              <a:t>βάδιση και στατικά στην στάση.</a:t>
            </a:r>
          </a:p>
          <a:p>
            <a:r>
              <a:rPr lang="el-GR" dirty="0" smtClean="0"/>
              <a:t>Όταν αυξάνονται οι ροπές, </a:t>
            </a:r>
            <a:r>
              <a:rPr lang="el-GR" dirty="0" smtClean="0"/>
              <a:t>αυξάνεται η </a:t>
            </a:r>
            <a:r>
              <a:rPr lang="el-GR" dirty="0" smtClean="0"/>
              <a:t>δύναμη αντίδρασης της άρθρωσης.</a:t>
            </a:r>
          </a:p>
          <a:p>
            <a:r>
              <a:rPr lang="el-GR" dirty="0" smtClean="0"/>
              <a:t>Ο μοχλοβραχίονας αντίστασης και η αντίδραση της </a:t>
            </a:r>
            <a:r>
              <a:rPr lang="el-GR" dirty="0" smtClean="0"/>
              <a:t>άρθρωσης ελαττώνονται </a:t>
            </a:r>
            <a:r>
              <a:rPr lang="el-GR" dirty="0" smtClean="0"/>
              <a:t>όταν ο κορμός κλίνει επάνω από το ισχίο στήριξης.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Αντίδραση </a:t>
            </a:r>
            <a:r>
              <a:rPr lang="el-GR" sz="3600" dirty="0" smtClean="0"/>
              <a:t>Άρθρωσης </a:t>
            </a:r>
            <a:r>
              <a:rPr lang="el-GR" sz="3600" dirty="0" smtClean="0"/>
              <a:t>Ισχίου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250704" cy="4937194"/>
          </a:xfrm>
        </p:spPr>
        <p:txBody>
          <a:bodyPr>
            <a:normAutofit/>
          </a:bodyPr>
          <a:lstStyle/>
          <a:p>
            <a:r>
              <a:rPr lang="el-GR" dirty="0" smtClean="0"/>
              <a:t>Το μέγεθος της αντίδρασης της άρθρωσης εξαρτάται </a:t>
            </a:r>
            <a:r>
              <a:rPr lang="el-GR" dirty="0" smtClean="0"/>
              <a:t>από:</a:t>
            </a:r>
            <a:endParaRPr lang="el-GR" dirty="0" smtClean="0"/>
          </a:p>
          <a:p>
            <a:pPr lvl="1"/>
            <a:r>
              <a:rPr lang="el-GR" dirty="0" smtClean="0"/>
              <a:t>Το βάρος του </a:t>
            </a:r>
            <a:r>
              <a:rPr lang="el-GR" dirty="0" smtClean="0"/>
              <a:t>σώματος.</a:t>
            </a:r>
            <a:endParaRPr lang="el-GR" dirty="0" smtClean="0"/>
          </a:p>
          <a:p>
            <a:pPr lvl="1"/>
            <a:r>
              <a:rPr lang="el-GR" dirty="0" smtClean="0"/>
              <a:t>Το μέγεθος του </a:t>
            </a:r>
            <a:r>
              <a:rPr lang="el-GR" dirty="0" smtClean="0"/>
              <a:t>διασκελισμού.</a:t>
            </a:r>
            <a:endParaRPr lang="el-GR" dirty="0" smtClean="0"/>
          </a:p>
          <a:p>
            <a:pPr lvl="1"/>
            <a:r>
              <a:rPr lang="el-GR" dirty="0" smtClean="0"/>
              <a:t>Ταχύτητα βάδισης.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2" descr="Magnitude of joint force vs. gait speed"/>
          <p:cNvPicPr>
            <a:picLocks noChangeAspect="1" noChangeArrowheads="1"/>
          </p:cNvPicPr>
          <p:nvPr/>
        </p:nvPicPr>
        <p:blipFill>
          <a:blip r:embed="rId2" cstate="print"/>
          <a:srcRect l="43939" t="30148" b="6350"/>
          <a:stretch>
            <a:fillRect/>
          </a:stretch>
        </p:blipFill>
        <p:spPr bwMode="auto">
          <a:xfrm>
            <a:off x="3930144" y="1700808"/>
            <a:ext cx="4865082" cy="3600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5292080" y="4797152"/>
            <a:ext cx="3312368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Ταχύτητα βάδισης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rot="16200000">
            <a:off x="2827737" y="3420100"/>
            <a:ext cx="279980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Αντίδραση της άρθρωσης</a:t>
            </a:r>
            <a:endParaRPr lang="el-GR" dirty="0"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796136" y="5373216"/>
            <a:ext cx="1343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wsiat.on.ca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Στήριξη στο ένα πόδι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180" r="40415"/>
          <a:stretch>
            <a:fillRect/>
          </a:stretch>
        </p:blipFill>
        <p:spPr bwMode="auto">
          <a:xfrm>
            <a:off x="3851920" y="1124744"/>
            <a:ext cx="2601793" cy="53206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72826" t="7115"/>
          <a:stretch>
            <a:fillRect/>
          </a:stretch>
        </p:blipFill>
        <p:spPr bwMode="auto">
          <a:xfrm>
            <a:off x="1259632" y="1124744"/>
            <a:ext cx="1085165" cy="53285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3851920" y="2564904"/>
            <a:ext cx="999728" cy="4236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Μηριαίο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483768" y="2060848"/>
            <a:ext cx="2376264" cy="4152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Μεγάλος </a:t>
            </a:r>
            <a:r>
              <a:rPr lang="el-GR" dirty="0" err="1" smtClean="0">
                <a:solidFill>
                  <a:schemeClr val="tx1"/>
                </a:solidFill>
              </a:rPr>
              <a:t>τροχαντήρας</a:t>
            </a: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843808" y="3068960"/>
            <a:ext cx="2016224" cy="864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/>
              <a:t>Κέντρο βάρους του κάτω άκρου 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3635896" y="4365104"/>
            <a:ext cx="1152128" cy="3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Απαγωγή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555776" y="1340768"/>
            <a:ext cx="2304256" cy="5760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Μεγάλος </a:t>
            </a:r>
            <a:r>
              <a:rPr lang="el-GR" dirty="0" err="1" smtClean="0">
                <a:solidFill>
                  <a:schemeClr val="tx1"/>
                </a:solidFill>
              </a:rPr>
              <a:t>τροχαντήρας</a:t>
            </a: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292080" y="1196752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195736" y="655739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upscale.utoronto.ca</a:t>
            </a:r>
            <a:endParaRPr lang="el-GR" sz="1200" dirty="0">
              <a:latin typeface="+mn-lt"/>
            </a:endParaRPr>
          </a:p>
        </p:txBody>
      </p:sp>
      <p:pic>
        <p:nvPicPr>
          <p:cNvPr id="16" name="Picture 2" descr="http://file.scirp.org/Html/htmlimages/6-2010211x/aa182ec6-864f-4b41-ad4c-a028b51e9f00.png"/>
          <p:cNvPicPr>
            <a:picLocks noChangeAspect="1" noChangeArrowheads="1"/>
          </p:cNvPicPr>
          <p:nvPr/>
        </p:nvPicPr>
        <p:blipFill>
          <a:blip r:embed="rId5" cstate="print"/>
          <a:srcRect l="1199" t="8389" r="90407" b="4560"/>
          <a:stretch>
            <a:fillRect/>
          </a:stretch>
        </p:blipFill>
        <p:spPr bwMode="auto">
          <a:xfrm>
            <a:off x="6804248" y="1124744"/>
            <a:ext cx="1141277" cy="5328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Αντίδραση Ισχίου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104456"/>
          </a:xfrm>
        </p:spPr>
        <p:txBody>
          <a:bodyPr/>
          <a:lstStyle/>
          <a:p>
            <a:r>
              <a:rPr lang="el-GR" dirty="0" smtClean="0"/>
              <a:t>Η αντίδραση στην άρθρωση του ισχίου σε σχέση με το βάρος του σώματος είναι:</a:t>
            </a:r>
          </a:p>
          <a:p>
            <a:pPr lvl="1"/>
            <a:r>
              <a:rPr lang="el-GR" dirty="0" smtClean="0"/>
              <a:t>Τριπλάσια στην στήριξη στο ένα πόδι. </a:t>
            </a:r>
          </a:p>
          <a:p>
            <a:pPr lvl="1"/>
            <a:r>
              <a:rPr lang="el-GR" dirty="0" smtClean="0"/>
              <a:t>Πενταπλάσια κατά </a:t>
            </a:r>
            <a:r>
              <a:rPr lang="el-GR" dirty="0" smtClean="0"/>
              <a:t>την βάδιση.</a:t>
            </a:r>
          </a:p>
          <a:p>
            <a:pPr lvl="1"/>
            <a:r>
              <a:rPr lang="el-GR" dirty="0" smtClean="0"/>
              <a:t>Διπλάσια κατά </a:t>
            </a:r>
            <a:r>
              <a:rPr lang="el-GR" dirty="0" smtClean="0"/>
              <a:t>την κάμψη του ισχίου από ύπτια κατάκλιση με το γόνατο σε έκταση.</a:t>
            </a:r>
          </a:p>
          <a:p>
            <a:pPr lvl="1"/>
            <a:r>
              <a:rPr lang="el-GR" dirty="0" smtClean="0"/>
              <a:t>Δεκαπλάσια κατά το τρέξιμο.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Κνήμη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6165304"/>
            <a:ext cx="8147248" cy="432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3"/>
              </a:rPr>
              <a:t>galileo-training.com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14690" name="Picture 2" descr="http://www.galileo-training.com/files/forces_one-leg-jump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7848872" cy="47705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grpSp>
        <p:nvGrpSpPr>
          <p:cNvPr id="14" name="13 - Ομάδα"/>
          <p:cNvGrpSpPr/>
          <p:nvPr/>
        </p:nvGrpSpPr>
        <p:grpSpPr>
          <a:xfrm>
            <a:off x="683568" y="1340768"/>
            <a:ext cx="7020081" cy="1745756"/>
            <a:chOff x="683568" y="1340768"/>
            <a:chExt cx="7020081" cy="1745756"/>
          </a:xfrm>
        </p:grpSpPr>
        <p:sp>
          <p:nvSpPr>
            <p:cNvPr id="8" name="7 - Ορθογώνιο"/>
            <p:cNvSpPr/>
            <p:nvPr/>
          </p:nvSpPr>
          <p:spPr>
            <a:xfrm>
              <a:off x="6012160" y="2708920"/>
              <a:ext cx="1691489" cy="37760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dirty="0" smtClean="0"/>
                <a:t>Μυϊκή δύναμη </a:t>
              </a:r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5868144" y="1340768"/>
              <a:ext cx="1728192" cy="402546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dirty="0" smtClean="0"/>
                <a:t>Βάρος σώματος </a:t>
              </a: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683568" y="1340768"/>
              <a:ext cx="3336426" cy="38593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dirty="0" smtClean="0">
                  <a:latin typeface="+mn-lt"/>
                </a:rPr>
                <a:t>Δύναμη που ασκείται στην κνήμη</a:t>
              </a:r>
            </a:p>
          </p:txBody>
        </p:sp>
      </p:grpSp>
      <p:sp>
        <p:nvSpPr>
          <p:cNvPr id="11" name="10 - Ορθογώνιο"/>
          <p:cNvSpPr/>
          <p:nvPr/>
        </p:nvSpPr>
        <p:spPr>
          <a:xfrm>
            <a:off x="1187624" y="5445224"/>
            <a:ext cx="1728192" cy="712759"/>
          </a:xfrm>
          <a:prstGeom prst="rect">
            <a:avLst/>
          </a:prstGeom>
          <a:solidFill>
            <a:srgbClr val="6863C7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/>
              <a:t>Αντίδραση από το έδαφος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Βασικές </a:t>
            </a:r>
            <a:r>
              <a:rPr lang="el-GR" sz="3600" dirty="0" smtClean="0"/>
              <a:t>Παράμετροι </a:t>
            </a:r>
            <a:r>
              <a:rPr lang="el-GR" sz="3600" dirty="0" smtClean="0"/>
              <a:t>Βάδισης</a:t>
            </a:r>
            <a:endParaRPr lang="el-G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Βήμα</a:t>
            </a:r>
            <a:endParaRPr lang="el-GR" dirty="0"/>
          </a:p>
          <a:p>
            <a:r>
              <a:rPr lang="el-GR" dirty="0" smtClean="0"/>
              <a:t>Διασκελισμός</a:t>
            </a:r>
            <a:endParaRPr lang="el-GR" dirty="0"/>
          </a:p>
          <a:p>
            <a:r>
              <a:rPr lang="el-GR" dirty="0"/>
              <a:t>Στήριξη </a:t>
            </a:r>
          </a:p>
          <a:p>
            <a:r>
              <a:rPr lang="el-GR" dirty="0"/>
              <a:t>Αιώρηση</a:t>
            </a:r>
          </a:p>
          <a:p>
            <a:r>
              <a:rPr lang="el-GR" dirty="0"/>
              <a:t>Ρυθμός (αριθμός βημάτων στην μονάδα του χρόνου)</a:t>
            </a:r>
          </a:p>
          <a:p>
            <a:r>
              <a:rPr lang="el-GR" dirty="0"/>
              <a:t>Ταχύτητα </a:t>
            </a:r>
            <a:r>
              <a:rPr lang="el-GR" dirty="0" smtClean="0"/>
              <a:t>(αριθμός </a:t>
            </a:r>
            <a:r>
              <a:rPr lang="el-GR" dirty="0" smtClean="0"/>
              <a:t>των </a:t>
            </a:r>
            <a:r>
              <a:rPr lang="el-GR" dirty="0" smtClean="0"/>
              <a:t>βημάτων επί </a:t>
            </a:r>
            <a:r>
              <a:rPr lang="el-GR" dirty="0"/>
              <a:t>τον ρυθμό)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Υποδήματα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Picture 4" descr="http://www.thebackdoc.ca/wp-content/uploads/2014/03/High-Heels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223" t="4154" b="14847"/>
          <a:stretch>
            <a:fillRect/>
          </a:stretch>
        </p:blipFill>
        <p:spPr bwMode="auto">
          <a:xfrm>
            <a:off x="6660232" y="1052736"/>
            <a:ext cx="2107471" cy="4864852"/>
          </a:xfrm>
          <a:prstGeom prst="rect">
            <a:avLst/>
          </a:prstGeom>
          <a:noFill/>
        </p:spPr>
      </p:pic>
      <p:pic>
        <p:nvPicPr>
          <p:cNvPr id="6" name="Picture 4" descr="http://www.thebackdoc.ca/wp-content/uploads/2014/03/High-Heels9.jpg"/>
          <p:cNvPicPr>
            <a:picLocks noChangeAspect="1" noChangeArrowheads="1"/>
          </p:cNvPicPr>
          <p:nvPr/>
        </p:nvPicPr>
        <p:blipFill>
          <a:blip r:embed="rId2" cstate="print"/>
          <a:srcRect t="4768" r="78477" b="14256"/>
          <a:stretch>
            <a:fillRect/>
          </a:stretch>
        </p:blipFill>
        <p:spPr bwMode="auto">
          <a:xfrm>
            <a:off x="611560" y="1052736"/>
            <a:ext cx="1483801" cy="4896544"/>
          </a:xfrm>
          <a:prstGeom prst="rect">
            <a:avLst/>
          </a:prstGeom>
          <a:noFill/>
        </p:spPr>
      </p:pic>
      <p:sp>
        <p:nvSpPr>
          <p:cNvPr id="10" name="9 - Βέλος αναστροφής"/>
          <p:cNvSpPr/>
          <p:nvPr/>
        </p:nvSpPr>
        <p:spPr>
          <a:xfrm flipV="1">
            <a:off x="4139952" y="5733256"/>
            <a:ext cx="3312368" cy="576064"/>
          </a:xfrm>
          <a:prstGeom prst="uturnArrow">
            <a:avLst>
              <a:gd name="adj1" fmla="val 12150"/>
              <a:gd name="adj2" fmla="val 25000"/>
              <a:gd name="adj3" fmla="val 10890"/>
              <a:gd name="adj4" fmla="val 6411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10 - Βέλος αναστροφής"/>
          <p:cNvSpPr/>
          <p:nvPr/>
        </p:nvSpPr>
        <p:spPr>
          <a:xfrm flipH="1" flipV="1">
            <a:off x="1043608" y="5733256"/>
            <a:ext cx="2952328" cy="576064"/>
          </a:xfrm>
          <a:prstGeom prst="uturnArrow">
            <a:avLst>
              <a:gd name="adj1" fmla="val 12150"/>
              <a:gd name="adj2" fmla="val 25000"/>
              <a:gd name="adj3" fmla="val 10890"/>
              <a:gd name="adj4" fmla="val 6411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11 - Ισοσκελές τρίγωνο"/>
          <p:cNvSpPr/>
          <p:nvPr/>
        </p:nvSpPr>
        <p:spPr>
          <a:xfrm>
            <a:off x="3563888" y="5517232"/>
            <a:ext cx="1008112" cy="410344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2051720" y="1340768"/>
            <a:ext cx="446449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 εμπρός μέρος του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πέλματος η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πίεση αυξάνεται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κατά: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22% με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τακούνι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noProof="0" dirty="0" smtClean="0">
                <a:latin typeface="+mn-lt"/>
              </a:rPr>
              <a:t>3.00 </a:t>
            </a:r>
            <a:r>
              <a:rPr lang="en-US" sz="2400" noProof="0" dirty="0" smtClean="0">
                <a:latin typeface="+mn-lt"/>
              </a:rPr>
              <a:t>cm</a:t>
            </a:r>
            <a:r>
              <a:rPr lang="el-GR" sz="2400" dirty="0" smtClean="0">
                <a:latin typeface="+mn-lt"/>
              </a:rPr>
              <a:t> 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57% με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τακούνι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5,00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76% με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τακούνι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7,5 cm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Κύρια Σημεία Παρατήρησης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Βηματισμός</a:t>
            </a:r>
          </a:p>
          <a:p>
            <a:pPr lvl="1"/>
            <a:r>
              <a:rPr lang="el-GR" dirty="0" smtClean="0"/>
              <a:t>συμμετρικός </a:t>
            </a:r>
            <a:endParaRPr lang="el-GR" dirty="0" smtClean="0"/>
          </a:p>
          <a:p>
            <a:pPr lvl="1"/>
            <a:r>
              <a:rPr lang="el-GR" dirty="0" smtClean="0"/>
              <a:t>ρυθμικός</a:t>
            </a:r>
          </a:p>
          <a:p>
            <a:r>
              <a:rPr lang="el-GR" dirty="0" smtClean="0"/>
              <a:t>Πόνος </a:t>
            </a:r>
            <a:endParaRPr lang="el-GR" dirty="0" smtClean="0"/>
          </a:p>
          <a:p>
            <a:pPr lvl="1"/>
            <a:r>
              <a:rPr lang="el-GR" dirty="0" smtClean="0"/>
              <a:t>που υπάρχει; </a:t>
            </a:r>
          </a:p>
          <a:p>
            <a:pPr lvl="1"/>
            <a:r>
              <a:rPr lang="el-GR" dirty="0" smtClean="0"/>
              <a:t>πότε </a:t>
            </a:r>
            <a:r>
              <a:rPr lang="el-GR" dirty="0" smtClean="0"/>
              <a:t>συμβαίνει;</a:t>
            </a:r>
          </a:p>
          <a:p>
            <a:r>
              <a:rPr lang="el-GR" dirty="0" smtClean="0"/>
              <a:t>Διασκελισμός </a:t>
            </a:r>
          </a:p>
          <a:p>
            <a:pPr lvl="1"/>
            <a:r>
              <a:rPr lang="el-GR" dirty="0" smtClean="0"/>
              <a:t>ομαλός / </a:t>
            </a:r>
            <a:r>
              <a:rPr lang="el-GR" dirty="0" smtClean="0"/>
              <a:t>ακανόνιστος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Κύρια Σημεία Παρατήρησης </a:t>
            </a:r>
            <a:r>
              <a:rPr lang="el-GR" sz="3200" b="0" dirty="0" smtClean="0"/>
              <a:t>2/3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Κορμός </a:t>
            </a:r>
            <a:endParaRPr lang="el-GR" dirty="0" smtClean="0"/>
          </a:p>
          <a:p>
            <a:pPr lvl="1"/>
            <a:r>
              <a:rPr lang="el-GR" dirty="0" smtClean="0"/>
              <a:t>απόκλιση, </a:t>
            </a:r>
            <a:endParaRPr lang="el-GR" dirty="0" smtClean="0"/>
          </a:p>
          <a:p>
            <a:pPr lvl="1"/>
            <a:r>
              <a:rPr lang="el-GR" dirty="0" smtClean="0"/>
              <a:t> στροφή</a:t>
            </a:r>
            <a:endParaRPr lang="el-GR" dirty="0" smtClean="0"/>
          </a:p>
          <a:p>
            <a:pPr lvl="0"/>
            <a:r>
              <a:rPr lang="el-GR" dirty="0" smtClean="0"/>
              <a:t>Ώμοι </a:t>
            </a:r>
          </a:p>
          <a:p>
            <a:pPr lvl="1"/>
            <a:r>
              <a:rPr lang="el-GR" dirty="0" smtClean="0"/>
              <a:t>βυθισμένοι /ανασηκωμένοι</a:t>
            </a:r>
          </a:p>
          <a:p>
            <a:pPr lvl="1"/>
            <a:r>
              <a:rPr lang="el-GR" dirty="0" smtClean="0"/>
              <a:t>συμμετρικοί </a:t>
            </a:r>
            <a:r>
              <a:rPr lang="el-GR" dirty="0" smtClean="0"/>
              <a:t>/ ασύμμετροι</a:t>
            </a:r>
          </a:p>
          <a:p>
            <a:pPr lvl="1"/>
            <a:r>
              <a:rPr lang="el-GR" dirty="0" smtClean="0"/>
              <a:t>ανάσπαση </a:t>
            </a:r>
            <a:r>
              <a:rPr lang="el-GR" dirty="0" smtClean="0"/>
              <a:t>/ </a:t>
            </a:r>
            <a:r>
              <a:rPr lang="el-GR" dirty="0" err="1" smtClean="0"/>
              <a:t>κατάσπαση</a:t>
            </a:r>
            <a:endParaRPr lang="el-GR" dirty="0" smtClean="0"/>
          </a:p>
          <a:p>
            <a:r>
              <a:rPr lang="el-GR" dirty="0" smtClean="0"/>
              <a:t>Λεκάνη </a:t>
            </a:r>
            <a:endParaRPr lang="el-GR" dirty="0" smtClean="0"/>
          </a:p>
          <a:p>
            <a:pPr lvl="1"/>
            <a:r>
              <a:rPr lang="el-GR" dirty="0" smtClean="0"/>
              <a:t>πρόσθια </a:t>
            </a:r>
            <a:r>
              <a:rPr lang="el-GR" dirty="0" smtClean="0"/>
              <a:t>/ οπίσθια / πλάγια κλίση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Κύρια Σημεία Παρατήρησης </a:t>
            </a:r>
            <a:r>
              <a:rPr lang="el-GR" sz="3200" b="0" dirty="0" smtClean="0"/>
              <a:t>3/3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Γόνατο </a:t>
            </a:r>
          </a:p>
          <a:p>
            <a:pPr lvl="1"/>
            <a:r>
              <a:rPr lang="el-GR" dirty="0" smtClean="0"/>
              <a:t>Κάμψη / έκταση</a:t>
            </a:r>
          </a:p>
          <a:p>
            <a:pPr lvl="1"/>
            <a:r>
              <a:rPr lang="el-GR" dirty="0" smtClean="0"/>
              <a:t>αστάθεια</a:t>
            </a:r>
          </a:p>
          <a:p>
            <a:pPr>
              <a:buFont typeface="Wingdings" pitchFamily="2" charset="2"/>
              <a:buChar char="§"/>
            </a:pPr>
            <a:r>
              <a:rPr lang="el-GR" dirty="0" err="1" smtClean="0"/>
              <a:t>Ποδοκνημική</a:t>
            </a:r>
            <a:r>
              <a:rPr lang="el-GR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ραχιαία κάμψη </a:t>
            </a:r>
          </a:p>
          <a:p>
            <a:pPr lvl="1"/>
            <a:r>
              <a:rPr lang="el-GR" dirty="0" smtClean="0"/>
              <a:t>ανάσπαση / </a:t>
            </a:r>
            <a:r>
              <a:rPr lang="el-GR" dirty="0" err="1" smtClean="0"/>
              <a:t>κατάσπαση</a:t>
            </a:r>
            <a:endParaRPr lang="el-GR" dirty="0" smtClean="0"/>
          </a:p>
          <a:p>
            <a:r>
              <a:rPr lang="el-GR" dirty="0" smtClean="0"/>
              <a:t>Εύρος βήματος</a:t>
            </a:r>
          </a:p>
          <a:p>
            <a:pPr lvl="1"/>
            <a:r>
              <a:rPr lang="el-GR" dirty="0" smtClean="0"/>
              <a:t>ευρύ/στενό</a:t>
            </a:r>
            <a:endParaRPr lang="el-GR" dirty="0" smtClean="0"/>
          </a:p>
          <a:p>
            <a:pPr lvl="1"/>
            <a:r>
              <a:rPr lang="el-GR" dirty="0" smtClean="0"/>
              <a:t>ασταθές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Βάδιση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Η βάδιση είναι </a:t>
            </a:r>
            <a:r>
              <a:rPr lang="el-GR" dirty="0" err="1" smtClean="0"/>
              <a:t>στοχευμένη</a:t>
            </a:r>
            <a:r>
              <a:rPr lang="el-GR" dirty="0" smtClean="0"/>
              <a:t> μεταβολή της ισορροπίας του σώματος κατά την οποία μετακινούνται τα κάτω </a:t>
            </a:r>
            <a:r>
              <a:rPr lang="el-GR" dirty="0" smtClean="0"/>
              <a:t>άκρα υποστηρίζοντας </a:t>
            </a:r>
            <a:r>
              <a:rPr lang="el-GR" dirty="0" smtClean="0"/>
              <a:t>το βάρος του σώματος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Κατά την βάδιση </a:t>
            </a:r>
            <a:r>
              <a:rPr lang="el-GR" dirty="0" smtClean="0"/>
              <a:t>υλοποιείται η </a:t>
            </a:r>
            <a:r>
              <a:rPr lang="el-GR" dirty="0" smtClean="0"/>
              <a:t>μετακίνηση του κέντρου βάρους του σώματος στον χώρο με την λιγότερη κατανάλωση ενέργειας.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Η μετακίνηση του κέντρου βάρους είναι 2,5 </a:t>
            </a:r>
            <a:r>
              <a:rPr lang="en-US" dirty="0" smtClean="0"/>
              <a:t>mm </a:t>
            </a:r>
            <a:r>
              <a:rPr lang="el-GR" dirty="0" smtClean="0"/>
              <a:t>σε κάθε διεύθυνση.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Calibri" pitchFamily="34" charset="0"/>
              </a:rPr>
              <a:t>Αξιολόγηση της Βάδισης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520280"/>
          </a:xfrm>
        </p:spPr>
        <p:txBody>
          <a:bodyPr/>
          <a:lstStyle/>
          <a:p>
            <a:pPr>
              <a:buFontTx/>
              <a:buNone/>
            </a:pPr>
            <a:r>
              <a:rPr lang="el-GR" dirty="0" smtClean="0">
                <a:latin typeface="Calibri" pitchFamily="34" charset="0"/>
              </a:rPr>
              <a:t>Για την αξιολόγηση της βάδισης χρειάζεται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r>
              <a:rPr lang="el-GR" dirty="0" smtClean="0">
                <a:latin typeface="Calibri" pitchFamily="34" charset="0"/>
              </a:rPr>
              <a:t>Να </a:t>
            </a:r>
            <a:r>
              <a:rPr lang="el-GR" dirty="0" smtClean="0">
                <a:latin typeface="Calibri" pitchFamily="34" charset="0"/>
              </a:rPr>
              <a:t>εκτιμηθούν οι </a:t>
            </a:r>
            <a:r>
              <a:rPr lang="el-GR" dirty="0" smtClean="0">
                <a:latin typeface="Calibri" pitchFamily="34" charset="0"/>
              </a:rPr>
              <a:t>παράγοντες της βάδισης, οι </a:t>
            </a:r>
            <a:r>
              <a:rPr lang="el-GR" dirty="0" smtClean="0">
                <a:latin typeface="Calibri" pitchFamily="34" charset="0"/>
              </a:rPr>
              <a:t>μηχανισμοί της </a:t>
            </a:r>
            <a:r>
              <a:rPr lang="el-GR" dirty="0" smtClean="0">
                <a:latin typeface="Calibri" pitchFamily="34" charset="0"/>
              </a:rPr>
              <a:t>βάδισης </a:t>
            </a:r>
            <a:r>
              <a:rPr lang="el-GR" dirty="0" smtClean="0">
                <a:latin typeface="Calibri" pitchFamily="34" charset="0"/>
              </a:rPr>
              <a:t>και η </a:t>
            </a:r>
            <a:r>
              <a:rPr lang="el-GR" dirty="0" smtClean="0">
                <a:latin typeface="Calibri" pitchFamily="34" charset="0"/>
              </a:rPr>
              <a:t>ύπαρξη πόνου.</a:t>
            </a:r>
          </a:p>
          <a:p>
            <a:r>
              <a:rPr lang="el-GR" dirty="0" smtClean="0">
                <a:latin typeface="Calibri" pitchFamily="34" charset="0"/>
              </a:rPr>
              <a:t>Να γίνει ανάλυση βάδισης, ώστε να εντοπιστούν οι παρεκκλίσεις από τους </a:t>
            </a:r>
            <a:r>
              <a:rPr lang="el-GR" dirty="0" smtClean="0">
                <a:latin typeface="Calibri" pitchFamily="34" charset="0"/>
              </a:rPr>
              <a:t>φυσιολογικούς μηχανισμούς</a:t>
            </a:r>
            <a:r>
              <a:rPr lang="el-GR" dirty="0" smtClean="0">
                <a:latin typeface="Calibri" pitchFamily="34" charset="0"/>
              </a:rPr>
              <a:t>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5" name="Picture 5" descr="schweiz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7617662" cy="273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512" y="6316094"/>
            <a:ext cx="3240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l-GR" sz="1200" dirty="0" smtClean="0">
                <a:latin typeface="+mn-lt"/>
                <a:hlinkClick r:id="rId3"/>
              </a:rPr>
              <a:t>bmc.unibas.ch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Επανεκπαίδευση Βάδισης</a:t>
            </a:r>
            <a:endParaRPr lang="el-GR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Έχει τον </a:t>
            </a:r>
            <a:r>
              <a:rPr lang="el-GR" dirty="0" smtClean="0"/>
              <a:t>ίδιο σκοπό </a:t>
            </a:r>
            <a:r>
              <a:rPr lang="el-GR" dirty="0"/>
              <a:t>με την ανάλυση της βάδισης </a:t>
            </a:r>
            <a:r>
              <a:rPr lang="el-GR" dirty="0" smtClean="0"/>
              <a:t>δηλαδή:</a:t>
            </a:r>
            <a:endParaRPr lang="el-GR" dirty="0"/>
          </a:p>
          <a:p>
            <a:r>
              <a:rPr lang="el-GR" dirty="0"/>
              <a:t>Να καθορίσει τους αιτιολογικούς παράγοντες του προβλήματος και </a:t>
            </a:r>
          </a:p>
          <a:p>
            <a:r>
              <a:rPr lang="el-GR" dirty="0"/>
              <a:t>Να προσφέρει λύση.</a:t>
            </a:r>
          </a:p>
          <a:p>
            <a:r>
              <a:rPr lang="el-GR" dirty="0"/>
              <a:t>Απαιτείται συνεργασία ασθενή και φυσικοθεραπευτή σε αυτή την κατεύθυνση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</a:t>
            </a:r>
            <a:r>
              <a:rPr lang="el-GR" dirty="0" smtClean="0"/>
              <a:t>Σκοπός της ανάλυσης της βάδισης πρέπει να είναι απόλυτα </a:t>
            </a:r>
            <a:r>
              <a:rPr lang="el-GR" dirty="0" smtClean="0"/>
              <a:t>καθορισμένος.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Εργονομία (Ε). Ενότητα </a:t>
            </a:r>
            <a:r>
              <a:rPr lang="en-US" sz="2000" dirty="0" smtClean="0"/>
              <a:t>9</a:t>
            </a:r>
            <a:r>
              <a:rPr lang="en-US" sz="2000" dirty="0" smtClean="0"/>
              <a:t>:</a:t>
            </a:r>
            <a:r>
              <a:rPr lang="el-GR" sz="2000" dirty="0" smtClean="0"/>
              <a:t> Βάδιση </a:t>
            </a:r>
            <a:r>
              <a:rPr lang="el-GR" sz="2000" dirty="0" smtClean="0"/>
              <a:t>- Παρατήρηση 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</a:t>
            </a:r>
            <a:r>
              <a:rPr lang="el-GR" sz="1800" dirty="0" smtClean="0"/>
              <a:t>άδεια αναφέρονται </a:t>
            </a:r>
            <a:r>
              <a:rPr lang="el-GR" sz="1800" dirty="0" smtClean="0"/>
              <a:t>στο «</a:t>
            </a:r>
            <a:r>
              <a:rPr lang="el-GR" sz="1800" dirty="0" smtClean="0"/>
              <a:t>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Βάδιση</a:t>
            </a:r>
            <a:r>
              <a:rPr lang="el-GR" dirty="0" smtClean="0"/>
              <a:t>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Η τροχιά των αρθρώσεων είναι ανάλογη της ταχύτητας του βηματισμού.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Δεν </a:t>
            </a:r>
            <a:r>
              <a:rPr lang="el-GR" dirty="0" smtClean="0"/>
              <a:t>απαιτείται πλήρης μυϊκή δύναμη των </a:t>
            </a:r>
            <a:r>
              <a:rPr lang="el-GR" dirty="0" smtClean="0"/>
              <a:t>μυών που ενεργοποιούνται.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Δεν </a:t>
            </a:r>
            <a:r>
              <a:rPr lang="el-GR" dirty="0" smtClean="0"/>
              <a:t>απαιτείται πλήρης τροχιά των </a:t>
            </a:r>
            <a:r>
              <a:rPr lang="el-GR" dirty="0" smtClean="0"/>
              <a:t>αρθρώσεων.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Διαταραχή της τροχιάς </a:t>
            </a:r>
            <a:r>
              <a:rPr lang="el-GR" dirty="0" smtClean="0"/>
              <a:t>των αρθρώσεων </a:t>
            </a:r>
            <a:r>
              <a:rPr lang="el-GR" dirty="0" smtClean="0"/>
              <a:t>ή της </a:t>
            </a:r>
            <a:r>
              <a:rPr lang="el-GR" dirty="0" smtClean="0"/>
              <a:t>δύναμης των μυών δεν συνεπάγεται </a:t>
            </a:r>
            <a:r>
              <a:rPr lang="el-GR" dirty="0" smtClean="0"/>
              <a:t>αναγκαστικά διαταραχή </a:t>
            </a:r>
            <a:r>
              <a:rPr lang="el-GR" dirty="0" smtClean="0"/>
              <a:t>της βάδισης.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Το υπόδημα επηρεάζει τον διασκελισμό.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Κύκλος Βηματισμού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84376"/>
          </a:xfrm>
        </p:spPr>
        <p:txBody>
          <a:bodyPr/>
          <a:lstStyle/>
          <a:p>
            <a:r>
              <a:rPr lang="el-GR" dirty="0" smtClean="0"/>
              <a:t>Σε ένα κύκλο βηματισμού το 40% χαρακτηρίζεται ως περίοδος αιώρησης και το υπόλοιπο 60% χαρακτηρίζεται ως </a:t>
            </a:r>
            <a:r>
              <a:rPr lang="el-GR" dirty="0" smtClean="0"/>
              <a:t>περίοδος στήριξης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ένα πλήρη διασκελισμό το 40% διατίθεται σε στήριξη στο ένα άκρο.</a:t>
            </a:r>
          </a:p>
          <a:p>
            <a:r>
              <a:rPr lang="el-GR" dirty="0" smtClean="0"/>
              <a:t>Η αναλογία του χρόνου αιώρησης και </a:t>
            </a:r>
            <a:r>
              <a:rPr lang="el-GR" dirty="0" smtClean="0"/>
              <a:t>στήριξης επηρεάζεται </a:t>
            </a:r>
            <a:r>
              <a:rPr lang="el-GR" dirty="0" smtClean="0"/>
              <a:t>από την ταχύτητα βηματισμού. 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 descr="http://www.chiro.org/ACAPress/Body_Alignment_Figure19.jpg"/>
          <p:cNvPicPr>
            <a:picLocks noChangeAspect="1" noChangeArrowheads="1"/>
          </p:cNvPicPr>
          <p:nvPr/>
        </p:nvPicPr>
        <p:blipFill>
          <a:blip r:embed="rId2" cstate="print"/>
          <a:srcRect b="46512"/>
          <a:stretch>
            <a:fillRect/>
          </a:stretch>
        </p:blipFill>
        <p:spPr bwMode="auto">
          <a:xfrm>
            <a:off x="548143" y="4437112"/>
            <a:ext cx="8335746" cy="165618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23928" y="6237312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chiro.org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 Κύκλος Βηματισμού </a:t>
            </a:r>
            <a:r>
              <a:rPr lang="el-GR" sz="3000" b="0" dirty="0" smtClean="0"/>
              <a:t>2/2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026" name="Picture 2" descr="Stance phase and swing phase"/>
          <p:cNvPicPr>
            <a:picLocks noChangeAspect="1" noChangeArrowheads="1"/>
          </p:cNvPicPr>
          <p:nvPr/>
        </p:nvPicPr>
        <p:blipFill>
          <a:blip r:embed="rId2" cstate="print"/>
          <a:srcRect l="6300" t="14428" r="1721" b="16626"/>
          <a:stretch>
            <a:fillRect/>
          </a:stretch>
        </p:blipFill>
        <p:spPr bwMode="auto">
          <a:xfrm>
            <a:off x="528752" y="1700808"/>
            <a:ext cx="8147704" cy="38884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  <p:grpSp>
        <p:nvGrpSpPr>
          <p:cNvPr id="22" name="21 - Ομάδα"/>
          <p:cNvGrpSpPr/>
          <p:nvPr/>
        </p:nvGrpSpPr>
        <p:grpSpPr>
          <a:xfrm>
            <a:off x="1043608" y="1988840"/>
            <a:ext cx="6840760" cy="3600400"/>
            <a:chOff x="683568" y="2276872"/>
            <a:chExt cx="6840760" cy="3600400"/>
          </a:xfrm>
        </p:grpSpPr>
        <p:sp>
          <p:nvSpPr>
            <p:cNvPr id="14" name="13 - Ορθογώνιο"/>
            <p:cNvSpPr/>
            <p:nvPr/>
          </p:nvSpPr>
          <p:spPr>
            <a:xfrm>
              <a:off x="6948264" y="4941168"/>
              <a:ext cx="432048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683568" y="4941168"/>
              <a:ext cx="504056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1" name="20 - Ομάδα"/>
            <p:cNvGrpSpPr/>
            <p:nvPr/>
          </p:nvGrpSpPr>
          <p:grpSpPr>
            <a:xfrm>
              <a:off x="1115616" y="2276872"/>
              <a:ext cx="6408712" cy="3384376"/>
              <a:chOff x="1115616" y="2276872"/>
              <a:chExt cx="6408712" cy="3384376"/>
            </a:xfrm>
          </p:grpSpPr>
          <p:grpSp>
            <p:nvGrpSpPr>
              <p:cNvPr id="11" name="10 - Ομάδα"/>
              <p:cNvGrpSpPr/>
              <p:nvPr/>
            </p:nvGrpSpPr>
            <p:grpSpPr>
              <a:xfrm>
                <a:off x="1979712" y="2276872"/>
                <a:ext cx="5184576" cy="936104"/>
                <a:chOff x="1979712" y="2276872"/>
                <a:chExt cx="5184576" cy="936104"/>
              </a:xfrm>
            </p:grpSpPr>
            <p:sp>
              <p:nvSpPr>
                <p:cNvPr id="6" name="5 - Ορθογώνιο"/>
                <p:cNvSpPr/>
                <p:nvPr/>
              </p:nvSpPr>
              <p:spPr>
                <a:xfrm>
                  <a:off x="1979712" y="2276872"/>
                  <a:ext cx="2016224" cy="3600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l-GR" dirty="0" smtClean="0"/>
                    <a:t>Περίοδος στήριξης </a:t>
                  </a:r>
                </a:p>
              </p:txBody>
            </p:sp>
            <p:sp>
              <p:nvSpPr>
                <p:cNvPr id="8" name="7 - Ορθογώνιο"/>
                <p:cNvSpPr/>
                <p:nvPr/>
              </p:nvSpPr>
              <p:spPr>
                <a:xfrm>
                  <a:off x="5004048" y="2276872"/>
                  <a:ext cx="2160240" cy="3600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l-GR" dirty="0" smtClean="0"/>
                    <a:t>Περίοδος αιώρησης </a:t>
                  </a:r>
                </a:p>
              </p:txBody>
            </p:sp>
            <p:sp>
              <p:nvSpPr>
                <p:cNvPr id="10" name="9 - Ορθογώνιο"/>
                <p:cNvSpPr/>
                <p:nvPr/>
              </p:nvSpPr>
              <p:spPr>
                <a:xfrm>
                  <a:off x="2051720" y="2924944"/>
                  <a:ext cx="2160240" cy="2880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l-GR" dirty="0" err="1" smtClean="0"/>
                    <a:t>Μονοποδική</a:t>
                  </a:r>
                  <a:r>
                    <a:rPr lang="el-GR" dirty="0" smtClean="0"/>
                    <a:t> στήριξη </a:t>
                  </a:r>
                </a:p>
              </p:txBody>
            </p:sp>
          </p:grpSp>
          <p:sp>
            <p:nvSpPr>
              <p:cNvPr id="13" name="12 - Ορθογώνιο"/>
              <p:cNvSpPr/>
              <p:nvPr/>
            </p:nvSpPr>
            <p:spPr>
              <a:xfrm>
                <a:off x="4427984" y="4869160"/>
                <a:ext cx="360040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15 - Βέλος προς τα επάνω"/>
              <p:cNvSpPr/>
              <p:nvPr/>
            </p:nvSpPr>
            <p:spPr>
              <a:xfrm>
                <a:off x="1115616" y="4869160"/>
                <a:ext cx="144016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" name="16 - Βέλος προς τα επάνω"/>
              <p:cNvSpPr/>
              <p:nvPr/>
            </p:nvSpPr>
            <p:spPr>
              <a:xfrm>
                <a:off x="7380312" y="4797152"/>
                <a:ext cx="144016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17 - Βέλος προς τα επάνω"/>
              <p:cNvSpPr/>
              <p:nvPr/>
            </p:nvSpPr>
            <p:spPr>
              <a:xfrm>
                <a:off x="4716016" y="4797152"/>
                <a:ext cx="144016" cy="864096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1074212" y="5805264"/>
            <a:ext cx="705678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wsiat.on.ca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Ταλάντωση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/>
              <a:t>Η βάδιση εξελίσσεται με διπλή ταλάντωση.</a:t>
            </a:r>
          </a:p>
          <a:p>
            <a:pPr lvl="1"/>
            <a:r>
              <a:rPr lang="el-GR" dirty="0" smtClean="0"/>
              <a:t>Κατά την μετακίνηση προς τα εμπρός το άκρο αφήνει το έδαφος, αιωρούμενο προς τα εμπρός από το ισχίο. Αυτή είναι η πρώτη ταλάντωση. </a:t>
            </a:r>
          </a:p>
          <a:p>
            <a:pPr lvl="1"/>
            <a:r>
              <a:rPr lang="el-GR" dirty="0" smtClean="0"/>
              <a:t>Μετά το πόδι χτυπά το έδαφος με την πτέρνα και τυλίγεται προς το δάκτυλο με ελεγχόμενη ταλάντωση.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Η κίνηση των δύο άκρων είναι συντονισμένη,</a:t>
            </a:r>
            <a:r>
              <a:rPr lang="en-US" dirty="0" smtClean="0"/>
              <a:t> </a:t>
            </a:r>
            <a:r>
              <a:rPr lang="el-GR" dirty="0" smtClean="0"/>
              <a:t>ώστε κάθε στιγμή το ένα από αυτά είναι σε επαφή με το έδαφος.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r>
              <a:rPr lang="el-GR" dirty="0" smtClean="0"/>
              <a:t>Χάρη στην ταλάντωση και την αρχή της «δράσης - αντίδρασης», ανακτάται το 60% της ενέργειας</a:t>
            </a:r>
            <a:r>
              <a:rPr lang="el-GR" dirty="0" smtClean="0"/>
              <a:t>, που </a:t>
            </a:r>
            <a:r>
              <a:rPr lang="el-GR" dirty="0" smtClean="0"/>
              <a:t>καταναλώνεται.</a:t>
            </a:r>
          </a:p>
          <a:p>
            <a:r>
              <a:rPr lang="el-GR" dirty="0" smtClean="0"/>
              <a:t>Η εξοικονόμηση ενέργειας εξασφαλίζεται </a:t>
            </a:r>
            <a:r>
              <a:rPr lang="el-GR" dirty="0" smtClean="0"/>
              <a:t>με:</a:t>
            </a:r>
            <a:endParaRPr lang="el-GR" dirty="0" smtClean="0"/>
          </a:p>
          <a:p>
            <a:pPr lvl="1"/>
            <a:r>
              <a:rPr lang="el-GR" dirty="0" smtClean="0"/>
              <a:t>Τον έλεγχο της ροπής με την </a:t>
            </a:r>
            <a:r>
              <a:rPr lang="el-GR" dirty="0" err="1" smtClean="0"/>
              <a:t>πλειομετρική</a:t>
            </a:r>
            <a:r>
              <a:rPr lang="el-GR" dirty="0" smtClean="0"/>
              <a:t> κίνηση των </a:t>
            </a:r>
            <a:r>
              <a:rPr lang="el-GR" dirty="0" smtClean="0"/>
              <a:t>μυών. </a:t>
            </a:r>
            <a:endParaRPr lang="el-GR" dirty="0" smtClean="0"/>
          </a:p>
          <a:p>
            <a:pPr lvl="1"/>
            <a:r>
              <a:rPr lang="el-GR" dirty="0" smtClean="0"/>
              <a:t>Την ικανότητα των μυών δύο </a:t>
            </a:r>
            <a:r>
              <a:rPr lang="el-GR" dirty="0" smtClean="0"/>
              <a:t>αρθρώσεων να </a:t>
            </a:r>
            <a:r>
              <a:rPr lang="el-GR" dirty="0" smtClean="0"/>
              <a:t>μεταφέρουν ενέργεια από την μία περιοχή στην άλλη</a:t>
            </a:r>
            <a:r>
              <a:rPr lang="el-GR" dirty="0" smtClean="0"/>
              <a:t>. 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Μονοποδική</a:t>
            </a:r>
            <a:r>
              <a:rPr lang="el-GR" sz="3600" dirty="0" smtClean="0"/>
              <a:t> Στήριξη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Στην </a:t>
            </a:r>
            <a:r>
              <a:rPr lang="el-GR" dirty="0" err="1" smtClean="0"/>
              <a:t>μονοποδική</a:t>
            </a:r>
            <a:r>
              <a:rPr lang="el-GR" dirty="0" smtClean="0"/>
              <a:t> στήριξη, με την λεκάνη σε ουδέτερη θέση, η γραμμή της βαρύτητας μετατοπίζεται σε σχέση με όλα τα επίπεδα, προκαλώντας ροπές γύρω από την άρθρωση του ισχίου. </a:t>
            </a:r>
          </a:p>
          <a:p>
            <a:r>
              <a:rPr lang="el-GR" dirty="0" smtClean="0"/>
              <a:t>Οι ροπές </a:t>
            </a:r>
            <a:r>
              <a:rPr lang="el-GR" dirty="0" smtClean="0"/>
              <a:t>εξισορροπούνται με </a:t>
            </a:r>
            <a:r>
              <a:rPr lang="el-GR" dirty="0" smtClean="0"/>
              <a:t>κατάλληλες μυϊκές δραστηριότητες. </a:t>
            </a:r>
            <a:r>
              <a:rPr lang="el-GR" dirty="0" smtClean="0"/>
              <a:t>Επηρεάζονται από </a:t>
            </a:r>
            <a:r>
              <a:rPr lang="el-GR" dirty="0" smtClean="0"/>
              <a:t>την θέση του ελευθέρου κάτω άκρου, την θέση των άνω άκρων καθώς και την θέση της σπονδυλικής στήλης.</a:t>
            </a:r>
          </a:p>
          <a:p>
            <a:r>
              <a:rPr lang="el-GR" dirty="0" smtClean="0"/>
              <a:t>Στην ουσία η κλίση της </a:t>
            </a:r>
            <a:r>
              <a:rPr lang="el-GR" dirty="0" smtClean="0"/>
              <a:t>λεκάνης καθορίζει </a:t>
            </a:r>
            <a:r>
              <a:rPr lang="el-GR" dirty="0" smtClean="0"/>
              <a:t>την μετατόπιση της γραμμής της βαρύτητας στο μετωπιαίο επίπεδο.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Μονοποδική</a:t>
            </a:r>
            <a:r>
              <a:rPr lang="el-GR" sz="3600" dirty="0" smtClean="0"/>
              <a:t> Στήριξη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4" descr="Force diagram of forces on l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440" r="33620"/>
          <a:stretch>
            <a:fillRect/>
          </a:stretch>
        </p:blipFill>
        <p:spPr bwMode="auto">
          <a:xfrm>
            <a:off x="3491880" y="1052736"/>
            <a:ext cx="1581381" cy="5328592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403648" y="3645024"/>
            <a:ext cx="2664296" cy="7200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Το βάρος του άκρου, που δεν ακουμπά το έδαφος.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004048" y="2564904"/>
            <a:ext cx="2952328" cy="576064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Η δύναμη που ασκείται από την </a:t>
            </a:r>
            <a:r>
              <a:rPr lang="el-GR" dirty="0" smtClean="0"/>
              <a:t>κοτύλη στο </a:t>
            </a:r>
            <a:r>
              <a:rPr lang="el-GR" dirty="0" smtClean="0"/>
              <a:t>μηριαίο.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4788024" y="1628800"/>
            <a:ext cx="1944216" cy="576064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Η δύναμη των απαγωγών μυών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1763688" y="4653136"/>
            <a:ext cx="2232248" cy="576064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Η </a:t>
            </a:r>
            <a:r>
              <a:rPr lang="el-GR" dirty="0" smtClean="0"/>
              <a:t>αντίδραση από το έδαφος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2879812" y="6453336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upscale.utoronto.ca</a:t>
            </a:r>
            <a:endParaRPr lang="el-GR" sz="1200" dirty="0">
              <a:latin typeface="+mn-lt"/>
            </a:endParaRP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5364088" y="3573016"/>
            <a:ext cx="324036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δύναμη που ασκείται από την λειτουργία των απαγωγών μυών του ισχίου στήριξης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ίση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το 1,6 του βάρους του σώματος </a:t>
            </a:r>
          </a:p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- Έκρηξη 2"/>
          <p:cNvSpPr/>
          <p:nvPr/>
        </p:nvSpPr>
        <p:spPr>
          <a:xfrm>
            <a:off x="5076056" y="3717032"/>
            <a:ext cx="360040" cy="432048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539552" y="1196752"/>
            <a:ext cx="2915816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1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φορτία που ασκούνται στην κεφαλή του μηριαίου στήριξης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2,4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φορές το βάρος του σώματος. </a:t>
            </a:r>
          </a:p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- Έκρηξη 2"/>
          <p:cNvSpPr/>
          <p:nvPr/>
        </p:nvSpPr>
        <p:spPr>
          <a:xfrm>
            <a:off x="251520" y="1268760"/>
            <a:ext cx="360040" cy="43204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3381</TotalTime>
  <Words>1430</Words>
  <Application>Microsoft Office PowerPoint</Application>
  <PresentationFormat>Προβολή στην οθόνη (4:3)</PresentationFormat>
  <Paragraphs>211</Paragraphs>
  <Slides>28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(Ε)</vt:lpstr>
      <vt:lpstr>Βάδιση 1/2</vt:lpstr>
      <vt:lpstr>Βάδιση 2/2</vt:lpstr>
      <vt:lpstr> Κύκλος Βηματισμού 1/2</vt:lpstr>
      <vt:lpstr> Κύκλος Βηματισμού 2/2</vt:lpstr>
      <vt:lpstr>Ταλάντωση</vt:lpstr>
      <vt:lpstr>Ενέργεια </vt:lpstr>
      <vt:lpstr>Μονοποδική Στήριξη 1/2</vt:lpstr>
      <vt:lpstr>Μονοποδική Στήριξη 2/2</vt:lpstr>
      <vt:lpstr>Ισχίο-Φορτία</vt:lpstr>
      <vt:lpstr>Αντίδραση Άρθρωσης Ισχίου</vt:lpstr>
      <vt:lpstr>Στήριξη στο ένα πόδι</vt:lpstr>
      <vt:lpstr>Αντίδραση Ισχίου</vt:lpstr>
      <vt:lpstr>Κνήμη</vt:lpstr>
      <vt:lpstr>Βασικές Παράμετροι Βάδισης</vt:lpstr>
      <vt:lpstr>Υποδήματα </vt:lpstr>
      <vt:lpstr>Κύρια Σημεία Παρατήρησης 1/3</vt:lpstr>
      <vt:lpstr>Κύρια Σημεία Παρατήρησης 2/3</vt:lpstr>
      <vt:lpstr>Κύρια Σημεία Παρατήρησης 3/3</vt:lpstr>
      <vt:lpstr>Αξιολόγηση της Βάδισης</vt:lpstr>
      <vt:lpstr>Επανεκπαίδευση Βάδισης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62</cp:revision>
  <dcterms:created xsi:type="dcterms:W3CDTF">2015-03-09T10:26:02Z</dcterms:created>
  <dcterms:modified xsi:type="dcterms:W3CDTF">2015-08-31T07:43:57Z</dcterms:modified>
</cp:coreProperties>
</file>