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7" r:id="rId2"/>
  </p:sldMasterIdLst>
  <p:notesMasterIdLst>
    <p:notesMasterId r:id="rId18"/>
  </p:notesMasterIdLst>
  <p:handoutMasterIdLst>
    <p:handoutMasterId r:id="rId19"/>
  </p:handoutMasterIdLst>
  <p:sldIdLst>
    <p:sldId id="256" r:id="rId3"/>
    <p:sldId id="268" r:id="rId4"/>
    <p:sldId id="269" r:id="rId5"/>
    <p:sldId id="270" r:id="rId6"/>
    <p:sldId id="271" r:id="rId7"/>
    <p:sldId id="273" r:id="rId8"/>
    <p:sldId id="274" r:id="rId9"/>
    <p:sldId id="275" r:id="rId10"/>
    <p:sldId id="257" r:id="rId11"/>
    <p:sldId id="262" r:id="rId12"/>
    <p:sldId id="264" r:id="rId13"/>
    <p:sldId id="276" r:id="rId14"/>
    <p:sldId id="277" r:id="rId15"/>
    <p:sldId id="266" r:id="rId16"/>
    <p:sldId id="261" r:id="rId17"/>
  </p:sldIdLst>
  <p:sldSz cx="9144000" cy="6858000" type="screen4x3"/>
  <p:notesSz cx="7104063" cy="10234613"/>
  <p:custDataLst>
    <p:tags r:id="rId20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2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5/3/2015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83358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12937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11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EA980-4748-4FDF-8510-133085E2A59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116061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895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3184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9342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8170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92883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56481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80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0817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rgbClr val="004A82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2000"/>
              </a:lnSpc>
              <a:spcBef>
                <a:spcPts val="1200"/>
              </a:spcBef>
              <a:defRPr sz="2200"/>
            </a:lvl1pPr>
            <a:lvl2pPr marL="742950" indent="-382588">
              <a:lnSpc>
                <a:spcPct val="112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 marL="1257300" indent="-342900">
              <a:lnSpc>
                <a:spcPct val="112000"/>
              </a:lnSpc>
              <a:spcBef>
                <a:spcPts val="1200"/>
              </a:spcBef>
              <a:buFont typeface="Wingdings" panose="05000000000000000000" pitchFamily="2" charset="2"/>
              <a:buChar char="ü"/>
              <a:defRPr sz="2200"/>
            </a:lvl3pPr>
            <a:lvl4pPr>
              <a:lnSpc>
                <a:spcPct val="112000"/>
              </a:lnSpc>
              <a:spcBef>
                <a:spcPts val="1200"/>
              </a:spcBef>
              <a:defRPr sz="2200"/>
            </a:lvl4pPr>
            <a:lvl5pPr>
              <a:lnSpc>
                <a:spcPct val="112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8714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45060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dirty="0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01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Mycoplasma_pneumoniae_cells_attached_to_ciliated_mucosal_cells.jpeg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/index.php?title=User:Jrallanach&amp;action=edit&amp;redlink=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9"/>
            <a:ext cx="7772400" cy="1080120"/>
          </a:xfrm>
        </p:spPr>
        <p:txBody>
          <a:bodyPr>
            <a:normAutofit/>
          </a:bodyPr>
          <a:lstStyle/>
          <a:p>
            <a:pPr lvl="1" algn="ctr"/>
            <a:r>
              <a:rPr lang="el-GR" sz="4400" b="1" dirty="0" smtClean="0">
                <a:solidFill>
                  <a:schemeClr val="tx1"/>
                </a:solidFill>
                <a:latin typeface="+mn-lt"/>
              </a:rPr>
              <a:t>Παθολογία Ι</a:t>
            </a:r>
            <a:endParaRPr lang="el-GR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2708920"/>
            <a:ext cx="9144000" cy="2448272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l-GR" sz="2600" b="1" dirty="0" smtClean="0"/>
              <a:t>Ενότητα 10</a:t>
            </a:r>
            <a:r>
              <a:rPr lang="el-GR" sz="2600" dirty="0" smtClean="0"/>
              <a:t>:</a:t>
            </a:r>
            <a:r>
              <a:rPr lang="en-US" sz="2600" dirty="0" smtClean="0"/>
              <a:t> </a:t>
            </a:r>
            <a:r>
              <a:rPr lang="el-GR" sz="2600" dirty="0" smtClean="0"/>
              <a:t>Λοιμώξεις (στ’ </a:t>
            </a:r>
            <a:r>
              <a:rPr lang="el-GR" sz="2600" dirty="0"/>
              <a:t>μέρος)</a:t>
            </a:r>
            <a:endParaRPr lang="en-US" sz="2600" dirty="0" smtClean="0"/>
          </a:p>
          <a:p>
            <a:pPr>
              <a:spcBef>
                <a:spcPts val="0"/>
              </a:spcBef>
            </a:pPr>
            <a:r>
              <a:rPr lang="el-GR" sz="2200" dirty="0" err="1"/>
              <a:t>Mαρία</a:t>
            </a:r>
            <a:r>
              <a:rPr lang="el-GR" sz="2200" dirty="0"/>
              <a:t> </a:t>
            </a:r>
            <a:r>
              <a:rPr lang="el-GR" sz="2200" dirty="0" err="1"/>
              <a:t>Bενετίκου</a:t>
            </a:r>
            <a:r>
              <a:rPr lang="el-GR" sz="2200" dirty="0"/>
              <a:t>, MD, </a:t>
            </a:r>
            <a:r>
              <a:rPr lang="el-GR" sz="2200" dirty="0" err="1"/>
              <a:t>MSc</a:t>
            </a:r>
            <a:r>
              <a:rPr lang="el-GR" sz="2200" dirty="0"/>
              <a:t>, </a:t>
            </a:r>
            <a:r>
              <a:rPr lang="el-GR" sz="2200" dirty="0" err="1"/>
              <a:t>DipEndo</a:t>
            </a:r>
            <a:r>
              <a:rPr lang="el-GR" sz="2200" dirty="0"/>
              <a:t>, </a:t>
            </a:r>
            <a:r>
              <a:rPr lang="el-GR" sz="2200" dirty="0" err="1"/>
              <a:t>PhD</a:t>
            </a:r>
            <a:r>
              <a:rPr lang="el-GR" sz="2200" dirty="0"/>
              <a:t>,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Ιατρός ενδοκρινολόγος, καθηγήτρια </a:t>
            </a:r>
            <a:r>
              <a:rPr lang="el-GR" sz="2200" dirty="0" err="1"/>
              <a:t>παθοφυσιολογίας</a:t>
            </a:r>
            <a:r>
              <a:rPr lang="el-GR" sz="2200" dirty="0"/>
              <a:t> – νοσολογίας, διδάκτωρ πανεπιστήμιου Αθηνών και Λονδίνου</a:t>
            </a:r>
          </a:p>
          <a:p>
            <a:pPr>
              <a:spcBef>
                <a:spcPts val="0"/>
              </a:spcBef>
            </a:pPr>
            <a:r>
              <a:rPr lang="el-GR" sz="2200" dirty="0"/>
              <a:t>Τμήμα </a:t>
            </a:r>
            <a:r>
              <a:rPr lang="el-GR" sz="2200" dirty="0" smtClean="0"/>
              <a:t>Νοσηλευτικής</a:t>
            </a:r>
            <a:endParaRPr lang="el-GR" sz="22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1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Σημείωμα </a:t>
            </a:r>
            <a:r>
              <a:rPr lang="el-GR" dirty="0" smtClean="0">
                <a:solidFill>
                  <a:schemeClr val="tx1"/>
                </a:solidFill>
              </a:rPr>
              <a:t>Αναφοράς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 2014. Μαρία </a:t>
            </a:r>
            <a:r>
              <a:rPr lang="el-GR" sz="2000" dirty="0" err="1" smtClean="0"/>
              <a:t>Βενετίκου</a:t>
            </a:r>
            <a:r>
              <a:rPr lang="el-GR" sz="2000" dirty="0" smtClean="0"/>
              <a:t>. «Παθολογία Ι. Ενότητα 10</a:t>
            </a:r>
            <a:r>
              <a:rPr lang="en-US" sz="2000" dirty="0" smtClean="0"/>
              <a:t>:</a:t>
            </a:r>
            <a:r>
              <a:rPr lang="el-GR" sz="2000" dirty="0"/>
              <a:t> Λοιμώξεις (στ’ μέρος)». 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endParaRPr lang="el-GR" dirty="0">
              <a:solidFill>
                <a:prstClr val="black"/>
              </a:solidFill>
              <a:latin typeface="Calibri"/>
            </a:endParaRP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fontAlgn="auto">
              <a:spcBef>
                <a:spcPts val="600"/>
              </a:spcBef>
              <a:spcAft>
                <a:spcPts val="0"/>
              </a:spcAft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</a:t>
            </a:r>
            <a:r>
              <a:rPr lang="el-GR" dirty="0" err="1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09719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942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>
                <a:solidFill>
                  <a:schemeClr val="tx1"/>
                </a:solidFill>
              </a:rPr>
              <a:t>Διατήρηση </a:t>
            </a:r>
            <a:r>
              <a:rPr lang="el-GR" dirty="0" smtClean="0">
                <a:solidFill>
                  <a:schemeClr val="tx1"/>
                </a:solidFill>
              </a:rPr>
              <a:t>Σημειωμάτων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</a:rPr>
              <a:t>Χρηματοδότηση</a:t>
            </a:r>
            <a:endParaRPr lang="el-GR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Αθηνών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Μυκοπλάσματα</a:t>
            </a:r>
            <a:r>
              <a:rPr lang="el-GR" dirty="0" smtClean="0"/>
              <a:t> </a:t>
            </a:r>
            <a:r>
              <a:rPr lang="el-GR" sz="3000" b="0" dirty="0" smtClean="0"/>
              <a:t>1/3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Το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 είναι </a:t>
            </a:r>
            <a:r>
              <a:rPr lang="el-GR" altLang="el-GR" b="1" dirty="0" smtClean="0"/>
              <a:t>ένα κινητό ελεύθερο βακτηρίδιο χωρίς κυτταρικό τοίχωμα.</a:t>
            </a:r>
          </a:p>
          <a:p>
            <a:pPr eaLnBrk="1" hangingPunct="1"/>
            <a:r>
              <a:rPr lang="el-GR" altLang="el-GR" dirty="0" smtClean="0"/>
              <a:t>Το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 </a:t>
            </a:r>
            <a:r>
              <a:rPr lang="en-US" altLang="el-GR" dirty="0" err="1" smtClean="0"/>
              <a:t>pneumoniae</a:t>
            </a:r>
            <a:r>
              <a:rPr lang="en-US" altLang="el-GR" dirty="0" smtClean="0"/>
              <a:t> </a:t>
            </a:r>
            <a:r>
              <a:rPr lang="el-GR" altLang="el-GR" dirty="0" smtClean="0"/>
              <a:t>απαντάται διεθνώς και μπορεί να προκαλέσει μέχρι και το 20% των πνευμονιών.</a:t>
            </a:r>
          </a:p>
          <a:p>
            <a:pPr eaLnBrk="1" hangingPunct="1"/>
            <a:r>
              <a:rPr lang="el-GR" altLang="el-GR" dirty="0" smtClean="0"/>
              <a:t>Η λοίμωξη είναι συνήθως ενδημική, όμως επιδημίες μπορεί να συμβούν μια και η νόσος μεταδίδεται </a:t>
            </a:r>
            <a:r>
              <a:rPr lang="el-GR" altLang="el-GR" b="1" dirty="0" smtClean="0"/>
              <a:t>με σταγονίδια</a:t>
            </a:r>
            <a:r>
              <a:rPr lang="el-GR" altLang="el-GR" dirty="0" smtClean="0"/>
              <a:t>.</a:t>
            </a:r>
          </a:p>
          <a:p>
            <a:pPr eaLnBrk="1" hangingPunct="1"/>
            <a:r>
              <a:rPr lang="el-GR" altLang="el-GR" dirty="0" smtClean="0"/>
              <a:t>Οι λοιμώξεις από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 είναι συχνότερες </a:t>
            </a:r>
            <a:r>
              <a:rPr lang="el-GR" altLang="el-GR" b="1" dirty="0" smtClean="0"/>
              <a:t>στην παιδική, εφηβική και την νεανική ηλικία.</a:t>
            </a:r>
          </a:p>
        </p:txBody>
      </p:sp>
    </p:spTree>
    <p:extLst>
      <p:ext uri="{BB962C8B-B14F-4D97-AF65-F5344CB8AC3E}">
        <p14:creationId xmlns:p14="http://schemas.microsoft.com/office/powerpoint/2010/main" val="416409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Μυκοπλάσματα</a:t>
            </a:r>
            <a:r>
              <a:rPr lang="el-GR" dirty="0"/>
              <a:t> </a:t>
            </a:r>
            <a:r>
              <a:rPr lang="el-GR" sz="3000" b="0" dirty="0" smtClean="0"/>
              <a:t>2/3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Συνήθως διηθούνται </a:t>
            </a:r>
            <a:r>
              <a:rPr lang="el-GR" altLang="el-GR" b="1" dirty="0" smtClean="0"/>
              <a:t>η τραχεία, ο </a:t>
            </a:r>
            <a:r>
              <a:rPr lang="el-GR" altLang="el-GR" b="1" dirty="0" err="1" smtClean="0"/>
              <a:t>φάρυγξ</a:t>
            </a:r>
            <a:r>
              <a:rPr lang="el-GR" altLang="el-GR" b="1" dirty="0" smtClean="0"/>
              <a:t> και ο </a:t>
            </a:r>
            <a:r>
              <a:rPr lang="el-GR" altLang="el-GR" b="1" dirty="0" err="1" smtClean="0"/>
              <a:t>λάρυγξ</a:t>
            </a:r>
            <a:r>
              <a:rPr lang="el-GR" altLang="el-GR" dirty="0" smtClean="0"/>
              <a:t>, ωστόσο όμως δεν είναι σπάνιο να προσβληθούν οι πνεύμονες και να προκληθεί </a:t>
            </a:r>
            <a:r>
              <a:rPr lang="el-GR" altLang="el-GR" b="1" dirty="0" smtClean="0"/>
              <a:t>πνευμονία.  </a:t>
            </a:r>
            <a:r>
              <a:rPr lang="el-GR" altLang="el-GR" dirty="0" smtClean="0"/>
              <a:t>Έτσι το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 </a:t>
            </a:r>
            <a:r>
              <a:rPr lang="el-GR" altLang="el-GR" dirty="0" err="1" smtClean="0"/>
              <a:t>pneumoniae</a:t>
            </a:r>
            <a:r>
              <a:rPr lang="el-GR" altLang="el-GR" dirty="0" smtClean="0"/>
              <a:t> είναι </a:t>
            </a:r>
            <a:r>
              <a:rPr lang="el-GR" altLang="el-GR" b="1" dirty="0" smtClean="0"/>
              <a:t>συχνή αιτία πνευμονίας </a:t>
            </a:r>
            <a:r>
              <a:rPr lang="el-GR" altLang="el-GR" dirty="0" smtClean="0"/>
              <a:t>και παρατηρείται σε χώρους όπως οικοτροφεία κτλ.</a:t>
            </a:r>
          </a:p>
          <a:p>
            <a:pPr eaLnBrk="1" hangingPunct="1"/>
            <a:r>
              <a:rPr lang="el-GR" altLang="el-GR" dirty="0" smtClean="0"/>
              <a:t>Πριν από την εμφάνιση των πνευμονικών συμπτωμάτων παρατηρούνται κεφαλαλγία και κακουχία για 1-5 ημέρες.</a:t>
            </a:r>
          </a:p>
          <a:p>
            <a:pPr eaLnBrk="1" hangingPunct="1"/>
            <a:r>
              <a:rPr lang="el-GR" altLang="el-GR" dirty="0" smtClean="0"/>
              <a:t>Ο βήχας μπορεί να μην είναι εμφανής αρχικά και τα φυσικά σημεία της νόσου είναι λιγοστά.</a:t>
            </a:r>
          </a:p>
        </p:txBody>
      </p:sp>
    </p:spTree>
    <p:extLst>
      <p:ext uri="{BB962C8B-B14F-4D97-AF65-F5344CB8AC3E}">
        <p14:creationId xmlns:p14="http://schemas.microsoft.com/office/powerpoint/2010/main" val="414163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/>
              <a:t>Μυκοπλάσματα</a:t>
            </a:r>
            <a:r>
              <a:rPr lang="el-GR" dirty="0"/>
              <a:t> </a:t>
            </a:r>
            <a:r>
              <a:rPr lang="el-GR" sz="3000" b="0" dirty="0" smtClean="0"/>
              <a:t>3/3</a:t>
            </a:r>
            <a:r>
              <a:rPr lang="el-GR" dirty="0" smtClean="0"/>
              <a:t> </a:t>
            </a:r>
            <a:endParaRPr lang="el-GR" dirty="0"/>
          </a:p>
        </p:txBody>
      </p:sp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Στην ακτινογραφία θώρακος συνήθως φαίνεται προσβολή ενός από τους κατώτερους λοβούς αλλά καμιά φορά μπορεί να υπάρχει και δραματική σκίαση των κατωτέρων λοβών.</a:t>
            </a:r>
          </a:p>
          <a:p>
            <a:pPr eaLnBrk="1" hangingPunct="1"/>
            <a:r>
              <a:rPr lang="el-GR" altLang="el-GR" dirty="0" smtClean="0"/>
              <a:t>Δεν φαίνεται να υπάρχει συσχετισμός μεταξύ των κλινικών συμπτωμάτων του ασθενούς και των ακτινολογικών ευρημάτων.</a:t>
            </a:r>
          </a:p>
          <a:p>
            <a:pPr eaLnBrk="1" hangingPunct="1"/>
            <a:r>
              <a:rPr lang="el-GR" altLang="el-GR" dirty="0" smtClean="0"/>
              <a:t>Τα λευκά αιμοσφαίρια είναι αυξημένα.  </a:t>
            </a:r>
          </a:p>
          <a:p>
            <a:pPr eaLnBrk="1" hangingPunct="1"/>
            <a:r>
              <a:rPr lang="el-GR" altLang="el-GR" dirty="0" smtClean="0"/>
              <a:t>Η διάγνωση επισφραγίζεται με την ανεύρεση αυξημένου τίτλου αντισωμάτων στο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656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Θεραπεία </a:t>
            </a:r>
            <a:endParaRPr lang="el-GR" dirty="0"/>
          </a:p>
        </p:txBody>
      </p:sp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altLang="el-GR" dirty="0" smtClean="0"/>
              <a:t>Η θεραπεία περιλαμβάνει την </a:t>
            </a:r>
            <a:r>
              <a:rPr lang="el-GR" altLang="el-GR" b="1" dirty="0" smtClean="0"/>
              <a:t>χορήγηση </a:t>
            </a:r>
            <a:r>
              <a:rPr lang="el-GR" altLang="el-GR" b="1" dirty="0" err="1" smtClean="0"/>
              <a:t>ερυθρομυκίνης</a:t>
            </a:r>
            <a:r>
              <a:rPr lang="el-GR" altLang="el-GR" b="1" dirty="0" smtClean="0"/>
              <a:t> για 7-10 ημέρες. </a:t>
            </a:r>
            <a:r>
              <a:rPr lang="el-GR" altLang="el-GR" dirty="0" smtClean="0"/>
              <a:t>Επίσης δραστική στο </a:t>
            </a:r>
            <a:r>
              <a:rPr lang="el-GR" altLang="el-GR" dirty="0" err="1" smtClean="0"/>
              <a:t>μυκόπλασμα</a:t>
            </a:r>
            <a:r>
              <a:rPr lang="el-GR" altLang="el-GR" dirty="0" smtClean="0"/>
              <a:t> είναι και η </a:t>
            </a:r>
            <a:r>
              <a:rPr lang="el-GR" altLang="el-GR" dirty="0" err="1" smtClean="0"/>
              <a:t>τετρακυκλίνη</a:t>
            </a:r>
            <a:r>
              <a:rPr lang="el-GR" altLang="el-GR" dirty="0" smtClean="0"/>
              <a:t>.</a:t>
            </a:r>
          </a:p>
          <a:p>
            <a:r>
              <a:rPr lang="el-GR" altLang="el-GR" dirty="0"/>
              <a:t>Παρότι οι περισσότεροι ασθενείς αναρρώνουν σε διάστημα 10-14 ημερών, η νόσος μπορεί ωστόσο να παραταθεί με βήχα και ακτινολογικά ευρήματα που διαρκούν για εβδομάδες.</a:t>
            </a:r>
          </a:p>
          <a:p>
            <a:r>
              <a:rPr lang="el-GR" altLang="el-GR" dirty="0"/>
              <a:t>Μπορεί δε να παρατηρηθούν υποτροπές της νόσου.</a:t>
            </a:r>
          </a:p>
          <a:p>
            <a:r>
              <a:rPr lang="el-GR" altLang="el-GR" dirty="0"/>
              <a:t>Σπάνια όμως να παρατηρηθούν αποστήματα των πνευμόνων ή πλευρίτιδα</a:t>
            </a:r>
            <a:r>
              <a:rPr lang="el-GR" altLang="el-GR" dirty="0" smtClean="0"/>
              <a:t>.</a:t>
            </a:r>
            <a:endParaRPr lang="el-GR" altLang="el-GR" dirty="0"/>
          </a:p>
        </p:txBody>
      </p:sp>
    </p:spTree>
    <p:extLst>
      <p:ext uri="{BB962C8B-B14F-4D97-AF65-F5344CB8AC3E}">
        <p14:creationId xmlns:p14="http://schemas.microsoft.com/office/powerpoint/2010/main" val="62102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Επιπλοκές </a:t>
            </a:r>
            <a:endParaRPr lang="el-GR" dirty="0"/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el-GR" altLang="el-GR" dirty="0" smtClean="0"/>
              <a:t>Ανά πάσα στιγμή της νόσου, μπορεί να παρατηρηθούν </a:t>
            </a:r>
            <a:r>
              <a:rPr lang="el-GR" altLang="el-GR" b="1" dirty="0" err="1" smtClean="0"/>
              <a:t>εξωπνευμονικές</a:t>
            </a:r>
            <a:r>
              <a:rPr lang="el-GR" altLang="el-GR" b="1" dirty="0" smtClean="0"/>
              <a:t> επιπλοκές </a:t>
            </a:r>
            <a:r>
              <a:rPr lang="el-GR" altLang="el-GR" dirty="0" smtClean="0"/>
              <a:t>οι οποίες καμιά φορά κυριαρχούν την κλινική εικόνα.</a:t>
            </a:r>
          </a:p>
          <a:p>
            <a:pPr eaLnBrk="1" hangingPunct="1">
              <a:lnSpc>
                <a:spcPct val="110000"/>
              </a:lnSpc>
            </a:pPr>
            <a:r>
              <a:rPr lang="el-GR" altLang="el-GR" b="1" dirty="0" smtClean="0"/>
              <a:t>Κυρίως συμβαίνουν: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μυοκαρδίτιδα και περικαρδίτιδα.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εξανθήματα και πολύμορφο ερύθημα.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αιμολυτική αναιμία και </a:t>
            </a:r>
            <a:r>
              <a:rPr lang="el-GR" altLang="el-GR" dirty="0" err="1" smtClean="0"/>
              <a:t>θρομβοκυτταροπενία</a:t>
            </a:r>
            <a:r>
              <a:rPr lang="el-GR" altLang="el-GR" dirty="0" smtClean="0"/>
              <a:t>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μυαλγία και αρθραλγία.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err="1" smtClean="0"/>
              <a:t>μηνιγγοεγκεφαλίτιδα</a:t>
            </a:r>
            <a:r>
              <a:rPr lang="el-GR" altLang="el-GR" dirty="0" smtClean="0"/>
              <a:t> και άλλες νευρολογικές ανωμαλίες.</a:t>
            </a:r>
          </a:p>
          <a:p>
            <a:pPr marL="457200" indent="-457200" eaLnBrk="1" hangingPunct="1">
              <a:lnSpc>
                <a:spcPct val="110000"/>
              </a:lnSpc>
              <a:buFont typeface="+mj-lt"/>
              <a:buAutoNum type="arabicPeriod"/>
            </a:pPr>
            <a:r>
              <a:rPr lang="el-GR" altLang="el-GR" dirty="0" smtClean="0"/>
              <a:t>γαστρεντερικά συμπτώματα (όπως έμετος και διάρροια).</a:t>
            </a:r>
          </a:p>
        </p:txBody>
      </p:sp>
    </p:spTree>
    <p:extLst>
      <p:ext uri="{BB962C8B-B14F-4D97-AF65-F5344CB8AC3E}">
        <p14:creationId xmlns:p14="http://schemas.microsoft.com/office/powerpoint/2010/main" val="92487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Άλλα </a:t>
            </a:r>
            <a:r>
              <a:rPr lang="el-GR" dirty="0" err="1" smtClean="0"/>
              <a:t>μυκοπλάσματα</a:t>
            </a:r>
            <a:endParaRPr lang="el-GR" dirty="0"/>
          </a:p>
        </p:txBody>
      </p:sp>
      <p:sp>
        <p:nvSpPr>
          <p:cNvPr id="921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16832"/>
            <a:ext cx="8229600" cy="4320480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ü"/>
            </a:pPr>
            <a:r>
              <a:rPr lang="el-GR" altLang="el-GR" sz="2400" dirty="0" smtClean="0"/>
              <a:t>Άλλα </a:t>
            </a:r>
            <a:r>
              <a:rPr lang="el-GR" altLang="el-GR" sz="2400" dirty="0" err="1" smtClean="0"/>
              <a:t>μυκοπλάσματα</a:t>
            </a:r>
            <a:r>
              <a:rPr lang="el-GR" altLang="el-GR" sz="2400" dirty="0" smtClean="0"/>
              <a:t> όπως το </a:t>
            </a:r>
            <a:r>
              <a:rPr lang="el-GR" altLang="el-GR" sz="2400" dirty="0" err="1" smtClean="0"/>
              <a:t>μυκόπλασμα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hominis</a:t>
            </a:r>
            <a:r>
              <a:rPr lang="el-GR" altLang="el-GR" sz="2400" dirty="0" smtClean="0"/>
              <a:t> και το </a:t>
            </a:r>
            <a:r>
              <a:rPr lang="el-GR" altLang="el-GR" sz="2400" dirty="0" err="1" smtClean="0"/>
              <a:t>ureaplasma</a:t>
            </a:r>
            <a:r>
              <a:rPr lang="el-GR" altLang="el-GR" sz="2400" dirty="0" smtClean="0"/>
              <a:t> </a:t>
            </a:r>
            <a:r>
              <a:rPr lang="el-GR" altLang="el-GR" sz="2400" dirty="0" err="1" smtClean="0"/>
              <a:t>urealyticum</a:t>
            </a:r>
            <a:r>
              <a:rPr lang="el-GR" altLang="el-GR" sz="2400" dirty="0" smtClean="0"/>
              <a:t> προκαλούν μη ειδική ουρηθρίτιδα και τραχηλίτιδα.</a:t>
            </a:r>
          </a:p>
        </p:txBody>
      </p:sp>
    </p:spTree>
    <p:extLst>
      <p:ext uri="{BB962C8B-B14F-4D97-AF65-F5344CB8AC3E}">
        <p14:creationId xmlns:p14="http://schemas.microsoft.com/office/powerpoint/2010/main" val="301269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err="1" smtClean="0"/>
              <a:t>Μυκόπλασμα</a:t>
            </a:r>
            <a:r>
              <a:rPr lang="el-GR" dirty="0" smtClean="0"/>
              <a:t> </a:t>
            </a:r>
            <a:r>
              <a:rPr lang="en-US" dirty="0" err="1"/>
              <a:t>pneumoniae</a:t>
            </a:r>
            <a:r>
              <a:rPr lang="en-US" dirty="0"/>
              <a:t> </a:t>
            </a:r>
            <a:endParaRPr lang="el-GR" dirty="0"/>
          </a:p>
        </p:txBody>
      </p:sp>
      <p:pic>
        <p:nvPicPr>
          <p:cNvPr id="5122" name="Picture 2" descr="File:Mycoplasma pneumoniae cells attached to ciliated mucosal cells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644" y="1268760"/>
            <a:ext cx="6408712" cy="48105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7"/>
          <p:cNvSpPr/>
          <p:nvPr/>
        </p:nvSpPr>
        <p:spPr>
          <a:xfrm>
            <a:off x="2321750" y="6207695"/>
            <a:ext cx="45005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“</a:t>
            </a:r>
            <a:r>
              <a:rPr lang="en-US" sz="1200" dirty="0">
                <a:latin typeface="+mn-lt"/>
                <a:hlinkClick r:id="rId3"/>
              </a:rPr>
              <a:t>Mycoplasma </a:t>
            </a:r>
            <a:r>
              <a:rPr lang="en-US" sz="1200" dirty="0" err="1">
                <a:latin typeface="+mn-lt"/>
                <a:hlinkClick r:id="rId3"/>
              </a:rPr>
              <a:t>pneumoniae</a:t>
            </a:r>
            <a:r>
              <a:rPr lang="en-US" sz="1200" dirty="0">
                <a:latin typeface="+mn-lt"/>
                <a:hlinkClick r:id="rId3"/>
              </a:rPr>
              <a:t> cells attached to ciliated mucosal </a:t>
            </a:r>
            <a:r>
              <a:rPr lang="en-US" sz="1200" dirty="0" smtClean="0">
                <a:latin typeface="+mn-lt"/>
                <a:hlinkClick r:id="rId3"/>
              </a:rPr>
              <a:t>cells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Jrallanach (page does not exist)"/>
              </a:rPr>
              <a:t>Jrallanach</a:t>
            </a:r>
            <a:r>
              <a:rPr lang="el-GR" sz="12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</a:rPr>
              <a:t> διαθέσιμο με άδεια </a:t>
            </a:r>
            <a:r>
              <a:rPr lang="en-US" sz="1200" dirty="0">
                <a:latin typeface="+mn-lt"/>
                <a:hlinkClick r:id="rId5"/>
              </a:rPr>
              <a:t>CC BY </a:t>
            </a:r>
            <a:r>
              <a:rPr lang="en-US" sz="1200" dirty="0" smtClean="0">
                <a:latin typeface="+mn-lt"/>
                <a:hlinkClick r:id="rId5"/>
              </a:rPr>
              <a:t>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3534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OC_template_updated">
  <a:themeElements>
    <a:clrScheme name="Προσαρμοσμένο 18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OC_template_updated</Template>
  <TotalTime>32</TotalTime>
  <Words>971</Words>
  <Application>Microsoft Office PowerPoint</Application>
  <PresentationFormat>Προβολή στην οθόνη (4:3)</PresentationFormat>
  <Paragraphs>100</Paragraphs>
  <Slides>15</Slides>
  <Notes>9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15</vt:i4>
      </vt:variant>
    </vt:vector>
  </HeadingPairs>
  <TitlesOfParts>
    <vt:vector size="17" baseType="lpstr">
      <vt:lpstr>OC_template_updated</vt:lpstr>
      <vt:lpstr>1_OC_template_updated</vt:lpstr>
      <vt:lpstr>Παθολογία Ι</vt:lpstr>
      <vt:lpstr>Μυκοπλάσματα 1/3 </vt:lpstr>
      <vt:lpstr>Μυκοπλάσματα 2/3 </vt:lpstr>
      <vt:lpstr>Μυκοπλάσματα 3/3 </vt:lpstr>
      <vt:lpstr>Θεραπεία </vt:lpstr>
      <vt:lpstr>Επιπλοκές </vt:lpstr>
      <vt:lpstr>Άλλα μυκοπλάσματα</vt:lpstr>
      <vt:lpstr>Μυκόπλασμα pneumoniae 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Παθολογία Ι</dc:title>
  <dc:creator>opencourses@teiath.gr</dc:creator>
  <cp:lastModifiedBy>fkaram2</cp:lastModifiedBy>
  <cp:revision>8</cp:revision>
  <dcterms:created xsi:type="dcterms:W3CDTF">2014-12-02T07:58:59Z</dcterms:created>
  <dcterms:modified xsi:type="dcterms:W3CDTF">2015-03-05T13:00:52Z</dcterms:modified>
</cp:coreProperties>
</file>