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 id="2147483708" r:id="rId3"/>
  </p:sldMasterIdLst>
  <p:notesMasterIdLst>
    <p:notesMasterId r:id="rId83"/>
  </p:notesMasterIdLst>
  <p:handoutMasterIdLst>
    <p:handoutMasterId r:id="rId84"/>
  </p:handoutMasterIdLst>
  <p:sldIdLst>
    <p:sldId id="256" r:id="rId4"/>
    <p:sldId id="280" r:id="rId5"/>
    <p:sldId id="269" r:id="rId6"/>
    <p:sldId id="270" r:id="rId7"/>
    <p:sldId id="271" r:id="rId8"/>
    <p:sldId id="272" r:id="rId9"/>
    <p:sldId id="279" r:id="rId10"/>
    <p:sldId id="273" r:id="rId11"/>
    <p:sldId id="274" r:id="rId12"/>
    <p:sldId id="275" r:id="rId13"/>
    <p:sldId id="276" r:id="rId14"/>
    <p:sldId id="277" r:id="rId15"/>
    <p:sldId id="278"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5" r:id="rId71"/>
    <p:sldId id="336" r:id="rId72"/>
    <p:sldId id="337" r:id="rId73"/>
    <p:sldId id="338" r:id="rId74"/>
    <p:sldId id="339" r:id="rId75"/>
    <p:sldId id="257" r:id="rId76"/>
    <p:sldId id="262" r:id="rId77"/>
    <p:sldId id="264" r:id="rId78"/>
    <p:sldId id="340" r:id="rId79"/>
    <p:sldId id="341" r:id="rId80"/>
    <p:sldId id="266" r:id="rId81"/>
    <p:sldId id="261" r:id="rId82"/>
  </p:sldIdLst>
  <p:sldSz cx="9144000" cy="6858000" type="screen4x3"/>
  <p:notesSz cx="7104063" cy="10234613"/>
  <p:custDataLst>
    <p:tags r:id="rId8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80" d="100"/>
          <a:sy n="80" d="100"/>
        </p:scale>
        <p:origin x="-2688" y="-75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29/5/2015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29/5/2015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72</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73</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74</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75</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77</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78</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17"/>
          <p:cNvSpPr>
            <a:spLocks noGrp="1" noChangeArrowheads="1"/>
          </p:cNvSpPr>
          <p:nvPr>
            <p:ph type="dt" sz="half" idx="10"/>
          </p:nvPr>
        </p:nvSpPr>
        <p:spPr>
          <a:ln/>
        </p:spPr>
        <p:txBody>
          <a:bodyPr/>
          <a:lstStyle>
            <a:lvl1pPr>
              <a:defRPr/>
            </a:lvl1pPr>
          </a:lstStyle>
          <a:p>
            <a:pPr>
              <a:defRPr/>
            </a:pPr>
            <a:endParaRPr lang="el-GR" dirty="0"/>
          </a:p>
        </p:txBody>
      </p:sp>
      <p:sp>
        <p:nvSpPr>
          <p:cNvPr id="6" name="Rectangle 18"/>
          <p:cNvSpPr>
            <a:spLocks noGrp="1" noChangeArrowheads="1"/>
          </p:cNvSpPr>
          <p:nvPr>
            <p:ph type="ftr" sz="quarter" idx="11"/>
          </p:nvPr>
        </p:nvSpPr>
        <p:spPr>
          <a:ln/>
        </p:spPr>
        <p:txBody>
          <a:bodyPr/>
          <a:lstStyle>
            <a:lvl1pPr>
              <a:defRPr/>
            </a:lvl1pPr>
          </a:lstStyle>
          <a:p>
            <a:pPr>
              <a:defRPr/>
            </a:pPr>
            <a:endParaRPr lang="el-GR" dirty="0"/>
          </a:p>
        </p:txBody>
      </p:sp>
      <p:sp>
        <p:nvSpPr>
          <p:cNvPr id="7" name="Rectangle 19"/>
          <p:cNvSpPr>
            <a:spLocks noGrp="1" noChangeArrowheads="1"/>
          </p:cNvSpPr>
          <p:nvPr>
            <p:ph type="sldNum" sz="quarter" idx="12"/>
          </p:nvPr>
        </p:nvSpPr>
        <p:spPr>
          <a:ln/>
        </p:spPr>
        <p:txBody>
          <a:bodyPr/>
          <a:lstStyle>
            <a:lvl1pPr>
              <a:defRPr/>
            </a:lvl1pPr>
          </a:lstStyle>
          <a:p>
            <a:pPr>
              <a:defRPr/>
            </a:pPr>
            <a:fld id="{955AAA23-0E21-4702-9A39-E7CBA398B3FD}" type="slidenum">
              <a:rPr lang="el-GR"/>
              <a:pPr>
                <a:defRPr/>
              </a:pPr>
              <a:t>‹#›</a:t>
            </a:fld>
            <a:endParaRPr lang="el-GR" dirty="0"/>
          </a:p>
        </p:txBody>
      </p:sp>
    </p:spTree>
    <p:extLst>
      <p:ext uri="{BB962C8B-B14F-4D97-AF65-F5344CB8AC3E}">
        <p14:creationId xmlns:p14="http://schemas.microsoft.com/office/powerpoint/2010/main" val="270589228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727551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8880602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196204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316807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5876760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000526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1020573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932638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637369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7154237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6434331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6211342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0627051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4244374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3559952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721364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368617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422640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2745129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725450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457200" indent="-457200" algn="l" defTabSz="914400" rtl="0" eaLnBrk="1" latinLnBrk="0" hangingPunct="1">
        <a:spcBef>
          <a:spcPct val="20000"/>
        </a:spcBef>
        <a:buClr>
          <a:schemeClr val="tx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7906335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457200" indent="-457200" algn="l" defTabSz="914400" rtl="0" eaLnBrk="1" latinLnBrk="0" hangingPunct="1">
        <a:spcBef>
          <a:spcPct val="20000"/>
        </a:spcBef>
        <a:buClr>
          <a:schemeClr val="tx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4209058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Lymphatic_system#mediaviewer/File:Blausen_0623_LymphaticSystem_Female.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creativecommons.org/licenses/by/3.0" TargetMode="External"/><Relationship Id="rId4" Type="http://schemas.openxmlformats.org/officeDocument/2006/relationships/hyperlink" Target="http://commons.wikimedia.org/wiki/User:CFC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en.wikipedia.org/wiki/Haematopoiesis#mediaviewer/File:Hematopoiesis_simple.svg"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creativecommons.org/licenses/by-sa/3.0/" TargetMode="External"/><Relationship Id="rId4" Type="http://schemas.openxmlformats.org/officeDocument/2006/relationships/hyperlink" Target="http://commons.wikimedia.org/wiki/User:Mikael%20H%C3%A4ggstr%C3%B6m"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Ογκολογική Νοσηλευτική</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232247"/>
          </a:xfrm>
        </p:spPr>
        <p:txBody>
          <a:bodyPr>
            <a:normAutofit fontScale="92500" lnSpcReduction="10000"/>
          </a:bodyPr>
          <a:lstStyle/>
          <a:p>
            <a:pPr>
              <a:spcBef>
                <a:spcPts val="0"/>
              </a:spcBef>
              <a:spcAft>
                <a:spcPts val="1200"/>
              </a:spcAft>
            </a:pPr>
            <a:r>
              <a:rPr lang="el-GR" sz="2800" b="1" dirty="0" smtClean="0"/>
              <a:t>Ενότητα </a:t>
            </a:r>
            <a:r>
              <a:rPr lang="en-US" sz="2800" b="1" dirty="0" smtClean="0"/>
              <a:t>1</a:t>
            </a:r>
            <a:r>
              <a:rPr lang="en-US" sz="2800" b="1" dirty="0"/>
              <a:t>2</a:t>
            </a:r>
            <a:r>
              <a:rPr lang="el-GR" sz="2800" dirty="0" smtClean="0"/>
              <a:t>:</a:t>
            </a:r>
            <a:r>
              <a:rPr lang="en-US" sz="2800" dirty="0" smtClean="0"/>
              <a:t> </a:t>
            </a:r>
            <a:r>
              <a:rPr lang="el-GR" sz="2800" dirty="0" smtClean="0"/>
              <a:t>Αντιμετώπιση κυριότερων επιπλοκών της νόσου και της θεραπείας</a:t>
            </a:r>
            <a:endParaRPr lang="el-GR" sz="2800" dirty="0"/>
          </a:p>
          <a:p>
            <a:r>
              <a:rPr lang="el-GR" sz="2400" dirty="0" smtClean="0"/>
              <a:t>Ευάγγελος Δούσης, Καθηγητής Εφαρμογών</a:t>
            </a:r>
          </a:p>
          <a:p>
            <a:pPr>
              <a:spcBef>
                <a:spcPts val="0"/>
              </a:spcBef>
            </a:pPr>
            <a:r>
              <a:rPr lang="el-GR" sz="2400" dirty="0" smtClean="0"/>
              <a:t>Τμήμα Νοσηλευτικής</a:t>
            </a:r>
          </a:p>
          <a:p>
            <a:pPr>
              <a:spcBef>
                <a:spcPts val="0"/>
              </a:spcBef>
            </a:pPr>
            <a:r>
              <a:rPr lang="el-GR" sz="2400" dirty="0" smtClean="0"/>
              <a:t>Ουρανία Γκοβίνα, Επίκουρος Καθηγήτρια</a:t>
            </a:r>
          </a:p>
          <a:p>
            <a:pPr>
              <a:spcBef>
                <a:spcPts val="0"/>
              </a:spcBef>
            </a:pPr>
            <a:r>
              <a:rPr lang="el-GR" sz="2400" dirty="0" smtClean="0"/>
              <a:t>Τμήμα Νοσηλευτικής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Τοποθέτηση μοσχεύματος</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dirty="0"/>
          </a:p>
        </p:txBody>
      </p:sp>
      <p:sp>
        <p:nvSpPr>
          <p:cNvPr id="3" name="Content Placeholder 2"/>
          <p:cNvSpPr>
            <a:spLocks noGrp="1"/>
          </p:cNvSpPr>
          <p:nvPr>
            <p:ph idx="1"/>
          </p:nvPr>
        </p:nvSpPr>
        <p:spPr/>
        <p:txBody>
          <a:bodyPr>
            <a:normAutofit/>
          </a:bodyPr>
          <a:lstStyle/>
          <a:p>
            <a:r>
              <a:rPr lang="el-GR" sz="2400" dirty="0" smtClean="0"/>
              <a:t>Η τοποθέτηση του μοσχεύματος αφορά τη μεταφορά τμήματος του δέρματος από ανατομική θέση συνήθως από τους μηρούς και τους γλουτούς και την τοποθέτηση του στην περιοχή του τραύματος.</a:t>
            </a:r>
          </a:p>
          <a:p>
            <a:r>
              <a:rPr lang="el-GR" sz="2400" dirty="0" smtClean="0"/>
              <a:t>Παρά το γεγονός ότι αποτελεί μια γρήγορη λύση επούλωσης ο ασθενής έχει δύο τραύματα αντί για ένα. </a:t>
            </a:r>
          </a:p>
          <a:p>
            <a:r>
              <a:rPr lang="el-GR" sz="2400" dirty="0" smtClean="0"/>
              <a:t>Επίσης ανεπίσημα δεδομένα δείχνουν ότι η περιοχή που λαμβάνεται ο κρημνός παρουσιάζει μεγάλο πόνο σε σχέση με το πρωτοπαθές έλκος. </a:t>
            </a:r>
            <a:endParaRPr lang="el-GR" sz="2400" dirty="0"/>
          </a:p>
        </p:txBody>
      </p:sp>
    </p:spTree>
    <p:extLst>
      <p:ext uri="{BB962C8B-B14F-4D97-AF65-F5344CB8AC3E}">
        <p14:creationId xmlns:p14="http://schemas.microsoft.com/office/powerpoint/2010/main" val="3076123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692696"/>
          </a:xfrm>
        </p:spPr>
        <p:txBody>
          <a:bodyPr vert="horz">
            <a:normAutofit/>
          </a:bodyPr>
          <a:lstStyle/>
          <a:p>
            <a:r>
              <a:rPr lang="el-GR" sz="3600" dirty="0" smtClean="0"/>
              <a:t>Στόχοι επίδεσης τραυμάτων</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dirty="0"/>
          </a:p>
        </p:txBody>
      </p:sp>
      <p:sp>
        <p:nvSpPr>
          <p:cNvPr id="3" name="TextBox 2"/>
          <p:cNvSpPr txBox="1"/>
          <p:nvPr/>
        </p:nvSpPr>
        <p:spPr>
          <a:xfrm>
            <a:off x="107504" y="1937770"/>
            <a:ext cx="3888433" cy="2308324"/>
          </a:xfrm>
          <a:prstGeom prst="rect">
            <a:avLst/>
          </a:prstGeom>
          <a:noFill/>
          <a:ln w="28575">
            <a:solidFill>
              <a:schemeClr val="tx2"/>
            </a:solidFill>
          </a:ln>
        </p:spPr>
        <p:txBody>
          <a:bodyPr wrap="square" rtlCol="0">
            <a:spAutoFit/>
          </a:bodyPr>
          <a:lstStyle/>
          <a:p>
            <a:pPr marL="82550" indent="-82550">
              <a:buFont typeface="Arial" panose="020B0604020202020204" pitchFamily="34" charset="0"/>
              <a:buChar char="•"/>
            </a:pPr>
            <a:r>
              <a:rPr lang="el-GR" dirty="0" smtClean="0">
                <a:latin typeface="+mn-lt"/>
              </a:rPr>
              <a:t>Ο περιορισμός της καταχώρισης του ασθενή, με την κάλυψη του τραύματος από την κοινή θέα </a:t>
            </a:r>
          </a:p>
          <a:p>
            <a:pPr marL="82550" indent="-82550">
              <a:buFont typeface="Arial" panose="020B0604020202020204" pitchFamily="34" charset="0"/>
              <a:buChar char="•"/>
            </a:pPr>
            <a:r>
              <a:rPr lang="el-GR" dirty="0" smtClean="0">
                <a:latin typeface="+mn-lt"/>
              </a:rPr>
              <a:t>Η αποκατάσταση ή διατήρησης της μέγιστης άνεσης</a:t>
            </a:r>
          </a:p>
          <a:p>
            <a:pPr marL="82550" indent="-82550">
              <a:buFont typeface="Arial" panose="020B0604020202020204" pitchFamily="34" charset="0"/>
              <a:buChar char="•"/>
            </a:pPr>
            <a:r>
              <a:rPr lang="el-GR" dirty="0" smtClean="0">
                <a:latin typeface="+mn-lt"/>
              </a:rPr>
              <a:t>Η ενίσχυση της αυτοπεποίθησης του ασθενή να ζει όσο το δυνατόν φυσιολογική ζωή</a:t>
            </a:r>
            <a:endParaRPr lang="el-GR" dirty="0">
              <a:latin typeface="+mn-lt"/>
            </a:endParaRPr>
          </a:p>
        </p:txBody>
      </p:sp>
      <p:sp>
        <p:nvSpPr>
          <p:cNvPr id="6" name="TextBox 5"/>
          <p:cNvSpPr txBox="1"/>
          <p:nvPr/>
        </p:nvSpPr>
        <p:spPr>
          <a:xfrm>
            <a:off x="111969" y="645108"/>
            <a:ext cx="3883967" cy="923330"/>
          </a:xfrm>
          <a:prstGeom prst="rect">
            <a:avLst/>
          </a:prstGeom>
          <a:noFill/>
          <a:ln w="28575">
            <a:solidFill>
              <a:schemeClr val="tx2"/>
            </a:solidFill>
          </a:ln>
        </p:spPr>
        <p:txBody>
          <a:bodyPr wrap="square" rtlCol="0">
            <a:spAutoFit/>
          </a:bodyPr>
          <a:lstStyle/>
          <a:p>
            <a:r>
              <a:rPr lang="el-GR" dirty="0" smtClean="0">
                <a:latin typeface="+mn-lt"/>
              </a:rPr>
              <a:t>Η μείωση του πόνου, με την απομάκρυνση του αέρα από τις νευρικές απολήξεις</a:t>
            </a:r>
            <a:endParaRPr lang="el-GR" dirty="0">
              <a:latin typeface="+mn-lt"/>
            </a:endParaRPr>
          </a:p>
        </p:txBody>
      </p:sp>
      <p:sp>
        <p:nvSpPr>
          <p:cNvPr id="7" name="TextBox 6"/>
          <p:cNvSpPr txBox="1"/>
          <p:nvPr/>
        </p:nvSpPr>
        <p:spPr>
          <a:xfrm>
            <a:off x="5951714" y="645108"/>
            <a:ext cx="3085408" cy="646331"/>
          </a:xfrm>
          <a:prstGeom prst="rect">
            <a:avLst/>
          </a:prstGeom>
          <a:noFill/>
          <a:ln w="28575">
            <a:solidFill>
              <a:schemeClr val="tx2"/>
            </a:solidFill>
          </a:ln>
        </p:spPr>
        <p:txBody>
          <a:bodyPr wrap="square" rtlCol="0">
            <a:spAutoFit/>
          </a:bodyPr>
          <a:lstStyle/>
          <a:p>
            <a:r>
              <a:rPr lang="el-GR" dirty="0" smtClean="0">
                <a:latin typeface="+mn-lt"/>
              </a:rPr>
              <a:t>Η προστασία του τραύματος από την τριβή</a:t>
            </a:r>
            <a:endParaRPr lang="el-GR" dirty="0">
              <a:latin typeface="+mn-lt"/>
            </a:endParaRPr>
          </a:p>
        </p:txBody>
      </p:sp>
      <p:sp>
        <p:nvSpPr>
          <p:cNvPr id="8" name="TextBox 7"/>
          <p:cNvSpPr txBox="1"/>
          <p:nvPr/>
        </p:nvSpPr>
        <p:spPr>
          <a:xfrm>
            <a:off x="107505" y="1568438"/>
            <a:ext cx="3888432" cy="369332"/>
          </a:xfrm>
          <a:prstGeom prst="rect">
            <a:avLst/>
          </a:prstGeom>
          <a:noFill/>
          <a:ln w="28575">
            <a:solidFill>
              <a:schemeClr val="tx2"/>
            </a:solidFill>
          </a:ln>
        </p:spPr>
        <p:txBody>
          <a:bodyPr wrap="square" rtlCol="0">
            <a:spAutoFit/>
          </a:bodyPr>
          <a:lstStyle/>
          <a:p>
            <a:r>
              <a:rPr lang="el-GR" dirty="0" smtClean="0">
                <a:latin typeface="+mn-lt"/>
              </a:rPr>
              <a:t>Η μείωση της οσμής</a:t>
            </a:r>
            <a:endParaRPr lang="el-GR" dirty="0">
              <a:latin typeface="+mn-lt"/>
            </a:endParaRPr>
          </a:p>
        </p:txBody>
      </p:sp>
      <p:sp>
        <p:nvSpPr>
          <p:cNvPr id="9" name="TextBox 8"/>
          <p:cNvSpPr txBox="1"/>
          <p:nvPr/>
        </p:nvSpPr>
        <p:spPr>
          <a:xfrm>
            <a:off x="111969" y="4246094"/>
            <a:ext cx="3883967" cy="1938992"/>
          </a:xfrm>
          <a:prstGeom prst="rect">
            <a:avLst/>
          </a:prstGeom>
          <a:noFill/>
          <a:ln w="28575">
            <a:solidFill>
              <a:schemeClr val="tx2"/>
            </a:solidFill>
          </a:ln>
        </p:spPr>
        <p:txBody>
          <a:bodyPr wrap="square" rtlCol="0">
            <a:spAutoFit/>
          </a:bodyPr>
          <a:lstStyle/>
          <a:p>
            <a:r>
              <a:rPr lang="el-GR" dirty="0" smtClean="0">
                <a:latin typeface="+mn-lt"/>
              </a:rPr>
              <a:t>Η άμεση εφαρμογή σκευασμάτων στην επιφάνεια του τραύματος, συμβάλλει στην κυτταρική λύση, στην απομάκρυνση των νεκρών κυττάρων και τη μεγιστοποίηση της κυτταρικής αναγέννησης</a:t>
            </a:r>
          </a:p>
          <a:p>
            <a:endParaRPr lang="el-GR" sz="1050" dirty="0">
              <a:latin typeface="+mn-lt"/>
            </a:endParaRPr>
          </a:p>
        </p:txBody>
      </p:sp>
      <p:sp>
        <p:nvSpPr>
          <p:cNvPr id="10" name="TextBox 9"/>
          <p:cNvSpPr txBox="1"/>
          <p:nvPr/>
        </p:nvSpPr>
        <p:spPr>
          <a:xfrm>
            <a:off x="5951714" y="1291439"/>
            <a:ext cx="3085408" cy="923330"/>
          </a:xfrm>
          <a:prstGeom prst="rect">
            <a:avLst/>
          </a:prstGeom>
          <a:noFill/>
          <a:ln w="28575">
            <a:solidFill>
              <a:schemeClr val="tx2"/>
            </a:solidFill>
          </a:ln>
        </p:spPr>
        <p:txBody>
          <a:bodyPr wrap="square" rtlCol="0">
            <a:spAutoFit/>
          </a:bodyPr>
          <a:lstStyle/>
          <a:p>
            <a:r>
              <a:rPr lang="el-GR" dirty="0" smtClean="0">
                <a:latin typeface="+mn-lt"/>
              </a:rPr>
              <a:t>Η προφύλαξη του τραύματος από την αφυδάτωση και την επιμόλυνση</a:t>
            </a:r>
            <a:endParaRPr lang="el-GR" dirty="0">
              <a:latin typeface="+mn-lt"/>
            </a:endParaRPr>
          </a:p>
        </p:txBody>
      </p:sp>
      <p:sp>
        <p:nvSpPr>
          <p:cNvPr id="11" name="TextBox 10"/>
          <p:cNvSpPr txBox="1"/>
          <p:nvPr/>
        </p:nvSpPr>
        <p:spPr>
          <a:xfrm>
            <a:off x="5951714" y="2214769"/>
            <a:ext cx="3085408" cy="923330"/>
          </a:xfrm>
          <a:prstGeom prst="rect">
            <a:avLst/>
          </a:prstGeom>
          <a:noFill/>
          <a:ln w="28575">
            <a:solidFill>
              <a:schemeClr val="tx2"/>
            </a:solidFill>
          </a:ln>
        </p:spPr>
        <p:txBody>
          <a:bodyPr wrap="square" rtlCol="0">
            <a:spAutoFit/>
          </a:bodyPr>
          <a:lstStyle/>
          <a:p>
            <a:r>
              <a:rPr lang="el-GR" dirty="0" smtClean="0">
                <a:latin typeface="+mn-lt"/>
              </a:rPr>
              <a:t>Η παροχή και διατήρηση και διατήρηση υγρού περιβάλλοντος</a:t>
            </a:r>
            <a:endParaRPr lang="el-GR" dirty="0">
              <a:latin typeface="+mn-lt"/>
            </a:endParaRPr>
          </a:p>
        </p:txBody>
      </p:sp>
      <p:sp>
        <p:nvSpPr>
          <p:cNvPr id="12" name="TextBox 11"/>
          <p:cNvSpPr txBox="1"/>
          <p:nvPr/>
        </p:nvSpPr>
        <p:spPr>
          <a:xfrm>
            <a:off x="5951714" y="3138099"/>
            <a:ext cx="3085408" cy="923330"/>
          </a:xfrm>
          <a:prstGeom prst="rect">
            <a:avLst/>
          </a:prstGeom>
          <a:noFill/>
          <a:ln w="28575">
            <a:solidFill>
              <a:schemeClr val="tx2"/>
            </a:solidFill>
          </a:ln>
        </p:spPr>
        <p:txBody>
          <a:bodyPr wrap="square" rtlCol="0">
            <a:spAutoFit/>
          </a:bodyPr>
          <a:lstStyle/>
          <a:p>
            <a:r>
              <a:rPr lang="el-GR" dirty="0" smtClean="0">
                <a:latin typeface="+mn-lt"/>
              </a:rPr>
              <a:t>Η παροχή και διατήρηση και διατήρηση υγρού περιβάλλοντος</a:t>
            </a:r>
            <a:endParaRPr lang="el-GR" dirty="0">
              <a:latin typeface="+mn-lt"/>
            </a:endParaRPr>
          </a:p>
        </p:txBody>
      </p:sp>
      <p:sp>
        <p:nvSpPr>
          <p:cNvPr id="13" name="TextBox 12"/>
          <p:cNvSpPr txBox="1"/>
          <p:nvPr/>
        </p:nvSpPr>
        <p:spPr>
          <a:xfrm>
            <a:off x="5951713" y="4061429"/>
            <a:ext cx="3085409" cy="923330"/>
          </a:xfrm>
          <a:prstGeom prst="rect">
            <a:avLst/>
          </a:prstGeom>
          <a:noFill/>
          <a:ln w="28575">
            <a:solidFill>
              <a:schemeClr val="tx2"/>
            </a:solidFill>
          </a:ln>
        </p:spPr>
        <p:txBody>
          <a:bodyPr wrap="square" rtlCol="0">
            <a:spAutoFit/>
          </a:bodyPr>
          <a:lstStyle/>
          <a:p>
            <a:r>
              <a:rPr lang="el-GR" dirty="0" smtClean="0">
                <a:latin typeface="+mn-lt"/>
              </a:rPr>
              <a:t>Η πρόληψη σχηματισμού αιματώματος και υπερτροφικής εσχάρας    </a:t>
            </a:r>
            <a:endParaRPr lang="el-GR" dirty="0">
              <a:latin typeface="+mn-lt"/>
            </a:endParaRPr>
          </a:p>
        </p:txBody>
      </p:sp>
      <p:sp>
        <p:nvSpPr>
          <p:cNvPr id="14" name="TextBox 13"/>
          <p:cNvSpPr txBox="1"/>
          <p:nvPr/>
        </p:nvSpPr>
        <p:spPr>
          <a:xfrm>
            <a:off x="5951714" y="4984759"/>
            <a:ext cx="3085409" cy="1200329"/>
          </a:xfrm>
          <a:prstGeom prst="rect">
            <a:avLst/>
          </a:prstGeom>
          <a:noFill/>
          <a:ln w="28575">
            <a:solidFill>
              <a:schemeClr val="tx2"/>
            </a:solidFill>
          </a:ln>
        </p:spPr>
        <p:txBody>
          <a:bodyPr wrap="square" rtlCol="0">
            <a:spAutoFit/>
          </a:bodyPr>
          <a:lstStyle/>
          <a:p>
            <a:r>
              <a:rPr lang="el-GR" dirty="0" smtClean="0">
                <a:latin typeface="+mn-lt"/>
              </a:rPr>
              <a:t>Η ακινητοποίηση του τραύματος και κατά συνέπεια η πρόληψη βλάβης των ευαίσθητων ινών κολλαγόνου</a:t>
            </a:r>
            <a:endParaRPr lang="el-GR" dirty="0">
              <a:latin typeface="+mn-lt"/>
            </a:endParaRPr>
          </a:p>
        </p:txBody>
      </p:sp>
      <p:sp>
        <p:nvSpPr>
          <p:cNvPr id="15" name="TextBox 14"/>
          <p:cNvSpPr txBox="1"/>
          <p:nvPr/>
        </p:nvSpPr>
        <p:spPr>
          <a:xfrm>
            <a:off x="4355976" y="3091932"/>
            <a:ext cx="1224135" cy="369332"/>
          </a:xfrm>
          <a:prstGeom prst="rect">
            <a:avLst/>
          </a:prstGeom>
          <a:noFill/>
          <a:ln w="28575">
            <a:solidFill>
              <a:srgbClr val="820000"/>
            </a:solidFill>
          </a:ln>
        </p:spPr>
        <p:txBody>
          <a:bodyPr wrap="square" rtlCol="0">
            <a:spAutoFit/>
          </a:bodyPr>
          <a:lstStyle/>
          <a:p>
            <a:pPr algn="ctr"/>
            <a:r>
              <a:rPr lang="el-GR" b="1" dirty="0" smtClean="0">
                <a:latin typeface="+mn-lt"/>
              </a:rPr>
              <a:t>ΤΡΑΥΜΑ</a:t>
            </a:r>
            <a:endParaRPr lang="el-GR" b="1" dirty="0">
              <a:latin typeface="+mn-lt"/>
            </a:endParaRPr>
          </a:p>
        </p:txBody>
      </p:sp>
      <p:cxnSp>
        <p:nvCxnSpPr>
          <p:cNvPr id="16" name="Straight Arrow Connector 15"/>
          <p:cNvCxnSpPr>
            <a:stCxn id="15" idx="0"/>
            <a:endCxn id="7" idx="1"/>
          </p:cNvCxnSpPr>
          <p:nvPr/>
        </p:nvCxnSpPr>
        <p:spPr>
          <a:xfrm flipV="1">
            <a:off x="4968044" y="968274"/>
            <a:ext cx="983670" cy="2123658"/>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5" idx="0"/>
            <a:endCxn id="10" idx="1"/>
          </p:cNvCxnSpPr>
          <p:nvPr/>
        </p:nvCxnSpPr>
        <p:spPr>
          <a:xfrm flipV="1">
            <a:off x="4968044" y="1753104"/>
            <a:ext cx="983670" cy="1338828"/>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5" idx="0"/>
            <a:endCxn id="11" idx="1"/>
          </p:cNvCxnSpPr>
          <p:nvPr/>
        </p:nvCxnSpPr>
        <p:spPr>
          <a:xfrm flipV="1">
            <a:off x="4968044" y="2676434"/>
            <a:ext cx="983670" cy="415498"/>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5" idx="2"/>
            <a:endCxn id="14" idx="1"/>
          </p:cNvCxnSpPr>
          <p:nvPr/>
        </p:nvCxnSpPr>
        <p:spPr>
          <a:xfrm>
            <a:off x="4968044" y="3461264"/>
            <a:ext cx="983670" cy="2123660"/>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5" idx="2"/>
            <a:endCxn id="13" idx="1"/>
          </p:cNvCxnSpPr>
          <p:nvPr/>
        </p:nvCxnSpPr>
        <p:spPr>
          <a:xfrm>
            <a:off x="4968044" y="3461264"/>
            <a:ext cx="983669" cy="1061830"/>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5" idx="2"/>
            <a:endCxn id="12" idx="1"/>
          </p:cNvCxnSpPr>
          <p:nvPr/>
        </p:nvCxnSpPr>
        <p:spPr>
          <a:xfrm>
            <a:off x="4968044" y="3461264"/>
            <a:ext cx="983670" cy="138500"/>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5" idx="0"/>
            <a:endCxn id="6" idx="3"/>
          </p:cNvCxnSpPr>
          <p:nvPr/>
        </p:nvCxnSpPr>
        <p:spPr>
          <a:xfrm flipH="1" flipV="1">
            <a:off x="3995936" y="1106773"/>
            <a:ext cx="972108" cy="1985159"/>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5" idx="0"/>
            <a:endCxn id="8" idx="3"/>
          </p:cNvCxnSpPr>
          <p:nvPr/>
        </p:nvCxnSpPr>
        <p:spPr>
          <a:xfrm flipH="1" flipV="1">
            <a:off x="3995937" y="1753104"/>
            <a:ext cx="972107" cy="1338828"/>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5" idx="2"/>
          </p:cNvCxnSpPr>
          <p:nvPr/>
        </p:nvCxnSpPr>
        <p:spPr>
          <a:xfrm flipH="1">
            <a:off x="3995937" y="3461264"/>
            <a:ext cx="972107" cy="138500"/>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5" idx="2"/>
            <a:endCxn id="9" idx="3"/>
          </p:cNvCxnSpPr>
          <p:nvPr/>
        </p:nvCxnSpPr>
        <p:spPr>
          <a:xfrm flipH="1">
            <a:off x="3995936" y="3461264"/>
            <a:ext cx="972108" cy="1754326"/>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0363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Φλεγμονώδη έλκη </a:t>
            </a:r>
            <a:r>
              <a:rPr lang="el-GR" sz="2800" b="0" dirty="0">
                <a:solidFill>
                  <a:prstClr val="black"/>
                </a:solidFill>
              </a:rPr>
              <a:t>(1/2)</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sp>
        <p:nvSpPr>
          <p:cNvPr id="3" name="Content Placeholder 2"/>
          <p:cNvSpPr>
            <a:spLocks noGrp="1"/>
          </p:cNvSpPr>
          <p:nvPr>
            <p:ph idx="1"/>
          </p:nvPr>
        </p:nvSpPr>
        <p:spPr/>
        <p:txBody>
          <a:bodyPr>
            <a:normAutofit/>
          </a:bodyPr>
          <a:lstStyle/>
          <a:p>
            <a:r>
              <a:rPr lang="el-GR" sz="2400" dirty="0" smtClean="0"/>
              <a:t>Όταν κακοήθη κύτταρα διηθούν και διαβρώνουν το δέρμα δημιουργείται έλκος που ονομάζεται «φλεγμαίνον». </a:t>
            </a:r>
          </a:p>
          <a:p>
            <a:r>
              <a:rPr lang="el-GR" sz="2400" dirty="0" smtClean="0"/>
              <a:t>Ο καρκίνος του μαστού, το μελάνωμα, ο καρκίνος της ουροδόχου κύστης, του παχέος εντέρου, των νεφρών, των ωοθηκών, της μήτρας, του στομάχου, της κεφαλής και του τραχήλου, και των πνευμόνων έχουν αυτή την πιθανότητα. </a:t>
            </a:r>
          </a:p>
          <a:p>
            <a:r>
              <a:rPr lang="el-GR" sz="2400" dirty="0" smtClean="0"/>
              <a:t>Τα συχνότερα αναφερόμενα φλεγμονώδη έλκη εμφανίζονται στον καρκίνο μαστού. </a:t>
            </a:r>
            <a:endParaRPr lang="el-GR" sz="2400" dirty="0"/>
          </a:p>
        </p:txBody>
      </p:sp>
    </p:spTree>
    <p:extLst>
      <p:ext uri="{BB962C8B-B14F-4D97-AF65-F5344CB8AC3E}">
        <p14:creationId xmlns:p14="http://schemas.microsoft.com/office/powerpoint/2010/main" val="1333611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Φλεγμονώδη έλκη </a:t>
            </a:r>
            <a:r>
              <a:rPr lang="el-GR" sz="2800" b="0" dirty="0" smtClean="0">
                <a:solidFill>
                  <a:prstClr val="black"/>
                </a:solidFill>
              </a:rPr>
              <a:t>(2/2</a:t>
            </a:r>
            <a:r>
              <a:rPr lang="el-GR" sz="2800" b="0" dirty="0">
                <a:solidFill>
                  <a:prstClr val="black"/>
                </a:solidFill>
              </a:rPr>
              <a:t>)</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sp>
        <p:nvSpPr>
          <p:cNvPr id="3" name="Content Placeholder 2"/>
          <p:cNvSpPr>
            <a:spLocks noGrp="1"/>
          </p:cNvSpPr>
          <p:nvPr>
            <p:ph idx="1"/>
          </p:nvPr>
        </p:nvSpPr>
        <p:spPr/>
        <p:txBody>
          <a:bodyPr>
            <a:normAutofit/>
          </a:bodyPr>
          <a:lstStyle/>
          <a:p>
            <a:pPr marL="0" indent="0">
              <a:buNone/>
            </a:pPr>
            <a:r>
              <a:rPr lang="el-GR" sz="2400" dirty="0" smtClean="0"/>
              <a:t>Η αντιμετώπιση των ψυχολογικών επιπτώσεων των φλεγμονωδών ελκών με την παράλληλα υψηλής επιδεξιότητας φυσική αντιμετώπιση του έλκους είναι υπέρτατης σημασίας. Οι σκοποί της αντιμετώπισης των φλεγμονωδών ελκών είναι</a:t>
            </a:r>
            <a:r>
              <a:rPr lang="en-US" sz="2400" dirty="0" smtClean="0"/>
              <a:t>:</a:t>
            </a:r>
            <a:endParaRPr lang="el-GR" sz="2400" dirty="0" smtClean="0"/>
          </a:p>
          <a:p>
            <a:r>
              <a:rPr lang="el-GR" sz="2400" dirty="0" smtClean="0"/>
              <a:t>Ο έλεγχος ανάπτυξης του όγκου</a:t>
            </a:r>
          </a:p>
          <a:p>
            <a:r>
              <a:rPr lang="el-GR" sz="2400" dirty="0" smtClean="0"/>
              <a:t>Η πρόληψη και η διακοπή της επιφανειακής αιμορραγίας</a:t>
            </a:r>
          </a:p>
          <a:p>
            <a:r>
              <a:rPr lang="el-GR" sz="2400" dirty="0" smtClean="0"/>
              <a:t>Η αποκατάσταση της ακεραιότητας του δέρματος όπου είναι δυνατό</a:t>
            </a:r>
          </a:p>
          <a:p>
            <a:endParaRPr lang="el-GR" sz="2400" dirty="0"/>
          </a:p>
        </p:txBody>
      </p:sp>
    </p:spTree>
    <p:extLst>
      <p:ext uri="{BB962C8B-B14F-4D97-AF65-F5344CB8AC3E}">
        <p14:creationId xmlns:p14="http://schemas.microsoft.com/office/powerpoint/2010/main" val="496394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67544" y="2564904"/>
            <a:ext cx="8229600" cy="1224136"/>
          </a:xfrm>
          <a:ln w="28575">
            <a:solidFill>
              <a:schemeClr val="tx1"/>
            </a:solidFill>
          </a:ln>
        </p:spPr>
        <p:txBody>
          <a:bodyPr>
            <a:normAutofit/>
          </a:bodyPr>
          <a:lstStyle/>
          <a:p>
            <a:r>
              <a:rPr lang="el-GR" dirty="0" smtClean="0"/>
              <a:t>Λεμφοίδημα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1795395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Λεμφικό σύστημα </a:t>
            </a:r>
            <a:r>
              <a:rPr lang="el-GR" sz="2800" b="0" dirty="0">
                <a:solidFill>
                  <a:prstClr val="black"/>
                </a:solidFill>
              </a:rPr>
              <a:t>(1/2)</a:t>
            </a:r>
            <a:endParaRPr lang="el-GR" sz="2800" b="0" dirty="0"/>
          </a:p>
        </p:txBody>
      </p:sp>
      <p:sp>
        <p:nvSpPr>
          <p:cNvPr id="3" name="Content Placeholder 2"/>
          <p:cNvSpPr>
            <a:spLocks noGrp="1"/>
          </p:cNvSpPr>
          <p:nvPr>
            <p:ph idx="1"/>
          </p:nvPr>
        </p:nvSpPr>
        <p:spPr/>
        <p:txBody>
          <a:bodyPr>
            <a:normAutofit/>
          </a:bodyPr>
          <a:lstStyle/>
          <a:p>
            <a:r>
              <a:rPr lang="el-GR" sz="2400" dirty="0" smtClean="0"/>
              <a:t>Το λεμφικό σύστημα είναι ένα αρωγό σύστημα παροχέτευσης μιας κατεύθυνσης το οποίο μεταφέρει ένα άχρωμο υγρό, τη λέμφο, από τους ιστούς στο σύστημα των αγγείων του αίματος. </a:t>
            </a:r>
            <a:endParaRPr lang="el-GR" sz="2400" dirty="0"/>
          </a:p>
          <a:p>
            <a:r>
              <a:rPr lang="el-GR" sz="2400" dirty="0" smtClean="0"/>
              <a:t>Το σύστημα αυτό επιτρέπει τη συνεχή και ταχεία παροχέτευση των υγρών του διάμεσου χώρου, των πρωτεϊνών του πλάσματος, των κυττάρων και των νεκρών συστατικών και παίζει σημαντικό ρόλο στη διατήρηση του φυσιολογικού περιβάλλοντος του σώματος.</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905071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Λεμφικό </a:t>
            </a:r>
            <a:r>
              <a:rPr lang="el-GR" sz="3600" dirty="0" smtClean="0"/>
              <a:t>σύστημα </a:t>
            </a:r>
            <a:r>
              <a:rPr lang="el-GR" sz="2800" b="0" dirty="0" smtClean="0"/>
              <a:t>(2/2)</a:t>
            </a:r>
            <a:endParaRPr lang="el-GR" sz="2800" b="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15</a:t>
            </a:fld>
            <a:endParaRPr lang="en-US" dirty="0">
              <a:solidFill>
                <a:prstClr val="black"/>
              </a:solidFill>
            </a:endParaRPr>
          </a:p>
        </p:txBody>
      </p:sp>
      <p:pic>
        <p:nvPicPr>
          <p:cNvPr id="5" name="Picture 2" descr="http://upload.wikimedia.org/wikipedia/commons/thumb/f/f4/Blausen_0623_LymphaticSystem_Female.png/1024px-Blausen_0623_LymphaticSystem_Fema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452" y="1124744"/>
            <a:ext cx="5217096" cy="481460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33232" y="5939350"/>
            <a:ext cx="5277535" cy="276999"/>
          </a:xfrm>
          <a:prstGeom prst="rect">
            <a:avLst/>
          </a:prstGeom>
        </p:spPr>
        <p:txBody>
          <a:bodyPr wrap="none">
            <a:spAutoFit/>
          </a:bodyPr>
          <a:lstStyle/>
          <a:p>
            <a:r>
              <a:rPr lang="en-US" sz="1200" dirty="0" smtClean="0">
                <a:solidFill>
                  <a:schemeClr val="tx1">
                    <a:lumMod val="75000"/>
                    <a:lumOff val="25000"/>
                  </a:schemeClr>
                </a:solidFill>
                <a:latin typeface="Calibri"/>
              </a:rPr>
              <a:t>“</a:t>
            </a:r>
            <a:r>
              <a:rPr lang="en-US" sz="1200" dirty="0" smtClean="0">
                <a:solidFill>
                  <a:schemeClr val="tx1">
                    <a:lumMod val="75000"/>
                    <a:lumOff val="25000"/>
                  </a:schemeClr>
                </a:solidFill>
                <a:latin typeface="Calibri"/>
                <a:hlinkClick r:id="rId3"/>
              </a:rPr>
              <a:t>Blausen </a:t>
            </a:r>
            <a:r>
              <a:rPr lang="en-US" sz="1200" dirty="0">
                <a:solidFill>
                  <a:schemeClr val="tx1">
                    <a:lumMod val="75000"/>
                    <a:lumOff val="25000"/>
                  </a:schemeClr>
                </a:solidFill>
                <a:latin typeface="Calibri"/>
                <a:hlinkClick r:id="rId3"/>
              </a:rPr>
              <a:t>0623 LymphaticSystem </a:t>
            </a:r>
            <a:r>
              <a:rPr lang="en-US" sz="1200" dirty="0" smtClean="0">
                <a:solidFill>
                  <a:schemeClr val="tx1">
                    <a:lumMod val="75000"/>
                    <a:lumOff val="25000"/>
                  </a:schemeClr>
                </a:solidFill>
                <a:latin typeface="Calibri"/>
                <a:hlinkClick r:id="rId3"/>
              </a:rPr>
              <a:t>Female</a:t>
            </a:r>
            <a:r>
              <a:rPr lang="en-US" sz="1200" dirty="0" smtClean="0">
                <a:solidFill>
                  <a:schemeClr val="tx1">
                    <a:lumMod val="75000"/>
                    <a:lumOff val="25000"/>
                  </a:schemeClr>
                </a:solidFill>
                <a:latin typeface="Calibri"/>
              </a:rPr>
              <a:t>” </a:t>
            </a:r>
            <a:r>
              <a:rPr lang="el-GR" sz="1200" dirty="0" smtClean="0">
                <a:solidFill>
                  <a:schemeClr val="tx1">
                    <a:lumMod val="75000"/>
                    <a:lumOff val="25000"/>
                  </a:schemeClr>
                </a:solidFill>
                <a:latin typeface="Calibri"/>
              </a:rPr>
              <a:t>από </a:t>
            </a:r>
            <a:r>
              <a:rPr lang="en-US" sz="1200" dirty="0" smtClean="0">
                <a:solidFill>
                  <a:schemeClr val="tx1">
                    <a:lumMod val="75000"/>
                    <a:lumOff val="25000"/>
                  </a:schemeClr>
                </a:solidFill>
                <a:latin typeface="Calibri"/>
                <a:hlinkClick r:id="rId4"/>
              </a:rPr>
              <a:t>CFCF</a:t>
            </a:r>
            <a:r>
              <a:rPr lang="el-GR" sz="1200" dirty="0" smtClean="0">
                <a:solidFill>
                  <a:schemeClr val="tx1">
                    <a:lumMod val="75000"/>
                    <a:lumOff val="25000"/>
                  </a:schemeClr>
                </a:solidFill>
                <a:latin typeface="Calibri"/>
              </a:rPr>
              <a:t> διαθέσιμο με άδεια </a:t>
            </a:r>
            <a:r>
              <a:rPr lang="en-US" sz="1200" dirty="0">
                <a:solidFill>
                  <a:schemeClr val="tx1">
                    <a:lumMod val="75000"/>
                    <a:lumOff val="25000"/>
                  </a:schemeClr>
                </a:solidFill>
                <a:latin typeface="Calibri"/>
                <a:hlinkClick r:id="rId5"/>
              </a:rPr>
              <a:t>CC BY 3.0</a:t>
            </a:r>
            <a:endParaRPr lang="el-GR" sz="1200" dirty="0">
              <a:solidFill>
                <a:schemeClr val="tx1">
                  <a:lumMod val="75000"/>
                  <a:lumOff val="25000"/>
                </a:schemeClr>
              </a:solidFill>
              <a:latin typeface="Calibri"/>
            </a:endParaRPr>
          </a:p>
        </p:txBody>
      </p:sp>
    </p:spTree>
    <p:extLst>
      <p:ext uri="{BB962C8B-B14F-4D97-AF65-F5344CB8AC3E}">
        <p14:creationId xmlns:p14="http://schemas.microsoft.com/office/powerpoint/2010/main" val="17745696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Λεμφοίδημα </a:t>
            </a:r>
            <a:r>
              <a:rPr lang="el-GR" sz="2800" b="0" dirty="0">
                <a:solidFill>
                  <a:prstClr val="black"/>
                </a:solidFill>
              </a:rPr>
              <a:t>(1/2)</a:t>
            </a:r>
            <a:r>
              <a:rPr lang="el-GR" sz="3600" dirty="0" smtClean="0"/>
              <a:t> </a:t>
            </a:r>
            <a:endParaRPr lang="el-GR" sz="3600" dirty="0"/>
          </a:p>
        </p:txBody>
      </p:sp>
      <p:sp>
        <p:nvSpPr>
          <p:cNvPr id="3" name="Content Placeholder 2"/>
          <p:cNvSpPr>
            <a:spLocks noGrp="1"/>
          </p:cNvSpPr>
          <p:nvPr>
            <p:ph idx="1"/>
          </p:nvPr>
        </p:nvSpPr>
        <p:spPr/>
        <p:txBody>
          <a:bodyPr>
            <a:normAutofit/>
          </a:bodyPr>
          <a:lstStyle/>
          <a:p>
            <a:r>
              <a:rPr lang="el-GR" sz="2400" dirty="0" smtClean="0"/>
              <a:t>Το λεμφοίδημα είναι μια μη αναστρέψιμη, προοδευτική κατάσταση που χαρακτηρίζεται από χρόνιο οίδημα τις περισσότερες φορές ενός μέλους και κάποιες φορές του όμορου τεταρτημορίου του κορμού.</a:t>
            </a:r>
          </a:p>
          <a:p>
            <a:r>
              <a:rPr lang="el-GR" sz="2400" dirty="0" smtClean="0"/>
              <a:t>Ορίζεται σαν περίσσεια ιστικού υγρού, πρωτεϊνών και λιπιδίων, η οποία προκαλεί χρόνια φλεγμονή και ίνωση λόγω λεμφικής ανεπάρκειας. Η κατακράτηση ύδατος οφείλεται κατά μεγάλο μέρος σε οσμωτικές δυνάμεις εξαιτίας της συγκέντρωσης ιστικής πρωτείνης.</a:t>
            </a:r>
          </a:p>
          <a:p>
            <a:r>
              <a:rPr lang="el-GR" sz="2400" dirty="0" smtClean="0"/>
              <a:t>Στις περισσότερες περιπτώσεις το χρόνιο οίδημα αποτελεί δευτερεύουσα συνέπεια προβλημάτων της κυκλοφορίας, όπως είναι οι φλεβικές ή λεμφαγγειακές ανεπάρκειες.</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99821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Λεμφοίδημα </a:t>
            </a:r>
            <a:r>
              <a:rPr lang="el-GR" sz="2800" b="0" dirty="0" smtClean="0">
                <a:solidFill>
                  <a:prstClr val="black"/>
                </a:solidFill>
              </a:rPr>
              <a:t>(2/2</a:t>
            </a:r>
            <a:r>
              <a:rPr lang="el-GR" sz="2800" b="0" dirty="0">
                <a:solidFill>
                  <a:prstClr val="black"/>
                </a:solidFill>
              </a:rPr>
              <a:t>)</a:t>
            </a:r>
            <a:r>
              <a:rPr lang="el-GR" sz="3600" dirty="0" smtClean="0"/>
              <a:t> </a:t>
            </a:r>
            <a:endParaRPr lang="el-GR" sz="3600" dirty="0"/>
          </a:p>
        </p:txBody>
      </p:sp>
      <p:sp>
        <p:nvSpPr>
          <p:cNvPr id="3" name="Content Placeholder 2"/>
          <p:cNvSpPr>
            <a:spLocks noGrp="1"/>
          </p:cNvSpPr>
          <p:nvPr>
            <p:ph idx="1"/>
          </p:nvPr>
        </p:nvSpPr>
        <p:spPr/>
        <p:txBody>
          <a:bodyPr>
            <a:normAutofit/>
          </a:bodyPr>
          <a:lstStyle/>
          <a:p>
            <a:r>
              <a:rPr lang="el-GR" sz="2400" dirty="0" smtClean="0"/>
              <a:t>Σπάνια αναπτύσσεται λόγω ανεπάρκειας μόνο του φλεβικού, ή του λεμφικού συστήματος. Όταν η κύρια αιτία είναι η έκπτωση της ικανότητας μεταφοράς του λεμφικού συστήματος, η κατάσταση ορίζεται ως «αληθές» ή λεμφοστατικό λεμφοίδημα.</a:t>
            </a:r>
          </a:p>
          <a:p>
            <a:r>
              <a:rPr lang="el-GR" sz="2400" dirty="0" smtClean="0"/>
              <a:t>Άλλα χρόνια οιδήματα προκύπτουν από διάφορους συνδυασμούς λεμφικής και φλεβικής ανεπάρκειας, καθώς και ακινησίας και εξάρτησης του μέλους που έχει πληγεί. Όλες οι μορφές χρόνιου οιδήματος και λεμφοστατικού λεμφοιδήματος μπορούν να εμφανιστούν στον καρκίνο, παρουσία ή απουσία ενεργού νόσου.</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078520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Λεμφοίδημα και καρκίνος </a:t>
            </a:r>
            <a:r>
              <a:rPr lang="el-GR" sz="2800" b="0" dirty="0">
                <a:solidFill>
                  <a:prstClr val="black"/>
                </a:solidFill>
              </a:rPr>
              <a:t>(1/2)</a:t>
            </a:r>
            <a:endParaRPr lang="el-GR" sz="3600" dirty="0"/>
          </a:p>
        </p:txBody>
      </p:sp>
      <p:sp>
        <p:nvSpPr>
          <p:cNvPr id="3" name="Content Placeholder 2"/>
          <p:cNvSpPr>
            <a:spLocks noGrp="1"/>
          </p:cNvSpPr>
          <p:nvPr>
            <p:ph idx="1"/>
          </p:nvPr>
        </p:nvSpPr>
        <p:spPr/>
        <p:txBody>
          <a:bodyPr>
            <a:normAutofit/>
          </a:bodyPr>
          <a:lstStyle/>
          <a:p>
            <a:r>
              <a:rPr lang="el-GR" sz="2400" dirty="0" smtClean="0"/>
              <a:t>Στις αναπτυγμένες χώρες το λεμφοίδημα συνοδεύει συχνότερα τον καρκίνο ή ακολουθεί την αντινεοπλασματική θεραπεία, εξαιτίας της δευτερογενούς αποφράξεως ή του τραυματισμού του λεμφικού και του φλεβικού συστήματος.</a:t>
            </a:r>
          </a:p>
          <a:p>
            <a:r>
              <a:rPr lang="el-GR" sz="2400" dirty="0" smtClean="0"/>
              <a:t>Μελέτες δείχνουν ότι το 25% των γυναικών με καρκίνο του μαστού θα αναπτύξουν στη συνέχεια λεμφοίδημα, ποσοστό που ανέρχεται στο 38% αν έχει ακολουθηθεί λεμφαδενικός καθαρισμός και ακτινοθεραπεία.</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695419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67544" y="2420888"/>
            <a:ext cx="8229600" cy="1152128"/>
          </a:xfrm>
          <a:ln w="28575">
            <a:solidFill>
              <a:schemeClr val="tx1"/>
            </a:solidFill>
          </a:ln>
        </p:spPr>
        <p:txBody>
          <a:bodyPr/>
          <a:lstStyle/>
          <a:p>
            <a:r>
              <a:rPr lang="el-GR" dirty="0"/>
              <a:t>Διαχείριση τραυμάτων - ελκών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0005280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Λεμφοίδημα και καρκίνος </a:t>
            </a:r>
            <a:r>
              <a:rPr lang="el-GR" sz="2800" b="0" dirty="0" smtClean="0">
                <a:solidFill>
                  <a:prstClr val="black"/>
                </a:solidFill>
              </a:rPr>
              <a:t>(2/2</a:t>
            </a:r>
            <a:r>
              <a:rPr lang="el-GR" sz="2800" b="0" dirty="0">
                <a:solidFill>
                  <a:prstClr val="black"/>
                </a:solidFill>
              </a:rPr>
              <a:t>)</a:t>
            </a:r>
            <a:endParaRPr lang="el-GR" sz="3600" dirty="0"/>
          </a:p>
        </p:txBody>
      </p:sp>
      <p:sp>
        <p:nvSpPr>
          <p:cNvPr id="3" name="Content Placeholder 2"/>
          <p:cNvSpPr>
            <a:spLocks noGrp="1"/>
          </p:cNvSpPr>
          <p:nvPr>
            <p:ph idx="1"/>
          </p:nvPr>
        </p:nvSpPr>
        <p:spPr/>
        <p:txBody>
          <a:bodyPr>
            <a:noAutofit/>
          </a:bodyPr>
          <a:lstStyle/>
          <a:p>
            <a:r>
              <a:rPr lang="el-GR" sz="2400" dirty="0"/>
              <a:t>Η παθογένεια του σχετιζόμενου λεμφοιδήματος με τον καρκίνο του μαστού φαίνεται ότι είναι λεμφοστατικό λεμφοίδημα, όπου το λεμφικό σύστημα έχει τραυματιστεί, ή αποφραχθεί λόγω της αντικαρκινικής θεραπείας. Οι μασχαλιαίοι λεμφαδένες αφαιρούνται χειρουργικά ή ακτινοβολούνται και τα λεμφαγγεία αδυνατούν να αναπαραχθούν.</a:t>
            </a:r>
          </a:p>
          <a:p>
            <a:r>
              <a:rPr lang="el-GR" sz="2400" dirty="0"/>
              <a:t>Ο ακτινοβολημένος, ουλώδης και ινώδης ιστός μειώνει τη δυνατότητα μεταφοράς του λεμφικού συστήματος με αποτέλεσμα τη δημιουργία οιδήματος λόγω λίμνασης υγρού με υψηλή περιεκτικότητα πρωτεϊνών.</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212333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Διάγνωση του λεμφοιδήματος</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20</a:t>
            </a:fld>
            <a:endParaRPr lang="en-US" dirty="0">
              <a:solidFill>
                <a:prstClr val="black"/>
              </a:solidFill>
            </a:endParaRPr>
          </a:p>
        </p:txBody>
      </p:sp>
      <p:sp>
        <p:nvSpPr>
          <p:cNvPr id="3" name="Content Placeholder 2"/>
          <p:cNvSpPr>
            <a:spLocks noGrp="1"/>
          </p:cNvSpPr>
          <p:nvPr>
            <p:ph idx="1"/>
          </p:nvPr>
        </p:nvSpPr>
        <p:spPr/>
        <p:txBody>
          <a:bodyPr>
            <a:normAutofit/>
          </a:bodyPr>
          <a:lstStyle/>
          <a:p>
            <a:r>
              <a:rPr lang="el-GR" sz="2400" dirty="0" smtClean="0"/>
              <a:t>Η πρώιμη διάγνωση και θεραπεία του λεμφοιδήματος είναι σημαντική για την επίτευξη μακροχρόνιου ελέγχου της  κατάστασης. </a:t>
            </a:r>
          </a:p>
          <a:p>
            <a:r>
              <a:rPr lang="el-GR" sz="2400" dirty="0" smtClean="0"/>
              <a:t>Η διάγνωση συχνά καθυστερεί, γιατί το </a:t>
            </a:r>
            <a:r>
              <a:rPr lang="el-GR" sz="2400" dirty="0" smtClean="0"/>
              <a:t>λεμφοίδημα</a:t>
            </a:r>
            <a:r>
              <a:rPr lang="el-GR" sz="2400" dirty="0" smtClean="0"/>
              <a:t> είναι δυνατόν να αναπτυχθεί αμέσως μετά τη θεραπεία, αλλά μπορεί επίσης να εμφανιστεί δεκαετίες αργότερα, ενώ ο ασθενής επί σειρά ετών δεν εμφάνιζε ενεργή νόσο και κατά συνέπεια είχε σταματήσει να επισκέπτεται το θεράποντα για την τακτική εκτίμηση της κατάστασής του. </a:t>
            </a:r>
            <a:endParaRPr lang="el-GR" sz="2400" dirty="0"/>
          </a:p>
        </p:txBody>
      </p:sp>
    </p:spTree>
    <p:extLst>
      <p:ext uri="{BB962C8B-B14F-4D97-AF65-F5344CB8AC3E}">
        <p14:creationId xmlns:p14="http://schemas.microsoft.com/office/powerpoint/2010/main" val="25157742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Διάγνωση του λεμφοιδήματος:</a:t>
            </a:r>
            <a:br>
              <a:rPr lang="el-GR" dirty="0" smtClean="0"/>
            </a:br>
            <a:r>
              <a:rPr lang="el-GR" dirty="0" smtClean="0"/>
              <a:t>παράγοντες κινδύνου</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21</a:t>
            </a:fld>
            <a:endParaRPr lang="en-US" dirty="0">
              <a:solidFill>
                <a:prstClr val="black"/>
              </a:solidFill>
            </a:endParaRPr>
          </a:p>
        </p:txBody>
      </p:sp>
      <p:sp>
        <p:nvSpPr>
          <p:cNvPr id="3" name="Content Placeholder 2"/>
          <p:cNvSpPr>
            <a:spLocks noGrp="1"/>
          </p:cNvSpPr>
          <p:nvPr>
            <p:ph idx="1"/>
          </p:nvPr>
        </p:nvSpPr>
        <p:spPr/>
        <p:txBody>
          <a:bodyPr>
            <a:normAutofit/>
          </a:bodyPr>
          <a:lstStyle/>
          <a:p>
            <a:r>
              <a:rPr lang="el-GR" sz="2800" dirty="0" smtClean="0"/>
              <a:t>Μετεγχειρητική λοίμωξη του χειρουργικού τραύματος, ή ακτινοδερματίτιδα</a:t>
            </a:r>
          </a:p>
          <a:p>
            <a:r>
              <a:rPr lang="el-GR" sz="2800" dirty="0" smtClean="0"/>
              <a:t>Λοιμώξεις των μαλακών μορίων του άνω άκρου, εντόπιση του όγκου στο επικρατών άνω άκρο</a:t>
            </a:r>
          </a:p>
          <a:p>
            <a:r>
              <a:rPr lang="el-GR" sz="2800" dirty="0" smtClean="0"/>
              <a:t>Παχυσαρκία</a:t>
            </a:r>
            <a:endParaRPr lang="el-GR" sz="2800" dirty="0"/>
          </a:p>
        </p:txBody>
      </p:sp>
    </p:spTree>
    <p:extLst>
      <p:ext uri="{BB962C8B-B14F-4D97-AF65-F5344CB8AC3E}">
        <p14:creationId xmlns:p14="http://schemas.microsoft.com/office/powerpoint/2010/main" val="1103361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Διάγνωση λεμφοιδήματος</a:t>
            </a:r>
            <a:endParaRPr lang="el-GR" sz="3600" dirty="0"/>
          </a:p>
        </p:txBody>
      </p:sp>
      <p:sp>
        <p:nvSpPr>
          <p:cNvPr id="3" name="Content Placeholder 2"/>
          <p:cNvSpPr>
            <a:spLocks noGrp="1"/>
          </p:cNvSpPr>
          <p:nvPr>
            <p:ph idx="1"/>
          </p:nvPr>
        </p:nvSpPr>
        <p:spPr/>
        <p:txBody>
          <a:bodyPr>
            <a:normAutofit/>
          </a:bodyPr>
          <a:lstStyle/>
          <a:p>
            <a:r>
              <a:rPr lang="el-GR" sz="2800" b="1" dirty="0" smtClean="0"/>
              <a:t>Ιστορικό ασθενή</a:t>
            </a:r>
          </a:p>
          <a:p>
            <a:r>
              <a:rPr lang="el-GR" sz="2800" b="1" dirty="0" smtClean="0"/>
              <a:t>Κλινικές παρατηρήσεις</a:t>
            </a:r>
            <a:r>
              <a:rPr lang="el-GR" sz="2800" dirty="0" smtClean="0"/>
              <a:t>: με εξαίρεση τα αρχικά στάδια του λεμφοιδήματος (όταν δημιουργείται εντύπωμα με την εφαρμογή πίεσης και το οίδημα είναι ακόμη δυνατό να ελαττώνεται με την ανόρθωση του πληγέντος άκρου), το λεμφοίδημα δεν ανταποκρίνεται στην ανόρθωση του άκρου, ή στη χορήγηση διουρητικών. </a:t>
            </a:r>
            <a:endParaRPr lang="el-GR"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894790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Διάγνωση λεμφοιδήματος : δερματικά προβλήματα</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23</a:t>
            </a:fld>
            <a:endParaRPr lang="en-US" dirty="0">
              <a:solidFill>
                <a:prstClr val="black"/>
              </a:solidFill>
            </a:endParaRPr>
          </a:p>
        </p:txBody>
      </p:sp>
      <p:sp>
        <p:nvSpPr>
          <p:cNvPr id="3" name="Content Placeholder 2"/>
          <p:cNvSpPr>
            <a:spLocks noGrp="1"/>
          </p:cNvSpPr>
          <p:nvPr>
            <p:ph idx="1"/>
          </p:nvPr>
        </p:nvSpPr>
        <p:spPr/>
        <p:txBody>
          <a:bodyPr>
            <a:normAutofit/>
          </a:bodyPr>
          <a:lstStyle/>
          <a:p>
            <a:r>
              <a:rPr lang="el-GR" sz="2800" dirty="0" smtClean="0"/>
              <a:t>Ξηρό δέρμα</a:t>
            </a:r>
          </a:p>
          <a:p>
            <a:r>
              <a:rPr lang="el-GR" sz="2800" dirty="0" smtClean="0"/>
              <a:t>Κονδυλώματα και κάλοι</a:t>
            </a:r>
          </a:p>
          <a:p>
            <a:r>
              <a:rPr lang="el-GR" sz="2800" dirty="0" smtClean="0"/>
              <a:t>Μυκητιάσεις</a:t>
            </a:r>
          </a:p>
          <a:p>
            <a:r>
              <a:rPr lang="el-GR" sz="2800" dirty="0" smtClean="0"/>
              <a:t>Υπερκεράτωση</a:t>
            </a:r>
          </a:p>
          <a:p>
            <a:r>
              <a:rPr lang="el-GR" sz="2800" dirty="0" smtClean="0"/>
              <a:t>Οξέα επεισόδια φλεγμονών </a:t>
            </a:r>
          </a:p>
          <a:p>
            <a:r>
              <a:rPr lang="el-GR" sz="2800" dirty="0" smtClean="0"/>
              <a:t>Δερματίτιδα εξ επαφής </a:t>
            </a:r>
            <a:endParaRPr lang="el-GR" sz="2800" dirty="0"/>
          </a:p>
        </p:txBody>
      </p:sp>
    </p:spTree>
    <p:extLst>
      <p:ext uri="{BB962C8B-B14F-4D97-AF65-F5344CB8AC3E}">
        <p14:creationId xmlns:p14="http://schemas.microsoft.com/office/powerpoint/2010/main" val="34414598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Διάγνωση λεμφοιδήματος</a:t>
            </a:r>
            <a:endParaRPr lang="el-GR" sz="3600" dirty="0"/>
          </a:p>
        </p:txBody>
      </p:sp>
      <p:sp>
        <p:nvSpPr>
          <p:cNvPr id="3" name="Content Placeholder 2"/>
          <p:cNvSpPr>
            <a:spLocks noGrp="1"/>
          </p:cNvSpPr>
          <p:nvPr>
            <p:ph idx="1"/>
          </p:nvPr>
        </p:nvSpPr>
        <p:spPr/>
        <p:txBody>
          <a:bodyPr>
            <a:noAutofit/>
          </a:bodyPr>
          <a:lstStyle/>
          <a:p>
            <a:r>
              <a:rPr lang="el-GR" sz="2400" dirty="0" smtClean="0"/>
              <a:t>Αν το </a:t>
            </a:r>
            <a:r>
              <a:rPr lang="el-GR" sz="2400" dirty="0" smtClean="0"/>
              <a:t>λεμφοίδημα</a:t>
            </a:r>
            <a:r>
              <a:rPr lang="el-GR" sz="2400" dirty="0" smtClean="0"/>
              <a:t> δεν αντιμετωπιστεί έγκαιρα, η συγκέντρωση λιμνάζοντος υγρού πλούσιου σε πρωτεΐνες, στο δέρμα και στους ανώτερους ιστούς, παράγει χαρακτηριστικές δερματικές και ιστικές αλλοιώσεις και δημιουργείται μια διαδικασία φλεγμονής, η οποία προκαλεί ίνωση και υπέρμετρη αύξηση του διάμεσου συνεκτικού ιστού καθώς και καταστολή της δραστηριότητας των μακροφάγων. </a:t>
            </a:r>
          </a:p>
          <a:p>
            <a:r>
              <a:rPr lang="el-GR" sz="2400" dirty="0" smtClean="0"/>
              <a:t>Το δέρμα χάνει την ελαστικότητά του, αναπτύσσεται </a:t>
            </a:r>
            <a:r>
              <a:rPr lang="el-GR" sz="2400" dirty="0" smtClean="0"/>
              <a:t>θηλωματώδης</a:t>
            </a:r>
            <a:r>
              <a:rPr lang="el-GR" sz="2400" dirty="0" smtClean="0"/>
              <a:t> δερματίτιδα, με αύξηση των πτυχών του, τριχόπτωση και μεταβολές στην υφή των νυχιών.</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2421156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Αντιμετώπιση λεμφοιδήματος</a:t>
            </a:r>
            <a:endParaRPr lang="el-GR" sz="3600" dirty="0"/>
          </a:p>
        </p:txBody>
      </p:sp>
      <p:sp>
        <p:nvSpPr>
          <p:cNvPr id="3" name="Content Placeholder 2"/>
          <p:cNvSpPr>
            <a:spLocks noGrp="1"/>
          </p:cNvSpPr>
          <p:nvPr>
            <p:ph idx="1"/>
          </p:nvPr>
        </p:nvSpPr>
        <p:spPr/>
        <p:txBody>
          <a:bodyPr/>
          <a:lstStyle/>
          <a:p>
            <a:r>
              <a:rPr lang="el-GR" sz="2800" dirty="0" smtClean="0"/>
              <a:t>Η χειρουργική και η φαρμακευτική αντιμετώπιση του λεμφοιδήματος δεν είναι αποτελεσματικές και οι προσπάθειες εστιάζονται στη φυσική θεραπεία.</a:t>
            </a:r>
          </a:p>
          <a:p>
            <a:pPr>
              <a:buNone/>
            </a:pP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083546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Αντιμετώπιση λεμφοιδήματος: φυσική θεραπεία – φροντίδα δέρματος </a:t>
            </a:r>
            <a:r>
              <a:rPr lang="el-GR" sz="2800" b="0" dirty="0">
                <a:solidFill>
                  <a:prstClr val="black"/>
                </a:solidFill>
              </a:rPr>
              <a:t>(</a:t>
            </a:r>
            <a:r>
              <a:rPr lang="el-GR" sz="2800" b="0" dirty="0" smtClean="0">
                <a:solidFill>
                  <a:prstClr val="black"/>
                </a:solidFill>
              </a:rPr>
              <a:t>1/3)</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26</a:t>
            </a:fld>
            <a:endParaRPr lang="en-US" dirty="0">
              <a:solidFill>
                <a:prstClr val="black"/>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Η φροντίδα του δέρματος είναι σημαντικό στοιχείο του προγράμματος θεραπείας. Οι στόχοι της φροντίδας του δέρματος είναι</a:t>
            </a:r>
            <a:r>
              <a:rPr lang="en-US" sz="2400" dirty="0" smtClean="0"/>
              <a:t>:</a:t>
            </a:r>
            <a:endParaRPr lang="el-GR" sz="2400" dirty="0" smtClean="0"/>
          </a:p>
          <a:p>
            <a:r>
              <a:rPr lang="el-GR" sz="2400" dirty="0" smtClean="0"/>
              <a:t>Να βελτιωθεί η κατάσταση της επιδερμίδας και του δέρματος έτσι ώστε να είναι ενυδατωμένα, σε ακέραια κατάσταση και ευλύγιστα.</a:t>
            </a:r>
          </a:p>
          <a:p>
            <a:r>
              <a:rPr lang="el-GR" sz="2400" dirty="0" smtClean="0"/>
              <a:t>Να ελαττωθεί ο κίνδυνος λοίμωξης. Στάσιμο υγρό πλούσιο σε πρωτεΐνες στους χώρους μεταξύ των ιστών αποτελεί ιδανικό περιβάλλον για την ανάπτυξη βακτηριδίων. </a:t>
            </a:r>
          </a:p>
          <a:p>
            <a:pPr marL="0" indent="0">
              <a:buNone/>
            </a:pPr>
            <a:endParaRPr lang="el-GR" sz="2400" dirty="0"/>
          </a:p>
        </p:txBody>
      </p:sp>
    </p:spTree>
    <p:extLst>
      <p:ext uri="{BB962C8B-B14F-4D97-AF65-F5344CB8AC3E}">
        <p14:creationId xmlns:p14="http://schemas.microsoft.com/office/powerpoint/2010/main" val="33126395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Αντιμετώπιση λεμφοιδήματος: φυσική θεραπεία – φροντίδα δέρματος </a:t>
            </a:r>
            <a:r>
              <a:rPr lang="el-GR" sz="2800" b="0" dirty="0" smtClean="0">
                <a:solidFill>
                  <a:prstClr val="black"/>
                </a:solidFill>
              </a:rPr>
              <a:t>(2/3)</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27</a:t>
            </a:fld>
            <a:endParaRPr lang="en-US" dirty="0">
              <a:solidFill>
                <a:prstClr val="black"/>
              </a:solidFill>
            </a:endParaRPr>
          </a:p>
        </p:txBody>
      </p:sp>
      <p:sp>
        <p:nvSpPr>
          <p:cNvPr id="3" name="Content Placeholder 2"/>
          <p:cNvSpPr>
            <a:spLocks noGrp="1"/>
          </p:cNvSpPr>
          <p:nvPr>
            <p:ph idx="1"/>
          </p:nvPr>
        </p:nvSpPr>
        <p:spPr>
          <a:xfrm>
            <a:off x="457200" y="1196752"/>
            <a:ext cx="8229600" cy="5544616"/>
          </a:xfrm>
        </p:spPr>
        <p:txBody>
          <a:bodyPr>
            <a:normAutofit/>
          </a:bodyPr>
          <a:lstStyle/>
          <a:p>
            <a:pPr marL="0" indent="0">
              <a:buNone/>
            </a:pPr>
            <a:r>
              <a:rPr lang="el-GR" sz="2400" b="1" dirty="0" smtClean="0">
                <a:solidFill>
                  <a:srgbClr val="820000"/>
                </a:solidFill>
              </a:rPr>
              <a:t>Η φροντίδα του δέρματος περιλαμβάνει</a:t>
            </a:r>
            <a:r>
              <a:rPr lang="en-US" sz="2400" b="1" dirty="0" smtClean="0">
                <a:solidFill>
                  <a:srgbClr val="820000"/>
                </a:solidFill>
              </a:rPr>
              <a:t>:</a:t>
            </a:r>
            <a:endParaRPr lang="el-GR" sz="2400" b="1" dirty="0" smtClean="0">
              <a:solidFill>
                <a:srgbClr val="820000"/>
              </a:solidFill>
            </a:endParaRPr>
          </a:p>
          <a:p>
            <a:r>
              <a:rPr lang="el-GR" sz="2400" dirty="0" smtClean="0"/>
              <a:t>Καλή καθημερινή υγιεινή, με προσπάθεια να πλένει ο ασθενής το δέρμα του προσεκτικά και να το σκουπίζει επίσης προσεκτικά, ιδιαίτερα ανάμεσα στα 5άκτυλα.</a:t>
            </a:r>
          </a:p>
          <a:p>
            <a:r>
              <a:rPr lang="el-GR" sz="2400" dirty="0" smtClean="0"/>
              <a:t>Τακτική, προσεκτική παρατήρηση του δέρματος και αναζήτηση αλλαγών της κατάστασής του.  </a:t>
            </a:r>
          </a:p>
          <a:p>
            <a:r>
              <a:rPr lang="el-GR" sz="2400" dirty="0" smtClean="0"/>
              <a:t>Αποφυγή άλλων δυνητικών παραγόντων βλάβης του δέρματος, όπως για παράδειγμα, εγκαύματα από τν ήλιο, βελόνες, ξυράφια, δήγματα εντόμων.</a:t>
            </a:r>
          </a:p>
          <a:p>
            <a:pPr marL="0" indent="0">
              <a:buNone/>
            </a:pPr>
            <a:endParaRPr lang="el-GR" sz="2400" dirty="0"/>
          </a:p>
        </p:txBody>
      </p:sp>
    </p:spTree>
    <p:extLst>
      <p:ext uri="{BB962C8B-B14F-4D97-AF65-F5344CB8AC3E}">
        <p14:creationId xmlns:p14="http://schemas.microsoft.com/office/powerpoint/2010/main" val="5118990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Αντιμετώπιση λεμφοιδήματος: φυσική θεραπεία – φροντίδα δέρματος </a:t>
            </a:r>
            <a:r>
              <a:rPr lang="el-GR" sz="2800" b="0" dirty="0" smtClean="0">
                <a:solidFill>
                  <a:prstClr val="black"/>
                </a:solidFill>
              </a:rPr>
              <a:t>(3/3)</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28</a:t>
            </a:fld>
            <a:endParaRPr lang="en-US" dirty="0">
              <a:solidFill>
                <a:prstClr val="black"/>
              </a:solidFill>
            </a:endParaRPr>
          </a:p>
        </p:txBody>
      </p:sp>
      <p:sp>
        <p:nvSpPr>
          <p:cNvPr id="3" name="Content Placeholder 2"/>
          <p:cNvSpPr>
            <a:spLocks noGrp="1"/>
          </p:cNvSpPr>
          <p:nvPr>
            <p:ph idx="1"/>
          </p:nvPr>
        </p:nvSpPr>
        <p:spPr>
          <a:xfrm>
            <a:off x="457200" y="1196752"/>
            <a:ext cx="8229600" cy="5544616"/>
          </a:xfrm>
        </p:spPr>
        <p:txBody>
          <a:bodyPr>
            <a:normAutofit/>
          </a:bodyPr>
          <a:lstStyle/>
          <a:p>
            <a:r>
              <a:rPr lang="el-GR" sz="2400" dirty="0" smtClean="0"/>
              <a:t>Ελάττωση του κινδύνου επιμολύνσεως τομών και εκδορών του δέρματος με επιμελή καθαρισμό και εφαρμογή αντισηπτικής αλοιφής. </a:t>
            </a:r>
          </a:p>
          <a:p>
            <a:r>
              <a:rPr lang="el-GR" sz="2400" dirty="0" smtClean="0"/>
              <a:t>Η χρησιμοποίηση άνετων ενδυμάτων και υποδημάτων  που εφαρμόζουν καλά στο σώμα του ασθενούς. </a:t>
            </a:r>
          </a:p>
          <a:p>
            <a:r>
              <a:rPr lang="el-GR" sz="2400" dirty="0" smtClean="0"/>
              <a:t>Καθημερινή χρησιμοποίηση «αθώων» μαλακτικών, και αποφυγή αρωματικών προϊόντων ή προϊόντων που περιέχουν λανολίνη. </a:t>
            </a:r>
          </a:p>
          <a:p>
            <a:r>
              <a:rPr lang="el-GR" sz="2400" dirty="0" smtClean="0"/>
              <a:t>Χρησιμοποίηση κατάλληλων δερματολογικών προϊόντων για συγκριμένα προβλήματα του δέρματος. </a:t>
            </a:r>
          </a:p>
          <a:p>
            <a:pPr marL="0" indent="0">
              <a:buNone/>
            </a:pPr>
            <a:endParaRPr lang="el-GR" sz="2400" dirty="0"/>
          </a:p>
        </p:txBody>
      </p:sp>
    </p:spTree>
    <p:extLst>
      <p:ext uri="{BB962C8B-B14F-4D97-AF65-F5344CB8AC3E}">
        <p14:creationId xmlns:p14="http://schemas.microsoft.com/office/powerpoint/2010/main" val="740585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Πρόσφατα διαθέσιμα επιθέματα </a:t>
            </a:r>
            <a:r>
              <a:rPr lang="el-GR" sz="2800" b="0" dirty="0" smtClean="0"/>
              <a:t>(1/2)</a:t>
            </a:r>
            <a:endParaRPr lang="el-GR" sz="2800" b="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
        <p:nvSpPr>
          <p:cNvPr id="3" name="Content Placeholder 2"/>
          <p:cNvSpPr>
            <a:spLocks noGrp="1"/>
          </p:cNvSpPr>
          <p:nvPr>
            <p:ph idx="1"/>
          </p:nvPr>
        </p:nvSpPr>
        <p:spPr>
          <a:xfrm>
            <a:off x="457200" y="1196752"/>
            <a:ext cx="8229600" cy="5400600"/>
          </a:xfrm>
        </p:spPr>
        <p:txBody>
          <a:bodyPr>
            <a:normAutofit fontScale="92500"/>
          </a:bodyPr>
          <a:lstStyle/>
          <a:p>
            <a:r>
              <a:rPr lang="el-GR" sz="2400" dirty="0" smtClean="0"/>
              <a:t>Απορροφητικά επιθέματα όπως γάζα, βαμβάκι που είναι πολύ απορροφητικά αλλά έχουν την τάση να κολλούν πάνω στο τραύμα και να προκαλούν πόνο όταν αφαιρούνται.</a:t>
            </a:r>
          </a:p>
          <a:p>
            <a:r>
              <a:rPr lang="el-GR" sz="2400" dirty="0" smtClean="0"/>
              <a:t>Μικρής προσκόλλησης επιθέματα είναι εκείνα που ή μια πλευρά τους δεν κολλά πάνω στην πληγή παρόλο που έρχεται σε απευθείας επαφή. Χρησιμοποιούνται σε μικρές πληγές χωρίς μεγάλη έκκριση.</a:t>
            </a:r>
          </a:p>
          <a:p>
            <a:r>
              <a:rPr lang="el-GR" sz="2400" dirty="0" smtClean="0"/>
              <a:t>Τούλινα επιθέματα είναι λεπτά κομμάτια γάζας εμβαπτισμένες συνήθως σε κάποιο υλικό όπως ποσότητα παραφίνης, αντισηπτικό ή άλλο παράγοντα. Χρησιμοποιούνται για τα τραύματα που έχουν μικρή εκροή υγρών. </a:t>
            </a:r>
          </a:p>
          <a:p>
            <a:r>
              <a:rPr lang="el-GR" sz="2400" dirty="0" smtClean="0"/>
              <a:t>Ημιδιαπερατά επιθέματα αποτελούνται από ένα λεπτό γύλο καθαρής πολυουρεθάνης που είναι αυτοκόλλητο. Χρησιμοποιούνται  σε πληγές με μικρή εκροή υγρού και έχουν το πλεονέκτημα της παρακολούθησης του τραύματος.</a:t>
            </a:r>
            <a:endParaRPr lang="el-GR" sz="2400" dirty="0"/>
          </a:p>
        </p:txBody>
      </p:sp>
    </p:spTree>
    <p:extLst>
      <p:ext uri="{BB962C8B-B14F-4D97-AF65-F5344CB8AC3E}">
        <p14:creationId xmlns:p14="http://schemas.microsoft.com/office/powerpoint/2010/main" val="37499823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smtClean="0"/>
              <a:t>Αντιμετώπιση λεμφοιδήματος: φυσική θεραπεία – εξωτερική συμπίεση </a:t>
            </a:r>
            <a:r>
              <a:rPr lang="el-GR" sz="2800" b="0" dirty="0">
                <a:solidFill>
                  <a:prstClr val="black"/>
                </a:solidFill>
              </a:rPr>
              <a:t>(1/2)</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29</a:t>
            </a:fld>
            <a:endParaRPr lang="en-US" dirty="0">
              <a:solidFill>
                <a:prstClr val="black"/>
              </a:solidFill>
            </a:endParaRPr>
          </a:p>
        </p:txBody>
      </p:sp>
      <p:sp>
        <p:nvSpPr>
          <p:cNvPr id="3" name="Content Placeholder 2"/>
          <p:cNvSpPr>
            <a:spLocks noGrp="1"/>
          </p:cNvSpPr>
          <p:nvPr>
            <p:ph idx="1"/>
          </p:nvPr>
        </p:nvSpPr>
        <p:spPr>
          <a:xfrm>
            <a:off x="457200" y="1196752"/>
            <a:ext cx="8229600" cy="5544616"/>
          </a:xfrm>
        </p:spPr>
        <p:txBody>
          <a:bodyPr>
            <a:normAutofit lnSpcReduction="10000"/>
          </a:bodyPr>
          <a:lstStyle/>
          <a:p>
            <a:r>
              <a:rPr lang="el-GR" sz="2400" dirty="0" smtClean="0"/>
              <a:t>Η συμπίεση με τη χρήση πολλαπλής περίδεσης ή κατάλληλου ρουχισμού ελαττώνει την αιματική τριχοειδική διήθηση με την αύξηση της πίεσης του διάμεσου χώρου, αντιτάσσοντας την πίεση των ιστών και βελτιώνοντας την αποτελεσματικότητα της αντλίας των γραμμωτών μυών. Η πολλαπλή συμπιεστική περίδεση, όπως και κάθε άλλη μορφή θεραπευτικής περίδεσης, πρέπει να πραγματοποιείται από επαγγελματίες με γνώση και ειδική εκπαίδευση στην εφαρμογή της.</a:t>
            </a:r>
          </a:p>
          <a:p>
            <a:r>
              <a:rPr lang="el-GR" sz="2400" dirty="0" smtClean="0"/>
              <a:t>Η τεχνική εφαρμογή της πολλαπλής συμπιεστικής περίδεσης προσφέρει αυξημένη πίεση κατά τη σύσπαση των μυών και χαμηλή πίεση κατά τη χαλάρωση. Τα μέρη του ρουχισμού πρέπει επίσης να επιλέγονται και να προσαρμόζονται στο σώμα του ασθενούς ακολουθώντας τη συμβουλή του θεραπευτή και σε μερικές περιπτώσεις κάποιου επαγγελματία ειδικευμένου σε χειρουργικές εφαρμογές. </a:t>
            </a:r>
            <a:endParaRPr lang="el-GR" sz="2400" dirty="0"/>
          </a:p>
        </p:txBody>
      </p:sp>
    </p:spTree>
    <p:extLst>
      <p:ext uri="{BB962C8B-B14F-4D97-AF65-F5344CB8AC3E}">
        <p14:creationId xmlns:p14="http://schemas.microsoft.com/office/powerpoint/2010/main" val="31858620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smtClean="0"/>
              <a:t>Αντιμετώπιση λεμφοιδήματος: φυσική θεραπεία – εξωτερική συμπίεση </a:t>
            </a:r>
            <a:r>
              <a:rPr lang="el-GR" sz="2800" b="0" dirty="0" smtClean="0">
                <a:solidFill>
                  <a:prstClr val="black"/>
                </a:solidFill>
              </a:rPr>
              <a:t>(2/2</a:t>
            </a:r>
            <a:r>
              <a:rPr lang="el-GR" sz="2800" b="0" dirty="0">
                <a:solidFill>
                  <a:prstClr val="black"/>
                </a:solidFill>
              </a:rPr>
              <a:t>)</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30</a:t>
            </a:fld>
            <a:endParaRPr lang="en-US" dirty="0">
              <a:solidFill>
                <a:prstClr val="black"/>
              </a:solidFill>
            </a:endParaRPr>
          </a:p>
        </p:txBody>
      </p:sp>
      <p:sp>
        <p:nvSpPr>
          <p:cNvPr id="3" name="Content Placeholder 2"/>
          <p:cNvSpPr>
            <a:spLocks noGrp="1"/>
          </p:cNvSpPr>
          <p:nvPr>
            <p:ph idx="1"/>
          </p:nvPr>
        </p:nvSpPr>
        <p:spPr>
          <a:xfrm>
            <a:off x="457200" y="1196752"/>
            <a:ext cx="8229600" cy="5544616"/>
          </a:xfrm>
        </p:spPr>
        <p:txBody>
          <a:bodyPr>
            <a:normAutofit/>
          </a:bodyPr>
          <a:lstStyle/>
          <a:p>
            <a:r>
              <a:rPr lang="el-GR" sz="2400" dirty="0" smtClean="0"/>
              <a:t>Συνήθως απαιτείται υψηλή συμπίεση (&gt;40</a:t>
            </a:r>
            <a:r>
              <a:rPr lang="en-US" sz="2400" dirty="0" smtClean="0"/>
              <a:t>mm Hg) </a:t>
            </a:r>
            <a:r>
              <a:rPr lang="el-GR" sz="2400" dirty="0" smtClean="0"/>
              <a:t>προκειμένου να επιτευχθεί ο  έλεγχος του λεμφοιδήματος. Είναι ζωτικής σημασίας οι επαγγελματίες φροντίδας υγείας να γνωρίζουν ποιοι προσφέρουν τη σχετική θεραπεία στην περιοχή τους και να αποτείνονται σε αυτούς για την εφαρμογή συμπιεστικής περίδεσης στους ασθενείς, και τη χορήγηση και προσαρμογή του κατάλληλου συμπιεστικού επιδεσμικού υλικού. </a:t>
            </a:r>
          </a:p>
          <a:p>
            <a:endParaRPr lang="el-GR" sz="2400" dirty="0"/>
          </a:p>
        </p:txBody>
      </p:sp>
    </p:spTree>
    <p:extLst>
      <p:ext uri="{BB962C8B-B14F-4D97-AF65-F5344CB8AC3E}">
        <p14:creationId xmlns:p14="http://schemas.microsoft.com/office/powerpoint/2010/main" val="3343404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Αντιμετώπιση λεμφοιδήματος: φυσική θεραπεία – άσκηση – μασάζ </a:t>
            </a:r>
            <a:r>
              <a:rPr lang="el-GR" sz="2800" b="0" dirty="0">
                <a:solidFill>
                  <a:prstClr val="black"/>
                </a:solidFill>
              </a:rPr>
              <a:t>(</a:t>
            </a:r>
            <a:r>
              <a:rPr lang="el-GR" sz="2800" b="0" dirty="0" smtClean="0">
                <a:solidFill>
                  <a:prstClr val="black"/>
                </a:solidFill>
              </a:rPr>
              <a:t>1/3)</a:t>
            </a:r>
            <a:endParaRPr lang="el-GR" dirty="0"/>
          </a:p>
        </p:txBody>
      </p:sp>
      <p:sp>
        <p:nvSpPr>
          <p:cNvPr id="3" name="Content Placeholder 2"/>
          <p:cNvSpPr>
            <a:spLocks noGrp="1"/>
          </p:cNvSpPr>
          <p:nvPr>
            <p:ph idx="1"/>
          </p:nvPr>
        </p:nvSpPr>
        <p:spPr/>
        <p:txBody>
          <a:bodyPr>
            <a:normAutofit/>
          </a:bodyPr>
          <a:lstStyle/>
          <a:p>
            <a:pPr marL="0" indent="0">
              <a:buNone/>
            </a:pPr>
            <a:r>
              <a:rPr lang="el-GR" sz="2400" b="1" dirty="0" smtClean="0"/>
              <a:t>Άσκηση</a:t>
            </a:r>
          </a:p>
          <a:p>
            <a:pPr marL="0" indent="0">
              <a:buNone/>
            </a:pPr>
            <a:r>
              <a:rPr lang="el-GR" sz="2400" dirty="0" smtClean="0"/>
              <a:t>Η άσκηση υποβοηθά τη λεμφική ροή μέσω της επίδρασης της μυϊκής δραστηριότητας στα λεμφαγγεία και τους περιβάλλοντες ιστούς  και προωθεί τη λεμφική ροή προς την κοιλιακή κοιλότητα. Επίσης η άσκηση βελτιώνει την κίνηση των αρθρώσεων και συμβάλλει στη σωστή στάση του σώματος. Η βέλτιστη άσκηση στην οποία θα πρέπει να υπόκειται ένα άτομο εξαρτάται από ένα αριθμό παραγόντων όπως η ηλικία, το φύλο, η απασχόληση, ο τρόπος ζωής και ο βαθμός φυσικής κατάστασης. </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3204024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Αντιμετώπιση λεμφοιδήματος: φυσική θεραπεία – άσκηση – μασάζ </a:t>
            </a:r>
            <a:r>
              <a:rPr lang="el-GR" sz="2800" b="0" dirty="0" smtClean="0">
                <a:solidFill>
                  <a:prstClr val="black"/>
                </a:solidFill>
              </a:rPr>
              <a:t>(2/3)</a:t>
            </a:r>
            <a:endParaRPr lang="el-GR" dirty="0"/>
          </a:p>
        </p:txBody>
      </p:sp>
      <p:sp>
        <p:nvSpPr>
          <p:cNvPr id="3" name="Content Placeholder 2"/>
          <p:cNvSpPr>
            <a:spLocks noGrp="1"/>
          </p:cNvSpPr>
          <p:nvPr>
            <p:ph idx="1"/>
          </p:nvPr>
        </p:nvSpPr>
        <p:spPr/>
        <p:txBody>
          <a:bodyPr>
            <a:normAutofit/>
          </a:bodyPr>
          <a:lstStyle/>
          <a:p>
            <a:pPr marL="0" indent="0">
              <a:buNone/>
            </a:pPr>
            <a:r>
              <a:rPr lang="el-GR" sz="2400" b="1" dirty="0" smtClean="0"/>
              <a:t>Άσκηση</a:t>
            </a:r>
          </a:p>
          <a:p>
            <a:pPr marL="0" indent="0">
              <a:buNone/>
            </a:pPr>
            <a:r>
              <a:rPr lang="el-GR" sz="2400" dirty="0" smtClean="0"/>
              <a:t>Η άσκηση θα πρέπει να βελτιώνει την παροχέτευση του οιδήματος με την αύξηση της λεμφικής ροής, αλλά να μην υπερβαίνει το σημείο που αυξάνει ανεπιθύμητα την αρτηριακή ροή προς το πάσχον μέλος. Το περπάτημα και η κολύμβηση είναι πολύ καλές συνοδές ασκήσεις του καθημερινού προγράμματος καθημερινής αγωγής. Η αποτελεσματικότητα κάθε άσκησης βελτιστοποιείται όταν ο ασθενής φορά εξωτερική συμπιεστική περίδεση, ή συμπιεστικό ρουχισμό στο διογκωμένο άκρο όσο διαρκεί. Είναι πολύ σημαντικό να συνδυάζει ο ασθενής ίσες περιόδους χαλάρωσης και άσκησης. Τέλος, η ακινησία του μέλους δεν συνιστάται. </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6135808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Αντιμετώπιση λεμφοιδήματος: φυσική θεραπεία – άσκηση – μασάζ </a:t>
            </a:r>
            <a:r>
              <a:rPr lang="el-GR" sz="2800" b="0" dirty="0" smtClean="0">
                <a:solidFill>
                  <a:prstClr val="black"/>
                </a:solidFill>
              </a:rPr>
              <a:t>(3/3)</a:t>
            </a:r>
            <a:endParaRPr lang="el-GR" dirty="0"/>
          </a:p>
        </p:txBody>
      </p:sp>
      <p:sp>
        <p:nvSpPr>
          <p:cNvPr id="3" name="Content Placeholder 2"/>
          <p:cNvSpPr>
            <a:spLocks noGrp="1"/>
          </p:cNvSpPr>
          <p:nvPr>
            <p:ph idx="1"/>
          </p:nvPr>
        </p:nvSpPr>
        <p:spPr/>
        <p:txBody>
          <a:bodyPr>
            <a:normAutofit/>
          </a:bodyPr>
          <a:lstStyle/>
          <a:p>
            <a:pPr marL="0" indent="0">
              <a:buNone/>
            </a:pPr>
            <a:r>
              <a:rPr lang="el-GR" sz="2400" b="1" dirty="0" smtClean="0"/>
              <a:t>Μασάζ </a:t>
            </a:r>
          </a:p>
          <a:p>
            <a:pPr marL="0" indent="0">
              <a:buNone/>
            </a:pPr>
            <a:r>
              <a:rPr lang="el-GR" sz="2400" dirty="0" smtClean="0"/>
              <a:t>Στη Βρετανία, οι πλέον διαδεδομένες λεμφικές μαλάξεις είναι μια απλή μορφή δερματικού επιφανειακού μασάζ η οποία χρησιμοποιείται για την υποβοήθηση της κίνησης της λέμφου κατά την πορεία των δερματικών και υποδόριων λεμφαγγείων. </a:t>
            </a:r>
            <a:endParaRPr lang="el-GR" sz="2400" dirty="0" smtClean="0">
              <a:solidFill>
                <a:srgbClr val="82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40705607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420888"/>
            <a:ext cx="8229600" cy="1224136"/>
          </a:xfrm>
          <a:ln w="28575">
            <a:solidFill>
              <a:schemeClr val="tx1"/>
            </a:solidFill>
          </a:ln>
        </p:spPr>
        <p:txBody>
          <a:bodyPr>
            <a:normAutofit/>
          </a:bodyPr>
          <a:lstStyle/>
          <a:p>
            <a:r>
              <a:rPr lang="el-GR" dirty="0"/>
              <a:t>Κακοήθης </a:t>
            </a:r>
            <a:r>
              <a:rPr lang="el-GR" dirty="0" smtClean="0"/>
              <a:t>ασκίτης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29321013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Κακοήθης ασκίτης</a:t>
            </a:r>
            <a:endParaRPr lang="el-GR" sz="3600" dirty="0"/>
          </a:p>
        </p:txBody>
      </p:sp>
      <p:sp>
        <p:nvSpPr>
          <p:cNvPr id="3" name="Content Placeholder 2"/>
          <p:cNvSpPr>
            <a:spLocks noGrp="1"/>
          </p:cNvSpPr>
          <p:nvPr>
            <p:ph idx="1"/>
          </p:nvPr>
        </p:nvSpPr>
        <p:spPr/>
        <p:txBody>
          <a:bodyPr>
            <a:noAutofit/>
          </a:bodyPr>
          <a:lstStyle/>
          <a:p>
            <a:r>
              <a:rPr lang="el-GR" sz="2300" dirty="0" smtClean="0"/>
              <a:t>Ο κακοήθης ασκίτης είναι μια μορφή λεμφοιδήματος που συνδέεται με τις εισαγωγές περίπου ποσοστού 6% σε ξενώνες τελικής νοσηλείας. Μπορεί να εμφανιστεί σε ασθενείς με μεταστατική νόσο στο περιτόναιο σε ποσοστό πάνω του 40%. </a:t>
            </a:r>
          </a:p>
          <a:p>
            <a:r>
              <a:rPr lang="el-GR" sz="2300" dirty="0" smtClean="0"/>
              <a:t>Κακοήθης ασκίτης καλείται η έξοδος στην περιτοναϊκή κοιλότητα υγρού ως αποτέλεσμα κακοήθων νεοπλασιών.</a:t>
            </a:r>
          </a:p>
          <a:p>
            <a:r>
              <a:rPr lang="el-GR" sz="2300" dirty="0" smtClean="0"/>
              <a:t>Οι πρωτοπαθείς εντοπίσεις καρκίνου με τις οποίες συνδέεται ο κακοήθης ασκίτης είναι οι ωοθήκες, ο μαστός, το παχύ έντερο, το στομάχι και το πάγκρεας.</a:t>
            </a:r>
          </a:p>
          <a:p>
            <a:r>
              <a:rPr lang="el-GR" sz="2300" dirty="0" smtClean="0"/>
              <a:t>Οποιοσδήποτε όγκος με δυνητική μεταστατική περιτοναϊκή διήθηση έχει τον κίνδυνο ανάπτυξης ασκιτικού υγρού. Σε ποσοστό 33% οι γυναίκες που διαγιγνώσκονται με καρκίνο ωοθηκών έχουν ασκίτη, ενώ ένα ποσοστό 60% αναπτύσσουν ασκίτη πριν πεθάνουν.</a:t>
            </a:r>
            <a:endParaRPr lang="el-GR" sz="23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6314016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Συμπτώματα κακοήθη ασκίτη</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36</a:t>
            </a:fld>
            <a:endParaRPr lang="en-US" dirty="0">
              <a:solidFill>
                <a:prstClr val="black"/>
              </a:solidFill>
            </a:endParaRPr>
          </a:p>
        </p:txBody>
      </p:sp>
      <p:sp>
        <p:nvSpPr>
          <p:cNvPr id="6" name="TextBox 5"/>
          <p:cNvSpPr txBox="1"/>
          <p:nvPr/>
        </p:nvSpPr>
        <p:spPr>
          <a:xfrm>
            <a:off x="753621" y="5661248"/>
            <a:ext cx="7543800" cy="830997"/>
          </a:xfrm>
          <a:prstGeom prst="rect">
            <a:avLst/>
          </a:prstGeom>
          <a:noFill/>
        </p:spPr>
        <p:txBody>
          <a:bodyPr wrap="square" rtlCol="0">
            <a:spAutoFit/>
          </a:bodyPr>
          <a:lstStyle/>
          <a:p>
            <a:pPr algn="ctr"/>
            <a:r>
              <a:rPr lang="el-GR" sz="2400" b="1" dirty="0" smtClean="0">
                <a:solidFill>
                  <a:srgbClr val="820000"/>
                </a:solidFill>
                <a:latin typeface="Calibri"/>
              </a:rPr>
              <a:t>Η αντιμετώπιση του κάθε συμπτώματος είναι εξατομικευμένη</a:t>
            </a:r>
            <a:endParaRPr lang="el-GR" sz="2400" b="1" dirty="0">
              <a:solidFill>
                <a:srgbClr val="820000"/>
              </a:solidFill>
              <a:latin typeface="Calibri"/>
            </a:endParaRPr>
          </a:p>
        </p:txBody>
      </p:sp>
      <p:sp>
        <p:nvSpPr>
          <p:cNvPr id="3" name="Content Placeholder 2"/>
          <p:cNvSpPr>
            <a:spLocks noGrp="1"/>
          </p:cNvSpPr>
          <p:nvPr>
            <p:ph idx="1"/>
          </p:nvPr>
        </p:nvSpPr>
        <p:spPr>
          <a:xfrm>
            <a:off x="457200" y="1196752"/>
            <a:ext cx="8229600" cy="4752528"/>
          </a:xfrm>
        </p:spPr>
        <p:txBody>
          <a:bodyPr>
            <a:normAutofit lnSpcReduction="10000"/>
          </a:bodyPr>
          <a:lstStyle/>
          <a:p>
            <a:r>
              <a:rPr lang="el-GR" sz="2400" dirty="0" smtClean="0"/>
              <a:t>Δυσπεψία</a:t>
            </a:r>
          </a:p>
          <a:p>
            <a:r>
              <a:rPr lang="el-GR" sz="2400" dirty="0" smtClean="0"/>
              <a:t>Απώλεια όρεξης</a:t>
            </a:r>
          </a:p>
          <a:p>
            <a:r>
              <a:rPr lang="el-GR" sz="2400" dirty="0" smtClean="0"/>
              <a:t>Αλλαγή στη συνήθεια του εντέρου</a:t>
            </a:r>
          </a:p>
          <a:p>
            <a:r>
              <a:rPr lang="el-GR" sz="2400" dirty="0" smtClean="0"/>
              <a:t>Δυσφορία στην κοιλιακή χώρα</a:t>
            </a:r>
          </a:p>
          <a:p>
            <a:r>
              <a:rPr lang="el-GR" sz="2400" dirty="0" smtClean="0"/>
              <a:t>Έντονη τάση στην κοιλιακή χώρα</a:t>
            </a:r>
          </a:p>
          <a:p>
            <a:r>
              <a:rPr lang="el-GR" sz="2400" dirty="0" smtClean="0"/>
              <a:t>Αλλαγή σωματικού ειδώλου</a:t>
            </a:r>
          </a:p>
          <a:p>
            <a:r>
              <a:rPr lang="el-GR" sz="2400" dirty="0" smtClean="0"/>
              <a:t>Αποδιοργάνωση των καθημερινών ασχολιών και του τρόπου ζωής</a:t>
            </a:r>
          </a:p>
          <a:p>
            <a:r>
              <a:rPr lang="el-GR" sz="2400" dirty="0" smtClean="0"/>
              <a:t>Ναυτία και εμετό</a:t>
            </a:r>
          </a:p>
          <a:p>
            <a:r>
              <a:rPr lang="el-GR" sz="2400" dirty="0" smtClean="0"/>
              <a:t>Κόπωση και οίδημα σφυρών</a:t>
            </a:r>
          </a:p>
          <a:p>
            <a:r>
              <a:rPr lang="el-GR" sz="2400" dirty="0" smtClean="0"/>
              <a:t>Δυσκολία στην αναπνοή </a:t>
            </a:r>
          </a:p>
          <a:p>
            <a:endParaRPr lang="el-GR" sz="2400" dirty="0"/>
          </a:p>
        </p:txBody>
      </p:sp>
    </p:spTree>
    <p:extLst>
      <p:ext uri="{BB962C8B-B14F-4D97-AF65-F5344CB8AC3E}">
        <p14:creationId xmlns:p14="http://schemas.microsoft.com/office/powerpoint/2010/main" val="17305472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Παθοφυσιολογία κακοήθους ασκίτη</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37</a:t>
            </a:fld>
            <a:endParaRPr lang="en-US" dirty="0">
              <a:solidFill>
                <a:prstClr val="black"/>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Οι αιτίες του κακοήθη ασκίτη είναι σχετικά διαφορετικοί από τον ασκίτη που προκύπτει από μη κακοήθη αίτια όπως για παράδειγμα λόγω κίρρωσης ήπατος. Υπάρχουν τρεις κύριες αιτίες παραγωγής κακοήθη ασκίτη</a:t>
            </a:r>
            <a:r>
              <a:rPr lang="en-US" sz="2400" dirty="0" smtClean="0"/>
              <a:t>:</a:t>
            </a:r>
            <a:endParaRPr lang="el-GR" sz="2400" dirty="0" smtClean="0"/>
          </a:p>
          <a:p>
            <a:r>
              <a:rPr lang="el-GR" sz="2400" dirty="0" smtClean="0"/>
              <a:t>Παρακώλυση στην κυκλοφορία της λέμφου</a:t>
            </a:r>
          </a:p>
          <a:p>
            <a:r>
              <a:rPr lang="el-GR" sz="2400" dirty="0" smtClean="0"/>
              <a:t>Αύξηση της διαπερατότητας του περιτοναίου </a:t>
            </a:r>
          </a:p>
          <a:p>
            <a:r>
              <a:rPr lang="el-GR" sz="2400" dirty="0" smtClean="0"/>
              <a:t>Διαταραχή του  συστήματος ρενίνης – αγγειοτενσίνης </a:t>
            </a:r>
          </a:p>
        </p:txBody>
      </p:sp>
    </p:spTree>
    <p:extLst>
      <p:ext uri="{BB962C8B-B14F-4D97-AF65-F5344CB8AC3E}">
        <p14:creationId xmlns:p14="http://schemas.microsoft.com/office/powerpoint/2010/main" val="31561874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Αντιμετώπιση</a:t>
            </a:r>
            <a:r>
              <a:rPr lang="el-GR" dirty="0" smtClean="0"/>
              <a:t> κακοήθους ασκίτη</a:t>
            </a:r>
            <a:endParaRPr lang="el-GR" dirty="0"/>
          </a:p>
        </p:txBody>
      </p:sp>
      <p:sp>
        <p:nvSpPr>
          <p:cNvPr id="3" name="Content Placeholder 2"/>
          <p:cNvSpPr>
            <a:spLocks noGrp="1"/>
          </p:cNvSpPr>
          <p:nvPr>
            <p:ph idx="1"/>
          </p:nvPr>
        </p:nvSpPr>
        <p:spPr/>
        <p:txBody>
          <a:bodyPr>
            <a:noAutofit/>
          </a:bodyPr>
          <a:lstStyle/>
          <a:p>
            <a:r>
              <a:rPr lang="el-GR" sz="2400" dirty="0" smtClean="0"/>
              <a:t>Δεν υπάρχει πλήρης συμφωνία για τον καλύτερο τρόπο αντιμετώπισης του κακοήθους ασκίτη.</a:t>
            </a:r>
          </a:p>
          <a:p>
            <a:r>
              <a:rPr lang="el-GR" sz="2400" dirty="0" smtClean="0"/>
              <a:t>Οι επαγγελματίες που ασχολούνται με την ανακουφιστική φροντίδα προτείνουν:</a:t>
            </a:r>
          </a:p>
          <a:p>
            <a:pPr lvl="1"/>
            <a:r>
              <a:rPr lang="el-GR" sz="2200" dirty="0" smtClean="0"/>
              <a:t>Διουρητικά και</a:t>
            </a:r>
          </a:p>
          <a:p>
            <a:pPr lvl="1"/>
            <a:r>
              <a:rPr lang="el-GR" sz="2200" dirty="0" smtClean="0"/>
              <a:t>Κάποιες φορές παρακέντηση</a:t>
            </a:r>
          </a:p>
          <a:p>
            <a:r>
              <a:rPr lang="el-GR" sz="2400" dirty="0" smtClean="0"/>
              <a:t>Οι επαγγελματίες που ασχολούνται με την επείγουσα φροντίδα προτείνουν:</a:t>
            </a:r>
          </a:p>
          <a:p>
            <a:pPr lvl="1"/>
            <a:r>
              <a:rPr lang="el-GR" sz="2200" dirty="0" smtClean="0"/>
              <a:t>Ενδοπεριτοναϊκή θεραπεία με ΧΜΘ</a:t>
            </a:r>
          </a:p>
          <a:p>
            <a:pPr lvl="1"/>
            <a:r>
              <a:rPr lang="el-GR" sz="2200" dirty="0" smtClean="0"/>
              <a:t>Ακτινοθεραπεία</a:t>
            </a:r>
          </a:p>
          <a:p>
            <a:pPr lvl="1"/>
            <a:r>
              <a:rPr lang="el-GR" sz="2200" dirty="0" smtClean="0"/>
              <a:t>Περιτονεοφλεβική παράκαμψη </a:t>
            </a:r>
          </a:p>
          <a:p>
            <a:pPr lvl="1"/>
            <a:r>
              <a:rPr lang="el-GR" sz="2200" dirty="0" smtClean="0"/>
              <a:t>Επαναλαμβανόμενες παρακεντήσεις</a:t>
            </a:r>
            <a:endParaRPr lang="el-GR" sz="22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338037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Πρόσφατα διαθέσιμα επιθέματα </a:t>
            </a:r>
            <a:r>
              <a:rPr lang="el-GR" sz="2800" b="0" dirty="0" smtClean="0">
                <a:solidFill>
                  <a:prstClr val="black"/>
                </a:solidFill>
              </a:rPr>
              <a:t>(2/2</a:t>
            </a:r>
            <a:r>
              <a:rPr lang="el-GR" sz="2800" b="0" dirty="0">
                <a:solidFill>
                  <a:prstClr val="black"/>
                </a:solidFill>
              </a:rPr>
              <a:t>)</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sp>
        <p:nvSpPr>
          <p:cNvPr id="3" name="Content Placeholder 2"/>
          <p:cNvSpPr>
            <a:spLocks noGrp="1"/>
          </p:cNvSpPr>
          <p:nvPr>
            <p:ph idx="1"/>
          </p:nvPr>
        </p:nvSpPr>
        <p:spPr>
          <a:xfrm>
            <a:off x="457200" y="1196752"/>
            <a:ext cx="8363272" cy="5400600"/>
          </a:xfrm>
        </p:spPr>
        <p:txBody>
          <a:bodyPr>
            <a:normAutofit fontScale="92500"/>
          </a:bodyPr>
          <a:lstStyle/>
          <a:p>
            <a:r>
              <a:rPr lang="el-GR" sz="2400" dirty="0" smtClean="0"/>
              <a:t>Επιθέματα από πολυσακχαρίτες. Η λειτουργία τους βασίζεται στην πρόκληση οσμωτικού περιβάλλοντος στην επιφάνεια της πληγής. Είναι διαθέσιμα με την μορφή πάστας, σπόγγου, και αλοιφών. Χρησιμοποιούνται κατά τη φλεγμονώδη φάση της επούλωσης </a:t>
            </a:r>
          </a:p>
          <a:p>
            <a:r>
              <a:rPr lang="el-GR" sz="2400" dirty="0" smtClean="0"/>
              <a:t>Υδροκολλοειδή επιθέματα. Στην επαφή με την πληγή τα υδροκολλοειδή μετατρέπονται σε ζελέ και έτσι δημιουργείται ένα ιδανικό, με υγρασία περιβάλλον για την απομάκρυνση των νεκρών ιστών. </a:t>
            </a:r>
          </a:p>
          <a:p>
            <a:r>
              <a:rPr lang="el-GR" sz="2400" dirty="0" smtClean="0"/>
              <a:t>Επιθέματα αλγινικού άλατος συνήθως χρησιμοποιούνται σε πληγές με μέτρια έως μεγάλη έκκριση υγρών. Με την απορρόφηση των υγρών μετατρέπονται σε ζελέ, δημιουργώντας το κατάλληλο περιβάλλον θερμοκρασίας και υγρασίας για την επούλωση της πληγής.</a:t>
            </a:r>
          </a:p>
          <a:p>
            <a:r>
              <a:rPr lang="el-GR" sz="2400" dirty="0" smtClean="0"/>
              <a:t>Αφρώδη επιθέματα που είναι πολύ απορροφητικά υλικά και χρησιμοποιούνται σε τραύματα σε φάση κοκκίωσης. </a:t>
            </a:r>
            <a:endParaRPr lang="el-GR" sz="2400" dirty="0"/>
          </a:p>
        </p:txBody>
      </p:sp>
    </p:spTree>
    <p:extLst>
      <p:ext uri="{BB962C8B-B14F-4D97-AF65-F5344CB8AC3E}">
        <p14:creationId xmlns:p14="http://schemas.microsoft.com/office/powerpoint/2010/main" val="23315311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dirty="0" smtClean="0"/>
              <a:t>Διαχείριση του ασκίτη σε προχωρημένο καρκίνο</a:t>
            </a:r>
            <a:endParaRPr lang="el-GR" dirty="0"/>
          </a:p>
        </p:txBody>
      </p:sp>
      <p:pic>
        <p:nvPicPr>
          <p:cNvPr id="3074" name="Picture 2"/>
          <p:cNvPicPr>
            <a:picLocks noGrp="1" noChangeAspect="1" noChangeArrowheads="1"/>
          </p:cNvPicPr>
          <p:nvPr>
            <p:ph idx="1"/>
          </p:nvPr>
        </p:nvPicPr>
        <p:blipFill>
          <a:blip r:embed="rId2" cstate="print"/>
          <a:stretch>
            <a:fillRect/>
          </a:stretch>
        </p:blipFill>
        <p:spPr bwMode="auto">
          <a:xfrm rot="10800000">
            <a:off x="738314" y="1052736"/>
            <a:ext cx="7667372" cy="542336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6877002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Επαναλαμβανόμενες παρακεντήσεις </a:t>
            </a:r>
            <a:r>
              <a:rPr lang="el-GR" sz="2800" b="0" dirty="0">
                <a:solidFill>
                  <a:prstClr val="black"/>
                </a:solidFill>
              </a:rPr>
              <a:t>(1/2)</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40</a:t>
            </a:fld>
            <a:endParaRPr lang="en-US" dirty="0">
              <a:solidFill>
                <a:prstClr val="black"/>
              </a:solidFill>
            </a:endParaRPr>
          </a:p>
        </p:txBody>
      </p:sp>
      <p:sp>
        <p:nvSpPr>
          <p:cNvPr id="3" name="Content Placeholder 2"/>
          <p:cNvSpPr>
            <a:spLocks noGrp="1"/>
          </p:cNvSpPr>
          <p:nvPr>
            <p:ph idx="1"/>
          </p:nvPr>
        </p:nvSpPr>
        <p:spPr/>
        <p:txBody>
          <a:bodyPr>
            <a:normAutofit lnSpcReduction="10000"/>
          </a:bodyPr>
          <a:lstStyle/>
          <a:p>
            <a:r>
              <a:rPr lang="el-GR" sz="2400" dirty="0" smtClean="0"/>
              <a:t>Οποιοσδήποτε παρουσιάζεται με κοιλιακή διάταση, παρόλο που υπάρχει υποψία ότι οφείλεται σε κακοήθεια, θα πρέπει να επιβεβαιωθεί με την κυτταρολογική εξέταση του υγρού και τον έλεγχο για κακοήθη κύτταρα. Επειδή ο ασκίτης μπορεί να είναι το αποτέλεσμα πολλών παθολογικών καταστάσεων είναι αναγκαίο να αποδειχθεί ότι οφείλεται σε κακοήθεια. </a:t>
            </a:r>
          </a:p>
          <a:p>
            <a:r>
              <a:rPr lang="el-GR" sz="2400" dirty="0" smtClean="0"/>
              <a:t>Οποιαδήποτε αφαίρεση ασκιτικού υγρού από την περιτοναϊκή κοιλότητα ενέχει τον κίνδυνο της διάτρησης του εντέρου, καθόσον με την αύξηση του υγρού το έντερο επιπλέει προς τα πάνω. Η εισαγωγή οποιουδήποτε καθετήρα παροχέτευσης το υγρού θα πρέπει να γίνεται υπό υπερηχογράφημα έτσι ώστε να ανιχνεύεται η μεγαλύτερη επιφάνεια του υγρού για την παροχέτευση. </a:t>
            </a:r>
            <a:endParaRPr lang="el-GR" sz="2400" dirty="0"/>
          </a:p>
        </p:txBody>
      </p:sp>
    </p:spTree>
    <p:extLst>
      <p:ext uri="{BB962C8B-B14F-4D97-AF65-F5344CB8AC3E}">
        <p14:creationId xmlns:p14="http://schemas.microsoft.com/office/powerpoint/2010/main" val="31082094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Επαναλαμβανόμενες παρακεντήσεις </a:t>
            </a:r>
            <a:r>
              <a:rPr lang="el-GR" sz="2800" b="0" dirty="0" smtClean="0">
                <a:solidFill>
                  <a:prstClr val="black"/>
                </a:solidFill>
              </a:rPr>
              <a:t>(2/2</a:t>
            </a:r>
            <a:r>
              <a:rPr lang="el-GR" sz="2800" b="0" dirty="0">
                <a:solidFill>
                  <a:prstClr val="black"/>
                </a:solidFill>
              </a:rPr>
              <a:t>)</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41</a:t>
            </a:fld>
            <a:endParaRPr lang="en-US" dirty="0">
              <a:solidFill>
                <a:prstClr val="black"/>
              </a:solidFill>
            </a:endParaRPr>
          </a:p>
        </p:txBody>
      </p:sp>
      <p:sp>
        <p:nvSpPr>
          <p:cNvPr id="3" name="Content Placeholder 2"/>
          <p:cNvSpPr>
            <a:spLocks noGrp="1"/>
          </p:cNvSpPr>
          <p:nvPr>
            <p:ph idx="1"/>
          </p:nvPr>
        </p:nvSpPr>
        <p:spPr/>
        <p:txBody>
          <a:bodyPr>
            <a:normAutofit/>
          </a:bodyPr>
          <a:lstStyle/>
          <a:p>
            <a:r>
              <a:rPr lang="el-GR" sz="2400" dirty="0" smtClean="0"/>
              <a:t>Η παροχέτευση διεξάγεται υπό τοπική αναισθησία και μπορεί να είναι δυσάρεστη. Επιπλέον αν και οι παρακεντήσεις μπορεί να ανακουφίσουν από τα συμπτώματα, το αποτέλεσμα είναι μόνο προσωρινό γιατί το υγρό επανασυσσωρεύεται. </a:t>
            </a:r>
          </a:p>
          <a:p>
            <a:r>
              <a:rPr lang="el-GR" sz="2400" dirty="0" smtClean="0"/>
              <a:t>Επαναλαμβανόμενες παρακεντήσεις ίσως να προκαλέσουν υποπρωτειναιμία, υπόταση και λοιμώξεις. Πολλοί ασθενείς που έχουν δυσεπίλυτο ασκίτη περνούν τις τελευταίες μέρες τους με συχνές εισαγωγές στο νοσοκομείο για την αφαίρεση του ασκιτικού υγρού. </a:t>
            </a:r>
            <a:endParaRPr lang="el-GR" sz="2400" dirty="0"/>
          </a:p>
        </p:txBody>
      </p:sp>
    </p:spTree>
    <p:extLst>
      <p:ext uri="{BB962C8B-B14F-4D97-AF65-F5344CB8AC3E}">
        <p14:creationId xmlns:p14="http://schemas.microsoft.com/office/powerpoint/2010/main" val="12246007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Περιτονεοφλεβική παράκαμψη</a:t>
            </a:r>
            <a:endParaRPr lang="el-GR" sz="2800" b="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42</a:t>
            </a:fld>
            <a:endParaRPr lang="en-US" dirty="0">
              <a:solidFill>
                <a:prstClr val="black"/>
              </a:solidFill>
            </a:endParaRPr>
          </a:p>
        </p:txBody>
      </p:sp>
      <p:sp>
        <p:nvSpPr>
          <p:cNvPr id="3" name="Content Placeholder 2"/>
          <p:cNvSpPr>
            <a:spLocks noGrp="1"/>
          </p:cNvSpPr>
          <p:nvPr>
            <p:ph idx="1"/>
          </p:nvPr>
        </p:nvSpPr>
        <p:spPr/>
        <p:txBody>
          <a:bodyPr>
            <a:normAutofit/>
          </a:bodyPr>
          <a:lstStyle/>
          <a:p>
            <a:r>
              <a:rPr lang="el-GR" sz="2400" dirty="0" smtClean="0"/>
              <a:t>Η περιτονεοφλεβική παράκαμψη αναπτύχθηκε για την αντιμετώπιση περιπτώσεων δυσεπίλυτων ασκιτών λόγω κίρρωσης του ήπατος. </a:t>
            </a:r>
          </a:p>
          <a:p>
            <a:r>
              <a:rPr lang="el-GR" sz="2400" dirty="0" smtClean="0"/>
              <a:t>Αυτή η μέθοδος περιλαμβάνει την υποδόρια τοποθέτηση ενός καθετήρα που μεταφέρει το υγρό από την περιτοναϊκή κοιλότητα στη μεγάλη κυκλοφορία, συνήθως από την άνω κοίλη φλέβα στο δεξιό κόλπο. </a:t>
            </a:r>
          </a:p>
          <a:p>
            <a:r>
              <a:rPr lang="el-GR" sz="2400" dirty="0" smtClean="0"/>
              <a:t>Τα 2 μέρη συνδέονται με καθετήρα μιας διαδρομής με βαλβίδα που επιτρέπει την κίνηση του υγρού προς μια κατεύθυνση. </a:t>
            </a:r>
            <a:endParaRPr lang="el-GR" sz="2400" dirty="0"/>
          </a:p>
        </p:txBody>
      </p:sp>
    </p:spTree>
    <p:extLst>
      <p:ext uri="{BB962C8B-B14F-4D97-AF65-F5344CB8AC3E}">
        <p14:creationId xmlns:p14="http://schemas.microsoft.com/office/powerpoint/2010/main" val="8827312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276872"/>
            <a:ext cx="8229600" cy="1656184"/>
          </a:xfrm>
          <a:ln w="28575">
            <a:solidFill>
              <a:schemeClr val="tx1"/>
            </a:solidFill>
          </a:ln>
        </p:spPr>
        <p:txBody>
          <a:bodyPr>
            <a:normAutofit/>
          </a:bodyPr>
          <a:lstStyle/>
          <a:p>
            <a:r>
              <a:rPr lang="el-GR" dirty="0" smtClean="0"/>
              <a:t>Καταστολή </a:t>
            </a:r>
            <a:r>
              <a:rPr lang="el-GR" dirty="0"/>
              <a:t>του μυελού των οστών: Λοιμώξεις και Αιμορραγία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11467081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Καταστολή μυελού οστών λόγω ΧΜΘ</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44</a:t>
            </a:fld>
            <a:endParaRPr lang="en-US" dirty="0">
              <a:solidFill>
                <a:prstClr val="black"/>
              </a:solidFill>
            </a:endParaRPr>
          </a:p>
        </p:txBody>
      </p:sp>
      <p:sp>
        <p:nvSpPr>
          <p:cNvPr id="3" name="Content Placeholder 2"/>
          <p:cNvSpPr>
            <a:spLocks noGrp="1"/>
          </p:cNvSpPr>
          <p:nvPr>
            <p:ph idx="1"/>
          </p:nvPr>
        </p:nvSpPr>
        <p:spPr>
          <a:xfrm>
            <a:off x="457200" y="1196752"/>
            <a:ext cx="8229600" cy="5328592"/>
          </a:xfrm>
        </p:spPr>
        <p:txBody>
          <a:bodyPr>
            <a:normAutofit fontScale="92500"/>
          </a:bodyPr>
          <a:lstStyle/>
          <a:p>
            <a:r>
              <a:rPr lang="el-GR" sz="2400" dirty="0" smtClean="0"/>
              <a:t>Ο μυελός των οστών που βρίσκεται μέσα στα μακρά οστά του σώματος στο στέρνο, τη λεκάνη και το κρανίο, δηλαδή στον τόπο παραγωγής του αίματος από το πρωτόγονο πολυδύναμο εμβρυονικό κύτταρο. </a:t>
            </a:r>
          </a:p>
          <a:p>
            <a:r>
              <a:rPr lang="el-GR" sz="2400" dirty="0" smtClean="0"/>
              <a:t>Αυτό το κύτταρο έχει τη μοναδική ικανότητα με τη διαίρεσή του να παράγει θυγατρικά κύτταρα που ωριμάζουν είτε σε περαιτέρω εμβρυονικά κύτταρα ή να διαφοροποιούνται σε αίμα. Λόγω της μικρής διάρκειας ζωής τους τα κύτταρα του αίματος είναι ανάγκη να ανανεώνονται συνεχώς και να διαιρούνται ταχύτατα. </a:t>
            </a:r>
          </a:p>
          <a:p>
            <a:r>
              <a:rPr lang="el-GR" sz="2400" dirty="0" smtClean="0"/>
              <a:t>Κατά συνέπεια η αιμοποίηση είναι ιδιαίτερα ευαίσθητη στη δράση των χημειοθεραπευτικών φαρμάκων. Οποιαδήποτε αναστολή αυτής της κυτταρικής διαίρεσης έχει ως αναπόφευκτη συνέπεια τη μείωση του αριθμού των κυκλοφορούντων ερυθρών και λευκών αιμοσφαιρίων καθώς και των αιμοπεταλίων με επακόλουθα την αναιμία, τη λευκοπενία και τη θρομβοπενία.</a:t>
            </a:r>
          </a:p>
          <a:p>
            <a:endParaRPr lang="el-GR" sz="2400" dirty="0"/>
          </a:p>
        </p:txBody>
      </p:sp>
    </p:spTree>
    <p:extLst>
      <p:ext uri="{BB962C8B-B14F-4D97-AF65-F5344CB8AC3E}">
        <p14:creationId xmlns:p14="http://schemas.microsoft.com/office/powerpoint/2010/main" val="21516619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Αιμοποίηση</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45</a:t>
            </a:fld>
            <a:endParaRPr lang="en-US" dirty="0">
              <a:solidFill>
                <a:prstClr val="black"/>
              </a:solidFill>
            </a:endParaRPr>
          </a:p>
        </p:txBody>
      </p:sp>
      <p:pic>
        <p:nvPicPr>
          <p:cNvPr id="1026" name="Picture 2" descr="http://upload.wikimedia.org/wikipedia/commons/thumb/f/f0/Hematopoiesis_simple.svg/1800px-Hematopoiesis_simpl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982" y="980727"/>
            <a:ext cx="8468036" cy="56453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37983" y="6116165"/>
            <a:ext cx="3297914" cy="646331"/>
          </a:xfrm>
          <a:prstGeom prst="rect">
            <a:avLst/>
          </a:prstGeom>
        </p:spPr>
        <p:txBody>
          <a:bodyPr wrap="square">
            <a:spAutoFit/>
          </a:bodyPr>
          <a:lstStyle/>
          <a:p>
            <a:r>
              <a:rPr lang="en-US" sz="1200" dirty="0" smtClean="0">
                <a:solidFill>
                  <a:schemeClr val="tx1">
                    <a:lumMod val="75000"/>
                    <a:lumOff val="25000"/>
                  </a:schemeClr>
                </a:solidFill>
                <a:latin typeface="Calibri"/>
              </a:rPr>
              <a:t>“</a:t>
            </a:r>
            <a:r>
              <a:rPr lang="en-US" sz="1200" dirty="0" smtClean="0">
                <a:solidFill>
                  <a:schemeClr val="tx1">
                    <a:lumMod val="75000"/>
                    <a:lumOff val="25000"/>
                  </a:schemeClr>
                </a:solidFill>
                <a:latin typeface="Calibri"/>
                <a:hlinkClick r:id="rId3"/>
              </a:rPr>
              <a:t>Hematopoiesis simple</a:t>
            </a:r>
            <a:r>
              <a:rPr lang="en-US" sz="1200" dirty="0" smtClean="0">
                <a:solidFill>
                  <a:schemeClr val="tx1">
                    <a:lumMod val="75000"/>
                    <a:lumOff val="25000"/>
                  </a:schemeClr>
                </a:solidFill>
                <a:latin typeface="Calibri"/>
              </a:rPr>
              <a:t>” </a:t>
            </a:r>
            <a:r>
              <a:rPr lang="el-GR" sz="1200" dirty="0" smtClean="0">
                <a:solidFill>
                  <a:schemeClr val="tx1">
                    <a:lumMod val="75000"/>
                    <a:lumOff val="25000"/>
                  </a:schemeClr>
                </a:solidFill>
                <a:latin typeface="Calibri"/>
              </a:rPr>
              <a:t>από </a:t>
            </a:r>
            <a:r>
              <a:rPr lang="en-US" sz="1200" dirty="0" smtClean="0">
                <a:solidFill>
                  <a:schemeClr val="tx1">
                    <a:lumMod val="75000"/>
                    <a:lumOff val="25000"/>
                  </a:schemeClr>
                </a:solidFill>
                <a:latin typeface="Calibri"/>
                <a:hlinkClick r:id="rId4"/>
              </a:rPr>
              <a:t>Mikael Häggström</a:t>
            </a:r>
            <a:r>
              <a:rPr lang="el-GR" sz="1200" dirty="0" smtClean="0">
                <a:solidFill>
                  <a:schemeClr val="tx1">
                    <a:lumMod val="75000"/>
                    <a:lumOff val="25000"/>
                  </a:schemeClr>
                </a:solidFill>
                <a:latin typeface="Calibri"/>
              </a:rPr>
              <a:t> διαθέσιμο με άδεια </a:t>
            </a:r>
            <a:r>
              <a:rPr lang="en-US" sz="1200" dirty="0">
                <a:solidFill>
                  <a:schemeClr val="tx1">
                    <a:lumMod val="75000"/>
                    <a:lumOff val="25000"/>
                  </a:schemeClr>
                </a:solidFill>
                <a:latin typeface="Calibri"/>
                <a:hlinkClick r:id="rId5"/>
              </a:rPr>
              <a:t>CC BY-SA 3.0</a:t>
            </a:r>
            <a:endParaRPr lang="en-US" sz="1200" dirty="0">
              <a:solidFill>
                <a:schemeClr val="tx1">
                  <a:lumMod val="75000"/>
                  <a:lumOff val="25000"/>
                </a:schemeClr>
              </a:solidFill>
              <a:latin typeface="Calibri"/>
            </a:endParaRPr>
          </a:p>
          <a:p>
            <a:endParaRPr lang="el-GR" sz="1200" dirty="0">
              <a:solidFill>
                <a:schemeClr val="tx1">
                  <a:lumMod val="75000"/>
                  <a:lumOff val="25000"/>
                </a:schemeClr>
              </a:solidFill>
              <a:latin typeface="Calibri"/>
            </a:endParaRPr>
          </a:p>
        </p:txBody>
      </p:sp>
    </p:spTree>
    <p:extLst>
      <p:ext uri="{BB962C8B-B14F-4D97-AF65-F5344CB8AC3E}">
        <p14:creationId xmlns:p14="http://schemas.microsoft.com/office/powerpoint/2010/main" val="38037206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Μεταμόσχευση περιφερικών μυελικών κυττάρων του αίματος</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46</a:t>
            </a:fld>
            <a:endParaRPr lang="en-US" dirty="0">
              <a:solidFill>
                <a:prstClr val="black"/>
              </a:solidFill>
            </a:endParaRPr>
          </a:p>
        </p:txBody>
      </p:sp>
      <p:sp>
        <p:nvSpPr>
          <p:cNvPr id="3" name="Content Placeholder 2"/>
          <p:cNvSpPr>
            <a:spLocks noGrp="1"/>
          </p:cNvSpPr>
          <p:nvPr>
            <p:ph idx="1"/>
          </p:nvPr>
        </p:nvSpPr>
        <p:spPr/>
        <p:txBody>
          <a:bodyPr>
            <a:normAutofit/>
          </a:bodyPr>
          <a:lstStyle/>
          <a:p>
            <a:r>
              <a:rPr lang="el-GR" sz="2400" dirty="0" smtClean="0"/>
              <a:t>Η μεταμόσχευση περιφερικών μυελικών κυττάρων αίματος είναι μια ταχύτατα εξελισσόμενη διαδικασία αντικατάστασης της αυτόλογης μεταμόσχευσης μυελού των οστών και αποτελεί τη θεραπεία για πολλές αιματολογικές και μη αιματολογικές κακοήθειες. </a:t>
            </a:r>
            <a:endParaRPr lang="el-GR" sz="2400" dirty="0"/>
          </a:p>
          <a:p>
            <a:r>
              <a:rPr lang="el-GR" sz="2400" dirty="0" smtClean="0"/>
              <a:t>Είναι μια διαδικασία συλλογής των μυελικών κυττάρων του αίματος όταν ο ασθενής είναι σε ύφεση τα οποία χρησιμοποιούνται στο μέλλον για την υποστήριξη της χορήγησης υψηλών δόσεων θεραπειών. </a:t>
            </a:r>
            <a:endParaRPr lang="el-GR" sz="2400" dirty="0"/>
          </a:p>
        </p:txBody>
      </p:sp>
    </p:spTree>
    <p:extLst>
      <p:ext uri="{BB962C8B-B14F-4D97-AF65-F5344CB8AC3E}">
        <p14:creationId xmlns:p14="http://schemas.microsoft.com/office/powerpoint/2010/main" val="14706485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Μεταμόσχευση περιφερικών μυελικών κυττάρων του αίματος (πλεονεκτήματα)</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47</a:t>
            </a:fld>
            <a:endParaRPr lang="en-US" dirty="0">
              <a:solidFill>
                <a:prstClr val="black"/>
              </a:solidFill>
            </a:endParaRPr>
          </a:p>
        </p:txBody>
      </p:sp>
      <p:sp>
        <p:nvSpPr>
          <p:cNvPr id="3" name="Content Placeholder 2"/>
          <p:cNvSpPr>
            <a:spLocks noGrp="1"/>
          </p:cNvSpPr>
          <p:nvPr>
            <p:ph idx="1"/>
          </p:nvPr>
        </p:nvSpPr>
        <p:spPr>
          <a:xfrm>
            <a:off x="457200" y="1196752"/>
            <a:ext cx="8229600" cy="4104456"/>
          </a:xfrm>
        </p:spPr>
        <p:txBody>
          <a:bodyPr>
            <a:normAutofit/>
          </a:bodyPr>
          <a:lstStyle/>
          <a:p>
            <a:pPr marL="0" indent="0">
              <a:buNone/>
            </a:pPr>
            <a:r>
              <a:rPr lang="el-GR" sz="2400" dirty="0" smtClean="0"/>
              <a:t>Τα πλεονεκτήματα αυτής της τεχνικής έναντι της χρήσης του μυελού των οστών είναι</a:t>
            </a:r>
            <a:r>
              <a:rPr lang="en-US" sz="2400" dirty="0" smtClean="0"/>
              <a:t>:</a:t>
            </a:r>
            <a:endParaRPr lang="el-GR" sz="2400" dirty="0" smtClean="0"/>
          </a:p>
          <a:p>
            <a:r>
              <a:rPr lang="el-GR" sz="2400" dirty="0" smtClean="0"/>
              <a:t>Τα κύτταρα μεταναστεύουν πιο γρήγορα και οδηγούν σε γρήγορη ανάκαμψη του αριθμού των έμμορφων στοιχείων του αίματος  και τη γρήγορη έξοδο από το νοσοκομείο. </a:t>
            </a:r>
          </a:p>
          <a:p>
            <a:r>
              <a:rPr lang="el-GR" sz="2400" dirty="0" smtClean="0"/>
              <a:t>Είναι διαθέσιμη σε ασθενείς που δε μπορούν να λάβουν γενική αναισθησία. </a:t>
            </a:r>
          </a:p>
          <a:p>
            <a:r>
              <a:rPr lang="el-GR" sz="2400" dirty="0" smtClean="0"/>
              <a:t>Είναι φτηνότερη από τη μεταμόσχευση μυελού των οστών.</a:t>
            </a:r>
            <a:endParaRPr lang="el-GR" sz="2400" dirty="0"/>
          </a:p>
        </p:txBody>
      </p:sp>
    </p:spTree>
    <p:extLst>
      <p:ext uri="{BB962C8B-B14F-4D97-AF65-F5344CB8AC3E}">
        <p14:creationId xmlns:p14="http://schemas.microsoft.com/office/powerpoint/2010/main" val="3940613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Αιμορραγικές εκδηλώσεις </a:t>
            </a:r>
            <a:r>
              <a:rPr lang="el-GR" sz="3200" b="0" dirty="0" smtClean="0"/>
              <a:t>(1/2)</a:t>
            </a:r>
            <a:endParaRPr lang="el-GR" sz="3200" b="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48</a:t>
            </a:fld>
            <a:endParaRPr lang="en-US" dirty="0">
              <a:solidFill>
                <a:prstClr val="black"/>
              </a:solidFill>
            </a:endParaRPr>
          </a:p>
        </p:txBody>
      </p:sp>
      <p:sp>
        <p:nvSpPr>
          <p:cNvPr id="5" name="Content Placeholder 4"/>
          <p:cNvSpPr>
            <a:spLocks noGrp="1"/>
          </p:cNvSpPr>
          <p:nvPr>
            <p:ph idx="1"/>
          </p:nvPr>
        </p:nvSpPr>
        <p:spPr/>
        <p:txBody>
          <a:bodyPr>
            <a:normAutofit/>
          </a:bodyPr>
          <a:lstStyle/>
          <a:p>
            <a:r>
              <a:rPr lang="el-GR" sz="2400" dirty="0" smtClean="0"/>
              <a:t>Κλινικά σοβαρές ανωμαλίες αιμόστασης επηρεάζουν πάνω από το 15% των ασθενών με καρκίνο με την πιθανότητα αύξησης του ποσοστού στο 90% εκείνων που υποβάλλονται σε χημειοθεραπεία. </a:t>
            </a:r>
          </a:p>
          <a:p>
            <a:r>
              <a:rPr lang="el-GR" sz="2400" dirty="0" smtClean="0"/>
              <a:t>Οι αιμορραγικές εκδηλώσεις μπορεί να οφείλονται στην ίδια την πρωτοπαθή κακοήθεια καθώς και τη θεραπεία που ακολουθείται γι αυτή. </a:t>
            </a:r>
          </a:p>
          <a:p>
            <a:r>
              <a:rPr lang="el-GR" sz="2400" dirty="0" smtClean="0"/>
              <a:t>Η φυσιολογική επούλωση είναι το αποτέλεσμα μιας περίπλοκης διαδικασίας από καταστάσεις γνωστές ως θρομβωτική αλληλουχία. </a:t>
            </a:r>
            <a:endParaRPr lang="el-GR" sz="2400" dirty="0"/>
          </a:p>
        </p:txBody>
      </p:sp>
    </p:spTree>
    <p:extLst>
      <p:ext uri="{BB962C8B-B14F-4D97-AF65-F5344CB8AC3E}">
        <p14:creationId xmlns:p14="http://schemas.microsoft.com/office/powerpoint/2010/main" val="2450445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Ταξινόμηση τραυμάτων</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sp>
        <p:nvSpPr>
          <p:cNvPr id="3" name="Content Placeholder 2"/>
          <p:cNvSpPr>
            <a:spLocks noGrp="1"/>
          </p:cNvSpPr>
          <p:nvPr>
            <p:ph idx="1"/>
          </p:nvPr>
        </p:nvSpPr>
        <p:spPr>
          <a:xfrm>
            <a:off x="457200" y="1196752"/>
            <a:ext cx="8229600" cy="5328592"/>
          </a:xfrm>
        </p:spPr>
        <p:txBody>
          <a:bodyPr>
            <a:normAutofit/>
          </a:bodyPr>
          <a:lstStyle/>
          <a:p>
            <a:r>
              <a:rPr lang="el-GR" sz="2400" b="1" dirty="0" smtClean="0">
                <a:solidFill>
                  <a:schemeClr val="tx2"/>
                </a:solidFill>
              </a:rPr>
              <a:t>Μηχανικοί τραυματισμοί</a:t>
            </a:r>
            <a:r>
              <a:rPr lang="el-GR" sz="2400" dirty="0" smtClean="0"/>
              <a:t>, γρατσουνιές, αμυχές, πληγές με επιφανειακό βάθος, τσιμπήματα, και χειρουργικά τραύματα</a:t>
            </a:r>
          </a:p>
          <a:p>
            <a:r>
              <a:rPr lang="el-GR" sz="2400" dirty="0" smtClean="0"/>
              <a:t>Εγκαύματα, χημικές βλάβες, επιφανειακές εκδορές, βαθιές δερματικές βλάβες και ολικού πάχους θερμικά χημικά, ηλεκτρικά και από ακτινοβολία εγκαύματα </a:t>
            </a:r>
          </a:p>
          <a:p>
            <a:r>
              <a:rPr lang="el-GR" sz="2400" b="1" dirty="0" smtClean="0">
                <a:solidFill>
                  <a:schemeClr val="tx2"/>
                </a:solidFill>
              </a:rPr>
              <a:t>Χρόνια έλκη</a:t>
            </a:r>
            <a:r>
              <a:rPr lang="el-GR" sz="2400" b="1" dirty="0" smtClean="0"/>
              <a:t> </a:t>
            </a:r>
            <a:r>
              <a:rPr lang="el-GR" sz="2400" dirty="0" smtClean="0"/>
              <a:t>τα οποία μπορούν να διαχωριστούν σε έλκη κατακλίσεων, σε έλκη κάτω άκρων, έλκη από συστηματικές λοιμώξεις, από την ακτινοθεραπεία, ή από κακοήθεις ασθένειες</a:t>
            </a:r>
          </a:p>
          <a:p>
            <a:r>
              <a:rPr lang="el-GR" sz="2400" b="1" dirty="0" smtClean="0">
                <a:solidFill>
                  <a:schemeClr val="tx2"/>
                </a:solidFill>
              </a:rPr>
              <a:t>Οξέα έλκη </a:t>
            </a:r>
            <a:r>
              <a:rPr lang="el-GR" sz="2400" dirty="0" smtClean="0"/>
              <a:t>που περιλαμβάνουν χειρουργικά ή από τραυματισμό τραύματα</a:t>
            </a:r>
          </a:p>
          <a:p>
            <a:r>
              <a:rPr lang="el-GR" sz="2400" dirty="0" smtClean="0"/>
              <a:t>Χρόνια έλκη που περιλαμβάνουν αυτά από κακοήθειες και από μύκητες</a:t>
            </a:r>
            <a:endParaRPr lang="el-GR" sz="2400" dirty="0"/>
          </a:p>
        </p:txBody>
      </p:sp>
    </p:spTree>
    <p:extLst>
      <p:ext uri="{BB962C8B-B14F-4D97-AF65-F5344CB8AC3E}">
        <p14:creationId xmlns:p14="http://schemas.microsoft.com/office/powerpoint/2010/main" val="1953275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Αιμορραγικές εκδηλώσεις </a:t>
            </a:r>
            <a:r>
              <a:rPr lang="el-GR" sz="3200" b="0" dirty="0" smtClean="0">
                <a:solidFill>
                  <a:prstClr val="black"/>
                </a:solidFill>
              </a:rPr>
              <a:t>(2/2</a:t>
            </a:r>
            <a:r>
              <a:rPr lang="el-GR" sz="3200" b="0" dirty="0">
                <a:solidFill>
                  <a:prstClr val="black"/>
                </a:solidFill>
              </a:rPr>
              <a:t>)</a:t>
            </a:r>
            <a:endParaRPr lang="el-GR" sz="3200" b="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49</a:t>
            </a:fld>
            <a:endParaRPr lang="en-US" dirty="0">
              <a:solidFill>
                <a:prstClr val="black"/>
              </a:solidFill>
            </a:endParaRPr>
          </a:p>
        </p:txBody>
      </p:sp>
      <p:sp>
        <p:nvSpPr>
          <p:cNvPr id="5" name="Content Placeholder 4"/>
          <p:cNvSpPr>
            <a:spLocks noGrp="1"/>
          </p:cNvSpPr>
          <p:nvPr>
            <p:ph idx="1"/>
          </p:nvPr>
        </p:nvSpPr>
        <p:spPr/>
        <p:txBody>
          <a:bodyPr>
            <a:normAutofit/>
          </a:bodyPr>
          <a:lstStyle/>
          <a:p>
            <a:r>
              <a:rPr lang="el-GR" sz="2400" dirty="0" smtClean="0"/>
              <a:t>Οποιαδήποτε αλλαγή κάποιου παράγοντα σε αυτή τη διεργασία οδηγεί σε ανώμαλη αιμόσταση η οποία να μπορεί να εκδηλωθεί από μόνη της ως θρόμβωση ή αιμορραγία. </a:t>
            </a:r>
          </a:p>
          <a:p>
            <a:r>
              <a:rPr lang="el-GR" sz="2400" dirty="0" smtClean="0"/>
              <a:t>Τα προβλήματα της θρόμβωσης είναι πολυπαραγοντικά και η αιτιολογία τους μπορεί να είναι αποτέλεσμα εκκρίσεων από τον ίδιο τον όγκο ή από βλάβη της λειτουργίας του ήπατος, του σπλήνα ή πιο συχνά του μυελού των οστών. </a:t>
            </a:r>
          </a:p>
          <a:p>
            <a:r>
              <a:rPr lang="el-GR" sz="2400" dirty="0" smtClean="0"/>
              <a:t>Η πιο συχνή κύρια αιτία σοβαρής αιμορραγίας ιδιαίτερα σε ασθενείς με λευχαιμία είναι ο χαμηλός αριθμός των αιμοπεταλίων. </a:t>
            </a:r>
            <a:endParaRPr lang="el-GR" sz="2400" dirty="0"/>
          </a:p>
        </p:txBody>
      </p:sp>
    </p:spTree>
    <p:extLst>
      <p:ext uri="{BB962C8B-B14F-4D97-AF65-F5344CB8AC3E}">
        <p14:creationId xmlns:p14="http://schemas.microsoft.com/office/powerpoint/2010/main" val="8197114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Αντιμετώπιση της αιμορραγίας</a:t>
            </a:r>
            <a:endParaRPr lang="el-GR" sz="3600" dirty="0"/>
          </a:p>
        </p:txBody>
      </p:sp>
      <p:sp>
        <p:nvSpPr>
          <p:cNvPr id="3" name="Content Placeholder 2"/>
          <p:cNvSpPr>
            <a:spLocks noGrp="1"/>
          </p:cNvSpPr>
          <p:nvPr>
            <p:ph idx="1"/>
          </p:nvPr>
        </p:nvSpPr>
        <p:spPr/>
        <p:txBody>
          <a:bodyPr>
            <a:normAutofit/>
          </a:bodyPr>
          <a:lstStyle/>
          <a:p>
            <a:r>
              <a:rPr lang="el-GR" sz="2800" dirty="0" smtClean="0"/>
              <a:t>Πίεση</a:t>
            </a:r>
          </a:p>
          <a:p>
            <a:r>
              <a:rPr lang="el-GR" sz="2800" dirty="0" smtClean="0"/>
              <a:t>Πάγος</a:t>
            </a:r>
          </a:p>
          <a:p>
            <a:r>
              <a:rPr lang="el-GR" sz="2800" dirty="0" smtClean="0"/>
              <a:t>Παράγοντες που προάγουν την πηκτικότητα του αίματος</a:t>
            </a:r>
            <a:endParaRPr lang="el-GR"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0658653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Πρόληψη της αιμορραγίας</a:t>
            </a:r>
            <a:endParaRPr lang="el-GR" sz="3600" dirty="0"/>
          </a:p>
        </p:txBody>
      </p:sp>
      <p:sp>
        <p:nvSpPr>
          <p:cNvPr id="3" name="Content Placeholder 2"/>
          <p:cNvSpPr>
            <a:spLocks noGrp="1"/>
          </p:cNvSpPr>
          <p:nvPr>
            <p:ph idx="1"/>
          </p:nvPr>
        </p:nvSpPr>
        <p:spPr/>
        <p:txBody>
          <a:bodyPr>
            <a:normAutofit/>
          </a:bodyPr>
          <a:lstStyle/>
          <a:p>
            <a:r>
              <a:rPr lang="el-GR" sz="2800" dirty="0" smtClean="0"/>
              <a:t>Εκπαίδευση</a:t>
            </a:r>
          </a:p>
          <a:p>
            <a:r>
              <a:rPr lang="el-GR" sz="2800" dirty="0" smtClean="0"/>
              <a:t>Ευαισθητοποίηση</a:t>
            </a:r>
          </a:p>
          <a:p>
            <a:r>
              <a:rPr lang="el-GR" sz="2800" dirty="0" smtClean="0"/>
              <a:t>Έγκαιρη αναγνώριση συμπτωμάτων</a:t>
            </a:r>
          </a:p>
          <a:p>
            <a:r>
              <a:rPr lang="el-GR" sz="2800" dirty="0" smtClean="0"/>
              <a:t>Αποφυγή φαρμάκων με αντιπηκτική δράση</a:t>
            </a:r>
          </a:p>
          <a:p>
            <a:r>
              <a:rPr lang="el-GR" sz="2800" dirty="0" smtClean="0"/>
              <a:t>Η προφυλακτική μετάγγιση αιμοπεταλίων σε θρομβοπενία είναι ένα αμφιλεγόμενο θέμα, λόγω των κινδύνων που εμπεριέχει σε αυτούς τους ασθενείς.</a:t>
            </a:r>
            <a:endParaRPr lang="el-GR"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41354358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Λοιμώξεις </a:t>
            </a:r>
            <a:r>
              <a:rPr lang="el-GR" sz="2800" b="0" dirty="0">
                <a:solidFill>
                  <a:prstClr val="black"/>
                </a:solidFill>
              </a:rPr>
              <a:t>(</a:t>
            </a:r>
            <a:r>
              <a:rPr lang="el-GR" sz="2800" b="0" dirty="0" smtClean="0">
                <a:solidFill>
                  <a:prstClr val="black"/>
                </a:solidFill>
              </a:rPr>
              <a:t>1/3)</a:t>
            </a:r>
            <a:endParaRPr lang="el-GR" sz="2400" b="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52</a:t>
            </a:fld>
            <a:endParaRPr lang="en-US" dirty="0">
              <a:solidFill>
                <a:prstClr val="black"/>
              </a:solidFill>
            </a:endParaRPr>
          </a:p>
        </p:txBody>
      </p:sp>
      <p:sp>
        <p:nvSpPr>
          <p:cNvPr id="3" name="Content Placeholder 2"/>
          <p:cNvSpPr>
            <a:spLocks noGrp="1"/>
          </p:cNvSpPr>
          <p:nvPr>
            <p:ph idx="1"/>
          </p:nvPr>
        </p:nvSpPr>
        <p:spPr/>
        <p:txBody>
          <a:bodyPr>
            <a:normAutofit/>
          </a:bodyPr>
          <a:lstStyle/>
          <a:p>
            <a:r>
              <a:rPr lang="el-GR" sz="2400" dirty="0" smtClean="0"/>
              <a:t>Το ανθρώπινο αμυντικό σύστημα μπορεί να χωριστεί σε δύο μέρη, το ειδικό και το μη ειδικό. Το μη ειδικό αναφέρεται στην πρώτη γραμμή άμυνας έναντι των λοιμώξεων και περιέχει τους φραγμούς της επιφάνειας και τη μη ειδική κυτταρική και χημική άμυνα όπως τα ουδετερόφιλα, τα μακρόφαγα</a:t>
            </a:r>
            <a:r>
              <a:rPr lang="el-GR" sz="2400" dirty="0"/>
              <a:t> </a:t>
            </a:r>
            <a:r>
              <a:rPr lang="el-GR" sz="2400" dirty="0" smtClean="0"/>
              <a:t>και μια ποικιλία κυτονινών. </a:t>
            </a:r>
          </a:p>
          <a:p>
            <a:r>
              <a:rPr lang="el-GR" sz="2400" dirty="0" smtClean="0"/>
              <a:t>Η δεύτερη «ειδική» γραμμή άμυνας έχει την ικανότητα να αναγνωρίζει τα ξένα αντιγόνα και έχει τη δυνατότητα ακινητοποίησης, εξουδετέρωσης ή καταστροφής τους. Τα δύο συστήματα λειτουργούν σε συμφωνία μεταξύ τους. </a:t>
            </a:r>
          </a:p>
        </p:txBody>
      </p:sp>
    </p:spTree>
    <p:extLst>
      <p:ext uri="{BB962C8B-B14F-4D97-AF65-F5344CB8AC3E}">
        <p14:creationId xmlns:p14="http://schemas.microsoft.com/office/powerpoint/2010/main" val="1851757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Λοιμώξεις </a:t>
            </a:r>
            <a:r>
              <a:rPr lang="el-GR" sz="2800" b="0" dirty="0" smtClean="0">
                <a:solidFill>
                  <a:prstClr val="black"/>
                </a:solidFill>
              </a:rPr>
              <a:t>(2/3)</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53</a:t>
            </a:fld>
            <a:endParaRPr lang="en-US" dirty="0">
              <a:solidFill>
                <a:prstClr val="black"/>
              </a:solidFill>
            </a:endParaRPr>
          </a:p>
        </p:txBody>
      </p:sp>
      <p:sp>
        <p:nvSpPr>
          <p:cNvPr id="3" name="Content Placeholder 2"/>
          <p:cNvSpPr>
            <a:spLocks noGrp="1"/>
          </p:cNvSpPr>
          <p:nvPr>
            <p:ph idx="1"/>
          </p:nvPr>
        </p:nvSpPr>
        <p:spPr/>
        <p:txBody>
          <a:bodyPr>
            <a:normAutofit/>
          </a:bodyPr>
          <a:lstStyle/>
          <a:p>
            <a:r>
              <a:rPr lang="el-GR" sz="2400" dirty="0"/>
              <a:t>Στους ασθενείς με καρκίνο ποικίλοι λόγοι μπορεί να καταστείλουν τα δύο συστήματα άμυνας. </a:t>
            </a:r>
          </a:p>
          <a:p>
            <a:r>
              <a:rPr lang="el-GR" sz="2400" dirty="0" smtClean="0"/>
              <a:t>Η </a:t>
            </a:r>
            <a:r>
              <a:rPr lang="el-GR" sz="2400" dirty="0"/>
              <a:t>χημειοθεραπεία και μερικές φορές η ακτινοθεραπεία είναι δυνατό να διασπάσουν  τις επιφάνειες των βλεννογόνων και να εξαντλήσουν τον αριθμό των </a:t>
            </a:r>
            <a:r>
              <a:rPr lang="el-GR" sz="2400" dirty="0" smtClean="0"/>
              <a:t>ουδετερόφιλων </a:t>
            </a:r>
            <a:r>
              <a:rPr lang="el-GR" sz="2400" dirty="0"/>
              <a:t>και των λεμφοκυττάρων. </a:t>
            </a:r>
          </a:p>
          <a:p>
            <a:r>
              <a:rPr lang="el-GR" sz="2400" dirty="0" smtClean="0"/>
              <a:t>Το </a:t>
            </a:r>
            <a:r>
              <a:rPr lang="el-GR" sz="2400" dirty="0"/>
              <a:t>μέγεθος και η διάρκεια της ουδετεροπενίας έχει αποδειχθεί ότι σχετίζεται στενά με τη δημιουργία λοιμώξεων. </a:t>
            </a:r>
          </a:p>
          <a:p>
            <a:endParaRPr lang="el-GR" sz="2400" dirty="0" smtClean="0"/>
          </a:p>
        </p:txBody>
      </p:sp>
    </p:spTree>
    <p:extLst>
      <p:ext uri="{BB962C8B-B14F-4D97-AF65-F5344CB8AC3E}">
        <p14:creationId xmlns:p14="http://schemas.microsoft.com/office/powerpoint/2010/main" val="41058195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Λοιμώξεις </a:t>
            </a:r>
            <a:r>
              <a:rPr lang="el-GR" sz="2800" b="0" dirty="0" smtClean="0">
                <a:solidFill>
                  <a:prstClr val="black"/>
                </a:solidFill>
              </a:rPr>
              <a:t>(3/3)</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54</a:t>
            </a:fld>
            <a:endParaRPr lang="en-US" dirty="0">
              <a:solidFill>
                <a:prstClr val="black"/>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l-GR" sz="2400" dirty="0" smtClean="0"/>
                  <a:t>Η πλειονότητα των σοβαρών λοιμώξεων παρατηρείται όταν ο αριθμός των ουδετερόφιλων πέσει κάτω από το </a:t>
                </a:r>
                <a14:m>
                  <m:oMath xmlns:m="http://schemas.openxmlformats.org/officeDocument/2006/math">
                    <m:r>
                      <a:rPr lang="el-GR" sz="2400" b="0" i="0" smtClean="0">
                        <a:latin typeface="Cambria Math"/>
                      </a:rPr>
                      <m:t>0.1 </m:t>
                    </m:r>
                    <m:r>
                      <a:rPr lang="el-GR" sz="2400" b="0" i="0" smtClean="0">
                        <a:latin typeface="Cambria Math"/>
                        <a:ea typeface="Cambria Math"/>
                      </a:rPr>
                      <m:t>× </m:t>
                    </m:r>
                    <m:sSup>
                      <m:sSupPr>
                        <m:ctrlPr>
                          <a:rPr lang="el-GR" sz="2400" b="0" i="1" smtClean="0">
                            <a:latin typeface="Cambria Math"/>
                            <a:ea typeface="Cambria Math"/>
                          </a:rPr>
                        </m:ctrlPr>
                      </m:sSupPr>
                      <m:e>
                        <m:r>
                          <a:rPr lang="el-GR" sz="2400" b="0" i="0" smtClean="0">
                            <a:latin typeface="Cambria Math"/>
                            <a:ea typeface="Cambria Math"/>
                          </a:rPr>
                          <m:t>10</m:t>
                        </m:r>
                      </m:e>
                      <m:sup>
                        <m:r>
                          <a:rPr lang="el-GR" sz="2400" b="0" i="0" smtClean="0">
                            <a:latin typeface="Cambria Math"/>
                            <a:ea typeface="Cambria Math"/>
                          </a:rPr>
                          <m:t>9</m:t>
                        </m:r>
                      </m:sup>
                    </m:sSup>
                  </m:oMath>
                </a14:m>
                <a:r>
                  <a:rPr lang="el-GR" sz="2400" dirty="0" smtClean="0"/>
                  <a:t> /</a:t>
                </a:r>
                <a:r>
                  <a:rPr lang="el-GR" sz="2400" dirty="0">
                    <a:ea typeface="Cambria Math"/>
                  </a:rPr>
                  <a:t> </a:t>
                </a:r>
                <a14:m>
                  <m:oMath xmlns:m="http://schemas.openxmlformats.org/officeDocument/2006/math">
                    <m:r>
                      <m:rPr>
                        <m:sty m:val="p"/>
                      </m:rPr>
                      <a:rPr lang="en-US" sz="2400" i="0" smtClean="0">
                        <a:latin typeface="Cambria Math"/>
                        <a:ea typeface="Cambria Math"/>
                      </a:rPr>
                      <m:t>m</m:t>
                    </m:r>
                    <m:r>
                      <m:rPr>
                        <m:sty m:val="p"/>
                      </m:rPr>
                      <a:rPr lang="en-US" sz="2400" b="0" i="0" smtClean="0">
                        <a:latin typeface="Cambria Math"/>
                        <a:ea typeface="Cambria Math"/>
                      </a:rPr>
                      <m:t>l</m:t>
                    </m:r>
                    <m:r>
                      <a:rPr lang="en-US" sz="2400" b="0" i="0" smtClean="0">
                        <a:latin typeface="Cambria Math"/>
                        <a:ea typeface="Cambria Math"/>
                      </a:rPr>
                      <m:t>.</m:t>
                    </m:r>
                  </m:oMath>
                </a14:m>
                <a:r>
                  <a:rPr lang="en-US" sz="2400" dirty="0" smtClean="0"/>
                  <a:t> </a:t>
                </a:r>
                <a:r>
                  <a:rPr lang="el-GR" sz="2400" dirty="0" smtClean="0"/>
                  <a:t>Το νοσοκομειακό περιβάλλον που ο ασθενής είναι υποχρεωμένος να βρίσκεται αποτελεί άλλη μια πηγή παθογόνων μικροοργανισμών. </a:t>
                </a:r>
              </a:p>
              <a:p>
                <a:r>
                  <a:rPr lang="el-GR" sz="2400" dirty="0" smtClean="0"/>
                  <a:t>Το ενδεχόμενο των λοιμώξεων αυξάνεται περισσότερο από παράγοντες όπως την ηλικία και τα συνυπάρχοντα άλλα παθολογικά προβλήματα και το γενικό στρες που προκαλεί το γεγονός της διάγνωσης του καρκίνου </a:t>
                </a:r>
              </a:p>
              <a:p>
                <a:endParaRPr lang="el-GR"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63" t="-967" r="-741"/>
                </a:stretch>
              </a:blipFill>
            </p:spPr>
            <p:txBody>
              <a:bodyPr/>
              <a:lstStyle/>
              <a:p>
                <a:r>
                  <a:rPr lang="el-GR">
                    <a:noFill/>
                  </a:rPr>
                  <a:t> </a:t>
                </a:r>
              </a:p>
            </p:txBody>
          </p:sp>
        </mc:Fallback>
      </mc:AlternateContent>
    </p:spTree>
    <p:extLst>
      <p:ext uri="{BB962C8B-B14F-4D97-AF65-F5344CB8AC3E}">
        <p14:creationId xmlns:p14="http://schemas.microsoft.com/office/powerpoint/2010/main" val="34852070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Παράγοντες που προδιαθέτουν τα άτομα με καρκίνο σε </a:t>
            </a:r>
            <a:r>
              <a:rPr lang="el-GR" sz="3200" dirty="0" smtClean="0"/>
              <a:t>λοιμώξεις </a:t>
            </a:r>
            <a:r>
              <a:rPr lang="el-GR" sz="2800" b="0" dirty="0">
                <a:solidFill>
                  <a:prstClr val="black"/>
                </a:solidFill>
              </a:rPr>
              <a:t>(1/2)</a:t>
            </a:r>
            <a:r>
              <a:rPr lang="el-GR" sz="3200" dirty="0" smtClean="0"/>
              <a:t> </a:t>
            </a:r>
            <a:endParaRPr lang="el-GR"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55</a:t>
            </a:fld>
            <a:endParaRPr lang="en-US" dirty="0">
              <a:solidFill>
                <a:prstClr val="black"/>
              </a:solidFill>
            </a:endParaRPr>
          </a:p>
        </p:txBody>
      </p:sp>
      <p:sp>
        <p:nvSpPr>
          <p:cNvPr id="3" name="Content Placeholder 2"/>
          <p:cNvSpPr>
            <a:spLocks noGrp="1"/>
          </p:cNvSpPr>
          <p:nvPr>
            <p:ph idx="1"/>
          </p:nvPr>
        </p:nvSpPr>
        <p:spPr/>
        <p:txBody>
          <a:bodyPr>
            <a:normAutofit/>
          </a:bodyPr>
          <a:lstStyle/>
          <a:p>
            <a:pPr marL="0" indent="0">
              <a:buNone/>
            </a:pPr>
            <a:r>
              <a:rPr lang="el-GR" sz="2400" b="1" dirty="0" smtClean="0">
                <a:solidFill>
                  <a:schemeClr val="tx2"/>
                </a:solidFill>
              </a:rPr>
              <a:t>Παράγοντες σχετιζόμενοι με την ασθένεια</a:t>
            </a:r>
            <a:r>
              <a:rPr lang="en-US" sz="2400" b="1" dirty="0" smtClean="0">
                <a:solidFill>
                  <a:schemeClr val="tx2"/>
                </a:solidFill>
              </a:rPr>
              <a:t>:</a:t>
            </a:r>
            <a:endParaRPr lang="el-GR" sz="2400" b="1" dirty="0" smtClean="0">
              <a:solidFill>
                <a:schemeClr val="tx2"/>
              </a:solidFill>
            </a:endParaRPr>
          </a:p>
          <a:p>
            <a:r>
              <a:rPr lang="el-GR" sz="2400" dirty="0" smtClean="0"/>
              <a:t>Τα Τ – Λεμφοκύτταρα που είναι ειδικά της άμυνας σε ασθενείς με λέμφωμα, πολλαπλό μυέλωμα και λευχαιμία σχετίζονται με το γεγονός του ελλείμματος της άμυνας του σώματος </a:t>
            </a:r>
          </a:p>
          <a:p>
            <a:r>
              <a:rPr lang="el-GR" sz="2400" dirty="0" smtClean="0"/>
              <a:t>Διήθηση του μυελού των οστών, απόφραξη του όγκου και διάβρωση</a:t>
            </a:r>
          </a:p>
          <a:p>
            <a:r>
              <a:rPr lang="el-GR" sz="2400" dirty="0" smtClean="0"/>
              <a:t>Καχεξία</a:t>
            </a:r>
          </a:p>
          <a:p>
            <a:r>
              <a:rPr lang="el-GR" sz="2400" dirty="0" smtClean="0"/>
              <a:t>Στρες</a:t>
            </a:r>
          </a:p>
          <a:p>
            <a:r>
              <a:rPr lang="el-GR" sz="2400" dirty="0" smtClean="0"/>
              <a:t>Οι μεγάλες ηλικίες και η κακή διατροφή</a:t>
            </a:r>
          </a:p>
          <a:p>
            <a:r>
              <a:rPr lang="el-GR" sz="2400" dirty="0" smtClean="0"/>
              <a:t>Συνυπάρχουσες παθήσεις όπως νεφρική ανεπάρκεια, ηπατοπάθεια, διαβήτης, καρδιοπάθεια</a:t>
            </a:r>
          </a:p>
          <a:p>
            <a:endParaRPr lang="el-GR" sz="2400" dirty="0"/>
          </a:p>
        </p:txBody>
      </p:sp>
    </p:spTree>
    <p:extLst>
      <p:ext uri="{BB962C8B-B14F-4D97-AF65-F5344CB8AC3E}">
        <p14:creationId xmlns:p14="http://schemas.microsoft.com/office/powerpoint/2010/main" val="13749899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Παράγοντες που προδιαθέτουν τα άτομα με καρκίνο σε </a:t>
            </a:r>
            <a:r>
              <a:rPr lang="el-GR" sz="3200" dirty="0" smtClean="0"/>
              <a:t>λοιμώξεις </a:t>
            </a:r>
            <a:r>
              <a:rPr lang="el-GR" sz="2800" b="0" dirty="0" smtClean="0">
                <a:solidFill>
                  <a:prstClr val="black"/>
                </a:solidFill>
              </a:rPr>
              <a:t>(2/2</a:t>
            </a:r>
            <a:r>
              <a:rPr lang="el-GR" sz="2800" b="0" dirty="0">
                <a:solidFill>
                  <a:prstClr val="black"/>
                </a:solidFill>
              </a:rPr>
              <a:t>)</a:t>
            </a:r>
            <a:r>
              <a:rPr lang="el-GR" sz="3200" dirty="0" smtClean="0"/>
              <a:t> </a:t>
            </a:r>
            <a:endParaRPr lang="el-GR"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56</a:t>
            </a:fld>
            <a:endParaRPr lang="en-US" dirty="0">
              <a:solidFill>
                <a:prstClr val="black"/>
              </a:solidFill>
            </a:endParaRPr>
          </a:p>
        </p:txBody>
      </p:sp>
      <p:sp>
        <p:nvSpPr>
          <p:cNvPr id="3" name="Content Placeholder 2"/>
          <p:cNvSpPr>
            <a:spLocks noGrp="1"/>
          </p:cNvSpPr>
          <p:nvPr>
            <p:ph idx="1"/>
          </p:nvPr>
        </p:nvSpPr>
        <p:spPr>
          <a:xfrm>
            <a:off x="457200" y="1196752"/>
            <a:ext cx="8229600" cy="5400600"/>
          </a:xfrm>
        </p:spPr>
        <p:txBody>
          <a:bodyPr>
            <a:normAutofit/>
          </a:bodyPr>
          <a:lstStyle/>
          <a:p>
            <a:pPr marL="0" indent="0">
              <a:buNone/>
            </a:pPr>
            <a:r>
              <a:rPr lang="el-GR" sz="2400" b="1" dirty="0" smtClean="0">
                <a:solidFill>
                  <a:schemeClr val="tx2"/>
                </a:solidFill>
              </a:rPr>
              <a:t>Παράγοντες σχετιζόμενοι με τη θεραπεία</a:t>
            </a:r>
            <a:r>
              <a:rPr lang="en-US" sz="2400" b="1" dirty="0" smtClean="0">
                <a:solidFill>
                  <a:schemeClr val="tx2"/>
                </a:solidFill>
              </a:rPr>
              <a:t>:</a:t>
            </a:r>
            <a:endParaRPr lang="el-GR" sz="2400" b="1" dirty="0" smtClean="0">
              <a:solidFill>
                <a:schemeClr val="tx2"/>
              </a:solidFill>
            </a:endParaRPr>
          </a:p>
          <a:p>
            <a:r>
              <a:rPr lang="el-GR" sz="2400" dirty="0" smtClean="0"/>
              <a:t>Χημειοθεραπεία ή ακτινοθεραπεία στο μυελό των οστών προκαλεί μυελοκαταστολή</a:t>
            </a:r>
          </a:p>
          <a:p>
            <a:r>
              <a:rPr lang="el-GR" sz="2400" dirty="0" smtClean="0"/>
              <a:t>Τα στεροειδή προκαλούν κάμψη στη χημειοπροφυλακτική δράση των ουδετερόφιλων, μείωση της ενδοκύττωσης και μειωμένη λεμφοκυτταρική λειτουργία</a:t>
            </a:r>
          </a:p>
          <a:p>
            <a:r>
              <a:rPr lang="el-GR" sz="2400" dirty="0" smtClean="0"/>
              <a:t>Η χειρουργική επέμβαση οδηγεί σε πτώση των λεμφοκυττάρων και ανοσοκαταστολή</a:t>
            </a:r>
          </a:p>
          <a:p>
            <a:r>
              <a:rPr lang="el-GR" sz="2400" dirty="0" smtClean="0"/>
              <a:t>Επιθετικές διαδικασίες όπως η εισαγωγή ενός ενδαγγειακού καθετήρα είναι πηγή εισόδου μικροοργανισμών </a:t>
            </a:r>
          </a:p>
          <a:p>
            <a:r>
              <a:rPr lang="el-GR" sz="2400" dirty="0" smtClean="0"/>
              <a:t>Μερικοί παράγοντες προκαλούν καταστροφή στο βλενογοννικό φραγμό που είναι δυνητικές πύλες εισόδου των μικροοργανισμών</a:t>
            </a:r>
            <a:endParaRPr lang="el-GR" sz="2400" dirty="0"/>
          </a:p>
        </p:txBody>
      </p:sp>
    </p:spTree>
    <p:extLst>
      <p:ext uri="{BB962C8B-B14F-4D97-AF65-F5344CB8AC3E}">
        <p14:creationId xmlns:p14="http://schemas.microsoft.com/office/powerpoint/2010/main" val="34979536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Πρόληψη των λοιμώξεων</a:t>
            </a:r>
            <a:endParaRPr lang="el-GR" sz="3600" dirty="0"/>
          </a:p>
        </p:txBody>
      </p:sp>
      <p:sp>
        <p:nvSpPr>
          <p:cNvPr id="3" name="Content Placeholder 2"/>
          <p:cNvSpPr>
            <a:spLocks noGrp="1"/>
          </p:cNvSpPr>
          <p:nvPr>
            <p:ph idx="1"/>
          </p:nvPr>
        </p:nvSpPr>
        <p:spPr/>
        <p:txBody>
          <a:bodyPr>
            <a:normAutofit/>
          </a:bodyPr>
          <a:lstStyle/>
          <a:p>
            <a:r>
              <a:rPr lang="el-GR" sz="2800" dirty="0" smtClean="0"/>
              <a:t>Καταστολή ή περιορισμό των ενδογενών παθογόνων μικροοργανισμών</a:t>
            </a:r>
          </a:p>
          <a:p>
            <a:r>
              <a:rPr lang="el-GR" sz="2800" dirty="0" smtClean="0"/>
              <a:t>Πρόληψη της απόκτησης παθογόνων μικροοργανισμών από το νοσοκομείο</a:t>
            </a:r>
          </a:p>
          <a:p>
            <a:r>
              <a:rPr lang="el-GR" sz="2800" dirty="0" smtClean="0"/>
              <a:t>Απομόνωση ασθενών</a:t>
            </a:r>
          </a:p>
          <a:p>
            <a:r>
              <a:rPr lang="el-GR" sz="2800" dirty="0" smtClean="0"/>
              <a:t>Συσκευές κάθετης νηματικής ροής</a:t>
            </a:r>
          </a:p>
          <a:p>
            <a:r>
              <a:rPr lang="el-GR" sz="2800" dirty="0" smtClean="0"/>
              <a:t>Μείωση επισκέψεων των ασθενών στο νοσοκομείο</a:t>
            </a:r>
          </a:p>
          <a:p>
            <a:r>
              <a:rPr lang="el-GR" sz="2800" dirty="0" smtClean="0"/>
              <a:t>Μείωση άγχους</a:t>
            </a:r>
            <a:endParaRPr lang="el-GR"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31461261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492896"/>
            <a:ext cx="8229600" cy="1296144"/>
          </a:xfrm>
          <a:ln w="28575">
            <a:solidFill>
              <a:schemeClr val="tx1"/>
            </a:solidFill>
          </a:ln>
        </p:spPr>
        <p:txBody>
          <a:bodyPr/>
          <a:lstStyle/>
          <a:p>
            <a:r>
              <a:rPr lang="el-GR" dirty="0" smtClean="0"/>
              <a:t>Αντιμετώπιση καρκινικής καχεξίας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spTree>
    <p:extLst>
      <p:ext uri="{BB962C8B-B14F-4D97-AF65-F5344CB8AC3E}">
        <p14:creationId xmlns:p14="http://schemas.microsoft.com/office/powerpoint/2010/main" val="3971219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Επούλωση κατά πρώτο σκοπό </a:t>
            </a:r>
            <a:r>
              <a:rPr lang="el-GR" sz="2800" b="0" dirty="0">
                <a:solidFill>
                  <a:prstClr val="black"/>
                </a:solidFill>
              </a:rPr>
              <a:t>(1/2)</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sp>
        <p:nvSpPr>
          <p:cNvPr id="3" name="Content Placeholder 2"/>
          <p:cNvSpPr>
            <a:spLocks noGrp="1"/>
          </p:cNvSpPr>
          <p:nvPr>
            <p:ph idx="1"/>
          </p:nvPr>
        </p:nvSpPr>
        <p:spPr/>
        <p:txBody>
          <a:bodyPr>
            <a:normAutofit/>
          </a:bodyPr>
          <a:lstStyle/>
          <a:p>
            <a:r>
              <a:rPr lang="el-GR" sz="2400" dirty="0" smtClean="0"/>
              <a:t>Καθαρές χειρουργικές τομές καθώς και μικρά ομαλά και χωρίς απώλεια ιστών τραύματα αντιμετωπίζονται με αυτόν τον τρόπο. Όταν το τραύμα κλείνει κατά πρώτο σκοπό, ο ινώδης ιστός και η συγκόλληση των τραυματικών χειλιών  είναι ορατά. Λίγα λεπτά μετά τον τραυματισμό αρχίζει μια οξεία φλεγμονώδης αντίδραση με αποτέλεσμα τη σύσφιξη των λείων μυών, τη μείωση ροής αίματος και τη συσσώρευση κολλαγόνου και των αιμοπεταλίων στην περιοχή του τραύματος. </a:t>
            </a:r>
          </a:p>
          <a:p>
            <a:r>
              <a:rPr lang="el-GR" sz="2400" dirty="0" smtClean="0"/>
              <a:t>Η ενεργοποίηση του μηχανισμού παραγωγής ινώδους έχει ως αποτέλεσμα τη δημιουργία θρόμβου βύσματος που δημιουργεί συνθήκες αιμόστασης ενισχύοντας τη στερεότητα της ουλής.  </a:t>
            </a:r>
            <a:endParaRPr lang="el-GR" sz="2400" dirty="0"/>
          </a:p>
        </p:txBody>
      </p:sp>
    </p:spTree>
    <p:extLst>
      <p:ext uri="{BB962C8B-B14F-4D97-AF65-F5344CB8AC3E}">
        <p14:creationId xmlns:p14="http://schemas.microsoft.com/office/powerpoint/2010/main" val="33761937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Πιθανές αιτίες διατροφικών ελλειμμάτων σε ασθενείς με </a:t>
            </a:r>
            <a:r>
              <a:rPr lang="el-GR" sz="3200" dirty="0" smtClean="0"/>
              <a:t>καρκίνο </a:t>
            </a:r>
            <a:r>
              <a:rPr lang="el-GR" sz="2800" b="0" dirty="0">
                <a:solidFill>
                  <a:prstClr val="black"/>
                </a:solidFill>
              </a:rPr>
              <a:t>(</a:t>
            </a:r>
            <a:r>
              <a:rPr lang="en-US" sz="2800" b="0" dirty="0">
                <a:solidFill>
                  <a:prstClr val="black"/>
                </a:solidFill>
              </a:rPr>
              <a:t>1</a:t>
            </a:r>
            <a:r>
              <a:rPr lang="el-GR" sz="2800" b="0" dirty="0" smtClean="0">
                <a:solidFill>
                  <a:prstClr val="black"/>
                </a:solidFill>
              </a:rPr>
              <a:t>/2)</a:t>
            </a:r>
            <a:r>
              <a:rPr lang="en-US" dirty="0" smtClean="0">
                <a:solidFill>
                  <a:prstClr val="black"/>
                </a:solidFill>
              </a:rPr>
              <a:t> </a:t>
            </a:r>
            <a:endParaRPr lang="el-GR"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59</a:t>
            </a:fld>
            <a:endParaRPr lang="en-US" dirty="0">
              <a:solidFill>
                <a:prstClr val="black"/>
              </a:solidFill>
            </a:endParaRPr>
          </a:p>
        </p:txBody>
      </p:sp>
      <p:sp>
        <p:nvSpPr>
          <p:cNvPr id="3" name="Content Placeholder 2"/>
          <p:cNvSpPr>
            <a:spLocks noGrp="1"/>
          </p:cNvSpPr>
          <p:nvPr>
            <p:ph idx="1"/>
          </p:nvPr>
        </p:nvSpPr>
        <p:spPr>
          <a:xfrm>
            <a:off x="395536" y="1196752"/>
            <a:ext cx="8229600" cy="5472608"/>
          </a:xfrm>
        </p:spPr>
        <p:txBody>
          <a:bodyPr numCol="1">
            <a:normAutofit fontScale="92500" lnSpcReduction="10000"/>
          </a:bodyPr>
          <a:lstStyle/>
          <a:p>
            <a:r>
              <a:rPr lang="el-GR" sz="2400" dirty="0" smtClean="0"/>
              <a:t>Πτωχή όρεξη</a:t>
            </a:r>
          </a:p>
          <a:p>
            <a:r>
              <a:rPr lang="el-GR" sz="2400" dirty="0" smtClean="0"/>
              <a:t>Απουσία όρεξης</a:t>
            </a:r>
          </a:p>
          <a:p>
            <a:r>
              <a:rPr lang="el-GR" sz="2400" dirty="0" smtClean="0"/>
              <a:t>Ευαισθησία στο στόμα</a:t>
            </a:r>
          </a:p>
          <a:p>
            <a:r>
              <a:rPr lang="el-GR" sz="2400" dirty="0" smtClean="0"/>
              <a:t>Μολυσμένο στόμα</a:t>
            </a:r>
          </a:p>
          <a:p>
            <a:r>
              <a:rPr lang="el-GR" sz="2400" dirty="0" smtClean="0"/>
              <a:t>Κακή εφαρμογή οδοντοστοιχιών</a:t>
            </a:r>
          </a:p>
          <a:p>
            <a:r>
              <a:rPr lang="el-GR" sz="2400" dirty="0" smtClean="0"/>
              <a:t>Αδυναμία τοποθέτησης οδοντοστοιχιών </a:t>
            </a:r>
          </a:p>
          <a:p>
            <a:r>
              <a:rPr lang="el-GR" sz="2400" dirty="0" smtClean="0"/>
              <a:t>Αλλαγές στη γεύση </a:t>
            </a:r>
          </a:p>
          <a:p>
            <a:r>
              <a:rPr lang="el-GR" sz="2400" dirty="0" smtClean="0"/>
              <a:t>Απώλεια γεύσης </a:t>
            </a:r>
          </a:p>
          <a:p>
            <a:r>
              <a:rPr lang="el-GR" sz="2400" dirty="0" smtClean="0"/>
              <a:t>Δυσφαγία</a:t>
            </a:r>
          </a:p>
          <a:p>
            <a:r>
              <a:rPr lang="el-GR" sz="2400" dirty="0" smtClean="0"/>
              <a:t>Πόνος </a:t>
            </a:r>
          </a:p>
          <a:p>
            <a:r>
              <a:rPr lang="el-GR" sz="2400" dirty="0" smtClean="0"/>
              <a:t>Ναυτία </a:t>
            </a:r>
          </a:p>
          <a:p>
            <a:r>
              <a:rPr lang="el-GR" sz="2400" dirty="0" smtClean="0"/>
              <a:t>Δυσκοιλιότητα</a:t>
            </a:r>
          </a:p>
          <a:p>
            <a:r>
              <a:rPr lang="el-GR" sz="2400" dirty="0" smtClean="0"/>
              <a:t>Εμετός</a:t>
            </a:r>
          </a:p>
          <a:p>
            <a:r>
              <a:rPr lang="el-GR" sz="2400" dirty="0"/>
              <a:t>Κόπωση</a:t>
            </a:r>
          </a:p>
        </p:txBody>
      </p:sp>
    </p:spTree>
    <p:extLst>
      <p:ext uri="{BB962C8B-B14F-4D97-AF65-F5344CB8AC3E}">
        <p14:creationId xmlns:p14="http://schemas.microsoft.com/office/powerpoint/2010/main" val="22241348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Πιθανές αιτίες διατροφικών ελλειμμάτων σε ασθενείς με </a:t>
            </a:r>
            <a:r>
              <a:rPr lang="el-GR" sz="3200" dirty="0" smtClean="0"/>
              <a:t>καρκίνο </a:t>
            </a:r>
            <a:r>
              <a:rPr lang="el-GR" sz="2800" b="0" dirty="0" smtClean="0">
                <a:solidFill>
                  <a:prstClr val="black"/>
                </a:solidFill>
              </a:rPr>
              <a:t>(2/2)</a:t>
            </a:r>
            <a:r>
              <a:rPr lang="en-US" dirty="0" smtClean="0">
                <a:solidFill>
                  <a:prstClr val="black"/>
                </a:solidFill>
              </a:rPr>
              <a:t> </a:t>
            </a:r>
            <a:endParaRPr lang="el-GR"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60</a:t>
            </a:fld>
            <a:endParaRPr lang="en-US" dirty="0">
              <a:solidFill>
                <a:prstClr val="black"/>
              </a:solidFill>
            </a:endParaRPr>
          </a:p>
        </p:txBody>
      </p:sp>
      <p:sp>
        <p:nvSpPr>
          <p:cNvPr id="3" name="Content Placeholder 2"/>
          <p:cNvSpPr>
            <a:spLocks noGrp="1"/>
          </p:cNvSpPr>
          <p:nvPr>
            <p:ph idx="1"/>
          </p:nvPr>
        </p:nvSpPr>
        <p:spPr>
          <a:xfrm>
            <a:off x="395536" y="1196752"/>
            <a:ext cx="8229600" cy="5544616"/>
          </a:xfrm>
        </p:spPr>
        <p:txBody>
          <a:bodyPr numCol="1">
            <a:normAutofit fontScale="92500" lnSpcReduction="10000"/>
          </a:bodyPr>
          <a:lstStyle/>
          <a:p>
            <a:r>
              <a:rPr lang="el-GR" sz="2400" dirty="0" smtClean="0"/>
              <a:t>Δύσπνοια</a:t>
            </a:r>
          </a:p>
          <a:p>
            <a:r>
              <a:rPr lang="el-GR" sz="2400" dirty="0" smtClean="0"/>
              <a:t>Μεταβολικές διαταραχές </a:t>
            </a:r>
          </a:p>
          <a:p>
            <a:r>
              <a:rPr lang="el-GR" sz="2400" dirty="0" smtClean="0"/>
              <a:t>Δυσαπορρόφηση</a:t>
            </a:r>
          </a:p>
          <a:p>
            <a:r>
              <a:rPr lang="el-GR" sz="2400" dirty="0" smtClean="0"/>
              <a:t>Κατά τη διάρκεια της Ακτινοθεραπείας</a:t>
            </a:r>
          </a:p>
          <a:p>
            <a:r>
              <a:rPr lang="el-GR" sz="2400" dirty="0" smtClean="0"/>
              <a:t>Κατά τη διάρκεια της Χημειοθεραπείας</a:t>
            </a:r>
          </a:p>
          <a:p>
            <a:r>
              <a:rPr lang="el-GR" sz="2400" dirty="0" smtClean="0"/>
              <a:t>Μετά την ολοκλήρωση της Ακτινοθεραπείας</a:t>
            </a:r>
          </a:p>
          <a:p>
            <a:r>
              <a:rPr lang="el-GR" sz="2400" dirty="0"/>
              <a:t>Μετά την ολοκλήρωση της </a:t>
            </a:r>
            <a:r>
              <a:rPr lang="el-GR" sz="2400" dirty="0" smtClean="0"/>
              <a:t>Χημειοθεραπείας</a:t>
            </a:r>
            <a:endParaRPr lang="el-GR" sz="2400" dirty="0"/>
          </a:p>
          <a:p>
            <a:r>
              <a:rPr lang="el-GR" sz="2400" dirty="0" smtClean="0"/>
              <a:t>Διόγκωση ύπατος </a:t>
            </a:r>
          </a:p>
          <a:p>
            <a:r>
              <a:rPr lang="el-GR" sz="2400" dirty="0" smtClean="0"/>
              <a:t>Συμπίεση του στομάχου από παρακείμενα διογκωμένα όργανα ή τον όγκο</a:t>
            </a:r>
          </a:p>
          <a:p>
            <a:r>
              <a:rPr lang="el-GR" sz="2400" dirty="0" smtClean="0"/>
              <a:t>Δύσοσμα έλκη</a:t>
            </a:r>
          </a:p>
          <a:p>
            <a:r>
              <a:rPr lang="el-GR" sz="2400" dirty="0" smtClean="0"/>
              <a:t>Δυσοσμίες του σώματος του ασθενή</a:t>
            </a:r>
          </a:p>
          <a:p>
            <a:r>
              <a:rPr lang="el-GR" sz="2400" dirty="0" smtClean="0"/>
              <a:t>Άγχος </a:t>
            </a:r>
          </a:p>
          <a:p>
            <a:r>
              <a:rPr lang="el-GR" sz="2400" dirty="0" smtClean="0"/>
              <a:t>Κατάθλιψη</a:t>
            </a:r>
            <a:endParaRPr lang="el-GR" sz="2400" dirty="0"/>
          </a:p>
        </p:txBody>
      </p:sp>
    </p:spTree>
    <p:extLst>
      <p:ext uri="{BB962C8B-B14F-4D97-AF65-F5344CB8AC3E}">
        <p14:creationId xmlns:p14="http://schemas.microsoft.com/office/powerpoint/2010/main" val="38720255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Η αντιμετώπιση των προβλημάτων διατροφής μπορεί να </a:t>
            </a:r>
            <a:endParaRPr lang="el-GR"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61</a:t>
            </a:fld>
            <a:endParaRPr lang="en-US" dirty="0">
              <a:solidFill>
                <a:prstClr val="black"/>
              </a:solidFill>
            </a:endParaRPr>
          </a:p>
        </p:txBody>
      </p:sp>
      <p:sp>
        <p:nvSpPr>
          <p:cNvPr id="3" name="Content Placeholder 2"/>
          <p:cNvSpPr>
            <a:spLocks noGrp="1"/>
          </p:cNvSpPr>
          <p:nvPr>
            <p:ph idx="1"/>
          </p:nvPr>
        </p:nvSpPr>
        <p:spPr/>
        <p:txBody>
          <a:bodyPr>
            <a:normAutofit/>
          </a:bodyPr>
          <a:lstStyle/>
          <a:p>
            <a:r>
              <a:rPr lang="el-GR" sz="2400" dirty="0" smtClean="0"/>
              <a:t>Βελτιωθεί ή να διατηρηθεί σε φυσιολογικά πλαίσια η ποιότητα ζωής.</a:t>
            </a:r>
          </a:p>
          <a:p>
            <a:r>
              <a:rPr lang="el-GR" sz="2400" dirty="0" smtClean="0"/>
              <a:t>Βελτιωθεί η ανοχή της θεραπείας.</a:t>
            </a:r>
          </a:p>
          <a:p>
            <a:r>
              <a:rPr lang="el-GR" sz="2400" dirty="0" smtClean="0"/>
              <a:t>Διατηρηθεί η ακεραιότητα του δέρματος, να αυξηθούν οι πιθανότητες επούλωσης των ελκών και να μειωθεί ο κίνδυνος εμφάνισης κατακλίσεων.</a:t>
            </a:r>
          </a:p>
          <a:p>
            <a:r>
              <a:rPr lang="el-GR" sz="2400" dirty="0" smtClean="0"/>
              <a:t>Επιδειχθεί ο αναγκαίος σεβασμός για το άτομο πέρα από την ασθένειά του. </a:t>
            </a:r>
          </a:p>
          <a:p>
            <a:r>
              <a:rPr lang="el-GR" sz="2400" dirty="0" smtClean="0"/>
              <a:t>Αναγνωρισθούν οι ανησυχίες που σχετίζονται με τη διατροφή. </a:t>
            </a:r>
          </a:p>
          <a:p>
            <a:endParaRPr lang="el-GR" sz="2400" dirty="0"/>
          </a:p>
        </p:txBody>
      </p:sp>
    </p:spTree>
    <p:extLst>
      <p:ext uri="{BB962C8B-B14F-4D97-AF65-F5344CB8AC3E}">
        <p14:creationId xmlns:p14="http://schemas.microsoft.com/office/powerpoint/2010/main" val="22280706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Προβλήματα ασθενών με καρκίνο: απώλεια βάρους</a:t>
            </a:r>
            <a:endParaRPr lang="el-GR"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62</a:t>
            </a:fld>
            <a:endParaRPr lang="en-US" dirty="0">
              <a:solidFill>
                <a:prstClr val="black"/>
              </a:solidFill>
            </a:endParaRPr>
          </a:p>
        </p:txBody>
      </p:sp>
      <p:sp>
        <p:nvSpPr>
          <p:cNvPr id="3" name="Content Placeholder 2"/>
          <p:cNvSpPr>
            <a:spLocks noGrp="1"/>
          </p:cNvSpPr>
          <p:nvPr>
            <p:ph idx="1"/>
          </p:nvPr>
        </p:nvSpPr>
        <p:spPr/>
        <p:txBody>
          <a:bodyPr>
            <a:normAutofit/>
          </a:bodyPr>
          <a:lstStyle/>
          <a:p>
            <a:r>
              <a:rPr lang="el-GR" sz="2400" dirty="0" smtClean="0"/>
              <a:t>Η απώλεια βάρους συχνά συνοδεύει τον καρκίνο και σε ορισμένες εντοπίσεις, ίσως είναι το πρώτο σημείο εμφάνισης της νόσου. </a:t>
            </a:r>
          </a:p>
          <a:p>
            <a:r>
              <a:rPr lang="el-GR" sz="2400" dirty="0" smtClean="0"/>
              <a:t>Στην πραγματικότητα η σημαντική απώλεια βάρους δεν είναι η πρώτη ένδειξη καρκίνου αλλά ένα σημείο κακής πρόγνωσης, ανεξάρτητα από τη λειτουργική κατάσταση ή το στάδιο της ασθένειας. </a:t>
            </a:r>
          </a:p>
          <a:p>
            <a:r>
              <a:rPr lang="el-GR" sz="2400" dirty="0" smtClean="0"/>
              <a:t>Στον καρκίνο του πνεύμονα η απώλεια βάρους πάνω από το 10% του συνολικού βάρους του σώματος σχετίζεται με την κακή πρόγνωση. </a:t>
            </a:r>
            <a:endParaRPr lang="el-GR" sz="2400" dirty="0"/>
          </a:p>
        </p:txBody>
      </p:sp>
    </p:spTree>
    <p:extLst>
      <p:ext uri="{BB962C8B-B14F-4D97-AF65-F5344CB8AC3E}">
        <p14:creationId xmlns:p14="http://schemas.microsoft.com/office/powerpoint/2010/main" val="4021489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Προβλήματα ασθενών με καρκίνο: ανορεξία</a:t>
            </a:r>
            <a:endParaRPr lang="el-GR"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63</a:t>
            </a:fld>
            <a:endParaRPr lang="en-US" dirty="0">
              <a:solidFill>
                <a:prstClr val="black"/>
              </a:solidFill>
            </a:endParaRPr>
          </a:p>
        </p:txBody>
      </p:sp>
      <p:sp>
        <p:nvSpPr>
          <p:cNvPr id="3" name="Content Placeholder 2"/>
          <p:cNvSpPr>
            <a:spLocks noGrp="1"/>
          </p:cNvSpPr>
          <p:nvPr>
            <p:ph idx="1"/>
          </p:nvPr>
        </p:nvSpPr>
        <p:spPr/>
        <p:txBody>
          <a:bodyPr>
            <a:normAutofit/>
          </a:bodyPr>
          <a:lstStyle/>
          <a:p>
            <a:r>
              <a:rPr lang="el-GR" sz="2400" dirty="0" smtClean="0"/>
              <a:t>Η μειωμένη όρεξη μπορεί να είναι το αποτέλεσμα πολλών παραγόντων. Οι αισθήσεις της γεύσης ή της όσφρησης μπορεί να μεταβληθούν περισσότερο όταν το μέγεθος του όγκου είναι μεγάλο. Είναι δυνατό να παρατηρηθεί κορεσμός, ή αίσθημα πληρότητας. </a:t>
            </a:r>
          </a:p>
          <a:p>
            <a:r>
              <a:rPr lang="el-GR" sz="2400" dirty="0" smtClean="0"/>
              <a:t>Η καθυστερημένη κένωση του στομάχου είναι χαρακτηριστικό σημείο του καρκίνου, λόγω της διαταραχής του μεταβολισμού της γλυκόζης, της απώλειας των μυών του τοιχώματος του στομάχου, ή της θεραπευτικής αγωγής όπως η χορήγηση μορφίνης. </a:t>
            </a:r>
          </a:p>
          <a:p>
            <a:r>
              <a:rPr lang="el-GR" sz="2400" dirty="0" smtClean="0"/>
              <a:t>Η αλλαγή του μεταβολισμού της γλυκόζης μπορεί να οδηγήσει σε υψηλά επίπεδα γλυκόζης στο αίμα, τα οποία προκαλούν απώλεια όρεξης. </a:t>
            </a:r>
            <a:endParaRPr lang="el-GR" sz="2400" dirty="0"/>
          </a:p>
        </p:txBody>
      </p:sp>
    </p:spTree>
    <p:extLst>
      <p:ext uri="{BB962C8B-B14F-4D97-AF65-F5344CB8AC3E}">
        <p14:creationId xmlns:p14="http://schemas.microsoft.com/office/powerpoint/2010/main" val="20573529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Προβλήματα ασθενών με καρκίνο: καρκινική καχεξία</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64</a:t>
            </a:fld>
            <a:endParaRPr lang="en-US" dirty="0">
              <a:solidFill>
                <a:prstClr val="black"/>
              </a:solidFill>
            </a:endParaRPr>
          </a:p>
        </p:txBody>
      </p:sp>
      <p:sp>
        <p:nvSpPr>
          <p:cNvPr id="3" name="Content Placeholder 2"/>
          <p:cNvSpPr>
            <a:spLocks noGrp="1"/>
          </p:cNvSpPr>
          <p:nvPr>
            <p:ph idx="1"/>
          </p:nvPr>
        </p:nvSpPr>
        <p:spPr/>
        <p:txBody>
          <a:bodyPr>
            <a:normAutofit fontScale="92500"/>
          </a:bodyPr>
          <a:lstStyle/>
          <a:p>
            <a:r>
              <a:rPr lang="el-GR" sz="2400" dirty="0" smtClean="0"/>
              <a:t>Η καρκινική καχεξία είναι ένα σύνδρομο απώλειας που συνδέεται συχνά με τον προχωρημένο καρκίνο. Στην συνείδηση της κοινωνίας η εικόνα του αποδυναμωμένου ανθρώπου με τη μεγάλη απώλεια βάρους που πονά είναι συνυφασμένη με τον καρκίνο, ως την τελική εικόνα της ασθένειας. </a:t>
            </a:r>
          </a:p>
          <a:p>
            <a:r>
              <a:rPr lang="el-GR" sz="2400" dirty="0" smtClean="0"/>
              <a:t>Είναι η εικόνα που μένει στη μνήμη της οικογένειας και των συντρόφων από τα αγαπημένα τους πρόσωπα που πέθαναν από καρκίνο. </a:t>
            </a:r>
          </a:p>
          <a:p>
            <a:r>
              <a:rPr lang="el-GR" sz="2400" dirty="0" smtClean="0"/>
              <a:t>Αυτές οι εικόνες είναι πολύ έντονες και προκαλούν επώδυνες και μακρόχρονες αναμνήσεις που μπορούν να επιπλέξουν τη διεργασία της απώλειας και να δυσκολέψουν τη διαδικασία του πένθους. Αν και η καχεξία δεν είναι αναπόφευκτη συνέπεια του καρκίνου οι μισοί από τους ασθενείς ίσως να επηρεασθούν από αυτή σε κάποιο βαθμό κατά τη διάρκεια της εξέλιξης της νόσου.</a:t>
            </a:r>
            <a:endParaRPr lang="el-GR" sz="2400" dirty="0"/>
          </a:p>
        </p:txBody>
      </p:sp>
    </p:spTree>
    <p:extLst>
      <p:ext uri="{BB962C8B-B14F-4D97-AF65-F5344CB8AC3E}">
        <p14:creationId xmlns:p14="http://schemas.microsoft.com/office/powerpoint/2010/main" val="9195600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Συμπτώματα καρκινικής καχεξίας</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65</a:t>
            </a:fld>
            <a:endParaRPr lang="en-US" dirty="0">
              <a:solidFill>
                <a:prstClr val="black"/>
              </a:solidFill>
            </a:endParaRPr>
          </a:p>
        </p:txBody>
      </p:sp>
      <p:sp>
        <p:nvSpPr>
          <p:cNvPr id="3" name="Content Placeholder 2"/>
          <p:cNvSpPr>
            <a:spLocks noGrp="1"/>
          </p:cNvSpPr>
          <p:nvPr>
            <p:ph idx="1"/>
          </p:nvPr>
        </p:nvSpPr>
        <p:spPr/>
        <p:txBody>
          <a:bodyPr>
            <a:normAutofit/>
          </a:bodyPr>
          <a:lstStyle/>
          <a:p>
            <a:r>
              <a:rPr lang="el-GR" sz="2400" dirty="0" smtClean="0"/>
              <a:t>Απώλεια μυών </a:t>
            </a:r>
          </a:p>
          <a:p>
            <a:r>
              <a:rPr lang="el-GR" sz="2400" dirty="0" smtClean="0"/>
              <a:t>Απώλεια βάρους</a:t>
            </a:r>
          </a:p>
          <a:p>
            <a:r>
              <a:rPr lang="el-GR" sz="2400" dirty="0" smtClean="0"/>
              <a:t>Ανορεξία</a:t>
            </a:r>
          </a:p>
          <a:p>
            <a:r>
              <a:rPr lang="el-GR" sz="2400" dirty="0" smtClean="0"/>
              <a:t>Οίδημα λόγω υπονατριαιμίας</a:t>
            </a:r>
            <a:endParaRPr lang="el-GR" sz="2400" dirty="0"/>
          </a:p>
          <a:p>
            <a:r>
              <a:rPr lang="el-GR" sz="2400" dirty="0" smtClean="0"/>
              <a:t>Ταχεία εγκατάσταση κόπωσης</a:t>
            </a:r>
          </a:p>
          <a:p>
            <a:r>
              <a:rPr lang="el-GR" sz="2400" dirty="0" smtClean="0"/>
              <a:t>Ανοσοκαταστολή</a:t>
            </a:r>
          </a:p>
          <a:p>
            <a:r>
              <a:rPr lang="el-GR" sz="2400" dirty="0" smtClean="0"/>
              <a:t>Αδυναμία συγκέντρωσης προσοχής</a:t>
            </a:r>
          </a:p>
          <a:p>
            <a:r>
              <a:rPr lang="el-GR" sz="2400" dirty="0" smtClean="0"/>
              <a:t>Μείωση της κινητικότητας και των πνευματικών ικανοτήτων</a:t>
            </a:r>
          </a:p>
          <a:p>
            <a:endParaRPr lang="el-GR" sz="2400" dirty="0"/>
          </a:p>
        </p:txBody>
      </p:sp>
    </p:spTree>
    <p:extLst>
      <p:ext uri="{BB962C8B-B14F-4D97-AF65-F5344CB8AC3E}">
        <p14:creationId xmlns:p14="http://schemas.microsoft.com/office/powerpoint/2010/main" val="22366496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Διατροφικές παρεμβάσεις</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66</a:t>
            </a:fld>
            <a:endParaRPr lang="en-US" dirty="0">
              <a:solidFill>
                <a:prstClr val="black"/>
              </a:solidFill>
            </a:endParaRPr>
          </a:p>
        </p:txBody>
      </p:sp>
      <p:sp>
        <p:nvSpPr>
          <p:cNvPr id="3" name="Content Placeholder 2"/>
          <p:cNvSpPr>
            <a:spLocks noGrp="1"/>
          </p:cNvSpPr>
          <p:nvPr>
            <p:ph idx="1"/>
          </p:nvPr>
        </p:nvSpPr>
        <p:spPr/>
        <p:txBody>
          <a:bodyPr>
            <a:normAutofit/>
          </a:bodyPr>
          <a:lstStyle/>
          <a:p>
            <a:r>
              <a:rPr lang="el-GR" sz="2400" dirty="0" smtClean="0"/>
              <a:t>Ο στόχος των διατροφικών παρεμβάσεων είναι η διατήρηση ή η διόρθωση του διατροφικού επιπέδου, ιδιαίτερα όταν αυτό διευκολύνει την καλύτερη οριστική θεραπεία, ή βελτιώνει την ποιότητα της ζωής. </a:t>
            </a:r>
          </a:p>
          <a:p>
            <a:r>
              <a:rPr lang="el-GR" sz="2400" dirty="0" smtClean="0"/>
              <a:t>Αυτό συνήθως επιτυγχάνεται με τη χορήγηση συμπληρωμάτων διατροφής από του στόματος. Όπου είναι εφικτή η μείωση ή η ανατροπή των επιδράσεων της καχεξίας, επιτυγχάνεται μείωση της κόπωσης και των θεραπευτικών επιπλοκών, βελτίωση της ανοσίας και του αισθήματος της ευεξίας. </a:t>
            </a:r>
            <a:endParaRPr lang="el-GR" sz="2400" dirty="0"/>
          </a:p>
        </p:txBody>
      </p:sp>
    </p:spTree>
    <p:extLst>
      <p:ext uri="{BB962C8B-B14F-4D97-AF65-F5344CB8AC3E}">
        <p14:creationId xmlns:p14="http://schemas.microsoft.com/office/powerpoint/2010/main" val="14840147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smtClean="0"/>
              <a:t>Διατροφική παρέμβαση στη φροντίδα ασθενών με </a:t>
            </a:r>
            <a:r>
              <a:rPr lang="el-GR" sz="3600" dirty="0" smtClean="0"/>
              <a:t>καρκίνο </a:t>
            </a:r>
            <a:r>
              <a:rPr lang="el-GR" sz="2800" b="0" dirty="0">
                <a:solidFill>
                  <a:prstClr val="black"/>
                </a:solidFill>
              </a:rPr>
              <a:t>(</a:t>
            </a:r>
            <a:r>
              <a:rPr lang="en-US" sz="2800" b="0" dirty="0">
                <a:solidFill>
                  <a:prstClr val="black"/>
                </a:solidFill>
              </a:rPr>
              <a:t>1</a:t>
            </a:r>
            <a:r>
              <a:rPr lang="el-GR" sz="2800" b="0" dirty="0" smtClean="0">
                <a:solidFill>
                  <a:prstClr val="black"/>
                </a:solidFill>
              </a:rPr>
              <a:t>/4)</a:t>
            </a:r>
            <a:r>
              <a:rPr lang="en-US" dirty="0" smtClean="0">
                <a:solidFill>
                  <a:prstClr val="black"/>
                </a:solidFill>
              </a:rPr>
              <a:t> </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67</a:t>
            </a:fld>
            <a:endParaRPr lang="en-US" dirty="0">
              <a:solidFill>
                <a:prstClr val="black"/>
              </a:solidFill>
            </a:endParaRPr>
          </a:p>
        </p:txBody>
      </p:sp>
      <p:sp>
        <p:nvSpPr>
          <p:cNvPr id="3" name="Content Placeholder 2"/>
          <p:cNvSpPr>
            <a:spLocks noGrp="1"/>
          </p:cNvSpPr>
          <p:nvPr>
            <p:ph idx="1"/>
          </p:nvPr>
        </p:nvSpPr>
        <p:spPr/>
        <p:txBody>
          <a:bodyPr>
            <a:normAutofit/>
          </a:bodyPr>
          <a:lstStyle/>
          <a:p>
            <a:pPr marL="0" indent="0">
              <a:buNone/>
            </a:pPr>
            <a:r>
              <a:rPr lang="el-GR" sz="2400" b="1" dirty="0" smtClean="0">
                <a:solidFill>
                  <a:schemeClr val="tx2"/>
                </a:solidFill>
              </a:rPr>
              <a:t>Για τους ασθενείς με μικρή ή καθόλου απώλεια βάρους </a:t>
            </a:r>
            <a:r>
              <a:rPr lang="el-GR" sz="2400" dirty="0" smtClean="0"/>
              <a:t>η ανορεξία κατά την έναρξη της θεραπείας (η χρήση διατροφικών παρεμβάσεων στοχεύουν στην πρόληψη)</a:t>
            </a:r>
            <a:r>
              <a:rPr lang="en-US" sz="2400" dirty="0" smtClean="0"/>
              <a:t>:</a:t>
            </a:r>
            <a:endParaRPr lang="el-GR" sz="2400" dirty="0" smtClean="0"/>
          </a:p>
          <a:p>
            <a:r>
              <a:rPr lang="el-GR" sz="2400" dirty="0" smtClean="0"/>
              <a:t>Συμβουλευτική παρέμβαση για τη διατήρηση πρόσληψης τροφής</a:t>
            </a:r>
          </a:p>
          <a:p>
            <a:pPr lvl="1"/>
            <a:r>
              <a:rPr lang="el-GR" sz="2200" dirty="0" smtClean="0"/>
              <a:t>Εκτίμηση των αλλαγών της γεύσης</a:t>
            </a:r>
          </a:p>
          <a:p>
            <a:pPr lvl="1"/>
            <a:r>
              <a:rPr lang="el-GR" sz="2200" dirty="0" smtClean="0"/>
              <a:t>Πρόληψη της ναυτίας και του εμετού</a:t>
            </a:r>
          </a:p>
          <a:p>
            <a:pPr lvl="1"/>
            <a:r>
              <a:rPr lang="el-GR" sz="2200" dirty="0" smtClean="0"/>
              <a:t>Αποφυγή καταστάσεων που δημιουργού αποστροφή στο φαγητό </a:t>
            </a:r>
          </a:p>
          <a:p>
            <a:r>
              <a:rPr lang="el-GR" sz="2400" dirty="0" smtClean="0"/>
              <a:t>Χορήγηση ισορροπημένων θερμιδικών/ πρωτεϊνικών συμπληρωμάτων διατροφής στις ελεύθερες παρενεργειών χρονικές περιόδους</a:t>
            </a:r>
          </a:p>
          <a:p>
            <a:endParaRPr lang="el-GR" sz="2400" b="1" dirty="0"/>
          </a:p>
        </p:txBody>
      </p:sp>
    </p:spTree>
    <p:extLst>
      <p:ext uri="{BB962C8B-B14F-4D97-AF65-F5344CB8AC3E}">
        <p14:creationId xmlns:p14="http://schemas.microsoft.com/office/powerpoint/2010/main" val="39846101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smtClean="0"/>
              <a:t>Διατροφική παρέμβαση στη φροντίδα ασθενών με </a:t>
            </a:r>
            <a:r>
              <a:rPr lang="el-GR" sz="3600" dirty="0" smtClean="0"/>
              <a:t>καρκίνο </a:t>
            </a:r>
            <a:r>
              <a:rPr lang="el-GR" sz="2800" b="0" dirty="0" smtClean="0">
                <a:solidFill>
                  <a:prstClr val="black"/>
                </a:solidFill>
              </a:rPr>
              <a:t>(2/4)</a:t>
            </a:r>
            <a:r>
              <a:rPr lang="en-US" dirty="0" smtClean="0">
                <a:solidFill>
                  <a:prstClr val="black"/>
                </a:solidFill>
              </a:rPr>
              <a:t> </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68</a:t>
            </a:fld>
            <a:endParaRPr lang="en-US" dirty="0">
              <a:solidFill>
                <a:prstClr val="black"/>
              </a:solidFill>
            </a:endParaRPr>
          </a:p>
        </p:txBody>
      </p:sp>
      <p:sp>
        <p:nvSpPr>
          <p:cNvPr id="3" name="Content Placeholder 2"/>
          <p:cNvSpPr>
            <a:spLocks noGrp="1"/>
          </p:cNvSpPr>
          <p:nvPr>
            <p:ph idx="1"/>
          </p:nvPr>
        </p:nvSpPr>
        <p:spPr/>
        <p:txBody>
          <a:bodyPr>
            <a:normAutofit/>
          </a:bodyPr>
          <a:lstStyle/>
          <a:p>
            <a:pPr marL="0" indent="0">
              <a:buNone/>
            </a:pPr>
            <a:r>
              <a:rPr lang="el-GR" sz="2400" b="1" dirty="0" smtClean="0">
                <a:solidFill>
                  <a:schemeClr val="tx2"/>
                </a:solidFill>
              </a:rPr>
              <a:t>Για τους ασθενείς που αδυνατούν να σιτιστούν</a:t>
            </a:r>
            <a:r>
              <a:rPr lang="en-US" sz="2400" dirty="0" smtClean="0"/>
              <a:t>:</a:t>
            </a:r>
            <a:endParaRPr lang="el-GR" sz="2400" dirty="0" smtClean="0"/>
          </a:p>
          <a:p>
            <a:r>
              <a:rPr lang="el-GR" sz="2400" dirty="0" smtClean="0"/>
              <a:t>Στην περίπτωση που το πεπτικό σύστημα είναι άθικτο ή υπάρχει διακοπή της ικανότητας κατάποσης, σκεφτείτε την εντερική διατροφή</a:t>
            </a:r>
          </a:p>
          <a:p>
            <a:r>
              <a:rPr lang="el-GR" sz="2400" dirty="0" smtClean="0"/>
              <a:t>Εάν το πεπτικό σύστημα δεν είναι πλήρως λειτουργικό η παρεντερική διατροφή ίσως είναι η πλέον ενδεικνυόμενη</a:t>
            </a:r>
          </a:p>
          <a:p>
            <a:endParaRPr lang="el-GR" sz="2400" dirty="0" smtClean="0"/>
          </a:p>
          <a:p>
            <a:endParaRPr lang="el-GR" sz="2400" b="1" dirty="0"/>
          </a:p>
        </p:txBody>
      </p:sp>
    </p:spTree>
    <p:extLst>
      <p:ext uri="{BB962C8B-B14F-4D97-AF65-F5344CB8AC3E}">
        <p14:creationId xmlns:p14="http://schemas.microsoft.com/office/powerpoint/2010/main" val="1789101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Επούλωση κατά πρώτο σκοπό </a:t>
            </a:r>
            <a:r>
              <a:rPr lang="el-GR" sz="2800" b="0" dirty="0" smtClean="0">
                <a:solidFill>
                  <a:prstClr val="black"/>
                </a:solidFill>
              </a:rPr>
              <a:t>(2/2</a:t>
            </a:r>
            <a:r>
              <a:rPr lang="el-GR" sz="2800" b="0" dirty="0">
                <a:solidFill>
                  <a:prstClr val="black"/>
                </a:solidFill>
              </a:rPr>
              <a:t>)</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sp>
        <p:nvSpPr>
          <p:cNvPr id="3" name="Content Placeholder 2"/>
          <p:cNvSpPr>
            <a:spLocks noGrp="1"/>
          </p:cNvSpPr>
          <p:nvPr>
            <p:ph idx="1"/>
          </p:nvPr>
        </p:nvSpPr>
        <p:spPr/>
        <p:txBody>
          <a:bodyPr>
            <a:normAutofit lnSpcReduction="10000"/>
          </a:bodyPr>
          <a:lstStyle/>
          <a:p>
            <a:r>
              <a:rPr lang="el-GR" sz="2400" dirty="0" smtClean="0"/>
              <a:t>Λόγω της καταστροφής του επιθήλιου των τριχοειδών ο ορός αίματος, τα λευκά και τα ερυθρά αιμοσφαίρια και τα αντισώματα περνούν στην περιοχή της πληγής</a:t>
            </a:r>
          </a:p>
          <a:p>
            <a:r>
              <a:rPr lang="el-GR" sz="2400" dirty="0" smtClean="0"/>
              <a:t>Στη διάρκεια της επόμενης φάσης της επούλωσης και μέσα σε ώρες, δημιουργείται ο θρόμβος και τα πολυμορφοπύρηνα, τα λευκά αιμοσφαίρια και τα μακρόφαγα λαμβάνουν επίσης μέρος στη διεργασία απομάκρυνσης των μικροβίων που δημιουργούνται στο τραύμα. </a:t>
            </a:r>
          </a:p>
          <a:p>
            <a:r>
              <a:rPr lang="el-GR" sz="2400" dirty="0" smtClean="0"/>
              <a:t>Μετά από περίπου 24 ώρες αρχίζει η ανάπτυξη επιδερμικών κυττάρων κατά μήκος της επιφάνειας του τραύματος κάτω από τη στεγνή τώρα κρούστα. Γίνεται ορατή η διεργασία επούλωσης η οποία εξαρτάται από τη φύση και το μέγεθος της πληγής και θα συνεχίζεται για 2-3 μέρες.</a:t>
            </a:r>
            <a:endParaRPr lang="el-GR" sz="2400" dirty="0"/>
          </a:p>
        </p:txBody>
      </p:sp>
    </p:spTree>
    <p:extLst>
      <p:ext uri="{BB962C8B-B14F-4D97-AF65-F5344CB8AC3E}">
        <p14:creationId xmlns:p14="http://schemas.microsoft.com/office/powerpoint/2010/main" val="13361658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smtClean="0"/>
              <a:t>Διατροφική παρέμβαση στη φροντίδα ασθενών με </a:t>
            </a:r>
            <a:r>
              <a:rPr lang="el-GR" sz="3600" dirty="0" smtClean="0"/>
              <a:t>καρκίνο </a:t>
            </a:r>
            <a:r>
              <a:rPr lang="el-GR" sz="2800" b="0" dirty="0" smtClean="0">
                <a:solidFill>
                  <a:prstClr val="black"/>
                </a:solidFill>
              </a:rPr>
              <a:t>(3/4</a:t>
            </a:r>
            <a:r>
              <a:rPr lang="el-GR" sz="2800" b="0" dirty="0">
                <a:solidFill>
                  <a:prstClr val="black"/>
                </a:solidFill>
              </a:rPr>
              <a:t>)</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69</a:t>
            </a:fld>
            <a:endParaRPr lang="en-US" dirty="0">
              <a:solidFill>
                <a:prstClr val="black"/>
              </a:solidFill>
            </a:endParaRPr>
          </a:p>
        </p:txBody>
      </p:sp>
      <p:sp>
        <p:nvSpPr>
          <p:cNvPr id="3" name="Content Placeholder 2"/>
          <p:cNvSpPr>
            <a:spLocks noGrp="1"/>
          </p:cNvSpPr>
          <p:nvPr>
            <p:ph idx="1"/>
          </p:nvPr>
        </p:nvSpPr>
        <p:spPr/>
        <p:txBody>
          <a:bodyPr>
            <a:normAutofit/>
          </a:bodyPr>
          <a:lstStyle/>
          <a:p>
            <a:pPr marL="0" indent="0">
              <a:buNone/>
            </a:pPr>
            <a:r>
              <a:rPr lang="el-GR" sz="2400" b="1" dirty="0" smtClean="0">
                <a:solidFill>
                  <a:schemeClr val="tx2"/>
                </a:solidFill>
              </a:rPr>
              <a:t>Για τους ασθενείς που λαμβάνουν ανακουφιστική αγωγή ή έχουν προχωρημένη νόσο</a:t>
            </a:r>
            <a:r>
              <a:rPr lang="en-US" sz="2400" dirty="0" smtClean="0"/>
              <a:t>:</a:t>
            </a:r>
            <a:endParaRPr lang="el-GR" sz="2400" dirty="0" smtClean="0"/>
          </a:p>
          <a:p>
            <a:r>
              <a:rPr lang="el-GR" sz="2400" dirty="0" smtClean="0"/>
              <a:t>Μικρότερη από το φυσιολογικό πρόσληψη θερμίδων ίσως να καθυστερήσει την ανάπτυξη του όγκου και να αυξήσει την επιβίωση</a:t>
            </a:r>
          </a:p>
          <a:p>
            <a:r>
              <a:rPr lang="el-GR" sz="2400" dirty="0" smtClean="0"/>
              <a:t>Σκεφτείτε προϊόντα που διεγείρουν την όρεξη όπως μεγεστρόλη οξεική</a:t>
            </a:r>
          </a:p>
          <a:p>
            <a:endParaRPr lang="el-GR" sz="2400" b="1" dirty="0"/>
          </a:p>
        </p:txBody>
      </p:sp>
    </p:spTree>
    <p:extLst>
      <p:ext uri="{BB962C8B-B14F-4D97-AF65-F5344CB8AC3E}">
        <p14:creationId xmlns:p14="http://schemas.microsoft.com/office/powerpoint/2010/main" val="1354936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smtClean="0"/>
              <a:t>Διατροφική παρέμβαση στη φροντίδα ασθενών με </a:t>
            </a:r>
            <a:r>
              <a:rPr lang="el-GR" sz="3600" smtClean="0"/>
              <a:t>καρκίνο </a:t>
            </a:r>
            <a:r>
              <a:rPr lang="el-GR" sz="2800" b="0" smtClean="0">
                <a:solidFill>
                  <a:prstClr val="black"/>
                </a:solidFill>
              </a:rPr>
              <a:t>(4/4</a:t>
            </a:r>
            <a:r>
              <a:rPr lang="el-GR" sz="2800" b="0" dirty="0">
                <a:solidFill>
                  <a:prstClr val="black"/>
                </a:solidFill>
              </a:rPr>
              <a:t>)</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70</a:t>
            </a:fld>
            <a:endParaRPr lang="en-US" dirty="0">
              <a:solidFill>
                <a:prstClr val="black"/>
              </a:solidFill>
            </a:endParaRPr>
          </a:p>
        </p:txBody>
      </p:sp>
      <p:sp>
        <p:nvSpPr>
          <p:cNvPr id="3" name="Content Placeholder 2"/>
          <p:cNvSpPr>
            <a:spLocks noGrp="1"/>
          </p:cNvSpPr>
          <p:nvPr>
            <p:ph idx="1"/>
          </p:nvPr>
        </p:nvSpPr>
        <p:spPr>
          <a:xfrm>
            <a:off x="457200" y="1196752"/>
            <a:ext cx="8229600" cy="5472608"/>
          </a:xfrm>
        </p:spPr>
        <p:txBody>
          <a:bodyPr>
            <a:normAutofit lnSpcReduction="10000"/>
          </a:bodyPr>
          <a:lstStyle/>
          <a:p>
            <a:pPr marL="0" indent="0">
              <a:buNone/>
            </a:pPr>
            <a:r>
              <a:rPr lang="el-GR" sz="2400" b="1" dirty="0" smtClean="0">
                <a:solidFill>
                  <a:schemeClr val="tx2"/>
                </a:solidFill>
              </a:rPr>
              <a:t>Για όλες τις περιπτώσεις η βελτίωση της πρόσληψης τροφής διευκολύνεται με</a:t>
            </a:r>
            <a:r>
              <a:rPr lang="en-US" sz="2400" dirty="0" smtClean="0"/>
              <a:t>:</a:t>
            </a:r>
            <a:endParaRPr lang="el-GR" sz="2400" dirty="0" smtClean="0"/>
          </a:p>
          <a:p>
            <a:r>
              <a:rPr lang="el-GR" sz="2400" dirty="0" smtClean="0"/>
              <a:t>Ενθάρρυνση της επιλογής των αγαπημένων/ προτιμητέων φαγητών</a:t>
            </a:r>
          </a:p>
          <a:p>
            <a:r>
              <a:rPr lang="el-GR" sz="2400" dirty="0" smtClean="0"/>
              <a:t>Πρόταση πρόσληψης μικρών και συχνών γευμάτων</a:t>
            </a:r>
          </a:p>
          <a:p>
            <a:r>
              <a:rPr lang="el-GR" sz="2400" dirty="0" smtClean="0"/>
              <a:t>Επιλογή, εάν είναι εφικτό, φαγητών με υψηλό ποσοστό πρωτεϊνών</a:t>
            </a:r>
          </a:p>
          <a:p>
            <a:r>
              <a:rPr lang="el-GR" sz="2400" dirty="0" smtClean="0"/>
              <a:t>Χορήγηση αντιεμετικών, αναλγητικών, φροντίδας στόματος</a:t>
            </a:r>
          </a:p>
          <a:p>
            <a:r>
              <a:rPr lang="el-GR" sz="2400" dirty="0" smtClean="0"/>
              <a:t>Παροχή της δυνατότητας του οικογενειακού περιβάλλοντος του να μαγειρέψουν</a:t>
            </a:r>
          </a:p>
          <a:p>
            <a:r>
              <a:rPr lang="el-GR" sz="2400" dirty="0" smtClean="0"/>
              <a:t>Χρήση άσκησης, κρασιού και απεριτίφ, χαλάρωσης για τη διέγερση της όρεξης</a:t>
            </a:r>
          </a:p>
          <a:p>
            <a:r>
              <a:rPr lang="el-GR" sz="2400" dirty="0" smtClean="0"/>
              <a:t>Χρησιμοποίηση ημερολογίων καταγραφής προσλαμβανομένων θερμίδων </a:t>
            </a:r>
          </a:p>
          <a:p>
            <a:endParaRPr lang="el-GR" sz="2400" dirty="0" smtClean="0"/>
          </a:p>
          <a:p>
            <a:endParaRPr lang="el-GR" sz="2400" b="1" dirty="0"/>
          </a:p>
        </p:txBody>
      </p:sp>
    </p:spTree>
    <p:extLst>
      <p:ext uri="{BB962C8B-B14F-4D97-AF65-F5344CB8AC3E}">
        <p14:creationId xmlns:p14="http://schemas.microsoft.com/office/powerpoint/2010/main" val="39594210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Βιβλιογραφία</a:t>
            </a:r>
          </a:p>
        </p:txBody>
      </p:sp>
      <p:sp>
        <p:nvSpPr>
          <p:cNvPr id="3" name="Content Placeholder 2"/>
          <p:cNvSpPr>
            <a:spLocks noGrp="1"/>
          </p:cNvSpPr>
          <p:nvPr>
            <p:ph idx="1"/>
          </p:nvPr>
        </p:nvSpPr>
        <p:spPr/>
        <p:txBody>
          <a:bodyPr/>
          <a:lstStyle/>
          <a:p>
            <a:r>
              <a:rPr lang="en-US" sz="2400" dirty="0">
                <a:cs typeface="Arial" pitchFamily="34" charset="0"/>
              </a:rPr>
              <a:t>Jessica Corner &amp; Christopher </a:t>
            </a:r>
            <a:r>
              <a:rPr lang="en-US" sz="2400" dirty="0" smtClean="0">
                <a:cs typeface="Arial" pitchFamily="34" charset="0"/>
              </a:rPr>
              <a:t>Bailey, </a:t>
            </a:r>
            <a:r>
              <a:rPr lang="el-GR" sz="2400" dirty="0" smtClean="0">
                <a:cs typeface="Arial" pitchFamily="34" charset="0"/>
              </a:rPr>
              <a:t>Νοσηλευτική Ογκολογία</a:t>
            </a:r>
            <a:r>
              <a:rPr lang="en-US" sz="2400" dirty="0" smtClean="0">
                <a:cs typeface="Arial" pitchFamily="34" charset="0"/>
              </a:rPr>
              <a:t>, </a:t>
            </a:r>
            <a:r>
              <a:rPr lang="el-GR" sz="2400" dirty="0" smtClean="0">
                <a:cs typeface="Arial" pitchFamily="34" charset="0"/>
              </a:rPr>
              <a:t>Το </a:t>
            </a:r>
            <a:r>
              <a:rPr lang="el-GR" sz="2400" dirty="0">
                <a:cs typeface="Arial" pitchFamily="34" charset="0"/>
              </a:rPr>
              <a:t>πλαίσιο </a:t>
            </a:r>
            <a:r>
              <a:rPr lang="el-GR" sz="2400" dirty="0" smtClean="0">
                <a:cs typeface="Arial" pitchFamily="34" charset="0"/>
              </a:rPr>
              <a:t>φροντίδας</a:t>
            </a:r>
            <a:r>
              <a:rPr lang="en-US" sz="2400" dirty="0" smtClean="0">
                <a:cs typeface="Arial" pitchFamily="34" charset="0"/>
              </a:rPr>
              <a:t>, </a:t>
            </a:r>
            <a:r>
              <a:rPr lang="el-GR" sz="2400" dirty="0" smtClean="0">
                <a:cs typeface="Arial" pitchFamily="34" charset="0"/>
              </a:rPr>
              <a:t>Επιμέλεια</a:t>
            </a:r>
            <a:r>
              <a:rPr lang="el-GR" sz="2400" dirty="0">
                <a:cs typeface="Arial" pitchFamily="34" charset="0"/>
              </a:rPr>
              <a:t>: Ελισάβετ </a:t>
            </a:r>
            <a:r>
              <a:rPr lang="el-GR" sz="2400" dirty="0" smtClean="0">
                <a:cs typeface="Arial" pitchFamily="34" charset="0"/>
              </a:rPr>
              <a:t>Πατηράκη-Κουρμπάνη</a:t>
            </a:r>
            <a:r>
              <a:rPr lang="en-US" sz="2400" dirty="0" smtClean="0">
                <a:cs typeface="Arial" pitchFamily="34" charset="0"/>
              </a:rPr>
              <a:t>, </a:t>
            </a:r>
            <a:r>
              <a:rPr lang="el-GR" sz="2400" dirty="0" smtClean="0">
                <a:cs typeface="Arial" pitchFamily="34" charset="0"/>
              </a:rPr>
              <a:t>Εκδόσεις</a:t>
            </a:r>
            <a:r>
              <a:rPr lang="el-GR" sz="2400" dirty="0">
                <a:cs typeface="Arial" pitchFamily="34" charset="0"/>
              </a:rPr>
              <a:t>: Π.Χ. Πασχαλίδης</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71</a:t>
            </a:fld>
            <a:endParaRPr lang="el-GR" dirty="0">
              <a:solidFill>
                <a:prstClr val="black"/>
              </a:solidFill>
            </a:endParaRPr>
          </a:p>
        </p:txBody>
      </p:sp>
    </p:spTree>
    <p:extLst>
      <p:ext uri="{BB962C8B-B14F-4D97-AF65-F5344CB8AC3E}">
        <p14:creationId xmlns:p14="http://schemas.microsoft.com/office/powerpoint/2010/main" val="11964959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Ευάγγελος </a:t>
            </a:r>
            <a:r>
              <a:rPr lang="el-GR" sz="2000" dirty="0" smtClean="0"/>
              <a:t>Δούσης</a:t>
            </a:r>
            <a:r>
              <a:rPr lang="en-US" sz="2000" dirty="0" smtClean="0"/>
              <a:t>, </a:t>
            </a:r>
            <a:r>
              <a:rPr lang="el-GR" sz="2000" dirty="0"/>
              <a:t>Ουρανία </a:t>
            </a:r>
            <a:r>
              <a:rPr lang="el-GR" sz="2000" dirty="0" smtClean="0"/>
              <a:t>Γκοβίνα</a:t>
            </a:r>
            <a:r>
              <a:rPr lang="en-US" sz="2000" dirty="0" smtClean="0"/>
              <a:t>,</a:t>
            </a:r>
            <a:r>
              <a:rPr lang="el-GR" sz="2000" dirty="0" smtClean="0"/>
              <a:t> 2014. Ευάγγελος Δούσης</a:t>
            </a:r>
            <a:r>
              <a:rPr lang="en-US" sz="2000" dirty="0" smtClean="0"/>
              <a:t>, </a:t>
            </a:r>
            <a:r>
              <a:rPr lang="el-GR" sz="2000" dirty="0"/>
              <a:t>Ουρανία Γκοβίνα. </a:t>
            </a:r>
            <a:r>
              <a:rPr lang="el-GR" sz="2000" dirty="0" smtClean="0"/>
              <a:t>«Ογκολογική Νοσηλευτική. </a:t>
            </a:r>
            <a:r>
              <a:rPr lang="el-GR" sz="2000" dirty="0"/>
              <a:t>Ενότητα </a:t>
            </a:r>
            <a:r>
              <a:rPr lang="en-US" sz="2000" dirty="0" smtClean="0"/>
              <a:t>1</a:t>
            </a:r>
            <a:r>
              <a:rPr lang="en-US" sz="2000" dirty="0"/>
              <a:t>2</a:t>
            </a:r>
            <a:r>
              <a:rPr lang="el-GR" sz="2000" dirty="0" smtClean="0"/>
              <a:t>:</a:t>
            </a:r>
            <a:r>
              <a:rPr lang="en-US" sz="2000" dirty="0" smtClean="0"/>
              <a:t> </a:t>
            </a:r>
            <a:r>
              <a:rPr lang="el-GR" sz="2000" dirty="0"/>
              <a:t>Αντιμετώπιση κυριότερων επιπλοκών της νόσου και της θεραπείας».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6192729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76</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96324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Ανοικτή επούλωση (ίνωση)</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
        <p:nvSpPr>
          <p:cNvPr id="3" name="Content Placeholder 2"/>
          <p:cNvSpPr>
            <a:spLocks noGrp="1"/>
          </p:cNvSpPr>
          <p:nvPr>
            <p:ph idx="1"/>
          </p:nvPr>
        </p:nvSpPr>
        <p:spPr>
          <a:xfrm>
            <a:off x="457200" y="1196752"/>
            <a:ext cx="8229600" cy="5472608"/>
          </a:xfrm>
        </p:spPr>
        <p:txBody>
          <a:bodyPr>
            <a:normAutofit fontScale="92500" lnSpcReduction="10000"/>
          </a:bodyPr>
          <a:lstStyle/>
          <a:p>
            <a:r>
              <a:rPr lang="el-GR" sz="2400" dirty="0" smtClean="0"/>
              <a:t>Αποτελεί τη μέθοδο επιλογής όταν υπάρχει μεγάλος κίνδυνος λοίμωξης μετά από μια μεγάλη χειρουργική επέμβαση και αντενδείκνυται η άμεση συρραφή των άκρων του τραύματος. Η ανοικτή μέθοδος επούλωσης είναι πιο χρονοβόρα από την επούλωση κατά πρώτο σκοπό γιατί η πληγή εμπλουτίζεται σταδιακά για τον σχηματισμό ινώδους. </a:t>
            </a:r>
            <a:endParaRPr lang="en-US" sz="2400" dirty="0" smtClean="0"/>
          </a:p>
          <a:p>
            <a:r>
              <a:rPr lang="el-GR" sz="2400" dirty="0" smtClean="0"/>
              <a:t>Ο ινώδης ιστός αποτελείται από κολλαγόνο και ένα σύμπλεγμα από πολυσακχαρίτες, πρωτεΐνες, άλατα και άλλα κολλοειδή στοιχεία. Όταν η τραυματική κοιλότητα έχει γεμίσει με ινώδη ιστό ενεργοποιούνται τα επιθηλιακά κύτταρα από τα άκρα της πληγής και ένα πλέγμα από κολλαγόνο συσσωρεύεται στην επιφάνεια της πληγής. </a:t>
            </a:r>
            <a:endParaRPr lang="en-US" sz="2400" dirty="0" smtClean="0"/>
          </a:p>
          <a:p>
            <a:r>
              <a:rPr lang="el-GR" sz="2400" dirty="0" smtClean="0"/>
              <a:t>Αυτή η ουλή είναι πολύ εύθραυστη και γι αυτό χρειάζεται προσοχή για να μην σπάσει και δημιουργηθεί επιπλέον βλάβη. Η ανάπτυξη του κολλαγόνου εξαρτάται από την καλή παροχή οξυγόνου στην περιοχή και την επαρκή ποσότητα βιταμίνης </a:t>
            </a:r>
            <a:r>
              <a:rPr lang="en-US" sz="2400" dirty="0" smtClean="0"/>
              <a:t>C. </a:t>
            </a:r>
            <a:endParaRPr lang="el-GR" sz="2400" dirty="0"/>
          </a:p>
        </p:txBody>
      </p:sp>
    </p:spTree>
    <p:extLst>
      <p:ext uri="{BB962C8B-B14F-4D97-AF65-F5344CB8AC3E}">
        <p14:creationId xmlns:p14="http://schemas.microsoft.com/office/powerpoint/2010/main" val="1086436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smtClean="0"/>
              <a:t>Καθυστερημένη ή κατά δεύτερο σκοπό επούλωση</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sp>
        <p:nvSpPr>
          <p:cNvPr id="3" name="Content Placeholder 2"/>
          <p:cNvSpPr>
            <a:spLocks noGrp="1"/>
          </p:cNvSpPr>
          <p:nvPr>
            <p:ph idx="1"/>
          </p:nvPr>
        </p:nvSpPr>
        <p:spPr/>
        <p:txBody>
          <a:bodyPr>
            <a:normAutofit lnSpcReduction="10000"/>
          </a:bodyPr>
          <a:lstStyle/>
          <a:p>
            <a:r>
              <a:rPr lang="el-GR" sz="2400" dirty="0" smtClean="0"/>
              <a:t>Η καθυστερημένη κατά δεύτερο σκοπό επούλωση εμφανίζεται όταν μολυνθεί το τραύμα και διακοπεί η διαδικασία επούλωσης, ή όταν η παροχή του αίματος είναι περιορισμένη. </a:t>
            </a:r>
          </a:p>
          <a:p>
            <a:r>
              <a:rPr lang="el-GR" sz="2400" dirty="0" smtClean="0"/>
              <a:t>Όταν συμβαίνει καθυστερημένη κατά δεύτερο σκοπό επούλωση, το τραύμα παραμένει ανοικτό για 3-4 μέρες.</a:t>
            </a:r>
          </a:p>
          <a:p>
            <a:r>
              <a:rPr lang="el-GR" sz="2400" dirty="0" smtClean="0"/>
              <a:t>Κατά τη φάση της ωρίμανσης τα ινώδη κύτταρα αρχίζουν να απομακρύνονται και η αφυδάτωση της περιοχής από τα επιπλέον υγρά και η αναδιοργάνωση του κολλαγόνου έχει ως αποτέλεσμα τα άκρα του τραύματος να προσεγγίζουν μέσω συστολής. Η ανοικτή μέθοδος επούλωσης δεν συνίσταται όταν η τομή θα είναι ορατή ιδιαίτερα σε τραύματα προσώπου, διότι δημιουργούνται δυσμορφίες στην περιοχή. </a:t>
            </a:r>
          </a:p>
        </p:txBody>
      </p:sp>
    </p:spTree>
    <p:extLst>
      <p:ext uri="{BB962C8B-B14F-4D97-AF65-F5344CB8AC3E}">
        <p14:creationId xmlns:p14="http://schemas.microsoft.com/office/powerpoint/2010/main" val="2470994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48a754504283ae4df185fdb628ed1b6f1a4173"/>
</p:tagLst>
</file>

<file path=ppt/theme/theme1.xml><?xml version="1.0" encoding="utf-8"?>
<a:theme xmlns:a="http://schemas.openxmlformats.org/drawingml/2006/main" name="OC_template_updated">
  <a:themeElements>
    <a:clrScheme name="Custom 1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11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2436</TotalTime>
  <Words>5481</Words>
  <Application>Microsoft Office PowerPoint</Application>
  <PresentationFormat>Προβολή στην οθόνη (4:3)</PresentationFormat>
  <Paragraphs>462</Paragraphs>
  <Slides>79</Slides>
  <Notes>7</Notes>
  <HiddenSlides>0</HiddenSlides>
  <MMClips>0</MMClips>
  <ScaleCrop>false</ScaleCrop>
  <HeadingPairs>
    <vt:vector size="4" baseType="variant">
      <vt:variant>
        <vt:lpstr>Θέμα</vt:lpstr>
      </vt:variant>
      <vt:variant>
        <vt:i4>3</vt:i4>
      </vt:variant>
      <vt:variant>
        <vt:lpstr>Τίτλοι διαφανειών</vt:lpstr>
      </vt:variant>
      <vt:variant>
        <vt:i4>79</vt:i4>
      </vt:variant>
    </vt:vector>
  </HeadingPairs>
  <TitlesOfParts>
    <vt:vector size="82" baseType="lpstr">
      <vt:lpstr>OC_template_updated</vt:lpstr>
      <vt:lpstr>1_OC_template_updated</vt:lpstr>
      <vt:lpstr>2_OC_template_updated</vt:lpstr>
      <vt:lpstr>Ογκολογική Νοσηλευτική</vt:lpstr>
      <vt:lpstr>Διαχείριση τραυμάτων - ελκών</vt:lpstr>
      <vt:lpstr>Πρόσφατα διαθέσιμα επιθέματα (1/2)</vt:lpstr>
      <vt:lpstr>Πρόσφατα διαθέσιμα επιθέματα (2/2)</vt:lpstr>
      <vt:lpstr>Ταξινόμηση τραυμάτων</vt:lpstr>
      <vt:lpstr>Επούλωση κατά πρώτο σκοπό (1/2)</vt:lpstr>
      <vt:lpstr>Επούλωση κατά πρώτο σκοπό (2/2)</vt:lpstr>
      <vt:lpstr>Ανοικτή επούλωση (ίνωση)</vt:lpstr>
      <vt:lpstr>Καθυστερημένη ή κατά δεύτερο σκοπό επούλωση</vt:lpstr>
      <vt:lpstr>Τοποθέτηση μοσχεύματος</vt:lpstr>
      <vt:lpstr>Στόχοι επίδεσης τραυμάτων</vt:lpstr>
      <vt:lpstr>Φλεγμονώδη έλκη (1/2)</vt:lpstr>
      <vt:lpstr>Φλεγμονώδη έλκη (2/2)</vt:lpstr>
      <vt:lpstr>Λεμφοίδημα</vt:lpstr>
      <vt:lpstr>Λεμφικό σύστημα (1/2)</vt:lpstr>
      <vt:lpstr>Λεμφικό σύστημα (2/2)</vt:lpstr>
      <vt:lpstr>Λεμφοίδημα (1/2) </vt:lpstr>
      <vt:lpstr>Λεμφοίδημα (2/2) </vt:lpstr>
      <vt:lpstr>Λεμφοίδημα και καρκίνος (1/2)</vt:lpstr>
      <vt:lpstr>Λεμφοίδημα και καρκίνος (2/2)</vt:lpstr>
      <vt:lpstr>Διάγνωση του λεμφοιδήματος</vt:lpstr>
      <vt:lpstr>Διάγνωση του λεμφοιδήματος: παράγοντες κινδύνου</vt:lpstr>
      <vt:lpstr>Διάγνωση λεμφοιδήματος</vt:lpstr>
      <vt:lpstr>Διάγνωση λεμφοιδήματος : δερματικά προβλήματα</vt:lpstr>
      <vt:lpstr>Διάγνωση λεμφοιδήματος</vt:lpstr>
      <vt:lpstr>Αντιμετώπιση λεμφοιδήματος</vt:lpstr>
      <vt:lpstr>Αντιμετώπιση λεμφοιδήματος: φυσική θεραπεία – φροντίδα δέρματος (1/3)</vt:lpstr>
      <vt:lpstr>Αντιμετώπιση λεμφοιδήματος: φυσική θεραπεία – φροντίδα δέρματος (2/3)</vt:lpstr>
      <vt:lpstr>Αντιμετώπιση λεμφοιδήματος: φυσική θεραπεία – φροντίδα δέρματος (3/3)</vt:lpstr>
      <vt:lpstr>Αντιμετώπιση λεμφοιδήματος: φυσική θεραπεία – εξωτερική συμπίεση (1/2)</vt:lpstr>
      <vt:lpstr>Αντιμετώπιση λεμφοιδήματος: φυσική θεραπεία – εξωτερική συμπίεση (2/2)</vt:lpstr>
      <vt:lpstr>Αντιμετώπιση λεμφοιδήματος: φυσική θεραπεία – άσκηση – μασάζ (1/3)</vt:lpstr>
      <vt:lpstr>Αντιμετώπιση λεμφοιδήματος: φυσική θεραπεία – άσκηση – μασάζ (2/3)</vt:lpstr>
      <vt:lpstr>Αντιμετώπιση λεμφοιδήματος: φυσική θεραπεία – άσκηση – μασάζ (3/3)</vt:lpstr>
      <vt:lpstr>Κακοήθης ασκίτης</vt:lpstr>
      <vt:lpstr>Κακοήθης ασκίτης</vt:lpstr>
      <vt:lpstr>Συμπτώματα κακοήθη ασκίτη</vt:lpstr>
      <vt:lpstr>Παθοφυσιολογία κακοήθους ασκίτη</vt:lpstr>
      <vt:lpstr>Αντιμετώπιση κακοήθους ασκίτη</vt:lpstr>
      <vt:lpstr>Διαχείριση του ασκίτη σε προχωρημένο καρκίνο</vt:lpstr>
      <vt:lpstr>Επαναλαμβανόμενες παρακεντήσεις (1/2)</vt:lpstr>
      <vt:lpstr>Επαναλαμβανόμενες παρακεντήσεις (2/2)</vt:lpstr>
      <vt:lpstr>Περιτονεοφλεβική παράκαμψη</vt:lpstr>
      <vt:lpstr>Καταστολή του μυελού των οστών: Λοιμώξεις και Αιμορραγία</vt:lpstr>
      <vt:lpstr>Καταστολή μυελού οστών λόγω ΧΜΘ</vt:lpstr>
      <vt:lpstr>Αιμοποίηση</vt:lpstr>
      <vt:lpstr>Μεταμόσχευση περιφερικών μυελικών κυττάρων του αίματος</vt:lpstr>
      <vt:lpstr>Μεταμόσχευση περιφερικών μυελικών κυττάρων του αίματος (πλεονεκτήματα)</vt:lpstr>
      <vt:lpstr>Αιμορραγικές εκδηλώσεις (1/2)</vt:lpstr>
      <vt:lpstr>Αιμορραγικές εκδηλώσεις (2/2)</vt:lpstr>
      <vt:lpstr>Αντιμετώπιση της αιμορραγίας</vt:lpstr>
      <vt:lpstr>Πρόληψη της αιμορραγίας</vt:lpstr>
      <vt:lpstr>Λοιμώξεις (1/3)</vt:lpstr>
      <vt:lpstr>Λοιμώξεις (2/3)</vt:lpstr>
      <vt:lpstr>Λοιμώξεις (3/3)</vt:lpstr>
      <vt:lpstr>Παράγοντες που προδιαθέτουν τα άτομα με καρκίνο σε λοιμώξεις (1/2) </vt:lpstr>
      <vt:lpstr>Παράγοντες που προδιαθέτουν τα άτομα με καρκίνο σε λοιμώξεις (2/2) </vt:lpstr>
      <vt:lpstr>Πρόληψη των λοιμώξεων</vt:lpstr>
      <vt:lpstr>Αντιμετώπιση καρκινικής καχεξίας </vt:lpstr>
      <vt:lpstr>Πιθανές αιτίες διατροφικών ελλειμμάτων σε ασθενείς με καρκίνο (1/2) </vt:lpstr>
      <vt:lpstr>Πιθανές αιτίες διατροφικών ελλειμμάτων σε ασθενείς με καρκίνο (2/2) </vt:lpstr>
      <vt:lpstr>Η αντιμετώπιση των προβλημάτων διατροφής μπορεί να </vt:lpstr>
      <vt:lpstr>Προβλήματα ασθενών με καρκίνο: απώλεια βάρους</vt:lpstr>
      <vt:lpstr>Προβλήματα ασθενών με καρκίνο: ανορεξία</vt:lpstr>
      <vt:lpstr>Προβλήματα ασθενών με καρκίνο: καρκινική καχεξία</vt:lpstr>
      <vt:lpstr>Συμπτώματα καρκινικής καχεξίας</vt:lpstr>
      <vt:lpstr>Διατροφικές παρεμβάσεις</vt:lpstr>
      <vt:lpstr>Διατροφική παρέμβαση στη φροντίδα ασθενών με καρκίνο (1/4) </vt:lpstr>
      <vt:lpstr>Διατροφική παρέμβαση στη φροντίδα ασθενών με καρκίνο (2/4) </vt:lpstr>
      <vt:lpstr>Διατροφική παρέμβαση στη φροντίδα ασθενών με καρκίνο (3/4)</vt:lpstr>
      <vt:lpstr>Διατροφική παρέμβαση στη φροντίδα ασθενών με καρκίνο (4/4)</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natasakar new</cp:lastModifiedBy>
  <cp:revision>199</cp:revision>
  <dcterms:created xsi:type="dcterms:W3CDTF">2013-03-04T13:35:19Z</dcterms:created>
  <dcterms:modified xsi:type="dcterms:W3CDTF">2015-05-29T11:34:43Z</dcterms:modified>
</cp:coreProperties>
</file>