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9"/>
  </p:notesMasterIdLst>
  <p:handoutMasterIdLst>
    <p:handoutMasterId r:id="rId20"/>
  </p:handoutMasterIdLst>
  <p:sldIdLst>
    <p:sldId id="256" r:id="rId3"/>
    <p:sldId id="288" r:id="rId4"/>
    <p:sldId id="321" r:id="rId5"/>
    <p:sldId id="322" r:id="rId6"/>
    <p:sldId id="323" r:id="rId7"/>
    <p:sldId id="324" r:id="rId8"/>
    <p:sldId id="325" r:id="rId9"/>
    <p:sldId id="326" r:id="rId10"/>
    <p:sldId id="327" r:id="rId11"/>
    <p:sldId id="305" r:id="rId12"/>
    <p:sldId id="306" r:id="rId13"/>
    <p:sldId id="307" r:id="rId14"/>
    <p:sldId id="308" r:id="rId15"/>
    <p:sldId id="309" r:id="rId16"/>
    <p:sldId id="310" r:id="rId17"/>
    <p:sldId id="312"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29" autoAdjust="0"/>
  </p:normalViewPr>
  <p:slideViewPr>
    <p:cSldViewPr>
      <p:cViewPr varScale="1">
        <p:scale>
          <a:sx n="107" d="100"/>
          <a:sy n="107" d="100"/>
        </p:scale>
        <p:origin x="-1638" y="-84"/>
      </p:cViewPr>
      <p:guideLst>
        <p:guide orient="horz" pos="2160"/>
        <p:guide pos="2880"/>
      </p:guideLst>
    </p:cSldViewPr>
  </p:slideViewPr>
  <p:outlineViewPr>
    <p:cViewPr>
      <p:scale>
        <a:sx n="33" d="100"/>
        <a:sy n="33" d="100"/>
      </p:scale>
      <p:origin x="48" y="66"/>
    </p:cViewPr>
  </p:outlin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Συνέντευξη</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3</a:t>
            </a:r>
            <a:r>
              <a:rPr lang="el-GR" sz="2600" dirty="0" smtClean="0"/>
              <a:t>:</a:t>
            </a:r>
            <a:r>
              <a:rPr lang="en-US" sz="2600" dirty="0" smtClean="0"/>
              <a:t> </a:t>
            </a:r>
            <a:r>
              <a:rPr lang="el-GR" sz="2600" dirty="0" smtClean="0"/>
              <a:t>Λεκτική και μη λεκτική επικοινωνία</a:t>
            </a:r>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9306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194075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Δέσποινα </a:t>
            </a:r>
            <a:r>
              <a:rPr lang="el-GR" sz="2000" dirty="0" err="1" smtClean="0"/>
              <a:t>Κομπότη</a:t>
            </a:r>
            <a:r>
              <a:rPr lang="el-GR" sz="2000" dirty="0" smtClean="0"/>
              <a:t> 2014</a:t>
            </a:r>
            <a:r>
              <a:rPr lang="el-GR" sz="2000" dirty="0"/>
              <a:t>. </a:t>
            </a:r>
            <a:r>
              <a:rPr lang="el-GR" sz="2000" dirty="0" smtClean="0"/>
              <a:t>Δέσποινα </a:t>
            </a:r>
            <a:r>
              <a:rPr lang="el-GR" sz="2000" dirty="0" err="1" smtClean="0"/>
              <a:t>Κομπότη</a:t>
            </a:r>
            <a:r>
              <a:rPr lang="el-GR" sz="2000" dirty="0" smtClean="0"/>
              <a:t>. «Συνέντευξη, Ενότητα 3: Λεκτική και μη </a:t>
            </a:r>
            <a:r>
              <a:rPr lang="el-GR" sz="2000" smtClean="0"/>
              <a:t>λεκτική επικοινωνία».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354520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57200" y="1052736"/>
            <a:ext cx="8229600" cy="518457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852936"/>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6323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10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69589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980725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Τύποι λεκτικής επικοινωνίας</a:t>
            </a:r>
            <a:endParaRPr lang="el-GR" dirty="0"/>
          </a:p>
        </p:txBody>
      </p:sp>
      <p:sp>
        <p:nvSpPr>
          <p:cNvPr id="3" name="Θέση περιεχομένου 2"/>
          <p:cNvSpPr>
            <a:spLocks noGrp="1"/>
          </p:cNvSpPr>
          <p:nvPr>
            <p:ph idx="1"/>
          </p:nvPr>
        </p:nvSpPr>
        <p:spPr/>
        <p:txBody>
          <a:bodyPr/>
          <a:lstStyle/>
          <a:p>
            <a:r>
              <a:rPr lang="el-GR" dirty="0"/>
              <a:t>Η λεκτική επικοινωνία μπορεί να είναι τυπική (επαγγελματική επικοινωνία) ή άτυπη (συζήτηση).</a:t>
            </a:r>
          </a:p>
          <a:p>
            <a:r>
              <a:rPr lang="el-GR" dirty="0"/>
              <a:t>Ο προφορικός λόγος:</a:t>
            </a:r>
          </a:p>
          <a:p>
            <a:pPr lvl="1">
              <a:buFont typeface="Arial" panose="020B0604020202020204" pitchFamily="34" charset="0"/>
              <a:buChar char="•"/>
            </a:pPr>
            <a:r>
              <a:rPr lang="el-GR" dirty="0" smtClean="0"/>
              <a:t>Πείθει: </a:t>
            </a:r>
            <a:r>
              <a:rPr lang="el-GR" dirty="0"/>
              <a:t>κερδίζει την αποδοχή του ακροατή</a:t>
            </a:r>
          </a:p>
          <a:p>
            <a:pPr lvl="1">
              <a:buFont typeface="Arial" panose="020B0604020202020204" pitchFamily="34" charset="0"/>
              <a:buChar char="•"/>
            </a:pPr>
            <a:r>
              <a:rPr lang="el-GR" dirty="0"/>
              <a:t>Ενημερώνει: όταν επιτυγχάνει να γίνει κατανοητός από το ακροατήριο και είναι καλά δομημένος ή μεταδίδει πληροφορίες</a:t>
            </a:r>
          </a:p>
          <a:p>
            <a:pPr lvl="1">
              <a:buFont typeface="Arial" panose="020B0604020202020204" pitchFamily="34" charset="0"/>
              <a:buChar char="•"/>
            </a:pPr>
            <a:r>
              <a:rPr lang="el-GR" dirty="0"/>
              <a:t>Διασκεδάζει: όταν διαθέτει χιουμοριστικό και περιγραφικό ύφος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a:t>
            </a:fld>
            <a:endParaRPr lang="en-US" altLang="el-GR">
              <a:solidFill>
                <a:srgbClr val="000000"/>
              </a:solidFill>
            </a:endParaRPr>
          </a:p>
        </p:txBody>
      </p:sp>
    </p:spTree>
    <p:extLst>
      <p:ext uri="{BB962C8B-B14F-4D97-AF65-F5344CB8AC3E}">
        <p14:creationId xmlns:p14="http://schemas.microsoft.com/office/powerpoint/2010/main" val="1451704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Λεκτική επικοινωνία </a:t>
            </a:r>
            <a:endParaRPr lang="el-GR" dirty="0"/>
          </a:p>
        </p:txBody>
      </p:sp>
      <p:sp>
        <p:nvSpPr>
          <p:cNvPr id="3" name="Θέση περιεχομένου 2"/>
          <p:cNvSpPr>
            <a:spLocks noGrp="1"/>
          </p:cNvSpPr>
          <p:nvPr>
            <p:ph idx="1"/>
          </p:nvPr>
        </p:nvSpPr>
        <p:spPr/>
        <p:txBody>
          <a:bodyPr/>
          <a:lstStyle/>
          <a:p>
            <a:r>
              <a:rPr lang="el-GR" dirty="0"/>
              <a:t>Για να είναι πειστικός ο λόγος θα πρέπει:</a:t>
            </a:r>
          </a:p>
          <a:p>
            <a:pPr lvl="1">
              <a:buFont typeface="Arial" panose="020B0604020202020204" pitchFamily="34" charset="0"/>
              <a:buChar char="•"/>
            </a:pPr>
            <a:r>
              <a:rPr lang="el-GR" dirty="0" smtClean="0"/>
              <a:t>Να </a:t>
            </a:r>
            <a:r>
              <a:rPr lang="el-GR" dirty="0"/>
              <a:t>κεντρίζει το ενδιαφέρον του ακροατή</a:t>
            </a:r>
          </a:p>
          <a:p>
            <a:pPr lvl="1">
              <a:buFont typeface="Arial" panose="020B0604020202020204" pitchFamily="34" charset="0"/>
              <a:buChar char="•"/>
            </a:pPr>
            <a:r>
              <a:rPr lang="el-GR" dirty="0"/>
              <a:t>Να περιγράφει και να εξηγεί</a:t>
            </a:r>
          </a:p>
          <a:p>
            <a:pPr lvl="1">
              <a:buFont typeface="Arial" panose="020B0604020202020204" pitchFamily="34" charset="0"/>
              <a:buChar char="•"/>
            </a:pPr>
            <a:r>
              <a:rPr lang="el-GR" dirty="0"/>
              <a:t>Να παρέχει αποδείξεις για όσα υποστηρίζονται (καλό είναι να χρησιμοποιείται σχετικό οπτικό υλικό</a:t>
            </a:r>
            <a:r>
              <a:rPr lang="el-GR" dirty="0" smtClean="0"/>
              <a:t>)</a:t>
            </a:r>
          </a:p>
          <a:p>
            <a:pPr lvl="1">
              <a:buFont typeface="Arial" panose="020B0604020202020204" pitchFamily="34" charset="0"/>
              <a:buChar char="•"/>
            </a:pPr>
            <a:endParaRPr lang="el-GR" dirty="0"/>
          </a:p>
          <a:p>
            <a:pPr marL="342900" lvl="1" indent="-342900">
              <a:buFont typeface="Wingdings" panose="05000000000000000000" pitchFamily="2" charset="2"/>
              <a:buChar char="v"/>
            </a:pPr>
            <a:r>
              <a:rPr lang="el-GR" dirty="0">
                <a:cs typeface="ＭＳ Ｐゴシック" charset="0"/>
              </a:rPr>
              <a:t>Η λεκτική επικοινωνία διαφοροποιείται αναλόγως αν πρόκειται για διαπροσωπική επικοινωνία (π.χ. συνέντευξη) ή παρουσίαση  σε ομάδα ή κοινό.  </a:t>
            </a:r>
          </a:p>
          <a:p>
            <a:pPr lvl="1">
              <a:buFont typeface="Arial" panose="020B0604020202020204" pitchFamily="34" charset="0"/>
              <a:buChar char="•"/>
            </a:pPr>
            <a:endParaRPr lang="el-GR" dirty="0"/>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a:t>
            </a:fld>
            <a:endParaRPr lang="en-US" altLang="el-GR">
              <a:solidFill>
                <a:srgbClr val="000000"/>
              </a:solidFill>
            </a:endParaRPr>
          </a:p>
        </p:txBody>
      </p:sp>
    </p:spTree>
    <p:extLst>
      <p:ext uri="{BB962C8B-B14F-4D97-AF65-F5344CB8AC3E}">
        <p14:creationId xmlns:p14="http://schemas.microsoft.com/office/powerpoint/2010/main" val="3004417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αρχές λεκτικής επικοινωνίας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smtClean="0"/>
              <a:t>Σε όλες </a:t>
            </a:r>
            <a:r>
              <a:rPr lang="el-GR" dirty="0"/>
              <a:t>τις περιπτώσεις ο προφορικός λόγος διέπεται από κάποιες αρχές που συνοψίζονται στα ακόλουθα:</a:t>
            </a:r>
          </a:p>
          <a:p>
            <a:pPr marL="857250" lvl="1" indent="-457200">
              <a:buFont typeface="+mj-lt"/>
              <a:buAutoNum type="arabicPeriod"/>
            </a:pPr>
            <a:r>
              <a:rPr lang="el-GR" dirty="0" smtClean="0"/>
              <a:t>Ένας </a:t>
            </a:r>
            <a:r>
              <a:rPr lang="el-GR" dirty="0"/>
              <a:t>καλός συνομιλητής πρέπει να είναι ειλικρινής, εκδηλωτικός, καλός ακροατής. Να αναζητά και να λαμβάνει τα μη λεκτικά μηνύματα των ακροατών του</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a:t>
            </a:fld>
            <a:endParaRPr lang="en-US" altLang="el-GR">
              <a:solidFill>
                <a:srgbClr val="000000"/>
              </a:solidFill>
            </a:endParaRPr>
          </a:p>
        </p:txBody>
      </p:sp>
    </p:spTree>
    <p:extLst>
      <p:ext uri="{BB962C8B-B14F-4D97-AF65-F5344CB8AC3E}">
        <p14:creationId xmlns:p14="http://schemas.microsoft.com/office/powerpoint/2010/main" val="483115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Βασικές αρχές λεκτικής επικοινωνίας </a:t>
            </a:r>
            <a:r>
              <a:rPr lang="el-GR" sz="3000" b="0" dirty="0" smtClean="0"/>
              <a:t>2/3</a:t>
            </a:r>
            <a:endParaRPr lang="el-GR" dirty="0"/>
          </a:p>
        </p:txBody>
      </p:sp>
      <p:sp>
        <p:nvSpPr>
          <p:cNvPr id="3" name="Θέση περιεχομένου 2"/>
          <p:cNvSpPr>
            <a:spLocks noGrp="1"/>
          </p:cNvSpPr>
          <p:nvPr>
            <p:ph idx="1"/>
          </p:nvPr>
        </p:nvSpPr>
        <p:spPr/>
        <p:txBody>
          <a:bodyPr/>
          <a:lstStyle/>
          <a:p>
            <a:pPr marL="857250" lvl="1" indent="-457200">
              <a:buFont typeface="+mj-lt"/>
              <a:buAutoNum type="arabicPeriod" startAt="2"/>
            </a:pPr>
            <a:r>
              <a:rPr lang="el-GR" dirty="0"/>
              <a:t>Όταν κάνουμε προφορική παρουσίαση σε κοινό ή σε ομάδα είναι αναγκαίο να γνωρίζουμε καλά το θέμα και να αντιλαμβανόμαστε και να γνωρίζουμε το επίπεδο του ακροατηρίου. Θα πρέπει να προετοιμάζουμε σχεδιάγραμμα της ομιλίας, της κύριας ιδέας, της επιχειρηματολογίας και των κεντρικών σημείων. Χρήση οπτικοακουστικού υλικού (</a:t>
            </a:r>
            <a:r>
              <a:rPr lang="el-GR" dirty="0" err="1"/>
              <a:t>slides</a:t>
            </a:r>
            <a:r>
              <a:rPr lang="el-GR" dirty="0"/>
              <a:t>, </a:t>
            </a:r>
            <a:r>
              <a:rPr lang="el-GR" dirty="0" err="1"/>
              <a:t>video</a:t>
            </a:r>
            <a:r>
              <a:rPr lang="el-GR" dirty="0"/>
              <a:t>, διαφάνειες) υποστηρίζει και εμπλουτίζει την παρουσίαση. Η ανάγνωση λέξη προς λέξη των σημειώσεων υποβαθμίζει την παρουσίαση.</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4</a:t>
            </a:fld>
            <a:endParaRPr lang="en-US" altLang="el-GR">
              <a:solidFill>
                <a:srgbClr val="000000"/>
              </a:solidFill>
            </a:endParaRPr>
          </a:p>
        </p:txBody>
      </p:sp>
    </p:spTree>
    <p:extLst>
      <p:ext uri="{BB962C8B-B14F-4D97-AF65-F5344CB8AC3E}">
        <p14:creationId xmlns:p14="http://schemas.microsoft.com/office/powerpoint/2010/main" val="1175035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Βασικές αρχές λεκτικής επικοινωνίας </a:t>
            </a:r>
            <a:r>
              <a:rPr lang="el-GR" sz="3000" b="0" dirty="0" smtClean="0"/>
              <a:t>3/3</a:t>
            </a:r>
            <a:endParaRPr lang="el-GR" dirty="0"/>
          </a:p>
        </p:txBody>
      </p:sp>
      <p:sp>
        <p:nvSpPr>
          <p:cNvPr id="3" name="Θέση περιεχομένου 2"/>
          <p:cNvSpPr>
            <a:spLocks noGrp="1"/>
          </p:cNvSpPr>
          <p:nvPr>
            <p:ph idx="1"/>
          </p:nvPr>
        </p:nvSpPr>
        <p:spPr/>
        <p:txBody>
          <a:bodyPr/>
          <a:lstStyle/>
          <a:p>
            <a:r>
              <a:rPr lang="el-GR" dirty="0"/>
              <a:t>Μιλώντας κανείς αποκαλύπτει την </a:t>
            </a:r>
            <a:r>
              <a:rPr lang="el-GR" dirty="0" smtClean="0"/>
              <a:t>προσωπικότητα, τις </a:t>
            </a:r>
            <a:r>
              <a:rPr lang="el-GR" dirty="0"/>
              <a:t>γνώσεις του, το πόσο αληθινός είναι και </a:t>
            </a:r>
            <a:r>
              <a:rPr lang="el-GR" dirty="0" smtClean="0"/>
              <a:t>τα συναισθήματά </a:t>
            </a:r>
            <a:r>
              <a:rPr lang="el-GR" dirty="0"/>
              <a:t>του. Δεν είναι λάθος να πει </a:t>
            </a:r>
            <a:r>
              <a:rPr lang="el-GR" dirty="0" smtClean="0"/>
              <a:t>κανείς </a:t>
            </a:r>
            <a:r>
              <a:rPr lang="el-GR" dirty="0"/>
              <a:t>ότι δεν γνωρίζει την απάντηση σε </a:t>
            </a:r>
            <a:r>
              <a:rPr lang="el-GR" dirty="0" smtClean="0"/>
              <a:t>κάποια ερώτηση</a:t>
            </a:r>
            <a:r>
              <a:rPr lang="el-GR" dirty="0"/>
              <a:t>. Αντίθετα, δείχνει σεβασμό προς </a:t>
            </a:r>
            <a:r>
              <a:rPr lang="el-GR" dirty="0" smtClean="0"/>
              <a:t>το ακροατήριό </a:t>
            </a:r>
            <a:r>
              <a:rPr lang="el-GR" dirty="0"/>
              <a:t>του. Πολλοί άνθρωποι δεν ακούν </a:t>
            </a:r>
            <a:r>
              <a:rPr lang="el-GR" dirty="0" smtClean="0"/>
              <a:t>καν τι </a:t>
            </a:r>
            <a:r>
              <a:rPr lang="el-GR" dirty="0"/>
              <a:t>λένε, </a:t>
            </a:r>
            <a:r>
              <a:rPr lang="el-GR" dirty="0" smtClean="0"/>
              <a:t>γι‘ αυτούς </a:t>
            </a:r>
            <a:r>
              <a:rPr lang="el-GR" dirty="0"/>
              <a:t>η ομιλία είναι θέμα </a:t>
            </a:r>
            <a:r>
              <a:rPr lang="el-GR" dirty="0" smtClean="0"/>
              <a:t>συνήθειας. </a:t>
            </a:r>
          </a:p>
          <a:p>
            <a:r>
              <a:rPr lang="el-GR" dirty="0" smtClean="0"/>
              <a:t>Επικοινωνούμε </a:t>
            </a:r>
            <a:r>
              <a:rPr lang="el-GR" dirty="0"/>
              <a:t>με τον εαυτό μας [</a:t>
            </a:r>
            <a:r>
              <a:rPr lang="el-GR" dirty="0" err="1"/>
              <a:t>Satir</a:t>
            </a:r>
            <a:r>
              <a:rPr lang="el-GR" dirty="0"/>
              <a:t> (1989)] </a:t>
            </a:r>
            <a:r>
              <a:rPr lang="el-GR" dirty="0" smtClean="0"/>
              <a:t>όταν </a:t>
            </a:r>
            <a:r>
              <a:rPr lang="el-GR" dirty="0"/>
              <a:t>του επιτρέπουμε να γνωρίζει τι κάνουμε, </a:t>
            </a:r>
            <a:r>
              <a:rPr lang="el-GR" dirty="0" smtClean="0"/>
              <a:t>τι λέμε</a:t>
            </a:r>
            <a:r>
              <a:rPr lang="el-GR" dirty="0"/>
              <a:t>, τι σκεφτόμαστε και πως νιώθουμε. </a:t>
            </a:r>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5</a:t>
            </a:fld>
            <a:endParaRPr lang="en-US" altLang="el-GR">
              <a:solidFill>
                <a:srgbClr val="000000"/>
              </a:solidFill>
            </a:endParaRPr>
          </a:p>
        </p:txBody>
      </p:sp>
    </p:spTree>
    <p:extLst>
      <p:ext uri="{BB962C8B-B14F-4D97-AF65-F5344CB8AC3E}">
        <p14:creationId xmlns:p14="http://schemas.microsoft.com/office/powerpoint/2010/main" val="3460552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σημασία της μη λεκτικής επικοινωνίας</a:t>
            </a:r>
            <a:endParaRPr lang="el-GR" dirty="0"/>
          </a:p>
        </p:txBody>
      </p:sp>
      <p:sp>
        <p:nvSpPr>
          <p:cNvPr id="3" name="Θέση περιεχομένου 2"/>
          <p:cNvSpPr>
            <a:spLocks noGrp="1"/>
          </p:cNvSpPr>
          <p:nvPr>
            <p:ph idx="1"/>
          </p:nvPr>
        </p:nvSpPr>
        <p:spPr/>
        <p:txBody>
          <a:bodyPr/>
          <a:lstStyle/>
          <a:p>
            <a:r>
              <a:rPr lang="el-GR" dirty="0"/>
              <a:t>Η πλήρης επίγνωση των λεκτικών και μη λεκτικών μηνυμάτων που μεταδίδουμε  στους πελάτες  μας έχει καθοριστική σημασία για την πορεία της επαγγελματικής σχέσης. </a:t>
            </a:r>
          </a:p>
          <a:p>
            <a:r>
              <a:rPr lang="el-GR" dirty="0"/>
              <a:t>Σύμφωνα με τον </a:t>
            </a:r>
            <a:r>
              <a:rPr lang="el-GR" dirty="0" err="1"/>
              <a:t>Preston</a:t>
            </a:r>
            <a:r>
              <a:rPr lang="el-GR" dirty="0"/>
              <a:t> η μη λεκτική επικοινωνία ορίζεται ως η ανταπόκριση με νοήματα, με εκφράσεις του προσώπου και του σώματος. Χειρονομίες, στάση του σώματος, αντίδραση στη σωματική επαφή. Επίσης, ο χώρος και το περιβάλλον, η εμφάνιση, η τυπικότητα σχετικά με το χρόνο, η απόσταση που διατηρεί από το συνομιλητή του, ο τόνος της φωνής, η ταχύτητα του λόγου, τα </a:t>
            </a:r>
            <a:r>
              <a:rPr lang="el-GR" dirty="0" err="1"/>
              <a:t>επαφικά</a:t>
            </a:r>
            <a:r>
              <a:rPr lang="el-GR" dirty="0"/>
              <a:t> φαινόμενα</a:t>
            </a:r>
            <a:r>
              <a:rPr lang="el-GR" dirty="0" smtClean="0"/>
              <a:t>.</a:t>
            </a:r>
            <a:endParaRPr lang="el-GR" dirty="0"/>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6</a:t>
            </a:fld>
            <a:endParaRPr lang="en-US" altLang="el-GR">
              <a:solidFill>
                <a:srgbClr val="000000"/>
              </a:solidFill>
            </a:endParaRPr>
          </a:p>
        </p:txBody>
      </p:sp>
    </p:spTree>
    <p:extLst>
      <p:ext uri="{BB962C8B-B14F-4D97-AF65-F5344CB8AC3E}">
        <p14:creationId xmlns:p14="http://schemas.microsoft.com/office/powerpoint/2010/main" val="3137921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λεκτικά μηνύματα</a:t>
            </a:r>
            <a:endParaRPr lang="el-GR" dirty="0"/>
          </a:p>
        </p:txBody>
      </p:sp>
      <p:sp>
        <p:nvSpPr>
          <p:cNvPr id="3" name="Θέση περιεχομένου 2"/>
          <p:cNvSpPr>
            <a:spLocks noGrp="1"/>
          </p:cNvSpPr>
          <p:nvPr>
            <p:ph idx="1"/>
          </p:nvPr>
        </p:nvSpPr>
        <p:spPr/>
        <p:txBody>
          <a:bodyPr/>
          <a:lstStyle/>
          <a:p>
            <a:r>
              <a:rPr lang="el-GR" dirty="0"/>
              <a:t>Συχνά γίνεται αναφορά στα μη λεκτικά μηνύματα που μεταδίδονται από το χώρο στον οποίο γίνεται η συνέντευξη και τα θεωρεί ως τρίτη πηγή μη λεκτικής επικοινωνίας. Η αρχιτεκτονική, η διακόσμηση, ο φωτισμός, τα έπιπλα, οι οσμές του χώρου, συνεισφέρουν στη δημιουργία καλής σχέσης. Σημαντικό μέρος της μη λεκτικής επικοινωνίας ταυτίζεται με τη γλώσσα του σώματος. Πρέπει να λαμβάνεται υπ’ όψιν ο πολιτισμικός παράγοντας στη μη λεκτική επικοινωνία. Παρόλα αυτά κάποιες κινήσεις έχουν διεθνικό χαρακτήρα.</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7</a:t>
            </a:fld>
            <a:endParaRPr lang="en-US" altLang="el-GR">
              <a:solidFill>
                <a:srgbClr val="000000"/>
              </a:solidFill>
            </a:endParaRPr>
          </a:p>
        </p:txBody>
      </p:sp>
    </p:spTree>
    <p:extLst>
      <p:ext uri="{BB962C8B-B14F-4D97-AF65-F5344CB8AC3E}">
        <p14:creationId xmlns:p14="http://schemas.microsoft.com/office/powerpoint/2010/main" val="1314851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Λεκτική και μη λεκτική επικοινωνία </a:t>
            </a:r>
            <a:br>
              <a:rPr lang="el-GR" dirty="0" smtClean="0"/>
            </a:br>
            <a:r>
              <a:rPr lang="el-GR" dirty="0" smtClean="0"/>
              <a:t>του </a:t>
            </a:r>
            <a:r>
              <a:rPr lang="el-GR" smtClean="0"/>
              <a:t>κοινωνικού λειτουργού</a:t>
            </a:r>
            <a:endParaRPr lang="el-GR" dirty="0"/>
          </a:p>
        </p:txBody>
      </p:sp>
      <p:sp>
        <p:nvSpPr>
          <p:cNvPr id="3" name="Θέση περιεχομένου 2"/>
          <p:cNvSpPr>
            <a:spLocks noGrp="1"/>
          </p:cNvSpPr>
          <p:nvPr>
            <p:ph idx="1"/>
          </p:nvPr>
        </p:nvSpPr>
        <p:spPr/>
        <p:txBody>
          <a:bodyPr/>
          <a:lstStyle/>
          <a:p>
            <a:r>
              <a:rPr lang="el-GR" dirty="0"/>
              <a:t>Ο επαγγελματίας είναι αναγκαίο να έχει επίγνωση των κινήσεων του σώματος και των εκφράσεων του προσώπου του.  Οι εκφράσεις, οι στάσεις και οι κινήσεις του </a:t>
            </a:r>
            <a:r>
              <a:rPr lang="el-GR" dirty="0" smtClean="0"/>
              <a:t>κοινωνικού λειτουργού (ΚΛ) </a:t>
            </a:r>
            <a:r>
              <a:rPr lang="el-GR" dirty="0"/>
              <a:t>θα πρέπει να δίνουν το μήνυμα ότι πρόκειται για άτομο το οποίο έχει εμπιστοσύνη στον εαυτό του και άρα μπορεί να εμπνέει εμπιστοσύνη και στον εξυπηρετούμενο. Ο λόγος του ΚΛ θα πρέπει να είναι πάντα ήρεμος, θετικός, υποστηρικτικός και ζεστός. Η φωνή θα πρέπει να διαφοροποιείται ανάλογα με το θέμα της συζήτησης, να εκφράζει θετικά συναισθήματα αλλά και την αγωνία και ανησυχία του ΚΛ (</a:t>
            </a:r>
            <a:r>
              <a:rPr lang="el-GR" dirty="0" err="1"/>
              <a:t>ενσυναίσθηση</a:t>
            </a:r>
            <a:r>
              <a:rPr lang="el-GR" dirty="0"/>
              <a:t>).</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8</a:t>
            </a:fld>
            <a:endParaRPr lang="en-US" altLang="el-GR">
              <a:solidFill>
                <a:srgbClr val="000000"/>
              </a:solidFill>
            </a:endParaRPr>
          </a:p>
        </p:txBody>
      </p:sp>
    </p:spTree>
    <p:extLst>
      <p:ext uri="{BB962C8B-B14F-4D97-AF65-F5344CB8AC3E}">
        <p14:creationId xmlns:p14="http://schemas.microsoft.com/office/powerpoint/2010/main" val="41692137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f84532d1361a5407a59b529a4160625cce187"/>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418</TotalTime>
  <Words>1228</Words>
  <Application>Microsoft Office PowerPoint</Application>
  <PresentationFormat>On-screen Show (4:3)</PresentationFormat>
  <Paragraphs>102</Paragraphs>
  <Slides>16</Slides>
  <Notes>7</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template final</vt:lpstr>
      <vt:lpstr>Default Design</vt:lpstr>
      <vt:lpstr>Συνέντευξη</vt:lpstr>
      <vt:lpstr>Τύποι λεκτικής επικοινωνίας</vt:lpstr>
      <vt:lpstr>Λεκτική επικοινωνία </vt:lpstr>
      <vt:lpstr>Βασικές αρχές λεκτικής επικοινωνίας 1/3</vt:lpstr>
      <vt:lpstr>Βασικές αρχές λεκτικής επικοινωνίας 2/3</vt:lpstr>
      <vt:lpstr>Βασικές αρχές λεκτικής επικοινωνίας 3/3</vt:lpstr>
      <vt:lpstr>Η σημασία της μη λεκτικής επικοινωνίας</vt:lpstr>
      <vt:lpstr>Μη λεκτικά μηνύματα</vt:lpstr>
      <vt:lpstr>Λεκτική και μη λεκτική επικοινωνία  του κοινωνικού λειτουργού</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alex</cp:lastModifiedBy>
  <cp:revision>60</cp:revision>
  <dcterms:created xsi:type="dcterms:W3CDTF">2014-10-15T10:57:23Z</dcterms:created>
  <dcterms:modified xsi:type="dcterms:W3CDTF">2015-04-16T07:51:42Z</dcterms:modified>
</cp:coreProperties>
</file>