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342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257" r:id="rId31"/>
    <p:sldId id="262" r:id="rId32"/>
    <p:sldId id="264" r:id="rId33"/>
    <p:sldId id="265" r:id="rId34"/>
    <p:sldId id="313" r:id="rId35"/>
    <p:sldId id="343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>
        <p:scale>
          <a:sx n="80" d="100"/>
          <a:sy n="80" d="100"/>
        </p:scale>
        <p:origin x="-260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2A57-E137-4C5F-B579-357C56D717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43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io,_Greec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(CC%20BY-SA%203.0" TargetMode="External"/><Relationship Id="rId4" Type="http://schemas.openxmlformats.org/officeDocument/2006/relationships/hyperlink" Target="https://commons.wikimedia.org/wiki/User:SieBo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Dana60Cummins" TargetMode="External"/><Relationship Id="rId4" Type="http://schemas.openxmlformats.org/officeDocument/2006/relationships/hyperlink" Target="https://en.wikipedia.org/wiki/Disc_brak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t.nl/GB/product_details.asp?product=3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stepa2000/periodic-tabl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.bp.blogspot.com/-ABg2_sPIf0c/UDVT_Tf9gUI/AAAAAAAABK8/xJYaARzBYsA/s1600/HCP.gi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ABg2_sPIf0c/UDVT_Tf9gUI/AAAAAAAABK8/xJYaARzBYsA/s1600/HCP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utane.chem.uiuc.edu/pshapley/GenChem2/C2/1.html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lectronegative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(CC%20BY-SA%203.0" TargetMode="External"/><Relationship Id="rId4" Type="http://schemas.openxmlformats.org/officeDocument/2006/relationships/hyperlink" Target="https://commons.wikimedia.org/w/index.php?title=User:Adblocker&amp;action=edit&amp;redlink=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ware.mech.ntua.gr/ml00001/mathimata/B1_Keramika_1.pdf" TargetMode="External"/><Relationship Id="rId2" Type="http://schemas.openxmlformats.org/officeDocument/2006/relationships/hyperlink" Target="https://www.materials.uoc.gr/el/undergrad/courses/ETY461/notes/2012/ch0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erials.uoc.gr/el/undergrad/courses/ETY461/notes/2012/ch0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urseware.mech.ntua.gr/ml00001/mathimata/B1_Keramika_1.pdf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stepa2000/periodic-tabl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hotos/skyscraper/" TargetMode="External"/><Relationship Id="rId7" Type="http://schemas.openxmlformats.org/officeDocument/2006/relationships/hyperlink" Target="http://www.freestockphotos.biz/photos.php?c=all&amp;o=popular&amp;s=0&amp;lic=all&amp;a=12&amp;set=al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stockphotos.biz/stockphoto/10562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users/geralt-9301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(CC%20BY-SA%203.0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commons.wikimedia.org/wiki/User:Xaux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olna_Brick_wall_vilt_forband.jpg" TargetMode="External"/><Relationship Id="rId5" Type="http://schemas.openxmlformats.org/officeDocument/2006/relationships/hyperlink" Target="https://creativecommons.org/licenses/by/2.0/deed.en" TargetMode="External"/><Relationship Id="rId4" Type="http://schemas.openxmlformats.org/officeDocument/2006/relationships/hyperlink" Target="https://www.flickr.com/photos/84063900@N02/769711614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tter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(CC%20BY-SA%203.0" TargetMode="External"/><Relationship Id="rId4" Type="http://schemas.openxmlformats.org/officeDocument/2006/relationships/hyperlink" Target="https://commons.wikimedia.org/wiki/User:Jugn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6400800" cy="244827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 </a:t>
            </a:r>
            <a:r>
              <a:rPr lang="el-GR" sz="2800" dirty="0"/>
              <a:t>Κεραμικά Υλικά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err="1" smtClean="0"/>
              <a:t>Επίκ</a:t>
            </a:r>
            <a:r>
              <a:rPr lang="el-GR" sz="2400" dirty="0" smtClean="0"/>
              <a:t>. </a:t>
            </a:r>
            <a:r>
              <a:rPr lang="el-GR" sz="2400" smtClean="0"/>
              <a:t>Καθηγήτρια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Γραφιστικής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/>
              <a:t>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6806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Κεραμικά υλικά βάσει των εφαρμογών τους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Κεραμικά </a:t>
            </a:r>
            <a:r>
              <a:rPr lang="el-GR" sz="2800" dirty="0" err="1" smtClean="0"/>
              <a:t>εκτριβής</a:t>
            </a:r>
            <a:r>
              <a:rPr lang="el-GR" sz="2800" dirty="0" smtClean="0"/>
              <a:t> (π.χ. γυαλόχαρτο, τροχοί λείανσης, </a:t>
            </a:r>
            <a:r>
              <a:rPr lang="el-GR" sz="2800" dirty="0" err="1" smtClean="0"/>
              <a:t>εκτριβής</a:t>
            </a:r>
            <a:r>
              <a:rPr lang="el-GR" sz="2800" dirty="0" smtClean="0"/>
              <a:t> και στίλβωσης κ.α.) (παραδοσιακά κεραμικά)</a:t>
            </a:r>
          </a:p>
          <a:p>
            <a:pPr eaLnBrk="1" hangingPunct="1">
              <a:defRPr/>
            </a:pPr>
            <a:r>
              <a:rPr lang="el-GR" sz="2800" dirty="0" smtClean="0"/>
              <a:t>Κονιάματα (τσιμέντα) (παραδοσιακά κεραμικά) </a:t>
            </a:r>
          </a:p>
        </p:txBody>
      </p:sp>
      <p:pic>
        <p:nvPicPr>
          <p:cNvPr id="4098" name="Picture 2" descr="Rio-Antirrio brid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409" y="3212976"/>
            <a:ext cx="4247183" cy="318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48409" y="6396335"/>
            <a:ext cx="4247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BrugPatras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>
                <a:latin typeface="+mn-lt"/>
                <a:hlinkClick r:id="rId4"/>
              </a:rPr>
              <a:t>SieBot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5" action="ppaction://hlinkfile"/>
              </a:rPr>
              <a:t>CC </a:t>
            </a:r>
            <a:r>
              <a:rPr lang="en-US" sz="1200" dirty="0">
                <a:latin typeface="+mn-lt"/>
                <a:hlinkClick r:id="rId5" action="ppaction://hlinkfile"/>
              </a:rPr>
              <a:t>BY-SA </a:t>
            </a:r>
            <a:r>
              <a:rPr lang="en-US" sz="1200" dirty="0" smtClean="0">
                <a:latin typeface="+mn-lt"/>
                <a:hlinkClick r:id="rId5" action="ppaction://hlinkfile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9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Κεραμικά υλικά βάσει των εφαρμογών τους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600" dirty="0" smtClean="0"/>
              <a:t>Προηγμένα κεραμικά (γίνεται αξιοποίηση ηλεκτρικών, μαγνητικών, οπτικών ιδιοτήτων και συνδυασμοί ιδιοτήτων)</a:t>
            </a:r>
          </a:p>
          <a:p>
            <a:pPr>
              <a:defRPr/>
            </a:pPr>
            <a:r>
              <a:rPr lang="el-GR" sz="2600" dirty="0" smtClean="0"/>
              <a:t>Εφαρμογές π.χ.  Σε εξαρτήματα μηχανών εσωτερικής καύσης και κινητήρων, βαλβίδες, κύλινδροι, πιστόνια, εξαρτήματα </a:t>
            </a:r>
            <a:r>
              <a:rPr lang="el-GR" sz="2600" dirty="0" err="1" smtClean="0"/>
              <a:t>υπερκραμμάτων</a:t>
            </a:r>
            <a:r>
              <a:rPr lang="el-GR" sz="2600" dirty="0" smtClean="0"/>
              <a:t> για τουρμπίνες αεροπλάνων, σε συστήματα θωράκισης για προστασία από βλήματα, συσκευασία ηλεκτρονικών, ιατρικά εμφυτεύματα, ενισχύσεις μεταλλικών σωμάτων. </a:t>
            </a:r>
            <a:endParaRPr lang="el-GR" sz="2600" dirty="0"/>
          </a:p>
          <a:p>
            <a:pPr>
              <a:defRPr/>
            </a:pPr>
            <a:r>
              <a:rPr lang="el-GR" sz="2600" dirty="0" smtClean="0"/>
              <a:t>Επίσης, ενώσεις του ουρανίου (πυρηνικές εφαρμογές – υλικά επένδυσης πυρηνικών αντιδραστήρων) και ο άνθρακας με τις δύο </a:t>
            </a:r>
            <a:r>
              <a:rPr lang="el-GR" sz="2600" dirty="0" err="1" smtClean="0"/>
              <a:t>αλλοτροπικές</a:t>
            </a:r>
            <a:r>
              <a:rPr lang="el-GR" sz="2600" dirty="0" smtClean="0"/>
              <a:t> του μορφές (γραφίτης και διαμάντι).</a:t>
            </a:r>
          </a:p>
          <a:p>
            <a:pPr eaLnBrk="1" hangingPunct="1">
              <a:defRPr/>
            </a:pPr>
            <a:endParaRPr lang="el-GR" sz="2600" dirty="0" smtClean="0"/>
          </a:p>
        </p:txBody>
      </p:sp>
    </p:spTree>
    <p:extLst>
      <p:ext uri="{BB962C8B-B14F-4D97-AF65-F5344CB8AC3E}">
        <p14:creationId xmlns:p14="http://schemas.microsoft.com/office/powerpoint/2010/main" val="38252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data:image/jpeg;base64,/9j/4AAQSkZJRgABAQAAAQABAAD/2wCEAAkGBxQSEhQUEhQUFhQVFBQXFBQVFRQXFBQUFRQXFhQXFxQYHCggGBolHBQVITEhJSkrLi4uFx8zODMsNygtLisBCgoKDg0OGhAQGiwdHBwsLCwsLCwsLCwsLCwsLCwsLCwsLCwsLCwsLCwsLCwsLCwsLCwsLCwsLCwsLCwsLCwsLP/AABEIALwBDAMBEQACEQEDEQH/xAAbAAEAAgMBAQAAAAAAAAAAAAAAAgQBBQYDB//EAD4QAAICAQAFCAYHCAMBAAAAAAABAhEDBAUhMXEGEjJBUXKRsSJhgaGywSMzQnOCktETJENSYmOi8AcU4TT/xAAaAQEAAwEBAQAAAAAAAAAAAAAAAQIDBAUG/8QALxEBAQABAwMDBAECBgMAAAAAAAECAwQRITEyM0FxEhNRgQVSwRQjQmGRoSKx8P/aAAwDAQACEQMRAD8A+jgAAAAAAAAAAAAAAAAAAAAAKAAAAAAAAUAAJgAAAAAAzQCgFAKAUAoBQCgFAKAUAoBQCgFAKAUAoBQCgFAKAUBB5UtjOTV3c08rjw6NPb3Oc8pxknudmN319pGk2s96lRS7vUq82+CEmuszuvqX/UvNHCeytk0zFHfOC/FGzK52960mEnaK2TXeBfxE+Cb8kVmpce14TcOe8VcnKbCt3Pl+H9WbY7zUx9+Wd22F9uFrU+t1pDklFx5tb2uu+zgd223P3uenHDk19D7XHXu2dHW5ygFAToBQCgFAKAUAoBQCgFAKAUAoBQCgFAKAUAoBQCgFAKAr5Iq2ePufUr0NHwivkxnNY3lc1r7SMkcnNU5Jc1bFJpdfVZTK3lpjI005t723xd+ZHK/CCjRHIlRPKGGgOn5D4/rn64L4j0v46eV+HBvb4x1NHpuEoBQE6AUAoBQCgFAKAUAoBQCgFAKAUAoBQCgFAKAUAoBQCgKuTezxdf1K9DS8I8mYtnI8o/rn3Y+Rll3bYdmsaIWYYGSYisSQHXcio/R5H/WvdH/09X+O8Mvn+zzt55R0dHoOMoBQEqAUAoBQCgFAKAUAoBQCgFAKAUBmgMUAoi2TvU8UopdXCe6ZhlfYLY545dqi42dyiyCgFAKAqZN7PE1vUy+Xo6fjHizJq4/X7+nl+H4UZZd2+PZryizFEoZJiKSRI7PkZH6CT7cj+GJ6/wDH+nfl5m78/wBN9R3OUoBQHpQCgFAKAUAoBQCgFEWyd08WlFLq4T3TMMr7M80pdzpz3WmlkxRS7vH2i80L+Sil3d9ot9j/AHZaKXdZpmji8smeEd8orjJL5md1877rzSx/Crk1vgjvyR9lvyRndT81eaf4itl5SYY7uc+Ea82in3MV5p5KeXlXH7OOT4tLyspdaey00ap5uVWT7MILjb+aKfevsv8AZnutcndbZc2Zxm1zeZJ0lW21+p2bLX1M9T6cr04c260sMcOZOrpaPVcBQCgNfk3vieHq+d+Xp6fjHkzNdxuun9Pk4r4UZXu3x7KNFFmUWQJCIrEyyHdcjsdaMvXOT8l8j2dl6X7ry916jd0dbnKAUBOgFAKAUAoBQCgFAa3S5NTdNrd1+o8vderf07tHwY/7sopt06XD3mFvDWTlqJ8qJ9WOK4tv9DL71/DX7M/Ktk5R5nucVwivnZH3ck/axVsuucz35JezZ5C50mnFXJpc5b5SfFspc6vMI8JSI+pMjDkLlycSIpkcnAyKlFkDecjP/of3cviid38f6v6rk3np/t21HtPMKAUBrJ737TwtTyr08O0eTRm0jitbr6bJ3mZ2NpeioVWSRPKGUTEUaCHfclI/usPW5v8AyZ7ez9Gfv/28rc+pW3o6mBQCgPSgFAKAUAoBQCgFAanWMfpHwR5W7n+b+ndt/BVybnwOa9m87uQiczpZTJGCBFgYEgi944GRyMMhKE2QN5yH26Q/upfFE7v46/5v6rk3vp/t3dHtvLKAUBqJM8HLu9THsgyq0cRrJ3myd+XmZ2t5OitEpVmWIhmiyCiUcvovJmFaLi7rfjJnubWcaOLyde86lbOjoYlAKA9KAUAoBQCgFAKAUBptbfWfhXzPK3vqfp3bbw/anNnLa6JHIo5nSAYCEGglJoSoRocpYsgYZCXnOQG95CP95f3Uviid38d636v9nJvfT/b6BR7jyigMUBpZI8GvUiEiqzh9Md5J96XmzKt52V4oipiRAkWiKjIlXh9N1DCtGwr+3H3qz3tCcaWPw8jV6535X6NmZQCgJ0AoBQCgFAKAUAoDS65VZF3V5s8ve+pPh3bbw/ahI4nTHJMwroAAEQMECDCWJSIShziE8POchycOg/4/f71L7qfxQO7+N9b9X+zj33p/t9Eo915JQGJLY+AvZMaKzwK9OIshZwubpyf9UvNmXu6PZCiPqOGGiOeUsotFaiwPq2q4VhxL+3D4UfRaXhj8R4mflflZouqUAoCfNAc0BzQHNAc0BzQHNAjOSjvaXFlcssce94TMbe0aHXWaMppx/lr3s8reamOeUuPV6G2wsxvKjZycujhyc974vzMq3EAslCLI4GBwISkRVpHhPKjO5LyPJ5SnK3CeDBPI+bCEpP1L57kXwwyzvEimWWOM5tdjyF1Dnw5nkyxUYvG4pc6Lk23FrZFutzPX2O21NPP6suk4/Lzd3r4Z4/Ti7jmnqvOOaBHItj4PyK5dJUzu0J4dr03nMpV44ae98X7zLjq3iNEJYIgF4rWGCvrujQqEF2Rj5I+kx7R4d7vTmkoOaA5oHpQCgFAYY7DwyaZBdd8NpjluNPH3aY6Wd9lXLrL+WPj+iObPe/0z/ltjtvzVaelTfX4bDny3Opl78NsdHCezxlG/9+ZheWipp2Bv0k1sW23XvZWzlfDLjup4sye5p8GijRzEt74vzZThqAeU9IhHfOK4tE8Ctk1riX2r4JsWHFeMtbLdGMnxpfqV6J+mtvo2hKaTm2rW6LXm0RxKdZ2XcWr8K3wb4tsmYYxW3L8rmGOKO6CX4UWkilmS1HSYf6i04UuGT1jnh/MkWliPor3xaSuqf+ReZ32rO4f7LOPSZdU3+Y0mtn/VVLp4/hDSdcShKEOdcskkq2dFum2aff1O3Kv2se/D0OetUMu58Cq0cGYOkZAgQM0WgzhVtLtaXvLY95Fcuz7Eon0rwmaAUAoCdAa/W+tI6OouSb5zaVdVdviYa+vNKTpzy10tK6ls/CjDXH7ToSXBb/ftOLLeZ3t0dE2+OPdDI29rbfFvyMcrll3vLSSTtGCJE8q2k6wxY+nOKfZe38q2lbZFpLWp0rlTjj0Iyl6+iv19xT6o0mnWp0vlNml0ebBepW/Flbmvjpxqc+lTm7nKUn63fmV+pf6ZEI55RdxbT9X+7StyvK0jEssu0c1PDW6bbe97utsramKrwD6kkcI+pLbat0XarA6XCtiJUe6LISSJRTmg5YZA82iEsQ0Wc+hFut/UlxElvZNyxx7rWhaky/to5JOKUXF1bb2eyvedGnjZOrl1M8bejoZCqR4aQ/Rl3X5FavO7hmc7pYkRycIWQnhlstKivTV8by4125ILxkjTTnOc+Yz1OmF+H2No+keGUAoDFAToDmeXEfQxd6Xkjg3/AGxde071yqVHmO5ax6yyQT286k3Utu5Xv3kzKouMaTStbZsnSm67I+ivBC21aYyKDKcroSRFWQe4ipgh2T7lFeUjYFTK9vsJEFjshKzo+jkJbbRMdEjZY0WUeyQQzZPKEkyRFshLxlIhMbbUb9GXe+RphelY63eNpHI/YazJhcUrIHhp31c+7LyZW9lse7h2c1dTxySK2rSPNyI5W4e2j45ZNkIym+yMXLyNMZcvHqzy4x73hudS8n9IebFJ4pqKyQcnJKNJSTbpuzs0dtq3PG3GycuXW19P6bJeX1Cj3HklAKAUBKgOZ5b9HF3peRwb7xny69p3rlkjzXajNbJd2XwkcJaKgujIhMQkVWQkiqUXsQvZLJCWGgKubpewke2KBCeVzBEipbHDEkW4FopXqiVWSEhIxIDwZFWjb6l6EuPyRfT7MdXybBMszVtIUlti2n4p+wi1MirpGsG4SjKO1xaTW5329aH1dE/R15jQaNossk+YvR2dJrYZ/Ty1ufDZYuTUX0sjfBJfqJo/mqXXvtFzFqHDH7F8bZeaWEZ3Vzvuv6NgWP6tczu+j5GuN+nx6M8v/Ly6tro2tci6S5y8JeJ16e7znl1c+ehje3RtNH1hCXXT7Hs9+47MNxhn78OfLSyxWzdmUAoDIHNctlcMXffkcO+8Z8uraeV+HKxR5rt5Jx2Pg/Jgc+ijVBsjlaIsjlKMnsISgyExiMhylGcyB4ZH6XsJhatYQcr2BDhPK9iJOViA4Ve0CyoVSEgwhXl6yKvG21J0Jd75Ith2Y6vdsLLM0ZIhKvkw2EyoYsCiwlYiWVesJstKrcXpHLHr2E8z3VuN9kpZYr1+RP1REwqjpOucUd8o32La/BEXUi80qqLlhzPq+c/U6UfftJw3Oph2pltccu7seTusnpGCOWUVFyclSba9GTXXwPW2+pdTCZV5utpzTzuMbM3ZAHPcsI3DH335HFvfGfLp23lXKuJ5jtjLjsfB+QhXM/oUraISK1dCTISg5AiLkQl5yY4SzgwSnLmwjKUuqMU5PwRMxuV4nVFymPfo6HQeQOlZdslHEq+2/S/LG69tHZp7HUynXo5M95p49urYL/j/AEmO6eGX4prziWv8fqTtYrN9h7ysPkjpUf4cX3Zx+bRndlrT2/7Xm70r7kdQ6Utn7GXjGvMr/hdb+lf/ABOl/Ug9EyrpY8i4wkvkZ3SzneVf7uF7Wf8AKKlW/ZxK8cLcxnnogOeTEpORA8chHC0bXUi9CXe+SL4dmOp3bEsowyBFoCNBKSQDiTO57ISBHPcpJdBbdvOb9e4ra1xkaRRIXZoIr6ryLjWh4vxv/OR7ezn+TP8A73eNuvVreHS5wDRcq16EO8/hZxb3wny6Nt5Vy/NPMd8Gtj4PyJiK5NszreR5yZC0RkOEWo4sbm0oRcn1KKbfghMbbxC5STq6HVvInSsu2UVij25Ht/KtvjR1YbLVy79HPnu9PHt1dTq3kBghtyuWV9nQh4R2+LOzDY6ePl1cme8zvj0dPoehY8UebihCC7IxS8t52Y4Y4ziThzZZXLrasFlQAAAARlBPek+JFkpy8MmgYpb8cHxjH9Ct0sL3kXmpnO1qtk1Do7/hR9lryZndtpX/AExebjVn+pWnyW0d/ZkuE5fMpdlpfj/tebvV/Ktl5HYnunkXti/kZ3Yad7WtJvtSd5FWWqlo3oKTlfpW1VdVbOBx62hNGyS88t9PWur1s44YowaMEJYJgxQGAlFiiLIS57lJ0sfCXmita49mooLJwiTwivq3JSNaJh7nm2z3Nt6WPw8Tcerk2xuxAKOtdA/bRSumna7N1GOtpfcx4aaep9F5c5pWpssPs2u2O33bzzs9rqY+3Ltw18K1+WNKXB+RztXHRi5bIpt9SSbb4JFZLezW3hu9X8jtKy03BY49uR0/yrb4nRhtNTP24+WOW6wx9+XT6u5AYY080pZX2dCHgtvvOvT2OE8ry5c93le3R0+haBiwqsWOEF/Skr49p14YY4TjGcObLPLLrleVkuqAAAAAAAAAAAAAA12stXvI1KL2pVT3Pb2nJuNvdTrL2dGjrTDpWlzYZQdSTXl4nmZ6eWF4ynDuwzxy7V5MouwQkZKIiwlgJQYGg5Qq5x7r8yLGmPZrP2aong5CLU8Pq/JyNaLg+6h5Hubf0sfh4mv6mXy2RsyAAADw0nQ4ZFU4p3s9fjvKZaeOXlFsc8se1Q0LV2LCqxY4w4JW+L3sY4Y49pwZZ5Zd6tF1QAAAAAAAAAAAAAAAAAARnjTVNJrsZFxlnFTLZ2azSdTxe2Dp9j2r/wAOLU2WN64dHThurPLq1WkaNOHSTXr6vE4M9LPT8o7MNTHPxryZRaISQSgwlFkJaDX3Tj3fmRV8WsohcA+t6jVaPh+6x/Cj39H08fiPC1fPL5XjRmAAAAAAAAAAAAAAAAAAAAAAAAAAAAxKN7yLORrtK1TGXRfNfivA5dTZ45ePR0YbnLHv1afStDnj6S2dq2rxPP1NDPDvHbp62GfZVaMmzDQHO69+sXdXmytaY9muZCzBA+v6rVYcS/tw+FH0On4T4eDqeV+VouoAAAAAAAAAAAAAAAAAAAAAAAAAAAAAAMNAa/TNUQn0fQfatz4o5dTaYZ9Z0ro09znj0vWNRpWrpw3q12rb49hw6m2zw9uY68NfDL/auQ14/pF3V5s5cpw68Ozz0XU+kZfq8U2u1rmx/NKkaY6Gpn4z+yuWvp4963uh8hskvrckYLsinJ+LpL3nVhsMr5XhzZ77GeM5d3hx82KiupJeCo9OTicPNt5vKZKAAAAAAAAAAAAAAAAAAAAAAAAAAAAAAAAAAK3/AEcfO5/7OHO/m5qvxKfbx554nK315cccrJdU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13315" name="AutoShape 4" descr="data:image/jpeg;base64,/9j/4AAQSkZJRgABAQAAAQABAAD/2wCEAAkGBxQSEhQUEhQUFhQVFBQXFBQVFRQXFBQUFRQXFhQXFxQYHCggGBolHBQVITEhJSkrLi4uFx8zODMsNygtLisBCgoKDg0OGhAQGiwdHBwsLCwsLCwsLCwsLCwsLCwsLCwsLCwsLCwsLCwsLCwsLCwsLCwsLCwsLCwsLCwsLCwsLP/AABEIALwBDAMBEQACEQEDEQH/xAAbAAEAAgMBAQAAAAAAAAAAAAAAAgQBBQYDB//EAD4QAAICAQAFCAYHCAMBAAAAAAABAhEDBAUhMXEGEjJBUXKRsSJhgaGywSMzQnOCktETJENSYmOi8AcU4TT/xAAaAQEAAwEBAQAAAAAAAAAAAAAAAQIDBAUG/8QALxEBAQABAwMDBAECBgMAAAAAAAECAwQRITEyM0FxEhNRgQVSwRQjQmGRoSKx8P/aAAwDAQACEQMRAD8A+jgAAAAAAAAAAAAAAAAAAAAAKAAAAAAAAUAAJgAAAAAAzQCgFAKAUAoBQCgFAKAUAoBQCgFAKAUAoBQCgFAKAUBB5UtjOTV3c08rjw6NPb3Oc8pxknudmN319pGk2s96lRS7vUq82+CEmuszuvqX/UvNHCeytk0zFHfOC/FGzK52960mEnaK2TXeBfxE+Cb8kVmpce14TcOe8VcnKbCt3Pl+H9WbY7zUx9+Wd22F9uFrU+t1pDklFx5tb2uu+zgd223P3uenHDk19D7XHXu2dHW5ygFAToBQCgFAKAUAoBQCgFAKAUAoBQCgFAKAUAoBQCgFAKAr5Iq2ePufUr0NHwivkxnNY3lc1r7SMkcnNU5Jc1bFJpdfVZTK3lpjI005t723xd+ZHK/CCjRHIlRPKGGgOn5D4/rn64L4j0v46eV+HBvb4x1NHpuEoBQE6AUAoBQCgFAKAUAoBQCgFAKAUAoBQCgFAKAUAoBQCgKuTezxdf1K9DS8I8mYtnI8o/rn3Y+Rll3bYdmsaIWYYGSYisSQHXcio/R5H/WvdH/09X+O8Mvn+zzt55R0dHoOMoBQEqAUAoBQCgFAKAUAoBQCgFAKAUBmgMUAoi2TvU8UopdXCe6ZhlfYLY545dqi42dyiyCgFAKAqZN7PE1vUy+Xo6fjHizJq4/X7+nl+H4UZZd2+PZryizFEoZJiKSRI7PkZH6CT7cj+GJ6/wDH+nfl5m78/wBN9R3OUoBQHpQCgFAKAUAoBQCgFEWyd08WlFLq4T3TMMr7M80pdzpz3WmlkxRS7vH2i80L+Sil3d9ot9j/AHZaKXdZpmji8smeEd8orjJL5md1877rzSx/Crk1vgjvyR9lvyRndT81eaf4itl5SYY7uc+Ea82in3MV5p5KeXlXH7OOT4tLyspdaey00ap5uVWT7MILjb+aKfevsv8AZnutcndbZc2Zxm1zeZJ0lW21+p2bLX1M9T6cr04c260sMcOZOrpaPVcBQCgNfk3vieHq+d+Xp6fjHkzNdxuun9Pk4r4UZXu3x7KNFFmUWQJCIrEyyHdcjsdaMvXOT8l8j2dl6X7ry916jd0dbnKAUBOgFAKAUAoBQCgFAa3S5NTdNrd1+o8vderf07tHwY/7sopt06XD3mFvDWTlqJ8qJ9WOK4tv9DL71/DX7M/Ktk5R5nucVwivnZH3ck/axVsuucz35JezZ5C50mnFXJpc5b5SfFspc6vMI8JSI+pMjDkLlycSIpkcnAyKlFkDecjP/of3cviid38f6v6rk3np/t21HtPMKAUBrJ737TwtTyr08O0eTRm0jitbr6bJ3mZ2NpeioVWSRPKGUTEUaCHfclI/usPW5v8AyZ7ez9Gfv/28rc+pW3o6mBQCgPSgFAKAUAoBQCgFAanWMfpHwR5W7n+b+ndt/BVybnwOa9m87uQiczpZTJGCBFgYEgi944GRyMMhKE2QN5yH26Q/upfFE7v46/5v6rk3vp/t3dHtvLKAUBqJM8HLu9THsgyq0cRrJ3myd+XmZ2t5OitEpVmWIhmiyCiUcvovJmFaLi7rfjJnubWcaOLyde86lbOjoYlAKA9KAUAoBQCgFAKAUBptbfWfhXzPK3vqfp3bbw/anNnLa6JHIo5nSAYCEGglJoSoRocpYsgYZCXnOQG95CP95f3Uviid38d636v9nJvfT/b6BR7jyigMUBpZI8GvUiEiqzh9Md5J96XmzKt52V4oipiRAkWiKjIlXh9N1DCtGwr+3H3qz3tCcaWPw8jV6535X6NmZQCgJ0AoBQCgFAKAUAoDS65VZF3V5s8ve+pPh3bbw/ahI4nTHJMwroAAEQMECDCWJSIShziE8POchycOg/4/f71L7qfxQO7+N9b9X+zj33p/t9Eo915JQGJLY+AvZMaKzwK9OIshZwubpyf9UvNmXu6PZCiPqOGGiOeUsotFaiwPq2q4VhxL+3D4UfRaXhj8R4mflflZouqUAoCfNAc0BzQHNAc0BzQHNAjOSjvaXFlcssce94TMbe0aHXWaMppx/lr3s8reamOeUuPV6G2wsxvKjZycujhyc974vzMq3EAslCLI4GBwISkRVpHhPKjO5LyPJ5SnK3CeDBPI+bCEpP1L57kXwwyzvEimWWOM5tdjyF1Dnw5nkyxUYvG4pc6Lk23FrZFutzPX2O21NPP6suk4/Lzd3r4Z4/Ti7jmnqvOOaBHItj4PyK5dJUzu0J4dr03nMpV44ae98X7zLjq3iNEJYIgF4rWGCvrujQqEF2Rj5I+kx7R4d7vTmkoOaA5oHpQCgFAYY7DwyaZBdd8NpjluNPH3aY6Wd9lXLrL+WPj+iObPe/0z/ltjtvzVaelTfX4bDny3Opl78NsdHCezxlG/9+ZheWipp2Bv0k1sW23XvZWzlfDLjup4sye5p8GijRzEt74vzZThqAeU9IhHfOK4tE8Ctk1riX2r4JsWHFeMtbLdGMnxpfqV6J+mtvo2hKaTm2rW6LXm0RxKdZ2XcWr8K3wb4tsmYYxW3L8rmGOKO6CX4UWkilmS1HSYf6i04UuGT1jnh/MkWliPor3xaSuqf+ReZ32rO4f7LOPSZdU3+Y0mtn/VVLp4/hDSdcShKEOdcskkq2dFum2aff1O3Kv2se/D0OetUMu58Cq0cGYOkZAgQM0WgzhVtLtaXvLY95Fcuz7Eon0rwmaAUAoCdAa/W+tI6OouSb5zaVdVdviYa+vNKTpzy10tK6ls/CjDXH7ToSXBb/ftOLLeZ3t0dE2+OPdDI29rbfFvyMcrll3vLSSTtGCJE8q2k6wxY+nOKfZe38q2lbZFpLWp0rlTjj0Iyl6+iv19xT6o0mnWp0vlNml0ebBepW/Flbmvjpxqc+lTm7nKUn63fmV+pf6ZEI55RdxbT9X+7StyvK0jEssu0c1PDW6bbe97utsramKrwD6kkcI+pLbat0XarA6XCtiJUe6LISSJRTmg5YZA82iEsQ0Wc+hFut/UlxElvZNyxx7rWhaky/to5JOKUXF1bb2eyvedGnjZOrl1M8bejoZCqR4aQ/Rl3X5FavO7hmc7pYkRycIWQnhlstKivTV8by4125ILxkjTTnOc+Yz1OmF+H2No+keGUAoDFAToDmeXEfQxd6Xkjg3/AGxde071yqVHmO5ax6yyQT286k3Utu5Xv3kzKouMaTStbZsnSm67I+ivBC21aYyKDKcroSRFWQe4ipgh2T7lFeUjYFTK9vsJEFjshKzo+jkJbbRMdEjZY0WUeyQQzZPKEkyRFshLxlIhMbbUb9GXe+RphelY63eNpHI/YazJhcUrIHhp31c+7LyZW9lse7h2c1dTxySK2rSPNyI5W4e2j45ZNkIym+yMXLyNMZcvHqzy4x73hudS8n9IebFJ4pqKyQcnJKNJSTbpuzs0dtq3PG3GycuXW19P6bJeX1Cj3HklAKAUBKgOZ5b9HF3peRwb7xny69p3rlkjzXajNbJd2XwkcJaKgujIhMQkVWQkiqUXsQvZLJCWGgKubpewke2KBCeVzBEipbHDEkW4FopXqiVWSEhIxIDwZFWjb6l6EuPyRfT7MdXybBMszVtIUlti2n4p+wi1MirpGsG4SjKO1xaTW5329aH1dE/R15jQaNossk+YvR2dJrYZ/Ty1ufDZYuTUX0sjfBJfqJo/mqXXvtFzFqHDH7F8bZeaWEZ3Vzvuv6NgWP6tczu+j5GuN+nx6M8v/Ly6tro2tci6S5y8JeJ16e7znl1c+ehje3RtNH1hCXXT7Hs9+47MNxhn78OfLSyxWzdmUAoDIHNctlcMXffkcO+8Z8uraeV+HKxR5rt5Jx2Pg/Jgc+ijVBsjlaIsjlKMnsISgyExiMhylGcyB4ZH6XsJhatYQcr2BDhPK9iJOViA4Ve0CyoVSEgwhXl6yKvG21J0Jd75Ith2Y6vdsLLM0ZIhKvkw2EyoYsCiwlYiWVesJstKrcXpHLHr2E8z3VuN9kpZYr1+RP1REwqjpOucUd8o32La/BEXUi80qqLlhzPq+c/U6UfftJw3Oph2pltccu7seTusnpGCOWUVFyclSba9GTXXwPW2+pdTCZV5utpzTzuMbM3ZAHPcsI3DH335HFvfGfLp23lXKuJ5jtjLjsfB+QhXM/oUraISK1dCTISg5AiLkQl5yY4SzgwSnLmwjKUuqMU5PwRMxuV4nVFymPfo6HQeQOlZdslHEq+2/S/LG69tHZp7HUynXo5M95p49urYL/j/AEmO6eGX4prziWv8fqTtYrN9h7ysPkjpUf4cX3Zx+bRndlrT2/7Xm70r7kdQ6Utn7GXjGvMr/hdb+lf/ABOl/Ug9EyrpY8i4wkvkZ3SzneVf7uF7Wf8AKKlW/ZxK8cLcxnnogOeTEpORA8chHC0bXUi9CXe+SL4dmOp3bEsowyBFoCNBKSQDiTO57ISBHPcpJdBbdvOb9e4ra1xkaRRIXZoIr6ryLjWh4vxv/OR7ezn+TP8A73eNuvVreHS5wDRcq16EO8/hZxb3wny6Nt5Vy/NPMd8Gtj4PyJiK5NszreR5yZC0RkOEWo4sbm0oRcn1KKbfghMbbxC5STq6HVvInSsu2UVij25Ht/KtvjR1YbLVy79HPnu9PHt1dTq3kBghtyuWV9nQh4R2+LOzDY6ePl1cme8zvj0dPoehY8UebihCC7IxS8t52Y4Y4ziThzZZXLrasFlQAAAARlBPek+JFkpy8MmgYpb8cHxjH9Ct0sL3kXmpnO1qtk1Do7/hR9lryZndtpX/AExebjVn+pWnyW0d/ZkuE5fMpdlpfj/tebvV/Ktl5HYnunkXti/kZ3Yad7WtJvtSd5FWWqlo3oKTlfpW1VdVbOBx62hNGyS88t9PWur1s44YowaMEJYJgxQGAlFiiLIS57lJ0sfCXmita49mooLJwiTwivq3JSNaJh7nm2z3Nt6WPw8Tcerk2xuxAKOtdA/bRSumna7N1GOtpfcx4aaep9F5c5pWpssPs2u2O33bzzs9rqY+3Ltw18K1+WNKXB+RztXHRi5bIpt9SSbb4JFZLezW3hu9X8jtKy03BY49uR0/yrb4nRhtNTP24+WOW6wx9+XT6u5AYY080pZX2dCHgtvvOvT2OE8ry5c93le3R0+haBiwqsWOEF/Skr49p14YY4TjGcObLPLLrleVkuqAAAAAAAAAAAAAA12stXvI1KL2pVT3Pb2nJuNvdTrL2dGjrTDpWlzYZQdSTXl4nmZ6eWF4ynDuwzxy7V5MouwQkZKIiwlgJQYGg5Qq5x7r8yLGmPZrP2aong5CLU8Pq/JyNaLg+6h5Hubf0sfh4mv6mXy2RsyAAADw0nQ4ZFU4p3s9fjvKZaeOXlFsc8se1Q0LV2LCqxY4w4JW+L3sY4Y49pwZZ5Zd6tF1QAAAAAAAAAAAAAAAAAARnjTVNJrsZFxlnFTLZ2azSdTxe2Dp9j2r/wAOLU2WN64dHThurPLq1WkaNOHSTXr6vE4M9LPT8o7MNTHPxryZRaISQSgwlFkJaDX3Tj3fmRV8WsohcA+t6jVaPh+6x/Cj39H08fiPC1fPL5XjRmAAAAAAAAAAAAAAAAAAAAAAAAAAAAxKN7yLORrtK1TGXRfNfivA5dTZ45ePR0YbnLHv1afStDnj6S2dq2rxPP1NDPDvHbp62GfZVaMmzDQHO69+sXdXmytaY9muZCzBA+v6rVYcS/tw+FH0On4T4eDqeV+VouoAAAAAAAAAAAAAAAAAAAAAAAAAAAAAAMNAa/TNUQn0fQfatz4o5dTaYZ9Z0ro09znj0vWNRpWrpw3q12rb49hw6m2zw9uY68NfDL/auQ14/pF3V5s5cpw68Ozz0XU+kZfq8U2u1rmx/NKkaY6Gpn4z+yuWvp4963uh8hskvrckYLsinJ+LpL3nVhsMr5XhzZ77GeM5d3hx82KiupJeCo9OTicPNt5vKZKAAAAAAAAAAAAAAAAAAAAAAAAAAAAAAAAAAK3/AEcfO5/7OHO/m5qvxKfbx554nK315cccrJdU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13316" name="AutoShape 6" descr="data:image/jpeg;base64,/9j/4AAQSkZJRgABAQAAAQABAAD/2wCEAAkGBxQSEhQUEhQUFhQVFBQXFBQVFRQXFBQUFRQXFhQXFxQYHCggGBolHBQVITEhJSkrLi4uFx8zODMsNygtLisBCgoKDg0OGhAQGiwdHBwsLCwsLCwsLCwsLCwsLCwsLCwsLCwsLCwsLCwsLCwsLCwsLCwsLCwsLCwsLCwsLCwsLP/AABEIALwBDAMBEQACEQEDEQH/xAAbAAEAAgMBAQAAAAAAAAAAAAAAAgQBBQYDB//EAD4QAAICAQAFCAYHCAMBAAAAAAABAhEDBAUhMXEGEjJBUXKRsSJhgaGywSMzQnOCktETJENSYmOi8AcU4TT/xAAaAQEAAwEBAQAAAAAAAAAAAAAAAQIDBAUG/8QALxEBAQABAwMDBAECBgMAAAAAAAECAwQRITEyM0FxEhNRgQVSwRQjQmGRoSKx8P/aAAwDAQACEQMRAD8A+jgAAAAAAAAAAAAAAAAAAAAAKAAAAAAAAUAAJgAAAAAAzQCgFAKAUAoBQCgFAKAUAoBQCgFAKAUAoBQCgFAKAUBB5UtjOTV3c08rjw6NPb3Oc8pxknudmN319pGk2s96lRS7vUq82+CEmuszuvqX/UvNHCeytk0zFHfOC/FGzK52960mEnaK2TXeBfxE+Cb8kVmpce14TcOe8VcnKbCt3Pl+H9WbY7zUx9+Wd22F9uFrU+t1pDklFx5tb2uu+zgd223P3uenHDk19D7XHXu2dHW5ygFAToBQCgFAKAUAoBQCgFAKAUAoBQCgFAKAUAoBQCgFAKAr5Iq2ePufUr0NHwivkxnNY3lc1r7SMkcnNU5Jc1bFJpdfVZTK3lpjI005t723xd+ZHK/CCjRHIlRPKGGgOn5D4/rn64L4j0v46eV+HBvb4x1NHpuEoBQE6AUAoBQCgFAKAUAoBQCgFAKAUAoBQCgFAKAUAoBQCgKuTezxdf1K9DS8I8mYtnI8o/rn3Y+Rll3bYdmsaIWYYGSYisSQHXcio/R5H/WvdH/09X+O8Mvn+zzt55R0dHoOMoBQEqAUAoBQCgFAKAUAoBQCgFAKAUBmgMUAoi2TvU8UopdXCe6ZhlfYLY545dqi42dyiyCgFAKAqZN7PE1vUy+Xo6fjHizJq4/X7+nl+H4UZZd2+PZryizFEoZJiKSRI7PkZH6CT7cj+GJ6/wDH+nfl5m78/wBN9R3OUoBQHpQCgFAKAUAoBQCgFEWyd08WlFLq4T3TMMr7M80pdzpz3WmlkxRS7vH2i80L+Sil3d9ot9j/AHZaKXdZpmji8smeEd8orjJL5md1877rzSx/Crk1vgjvyR9lvyRndT81eaf4itl5SYY7uc+Ea82in3MV5p5KeXlXH7OOT4tLyspdaey00ap5uVWT7MILjb+aKfevsv8AZnutcndbZc2Zxm1zeZJ0lW21+p2bLX1M9T6cr04c260sMcOZOrpaPVcBQCgNfk3vieHq+d+Xp6fjHkzNdxuun9Pk4r4UZXu3x7KNFFmUWQJCIrEyyHdcjsdaMvXOT8l8j2dl6X7ry916jd0dbnKAUBOgFAKAUAoBQCgFAa3S5NTdNrd1+o8vderf07tHwY/7sopt06XD3mFvDWTlqJ8qJ9WOK4tv9DL71/DX7M/Ktk5R5nucVwivnZH3ck/axVsuucz35JezZ5C50mnFXJpc5b5SfFspc6vMI8JSI+pMjDkLlycSIpkcnAyKlFkDecjP/of3cviid38f6v6rk3np/t21HtPMKAUBrJ737TwtTyr08O0eTRm0jitbr6bJ3mZ2NpeioVWSRPKGUTEUaCHfclI/usPW5v8AyZ7ez9Gfv/28rc+pW3o6mBQCgPSgFAKAUAoBQCgFAanWMfpHwR5W7n+b+ndt/BVybnwOa9m87uQiczpZTJGCBFgYEgi944GRyMMhKE2QN5yH26Q/upfFE7v46/5v6rk3vp/t3dHtvLKAUBqJM8HLu9THsgyq0cRrJ3myd+XmZ2t5OitEpVmWIhmiyCiUcvovJmFaLi7rfjJnubWcaOLyde86lbOjoYlAKA9KAUAoBQCgFAKAUBptbfWfhXzPK3vqfp3bbw/anNnLa6JHIo5nSAYCEGglJoSoRocpYsgYZCXnOQG95CP95f3Uviid38d636v9nJvfT/b6BR7jyigMUBpZI8GvUiEiqzh9Md5J96XmzKt52V4oipiRAkWiKjIlXh9N1DCtGwr+3H3qz3tCcaWPw8jV6535X6NmZQCgJ0AoBQCgFAKAUAoDS65VZF3V5s8ve+pPh3bbw/ahI4nTHJMwroAAEQMECDCWJSIShziE8POchycOg/4/f71L7qfxQO7+N9b9X+zj33p/t9Eo915JQGJLY+AvZMaKzwK9OIshZwubpyf9UvNmXu6PZCiPqOGGiOeUsotFaiwPq2q4VhxL+3D4UfRaXhj8R4mflflZouqUAoCfNAc0BzQHNAc0BzQHNAjOSjvaXFlcssce94TMbe0aHXWaMppx/lr3s8reamOeUuPV6G2wsxvKjZycujhyc974vzMq3EAslCLI4GBwISkRVpHhPKjO5LyPJ5SnK3CeDBPI+bCEpP1L57kXwwyzvEimWWOM5tdjyF1Dnw5nkyxUYvG4pc6Lk23FrZFutzPX2O21NPP6suk4/Lzd3r4Z4/Ti7jmnqvOOaBHItj4PyK5dJUzu0J4dr03nMpV44ae98X7zLjq3iNEJYIgF4rWGCvrujQqEF2Rj5I+kx7R4d7vTmkoOaA5oHpQCgFAYY7DwyaZBdd8NpjluNPH3aY6Wd9lXLrL+WPj+iObPe/0z/ltjtvzVaelTfX4bDny3Opl78NsdHCezxlG/9+ZheWipp2Bv0k1sW23XvZWzlfDLjup4sye5p8GijRzEt74vzZThqAeU9IhHfOK4tE8Ctk1riX2r4JsWHFeMtbLdGMnxpfqV6J+mtvo2hKaTm2rW6LXm0RxKdZ2XcWr8K3wb4tsmYYxW3L8rmGOKO6CX4UWkilmS1HSYf6i04UuGT1jnh/MkWliPor3xaSuqf+ReZ32rO4f7LOPSZdU3+Y0mtn/VVLp4/hDSdcShKEOdcskkq2dFum2aff1O3Kv2se/D0OetUMu58Cq0cGYOkZAgQM0WgzhVtLtaXvLY95Fcuz7Eon0rwmaAUAoCdAa/W+tI6OouSb5zaVdVdviYa+vNKTpzy10tK6ls/CjDXH7ToSXBb/ftOLLeZ3t0dE2+OPdDI29rbfFvyMcrll3vLSSTtGCJE8q2k6wxY+nOKfZe38q2lbZFpLWp0rlTjj0Iyl6+iv19xT6o0mnWp0vlNml0ebBepW/Flbmvjpxqc+lTm7nKUn63fmV+pf6ZEI55RdxbT9X+7StyvK0jEssu0c1PDW6bbe97utsramKrwD6kkcI+pLbat0XarA6XCtiJUe6LISSJRTmg5YZA82iEsQ0Wc+hFut/UlxElvZNyxx7rWhaky/to5JOKUXF1bb2eyvedGnjZOrl1M8bejoZCqR4aQ/Rl3X5FavO7hmc7pYkRycIWQnhlstKivTV8by4125ILxkjTTnOc+Yz1OmF+H2No+keGUAoDFAToDmeXEfQxd6Xkjg3/AGxde071yqVHmO5ax6yyQT286k3Utu5Xv3kzKouMaTStbZsnSm67I+ivBC21aYyKDKcroSRFWQe4ipgh2T7lFeUjYFTK9vsJEFjshKzo+jkJbbRMdEjZY0WUeyQQzZPKEkyRFshLxlIhMbbUb9GXe+RphelY63eNpHI/YazJhcUrIHhp31c+7LyZW9lse7h2c1dTxySK2rSPNyI5W4e2j45ZNkIym+yMXLyNMZcvHqzy4x73hudS8n9IebFJ4pqKyQcnJKNJSTbpuzs0dtq3PG3GycuXW19P6bJeX1Cj3HklAKAUBKgOZ5b9HF3peRwb7xny69p3rlkjzXajNbJd2XwkcJaKgujIhMQkVWQkiqUXsQvZLJCWGgKubpewke2KBCeVzBEipbHDEkW4FopXqiVWSEhIxIDwZFWjb6l6EuPyRfT7MdXybBMszVtIUlti2n4p+wi1MirpGsG4SjKO1xaTW5329aH1dE/R15jQaNossk+YvR2dJrYZ/Ty1ufDZYuTUX0sjfBJfqJo/mqXXvtFzFqHDH7F8bZeaWEZ3Vzvuv6NgWP6tczu+j5GuN+nx6M8v/Ly6tro2tci6S5y8JeJ16e7znl1c+ehje3RtNH1hCXXT7Hs9+47MNxhn78OfLSyxWzdmUAoDIHNctlcMXffkcO+8Z8uraeV+HKxR5rt5Jx2Pg/Jgc+ijVBsjlaIsjlKMnsISgyExiMhylGcyB4ZH6XsJhatYQcr2BDhPK9iJOViA4Ve0CyoVSEgwhXl6yKvG21J0Jd75Ith2Y6vdsLLM0ZIhKvkw2EyoYsCiwlYiWVesJstKrcXpHLHr2E8z3VuN9kpZYr1+RP1REwqjpOucUd8o32La/BEXUi80qqLlhzPq+c/U6UfftJw3Oph2pltccu7seTusnpGCOWUVFyclSba9GTXXwPW2+pdTCZV5utpzTzuMbM3ZAHPcsI3DH335HFvfGfLp23lXKuJ5jtjLjsfB+QhXM/oUraISK1dCTISg5AiLkQl5yY4SzgwSnLmwjKUuqMU5PwRMxuV4nVFymPfo6HQeQOlZdslHEq+2/S/LG69tHZp7HUynXo5M95p49urYL/j/AEmO6eGX4prziWv8fqTtYrN9h7ysPkjpUf4cX3Zx+bRndlrT2/7Xm70r7kdQ6Utn7GXjGvMr/hdb+lf/ABOl/Ug9EyrpY8i4wkvkZ3SzneVf7uF7Wf8AKKlW/ZxK8cLcxnnogOeTEpORA8chHC0bXUi9CXe+SL4dmOp3bEsowyBFoCNBKSQDiTO57ISBHPcpJdBbdvOb9e4ra1xkaRRIXZoIr6ryLjWh4vxv/OR7ezn+TP8A73eNuvVreHS5wDRcq16EO8/hZxb3wny6Nt5Vy/NPMd8Gtj4PyJiK5NszreR5yZC0RkOEWo4sbm0oRcn1KKbfghMbbxC5STq6HVvInSsu2UVij25Ht/KtvjR1YbLVy79HPnu9PHt1dTq3kBghtyuWV9nQh4R2+LOzDY6ePl1cme8zvj0dPoehY8UebihCC7IxS8t52Y4Y4ziThzZZXLrasFlQAAAARlBPek+JFkpy8MmgYpb8cHxjH9Ct0sL3kXmpnO1qtk1Do7/hR9lryZndtpX/AExebjVn+pWnyW0d/ZkuE5fMpdlpfj/tebvV/Ktl5HYnunkXti/kZ3Yad7WtJvtSd5FWWqlo3oKTlfpW1VdVbOBx62hNGyS88t9PWur1s44YowaMEJYJgxQGAlFiiLIS57lJ0sfCXmita49mooLJwiTwivq3JSNaJh7nm2z3Nt6WPw8Tcerk2xuxAKOtdA/bRSumna7N1GOtpfcx4aaep9F5c5pWpssPs2u2O33bzzs9rqY+3Ltw18K1+WNKXB+RztXHRi5bIpt9SSbb4JFZLezW3hu9X8jtKy03BY49uR0/yrb4nRhtNTP24+WOW6wx9+XT6u5AYY080pZX2dCHgtvvOvT2OE8ry5c93le3R0+haBiwqsWOEF/Skr49p14YY4TjGcObLPLLrleVkuqAAAAAAAAAAAAAA12stXvI1KL2pVT3Pb2nJuNvdTrL2dGjrTDpWlzYZQdSTXl4nmZ6eWF4ynDuwzxy7V5MouwQkZKIiwlgJQYGg5Qq5x7r8yLGmPZrP2aong5CLU8Pq/JyNaLg+6h5Hubf0sfh4mv6mXy2RsyAAADw0nQ4ZFU4p3s9fjvKZaeOXlFsc8se1Q0LV2LCqxY4w4JW+L3sY4Y49pwZZ5Zd6tF1QAAAAAAAAAAAAAAAAAARnjTVNJrsZFxlnFTLZ2azSdTxe2Dp9j2r/wAOLU2WN64dHThurPLq1WkaNOHSTXr6vE4M9LPT8o7MNTHPxryZRaISQSgwlFkJaDX3Tj3fmRV8WsohcA+t6jVaPh+6x/Cj39H08fiPC1fPL5XjRmAAAAAAAAAAAAAAAAAAAAAAAAAAAAxKN7yLORrtK1TGXRfNfivA5dTZ45ePR0YbnLHv1afStDnj6S2dq2rxPP1NDPDvHbp62GfZVaMmzDQHO69+sXdXmytaY9muZCzBA+v6rVYcS/tw+FH0On4T4eDqeV+VouoAAAAAAAAAAAAAAAAAAAAAAAAAAAAAAMNAa/TNUQn0fQfatz4o5dTaYZ9Z0ro09znj0vWNRpWrpw3q12rb49hw6m2zw9uY68NfDL/auQ14/pF3V5s5cpw68Ozz0XU+kZfq8U2u1rmx/NKkaY6Gpn4z+yuWvp4963uh8hskvrckYLsinJ+LpL3nVhsMr5XhzZ77GeM5d3hx82KiupJeCo9OTicPNt5vKZKAAAAAAAAAAAAAAAAAAAAAAAAAAAAAAAAAAK3/AEcfO5/7OHO/m5qvxKfbx554nK315cccrJdU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13317" name="AutoShape 8" descr="data:image/jpeg;base64,/9j/4AAQSkZJRgABAQAAAQABAAD/2wCEAAkGBxQSEhQUEhQUFhQVFBQXFBQVFRQXFBQUFRQXFhQXFxQYHCggGBolHBQVITEhJSkrLi4uFx8zODMsNygtLisBCgoKDg0OGhAQGiwdHBwsLCwsLCwsLCwsLCwsLCwsLCwsLCwsLCwsLCwsLCwsLCwsLCwsLCwsLCwsLCwsLCwsLP/AABEIALwBDAMBEQACEQEDEQH/xAAbAAEAAgMBAQAAAAAAAAAAAAAAAgQBBQYDB//EAD4QAAICAQAFCAYHCAMBAAAAAAABAhEDBAUhMXEGEjJBUXKRsSJhgaGywSMzQnOCktETJENSYmOi8AcU4TT/xAAaAQEAAwEBAQAAAAAAAAAAAAAAAQIDBAUG/8QALxEBAQABAwMDBAECBgMAAAAAAAECAwQRITEyM0FxEhNRgQVSwRQjQmGRoSKx8P/aAAwDAQACEQMRAD8A+jgAAAAAAAAAAAAAAAAAAAAAKAAAAAAAAUAAJgAAAAAAzQCgFAKAUAoBQCgFAKAUAoBQCgFAKAUAoBQCgFAKAUBB5UtjOTV3c08rjw6NPb3Oc8pxknudmN319pGk2s96lRS7vUq82+CEmuszuvqX/UvNHCeytk0zFHfOC/FGzK52960mEnaK2TXeBfxE+Cb8kVmpce14TcOe8VcnKbCt3Pl+H9WbY7zUx9+Wd22F9uFrU+t1pDklFx5tb2uu+zgd223P3uenHDk19D7XHXu2dHW5ygFAToBQCgFAKAUAoBQCgFAKAUAoBQCgFAKAUAoBQCgFAKAr5Iq2ePufUr0NHwivkxnNY3lc1r7SMkcnNU5Jc1bFJpdfVZTK3lpjI005t723xd+ZHK/CCjRHIlRPKGGgOn5D4/rn64L4j0v46eV+HBvb4x1NHpuEoBQE6AUAoBQCgFAKAUAoBQCgFAKAUAoBQCgFAKAUAoBQCgKuTezxdf1K9DS8I8mYtnI8o/rn3Y+Rll3bYdmsaIWYYGSYisSQHXcio/R5H/WvdH/09X+O8Mvn+zzt55R0dHoOMoBQEqAUAoBQCgFAKAUAoBQCgFAKAUBmgMUAoi2TvU8UopdXCe6ZhlfYLY545dqi42dyiyCgFAKAqZN7PE1vUy+Xo6fjHizJq4/X7+nl+H4UZZd2+PZryizFEoZJiKSRI7PkZH6CT7cj+GJ6/wDH+nfl5m78/wBN9R3OUoBQHpQCgFAKAUAoBQCgFEWyd08WlFLq4T3TMMr7M80pdzpz3WmlkxRS7vH2i80L+Sil3d9ot9j/AHZaKXdZpmji8smeEd8orjJL5md1877rzSx/Crk1vgjvyR9lvyRndT81eaf4itl5SYY7uc+Ea82in3MV5p5KeXlXH7OOT4tLyspdaey00ap5uVWT7MILjb+aKfevsv8AZnutcndbZc2Zxm1zeZJ0lW21+p2bLX1M9T6cr04c260sMcOZOrpaPVcBQCgNfk3vieHq+d+Xp6fjHkzNdxuun9Pk4r4UZXu3x7KNFFmUWQJCIrEyyHdcjsdaMvXOT8l8j2dl6X7ry916jd0dbnKAUBOgFAKAUAoBQCgFAa3S5NTdNrd1+o8vderf07tHwY/7sopt06XD3mFvDWTlqJ8qJ9WOK4tv9DL71/DX7M/Ktk5R5nucVwivnZH3ck/axVsuucz35JezZ5C50mnFXJpc5b5SfFspc6vMI8JSI+pMjDkLlycSIpkcnAyKlFkDecjP/of3cviid38f6v6rk3np/t21HtPMKAUBrJ737TwtTyr08O0eTRm0jitbr6bJ3mZ2NpeioVWSRPKGUTEUaCHfclI/usPW5v8AyZ7ez9Gfv/28rc+pW3o6mBQCgPSgFAKAUAoBQCgFAanWMfpHwR5W7n+b+ndt/BVybnwOa9m87uQiczpZTJGCBFgYEgi944GRyMMhKE2QN5yH26Q/upfFE7v46/5v6rk3vp/t3dHtvLKAUBqJM8HLu9THsgyq0cRrJ3myd+XmZ2t5OitEpVmWIhmiyCiUcvovJmFaLi7rfjJnubWcaOLyde86lbOjoYlAKA9KAUAoBQCgFAKAUBptbfWfhXzPK3vqfp3bbw/anNnLa6JHIo5nSAYCEGglJoSoRocpYsgYZCXnOQG95CP95f3Uviid38d636v9nJvfT/b6BR7jyigMUBpZI8GvUiEiqzh9Md5J96XmzKt52V4oipiRAkWiKjIlXh9N1DCtGwr+3H3qz3tCcaWPw8jV6535X6NmZQCgJ0AoBQCgFAKAUAoDS65VZF3V5s8ve+pPh3bbw/ahI4nTHJMwroAAEQMECDCWJSIShziE8POchycOg/4/f71L7qfxQO7+N9b9X+zj33p/t9Eo915JQGJLY+AvZMaKzwK9OIshZwubpyf9UvNmXu6PZCiPqOGGiOeUsotFaiwPq2q4VhxL+3D4UfRaXhj8R4mflflZouqUAoCfNAc0BzQHNAc0BzQHNAjOSjvaXFlcssce94TMbe0aHXWaMppx/lr3s8reamOeUuPV6G2wsxvKjZycujhyc974vzMq3EAslCLI4GBwISkRVpHhPKjO5LyPJ5SnK3CeDBPI+bCEpP1L57kXwwyzvEimWWOM5tdjyF1Dnw5nkyxUYvG4pc6Lk23FrZFutzPX2O21NPP6suk4/Lzd3r4Z4/Ti7jmnqvOOaBHItj4PyK5dJUzu0J4dr03nMpV44ae98X7zLjq3iNEJYIgF4rWGCvrujQqEF2Rj5I+kx7R4d7vTmkoOaA5oHpQCgFAYY7DwyaZBdd8NpjluNPH3aY6Wd9lXLrL+WPj+iObPe/0z/ltjtvzVaelTfX4bDny3Opl78NsdHCezxlG/9+ZheWipp2Bv0k1sW23XvZWzlfDLjup4sye5p8GijRzEt74vzZThqAeU9IhHfOK4tE8Ctk1riX2r4JsWHFeMtbLdGMnxpfqV6J+mtvo2hKaTm2rW6LXm0RxKdZ2XcWr8K3wb4tsmYYxW3L8rmGOKO6CX4UWkilmS1HSYf6i04UuGT1jnh/MkWliPor3xaSuqf+ReZ32rO4f7LOPSZdU3+Y0mtn/VVLp4/hDSdcShKEOdcskkq2dFum2aff1O3Kv2se/D0OetUMu58Cq0cGYOkZAgQM0WgzhVtLtaXvLY95Fcuz7Eon0rwmaAUAoCdAa/W+tI6OouSb5zaVdVdviYa+vNKTpzy10tK6ls/CjDXH7ToSXBb/ftOLLeZ3t0dE2+OPdDI29rbfFvyMcrll3vLSSTtGCJE8q2k6wxY+nOKfZe38q2lbZFpLWp0rlTjj0Iyl6+iv19xT6o0mnWp0vlNml0ebBepW/Flbmvjpxqc+lTm7nKUn63fmV+pf6ZEI55RdxbT9X+7StyvK0jEssu0c1PDW6bbe97utsramKrwD6kkcI+pLbat0XarA6XCtiJUe6LISSJRTmg5YZA82iEsQ0Wc+hFut/UlxElvZNyxx7rWhaky/to5JOKUXF1bb2eyvedGnjZOrl1M8bejoZCqR4aQ/Rl3X5FavO7hmc7pYkRycIWQnhlstKivTV8by4125ILxkjTTnOc+Yz1OmF+H2No+keGUAoDFAToDmeXEfQxd6Xkjg3/AGxde071yqVHmO5ax6yyQT286k3Utu5Xv3kzKouMaTStbZsnSm67I+ivBC21aYyKDKcroSRFWQe4ipgh2T7lFeUjYFTK9vsJEFjshKzo+jkJbbRMdEjZY0WUeyQQzZPKEkyRFshLxlIhMbbUb9GXe+RphelY63eNpHI/YazJhcUrIHhp31c+7LyZW9lse7h2c1dTxySK2rSPNyI5W4e2j45ZNkIym+yMXLyNMZcvHqzy4x73hudS8n9IebFJ4pqKyQcnJKNJSTbpuzs0dtq3PG3GycuXW19P6bJeX1Cj3HklAKAUBKgOZ5b9HF3peRwb7xny69p3rlkjzXajNbJd2XwkcJaKgujIhMQkVWQkiqUXsQvZLJCWGgKubpewke2KBCeVzBEipbHDEkW4FopXqiVWSEhIxIDwZFWjb6l6EuPyRfT7MdXybBMszVtIUlti2n4p+wi1MirpGsG4SjKO1xaTW5329aH1dE/R15jQaNossk+YvR2dJrYZ/Ty1ufDZYuTUX0sjfBJfqJo/mqXXvtFzFqHDH7F8bZeaWEZ3Vzvuv6NgWP6tczu+j5GuN+nx6M8v/Ly6tro2tci6S5y8JeJ16e7znl1c+ehje3RtNH1hCXXT7Hs9+47MNxhn78OfLSyxWzdmUAoDIHNctlcMXffkcO+8Z8uraeV+HKxR5rt5Jx2Pg/Jgc+ijVBsjlaIsjlKMnsISgyExiMhylGcyB4ZH6XsJhatYQcr2BDhPK9iJOViA4Ve0CyoVSEgwhXl6yKvG21J0Jd75Ith2Y6vdsLLM0ZIhKvkw2EyoYsCiwlYiWVesJstKrcXpHLHr2E8z3VuN9kpZYr1+RP1REwqjpOucUd8o32La/BEXUi80qqLlhzPq+c/U6UfftJw3Oph2pltccu7seTusnpGCOWUVFyclSba9GTXXwPW2+pdTCZV5utpzTzuMbM3ZAHPcsI3DH335HFvfGfLp23lXKuJ5jtjLjsfB+QhXM/oUraISK1dCTISg5AiLkQl5yY4SzgwSnLmwjKUuqMU5PwRMxuV4nVFymPfo6HQeQOlZdslHEq+2/S/LG69tHZp7HUynXo5M95p49urYL/j/AEmO6eGX4prziWv8fqTtYrN9h7ysPkjpUf4cX3Zx+bRndlrT2/7Xm70r7kdQ6Utn7GXjGvMr/hdb+lf/ABOl/Ug9EyrpY8i4wkvkZ3SzneVf7uF7Wf8AKKlW/ZxK8cLcxnnogOeTEpORA8chHC0bXUi9CXe+SL4dmOp3bEsowyBFoCNBKSQDiTO57ISBHPcpJdBbdvOb9e4ra1xkaRRIXZoIr6ryLjWh4vxv/OR7ezn+TP8A73eNuvVreHS5wDRcq16EO8/hZxb3wny6Nt5Vy/NPMd8Gtj4PyJiK5NszreR5yZC0RkOEWo4sbm0oRcn1KKbfghMbbxC5STq6HVvInSsu2UVij25Ht/KtvjR1YbLVy79HPnu9PHt1dTq3kBghtyuWV9nQh4R2+LOzDY6ePl1cme8zvj0dPoehY8UebihCC7IxS8t52Y4Y4ziThzZZXLrasFlQAAAARlBPek+JFkpy8MmgYpb8cHxjH9Ct0sL3kXmpnO1qtk1Do7/hR9lryZndtpX/AExebjVn+pWnyW0d/ZkuE5fMpdlpfj/tebvV/Ktl5HYnunkXti/kZ3Yad7WtJvtSd5FWWqlo3oKTlfpW1VdVbOBx62hNGyS88t9PWur1s44YowaMEJYJgxQGAlFiiLIS57lJ0sfCXmita49mooLJwiTwivq3JSNaJh7nm2z3Nt6WPw8Tcerk2xuxAKOtdA/bRSumna7N1GOtpfcx4aaep9F5c5pWpssPs2u2O33bzzs9rqY+3Ltw18K1+WNKXB+RztXHRi5bIpt9SSbb4JFZLezW3hu9X8jtKy03BY49uR0/yrb4nRhtNTP24+WOW6wx9+XT6u5AYY080pZX2dCHgtvvOvT2OE8ry5c93le3R0+haBiwqsWOEF/Skr49p14YY4TjGcObLPLLrleVkuqAAAAAAAAAAAAAA12stXvI1KL2pVT3Pb2nJuNvdTrL2dGjrTDpWlzYZQdSTXl4nmZ6eWF4ynDuwzxy7V5MouwQkZKIiwlgJQYGg5Qq5x7r8yLGmPZrP2aong5CLU8Pq/JyNaLg+6h5Hubf0sfh4mv6mXy2RsyAAADw0nQ4ZFU4p3s9fjvKZaeOXlFsc8se1Q0LV2LCqxY4w4JW+L3sY4Y49pwZZ5Zd6tF1QAAAAAAAAAAAAAAAAAARnjTVNJrsZFxlnFTLZ2azSdTxe2Dp9j2r/wAOLU2WN64dHThurPLq1WkaNOHSTXr6vE4M9LPT8o7MNTHPxryZRaISQSgwlFkJaDX3Tj3fmRV8WsohcA+t6jVaPh+6x/Cj39H08fiPC1fPL5XjRmAAAAAAAAAAAAAAAAAAAAAAAAAAAAxKN7yLORrtK1TGXRfNfivA5dTZ45ePR0YbnLHv1afStDnj6S2dq2rxPP1NDPDvHbp62GfZVaMmzDQHO69+sXdXmytaY9muZCzBA+v6rVYcS/tw+FH0On4T4eDqeV+VouoAAAAAAAAAAAAAAAAAAAAAAAAAAAAAAMNAa/TNUQn0fQfatz4o5dTaYZ9Z0ro09znj0vWNRpWrpw3q12rb49hw6m2zw9uY68NfDL/auQ14/pF3V5s5cpw68Ozz0XU+kZfq8U2u1rmx/NKkaY6Gpn4z+yuWvp4963uh8hskvrckYLsinJ+LpL3nVhsMr5XhzZ77GeM5d3hx82KiupJeCo9OTicPNt5vKZKAAAAAAAAAAAAAAAAAAAAAAAAAAAAAAAAAAK3/AEcfO5/7OHO/m5qvxKfbx554nK315cccrJdU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pic>
        <p:nvPicPr>
          <p:cNvPr id="13318" name="Picture 3" descr="rot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53" y="1785939"/>
            <a:ext cx="3886200" cy="28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1395884" y="5072063"/>
            <a:ext cx="215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sz="2400" dirty="0" err="1">
                <a:latin typeface="+mn-lt"/>
              </a:rPr>
              <a:t>Ρότορας</a:t>
            </a:r>
            <a:r>
              <a:rPr lang="en-US" altLang="el-GR" sz="2400" dirty="0">
                <a:latin typeface="+mn-lt"/>
              </a:rPr>
              <a:t> (Al</a:t>
            </a:r>
            <a:r>
              <a:rPr lang="en-US" altLang="el-GR" sz="2400" baseline="-25000" dirty="0">
                <a:latin typeface="+mn-lt"/>
              </a:rPr>
              <a:t>2</a:t>
            </a:r>
            <a:r>
              <a:rPr lang="en-US" altLang="el-GR" sz="2400" dirty="0">
                <a:latin typeface="+mn-lt"/>
              </a:rPr>
              <a:t>O</a:t>
            </a:r>
            <a:r>
              <a:rPr lang="en-US" altLang="el-GR" sz="2400" baseline="-25000" dirty="0">
                <a:latin typeface="+mn-lt"/>
              </a:rPr>
              <a:t>3</a:t>
            </a:r>
            <a:r>
              <a:rPr lang="en-US" altLang="el-GR" sz="2400" dirty="0">
                <a:latin typeface="+mn-lt"/>
              </a:rPr>
              <a:t>)</a:t>
            </a:r>
          </a:p>
        </p:txBody>
      </p:sp>
      <p:sp>
        <p:nvSpPr>
          <p:cNvPr id="13320" name="AutoShape 16" descr="http://www.mercedes-amg.com/privatelounge/assets/jpg/forum/slsamg/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13322" name="Text Box 5"/>
          <p:cNvSpPr txBox="1">
            <a:spLocks noChangeArrowheads="1"/>
          </p:cNvSpPr>
          <p:nvPr/>
        </p:nvSpPr>
        <p:spPr bwMode="auto">
          <a:xfrm>
            <a:off x="4941986" y="5072063"/>
            <a:ext cx="3363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sz="2400">
                <a:latin typeface="+mn-lt"/>
              </a:rPr>
              <a:t>Κεραμικοί δίσκοι φρένων</a:t>
            </a:r>
            <a:endParaRPr lang="en-US" altLang="el-GR" sz="24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Κεραμικά υλικά βάσει των εφαρμογών τους</a:t>
            </a:r>
          </a:p>
        </p:txBody>
      </p:sp>
      <p:pic>
        <p:nvPicPr>
          <p:cNvPr id="5122" name="Picture 2" descr="https://upload.wikimedia.org/wikipedia/commons/thumb/4/4f/AMG_Carbon_Ceramic_brake..JPG/1280px-AMG_Carbon_Ceramic_brake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85938"/>
            <a:ext cx="3815853" cy="28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16016" y="4647829"/>
            <a:ext cx="3815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AMG Carbon Ceramic brake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>
                <a:latin typeface="+mn-lt"/>
                <a:hlinkClick r:id="rId5"/>
              </a:rPr>
              <a:t>Dana60Cummins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34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www.makeleio.gr/images/Ioulios/rio-gefi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14339" name="AutoShape 4" descr="http://www.makeleio.gr/images/Ioulios/rio-gefi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14340" name="AutoShape 6" descr="http://www.makeleio.gr/images/Ioulios/rio-gefi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pic>
        <p:nvPicPr>
          <p:cNvPr id="14341" name="Picture 10" descr="http://www.igt.nl/GB/awm/winkelartikel_afbeeldingen_m/Schijven%20Diepdruk%20Fle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969" y="1700808"/>
            <a:ext cx="5072062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/>
              <a:t>Δίσκοι βαθυτυπίας με κεραμική επίστρωση</a:t>
            </a:r>
          </a:p>
        </p:txBody>
      </p:sp>
      <p:sp>
        <p:nvSpPr>
          <p:cNvPr id="14344" name="9 - Ορθογώνιο"/>
          <p:cNvSpPr>
            <a:spLocks noChangeArrowheads="1"/>
          </p:cNvSpPr>
          <p:nvPr/>
        </p:nvSpPr>
        <p:spPr bwMode="auto">
          <a:xfrm>
            <a:off x="2276171" y="5175001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igt.nl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Γενικά χαρακτηριστικά των κεραμικών </a:t>
            </a:r>
            <a:r>
              <a:rPr lang="el-GR" dirty="0" smtClean="0"/>
              <a:t>υλικών</a:t>
            </a:r>
            <a:endParaRPr lang="el-GR" dirty="0"/>
          </a:p>
        </p:txBody>
      </p:sp>
      <p:sp>
        <p:nvSpPr>
          <p:cNvPr id="8243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800" dirty="0" smtClean="0"/>
              <a:t>Υψηλά σημεία τήξης (μεγαλύτερα των μετάλλων)</a:t>
            </a:r>
            <a:endParaRPr lang="en-US" sz="28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800" dirty="0" smtClean="0"/>
              <a:t>Μεγάλη σκληρότητα</a:t>
            </a:r>
            <a:endParaRPr lang="en-US" sz="28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800" dirty="0" smtClean="0"/>
              <a:t>Υψηλό μέτρο ελαστικότητας</a:t>
            </a:r>
            <a:endParaRPr lang="en-US" sz="28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800" dirty="0" smtClean="0"/>
              <a:t>Ταυτόχρονα είναι και εύθραυστα (δυσκολία μετακίνησης διαταραχών στην δομή, πορώδης δομή, </a:t>
            </a:r>
            <a:r>
              <a:rPr lang="el-GR" sz="2800" dirty="0" err="1" smtClean="0"/>
              <a:t>μικρορωγμές</a:t>
            </a:r>
            <a:r>
              <a:rPr lang="el-GR" sz="2800" dirty="0" smtClean="0"/>
              <a:t>, ακαθαρσίες) </a:t>
            </a:r>
          </a:p>
        </p:txBody>
      </p:sp>
    </p:spTree>
    <p:extLst>
      <p:ext uri="{BB962C8B-B14F-4D97-AF65-F5344CB8AC3E}">
        <p14:creationId xmlns:p14="http://schemas.microsoft.com/office/powerpoint/2010/main" val="21777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Γενικά χαρακτηριστικά των κεραμικών υλικών</a:t>
            </a:r>
          </a:p>
        </p:txBody>
      </p:sp>
      <p:sp>
        <p:nvSpPr>
          <p:cNvPr id="8458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600" dirty="0" smtClean="0"/>
              <a:t>Σταθερή μηχανική αντοχή για μεγάλο εύρος θερμοκρασιών</a:t>
            </a:r>
            <a:endParaRPr lang="en-US" sz="2600" dirty="0" smtClean="0"/>
          </a:p>
          <a:p>
            <a:pPr eaLnBrk="1" hangingPunct="1">
              <a:defRPr/>
            </a:pPr>
            <a:r>
              <a:rPr lang="el-GR" sz="2600" dirty="0" smtClean="0"/>
              <a:t>Επιρρεπή στις απότομες αλλαγές της θερμοκρασίας (</a:t>
            </a:r>
            <a:r>
              <a:rPr lang="el-GR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εξαίρεση τα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pyrex</a:t>
            </a:r>
            <a:r>
              <a:rPr lang="en-US" sz="2600" dirty="0" smtClean="0"/>
              <a:t> </a:t>
            </a:r>
            <a:r>
              <a:rPr lang="el-GR" sz="2600" dirty="0" smtClean="0"/>
              <a:t>λόγω της χαμηλής τιμής του συντελεστή θερμικής γραμμικής διαστολής των </a:t>
            </a:r>
            <a:r>
              <a:rPr lang="el-GR" sz="2600" dirty="0" err="1" smtClean="0"/>
              <a:t>βοριοπυριτικών</a:t>
            </a:r>
            <a:r>
              <a:rPr lang="el-GR" sz="2600" dirty="0" smtClean="0"/>
              <a:t> γυαλιών </a:t>
            </a:r>
            <a:r>
              <a:rPr lang="el-GR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και ο γραφίτης</a:t>
            </a:r>
            <a:r>
              <a:rPr lang="el-GR" sz="2600" dirty="0" smtClean="0"/>
              <a:t>)</a:t>
            </a:r>
            <a:endParaRPr lang="en-US" sz="2600" dirty="0" smtClean="0"/>
          </a:p>
          <a:p>
            <a:pPr eaLnBrk="1" hangingPunct="1">
              <a:defRPr/>
            </a:pPr>
            <a:r>
              <a:rPr lang="el-GR" sz="2600" dirty="0" smtClean="0"/>
              <a:t>Συνήθως θερμικοί και ηλεκτρικοί μονωτές με την εξαίρεση κάποιων </a:t>
            </a:r>
            <a:r>
              <a:rPr lang="el-GR" sz="2600" dirty="0" err="1" smtClean="0"/>
              <a:t>υπεραγώγιμων</a:t>
            </a:r>
            <a:r>
              <a:rPr lang="el-GR" sz="2600" dirty="0" smtClean="0"/>
              <a:t> κεραμικών (</a:t>
            </a:r>
            <a:r>
              <a:rPr lang="el-GR" sz="2600" dirty="0" err="1" smtClean="0"/>
              <a:t>περοβσκίτες</a:t>
            </a:r>
            <a:r>
              <a:rPr lang="el-GR" sz="2600" dirty="0" smtClean="0"/>
              <a:t> </a:t>
            </a:r>
            <a:r>
              <a:rPr lang="en-US" sz="2600" dirty="0" smtClean="0"/>
              <a:t>La</a:t>
            </a:r>
            <a:r>
              <a:rPr lang="el-GR" sz="2600" dirty="0" smtClean="0"/>
              <a:t>-</a:t>
            </a:r>
            <a:r>
              <a:rPr lang="en-US" sz="2600" dirty="0" smtClean="0"/>
              <a:t>Ba</a:t>
            </a:r>
            <a:r>
              <a:rPr lang="el-GR" sz="2600" dirty="0" smtClean="0"/>
              <a:t>-</a:t>
            </a:r>
            <a:r>
              <a:rPr lang="en-US" sz="2600" dirty="0" smtClean="0"/>
              <a:t>Cu</a:t>
            </a:r>
            <a:r>
              <a:rPr lang="el-GR" sz="2600" dirty="0" smtClean="0"/>
              <a:t>-</a:t>
            </a:r>
            <a:r>
              <a:rPr lang="en-US" sz="2600" dirty="0" smtClean="0"/>
              <a:t>O</a:t>
            </a:r>
            <a:r>
              <a:rPr lang="el-GR" sz="2600" dirty="0" smtClean="0"/>
              <a:t>, </a:t>
            </a:r>
            <a:r>
              <a:rPr lang="en-US" sz="2600" dirty="0" smtClean="0"/>
              <a:t>Y</a:t>
            </a:r>
            <a:r>
              <a:rPr lang="el-GR" sz="2600" dirty="0" smtClean="0"/>
              <a:t>-</a:t>
            </a:r>
            <a:r>
              <a:rPr lang="en-US" sz="2600" dirty="0" smtClean="0"/>
              <a:t>Ba</a:t>
            </a:r>
            <a:r>
              <a:rPr lang="el-GR" sz="2600" dirty="0" smtClean="0"/>
              <a:t>-</a:t>
            </a:r>
            <a:r>
              <a:rPr lang="en-US" sz="2600" dirty="0" smtClean="0"/>
              <a:t>Cu</a:t>
            </a:r>
            <a:r>
              <a:rPr lang="el-GR" sz="2600" dirty="0" smtClean="0"/>
              <a:t>-</a:t>
            </a:r>
            <a:r>
              <a:rPr lang="en-US" sz="2600" dirty="0" smtClean="0"/>
              <a:t>O</a:t>
            </a:r>
            <a:r>
              <a:rPr lang="el-GR" sz="2600" dirty="0" smtClean="0"/>
              <a:t>), ορισμένων καλών αγωγών (γραφίτης, καρβίδια, </a:t>
            </a:r>
            <a:r>
              <a:rPr lang="el-GR" sz="2600" dirty="0" err="1" smtClean="0"/>
              <a:t>νιτρίδια</a:t>
            </a:r>
            <a:r>
              <a:rPr lang="el-GR" sz="2600" dirty="0" smtClean="0"/>
              <a:t> και </a:t>
            </a:r>
            <a:r>
              <a:rPr lang="el-GR" sz="2600" dirty="0" err="1" smtClean="0"/>
              <a:t>βορίδια</a:t>
            </a:r>
            <a:r>
              <a:rPr lang="el-GR" sz="2600" dirty="0" smtClean="0"/>
              <a:t> των </a:t>
            </a:r>
            <a:r>
              <a:rPr lang="en-US" sz="2600" dirty="0" smtClean="0"/>
              <a:t>W</a:t>
            </a:r>
            <a:r>
              <a:rPr lang="el-GR" sz="2600" dirty="0" smtClean="0"/>
              <a:t>, </a:t>
            </a:r>
            <a:r>
              <a:rPr lang="en-US" sz="2600" dirty="0" smtClean="0"/>
              <a:t>V</a:t>
            </a:r>
            <a:r>
              <a:rPr lang="el-GR" sz="2600" dirty="0" smtClean="0"/>
              <a:t>, </a:t>
            </a:r>
            <a:r>
              <a:rPr lang="en-US" sz="2600" dirty="0" err="1" smtClean="0"/>
              <a:t>Nb</a:t>
            </a:r>
            <a:r>
              <a:rPr lang="el-GR" sz="2600" dirty="0" smtClean="0"/>
              <a:t>, </a:t>
            </a:r>
            <a:r>
              <a:rPr lang="en-US" sz="2600" dirty="0" smtClean="0"/>
              <a:t>Cr</a:t>
            </a:r>
            <a:r>
              <a:rPr lang="el-GR" sz="2600" dirty="0" smtClean="0"/>
              <a:t>, </a:t>
            </a:r>
            <a:r>
              <a:rPr lang="en-US" sz="2600" dirty="0" smtClean="0"/>
              <a:t>Co</a:t>
            </a:r>
            <a:r>
              <a:rPr lang="el-GR" sz="2600" dirty="0" smtClean="0"/>
              <a:t>) και των ημιαγωγών (</a:t>
            </a:r>
            <a:r>
              <a:rPr lang="en-US" sz="2600" dirty="0" smtClean="0"/>
              <a:t>Si</a:t>
            </a:r>
            <a:r>
              <a:rPr lang="el-GR" sz="2600" dirty="0" smtClean="0"/>
              <a:t>, </a:t>
            </a:r>
            <a:r>
              <a:rPr lang="en-US" sz="2600" dirty="0" smtClean="0"/>
              <a:t>Ge</a:t>
            </a:r>
            <a:r>
              <a:rPr lang="el-GR" sz="2600" dirty="0" smtClean="0"/>
              <a:t>, </a:t>
            </a:r>
            <a:r>
              <a:rPr lang="en-US" sz="2600" dirty="0" smtClean="0"/>
              <a:t>GaAs</a:t>
            </a:r>
            <a:r>
              <a:rPr lang="el-GR" sz="2600" dirty="0" smtClean="0"/>
              <a:t>, </a:t>
            </a:r>
            <a:r>
              <a:rPr lang="en-US" sz="2600" dirty="0" err="1" smtClean="0"/>
              <a:t>SiC</a:t>
            </a:r>
            <a:r>
              <a:rPr lang="en-US" sz="2600" dirty="0" smtClean="0"/>
              <a:t> </a:t>
            </a:r>
            <a:r>
              <a:rPr lang="el-GR" sz="2600" dirty="0" smtClean="0"/>
              <a:t>κ.α.).</a:t>
            </a:r>
          </a:p>
        </p:txBody>
      </p:sp>
    </p:spTree>
    <p:extLst>
      <p:ext uri="{BB962C8B-B14F-4D97-AF65-F5344CB8AC3E}">
        <p14:creationId xmlns:p14="http://schemas.microsoft.com/office/powerpoint/2010/main" val="26388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Γενικά χαρακτηριστικά των κεραμικών υλικών</a:t>
            </a:r>
          </a:p>
        </p:txBody>
      </p:sp>
      <p:sp>
        <p:nvSpPr>
          <p:cNvPr id="8468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800" dirty="0" smtClean="0"/>
              <a:t>Χημικά σταθερά μετά το πέρας της θερμικής κατεργασίας τους</a:t>
            </a:r>
            <a:endParaRPr lang="en-US" sz="2800" dirty="0" smtClean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800" dirty="0" smtClean="0"/>
              <a:t>Ορισμένα έχουν πιεζοηλεκτρικές και </a:t>
            </a:r>
            <a:r>
              <a:rPr lang="el-GR" sz="2800" dirty="0" err="1" smtClean="0"/>
              <a:t>φερροηλεκτρικές</a:t>
            </a:r>
            <a:r>
              <a:rPr lang="el-GR" sz="2800" dirty="0" smtClean="0"/>
              <a:t> ιδιότητες</a:t>
            </a:r>
            <a:endParaRPr lang="en-US" sz="2800" dirty="0" smtClean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800" dirty="0" smtClean="0"/>
              <a:t>Αντοχή σε διάβρωση (ειδική περίπτωση η χημική αποσύνθεση μαρμάρινων μνημείων π.χ. Παρθενώνας από </a:t>
            </a:r>
            <a:r>
              <a:rPr lang="en-US" sz="2800" dirty="0" smtClean="0"/>
              <a:t>SO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 λόγω ατμοσφαιρικής ρύπανσης)</a:t>
            </a:r>
            <a:endParaRPr lang="en-US" sz="2800" dirty="0" smtClean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800" dirty="0" smtClean="0"/>
              <a:t>Καλά προσροφητικά μέσα (π.χ. ενεργός άνθρακας, </a:t>
            </a:r>
            <a:r>
              <a:rPr lang="el-GR" sz="2800" dirty="0" err="1" smtClean="0"/>
              <a:t>ξηροπηκτή</a:t>
            </a:r>
            <a:r>
              <a:rPr lang="el-GR" sz="2800" dirty="0" smtClean="0"/>
              <a:t> </a:t>
            </a:r>
            <a:r>
              <a:rPr lang="en-US" sz="2800" dirty="0" err="1" smtClean="0"/>
              <a:t>SiO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 (</a:t>
            </a:r>
            <a:r>
              <a:rPr lang="en-US" sz="2800" dirty="0" smtClean="0"/>
              <a:t>silica gel</a:t>
            </a:r>
            <a:r>
              <a:rPr lang="el-GR" sz="2800" dirty="0" smtClean="0"/>
              <a:t>), </a:t>
            </a:r>
            <a:r>
              <a:rPr lang="en-US" sz="2800" dirty="0" smtClean="0"/>
              <a:t>Al</a:t>
            </a:r>
            <a:r>
              <a:rPr lang="el-GR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, ορισμένοι ζεόλιθοι κ.α.)</a:t>
            </a:r>
          </a:p>
        </p:txBody>
      </p:sp>
    </p:spTree>
    <p:extLst>
      <p:ext uri="{BB962C8B-B14F-4D97-AF65-F5344CB8AC3E}">
        <p14:creationId xmlns:p14="http://schemas.microsoft.com/office/powerpoint/2010/main" val="474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Γενικά χαρακτηριστικά των κεραμικών υλικών</a:t>
            </a:r>
          </a:p>
        </p:txBody>
      </p:sp>
      <p:sp>
        <p:nvSpPr>
          <p:cNvPr id="8478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800" dirty="0" smtClean="0"/>
              <a:t>Κατάλληλα για την κατασκευή καταλυτών (ενεργή </a:t>
            </a:r>
            <a:r>
              <a:rPr lang="en-US" sz="2800" dirty="0" smtClean="0"/>
              <a:t>Al</a:t>
            </a:r>
            <a:r>
              <a:rPr lang="el-GR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, </a:t>
            </a:r>
            <a:r>
              <a:rPr lang="en-US" sz="2800" dirty="0" err="1" smtClean="0"/>
              <a:t>TiO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, </a:t>
            </a:r>
            <a:r>
              <a:rPr lang="en-US" sz="2800" dirty="0" err="1" smtClean="0"/>
              <a:t>SiO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) και καταλυτικών φορέων (ενεργή </a:t>
            </a:r>
            <a:r>
              <a:rPr lang="en-US" sz="2800" dirty="0" smtClean="0"/>
              <a:t>Al</a:t>
            </a:r>
            <a:r>
              <a:rPr lang="el-GR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, </a:t>
            </a:r>
            <a:r>
              <a:rPr lang="en-US" sz="2800" dirty="0" err="1" smtClean="0"/>
              <a:t>ZrO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, </a:t>
            </a:r>
            <a:r>
              <a:rPr lang="en-US" sz="2800" dirty="0" err="1" smtClean="0"/>
              <a:t>TiO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, </a:t>
            </a:r>
            <a:r>
              <a:rPr lang="el-GR" sz="2800" dirty="0" err="1" smtClean="0"/>
              <a:t>μουλίτης</a:t>
            </a:r>
            <a:r>
              <a:rPr lang="el-GR" sz="2800" dirty="0" smtClean="0"/>
              <a:t>, </a:t>
            </a:r>
            <a:r>
              <a:rPr lang="el-GR" sz="2800" dirty="0" err="1" smtClean="0"/>
              <a:t>κορδιερίτης</a:t>
            </a:r>
            <a:r>
              <a:rPr lang="el-GR" sz="2800" dirty="0" smtClean="0"/>
              <a:t>)</a:t>
            </a:r>
            <a:r>
              <a:rPr lang="en-US" sz="2800" dirty="0" smtClean="0"/>
              <a:t>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800" dirty="0" err="1" smtClean="0"/>
              <a:t>Βιοσυμβατά</a:t>
            </a:r>
            <a:r>
              <a:rPr lang="el-GR" sz="2800" dirty="0" smtClean="0"/>
              <a:t> (</a:t>
            </a:r>
            <a:r>
              <a:rPr lang="en-US" sz="2800" dirty="0" smtClean="0"/>
              <a:t>Al</a:t>
            </a:r>
            <a:r>
              <a:rPr lang="el-GR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, </a:t>
            </a:r>
            <a:r>
              <a:rPr lang="en-US" sz="2800" dirty="0" err="1" smtClean="0"/>
              <a:t>ZrO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, </a:t>
            </a:r>
            <a:r>
              <a:rPr lang="en-US" sz="2800" dirty="0" smtClean="0"/>
              <a:t>Sialons</a:t>
            </a:r>
            <a:r>
              <a:rPr lang="el-GR" sz="2800" dirty="0" smtClean="0"/>
              <a:t>, </a:t>
            </a:r>
            <a:r>
              <a:rPr lang="el-GR" sz="2800" dirty="0" err="1" smtClean="0"/>
              <a:t>βιογυαλιά</a:t>
            </a:r>
            <a:r>
              <a:rPr lang="el-GR" sz="2800" dirty="0" smtClean="0"/>
              <a:t>, </a:t>
            </a:r>
            <a:r>
              <a:rPr lang="el-GR" sz="2800" dirty="0" err="1" smtClean="0"/>
              <a:t>υδροξυαπατίτης</a:t>
            </a:r>
            <a:r>
              <a:rPr lang="el-GR" sz="2800" dirty="0" smtClean="0"/>
              <a:t> </a:t>
            </a:r>
            <a:r>
              <a:rPr lang="en-US" sz="2800" dirty="0" smtClean="0"/>
              <a:t>Ca</a:t>
            </a:r>
            <a:r>
              <a:rPr lang="el-GR" sz="2800" baseline="-25000" dirty="0" smtClean="0"/>
              <a:t>10</a:t>
            </a:r>
            <a:r>
              <a:rPr lang="el-GR" sz="2800" dirty="0" smtClean="0"/>
              <a:t>(</a:t>
            </a:r>
            <a:r>
              <a:rPr lang="en-US" sz="2800" dirty="0" smtClean="0"/>
              <a:t>PO</a:t>
            </a:r>
            <a:r>
              <a:rPr lang="el-GR" sz="2800" baseline="-25000" dirty="0" smtClean="0"/>
              <a:t>4</a:t>
            </a:r>
            <a:r>
              <a:rPr lang="el-GR" sz="2800" dirty="0" smtClean="0"/>
              <a:t>)</a:t>
            </a:r>
            <a:r>
              <a:rPr lang="el-GR" sz="2800" baseline="-25000" dirty="0" smtClean="0"/>
              <a:t>6</a:t>
            </a:r>
            <a:r>
              <a:rPr lang="el-GR" sz="2800" dirty="0" smtClean="0"/>
              <a:t>(</a:t>
            </a:r>
            <a:r>
              <a:rPr lang="en-US" sz="2800" dirty="0" smtClean="0"/>
              <a:t>OH</a:t>
            </a:r>
            <a:r>
              <a:rPr lang="el-GR" sz="2800" dirty="0" smtClean="0"/>
              <a:t>)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, πορσελάνη κ.α.).</a:t>
            </a:r>
          </a:p>
        </p:txBody>
      </p:sp>
    </p:spTree>
    <p:extLst>
      <p:ext uri="{BB962C8B-B14F-4D97-AF65-F5344CB8AC3E}">
        <p14:creationId xmlns:p14="http://schemas.microsoft.com/office/powerpoint/2010/main" val="7438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b="1" smtClean="0"/>
              <a:t>Πλεονεκτήματα σε σχέση με τα μέταλλα</a:t>
            </a:r>
          </a:p>
        </p:txBody>
      </p:sp>
      <p:sp>
        <p:nvSpPr>
          <p:cNvPr id="825349" name="Rectangle 5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Σχετικά χαμηλή πυκνότητα (πιο ελαφριά)</a:t>
            </a:r>
          </a:p>
          <a:p>
            <a:pPr eaLnBrk="1" hangingPunct="1">
              <a:defRPr/>
            </a:pPr>
            <a:r>
              <a:rPr lang="el-GR" sz="2800" dirty="0" smtClean="0"/>
              <a:t>Υψηλό σημείο τήξης (μεγαλύτερο εύρος εφαρμογών υψηλής θερμοκρασίας)</a:t>
            </a:r>
          </a:p>
          <a:p>
            <a:pPr eaLnBrk="1" hangingPunct="1">
              <a:defRPr/>
            </a:pPr>
            <a:r>
              <a:rPr lang="el-GR" sz="2800" dirty="0" smtClean="0"/>
              <a:t>Υψηλό μέτρο ελαστικότητας (πιο στιβαρά)</a:t>
            </a:r>
          </a:p>
          <a:p>
            <a:pPr eaLnBrk="1" hangingPunct="1">
              <a:defRPr/>
            </a:pPr>
            <a:r>
              <a:rPr lang="el-GR" sz="2800" dirty="0" smtClean="0"/>
              <a:t>Χαμηλή θερμική και ηλεκτρική αγωγιμότητα (μονωτές)</a:t>
            </a:r>
          </a:p>
          <a:p>
            <a:pPr eaLnBrk="1" hangingPunct="1">
              <a:defRPr/>
            </a:pPr>
            <a:r>
              <a:rPr lang="el-GR" sz="2800" dirty="0" smtClean="0"/>
              <a:t>Καλή αντίσταση σε θλίψη (πιο ανθεκτικά)</a:t>
            </a:r>
          </a:p>
          <a:p>
            <a:pPr eaLnBrk="1" hangingPunct="1">
              <a:defRPr/>
            </a:pPr>
            <a:r>
              <a:rPr lang="el-GR" sz="2800" dirty="0" smtClean="0"/>
              <a:t>Πολύ υψηλή σκληρότητα (πιο ανθεκτικά σε φθορά)</a:t>
            </a:r>
          </a:p>
          <a:p>
            <a:pPr eaLnBrk="1" hangingPunct="1">
              <a:defRPr/>
            </a:pPr>
            <a:r>
              <a:rPr lang="el-GR" sz="2800" dirty="0" smtClean="0"/>
              <a:t>Ανώτερη πυρίμαχη, αντιδιαβρωτική και </a:t>
            </a:r>
            <a:r>
              <a:rPr lang="el-GR" sz="2800" dirty="0" err="1" smtClean="0"/>
              <a:t>αντιτριβική</a:t>
            </a:r>
            <a:r>
              <a:rPr lang="el-GR" sz="2800" dirty="0" smtClean="0"/>
              <a:t> συμπεριφορά </a:t>
            </a:r>
          </a:p>
        </p:txBody>
      </p:sp>
    </p:spTree>
    <p:extLst>
      <p:ext uri="{BB962C8B-B14F-4D97-AF65-F5344CB8AC3E}">
        <p14:creationId xmlns:p14="http://schemas.microsoft.com/office/powerpoint/2010/main" val="22480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b="1" smtClean="0"/>
              <a:t>Μειονεκτήματα σε σχέση με τα μέταλλα</a:t>
            </a:r>
          </a:p>
        </p:txBody>
      </p:sp>
      <p:sp>
        <p:nvSpPr>
          <p:cNvPr id="8273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Μικρή αντίσταση σε εφελκυσμό</a:t>
            </a:r>
          </a:p>
          <a:p>
            <a:pPr eaLnBrk="1" hangingPunct="1">
              <a:defRPr/>
            </a:pPr>
            <a:r>
              <a:rPr lang="el-GR" sz="2800" dirty="0" smtClean="0"/>
              <a:t>Ευθραυστότητα</a:t>
            </a:r>
          </a:p>
          <a:p>
            <a:pPr eaLnBrk="1" hangingPunct="1">
              <a:defRPr/>
            </a:pPr>
            <a:r>
              <a:rPr lang="el-GR" sz="2800" dirty="0" smtClean="0"/>
              <a:t>Υψηλό κόστος παραγωγής</a:t>
            </a:r>
          </a:p>
          <a:p>
            <a:pPr eaLnBrk="1" hangingPunct="1">
              <a:defRPr/>
            </a:pPr>
            <a:r>
              <a:rPr lang="el-GR" sz="2800" dirty="0" smtClean="0"/>
              <a:t>Εύκολη διάδοση των ρωγμών</a:t>
            </a:r>
          </a:p>
          <a:p>
            <a:pPr eaLnBrk="1" hangingPunct="1">
              <a:defRPr/>
            </a:pPr>
            <a:r>
              <a:rPr lang="el-GR" sz="2800" dirty="0" smtClean="0"/>
              <a:t>Σημαντική επίδραση της </a:t>
            </a:r>
            <a:r>
              <a:rPr lang="el-GR" sz="2800" dirty="0" err="1" smtClean="0"/>
              <a:t>μικροδομής</a:t>
            </a:r>
            <a:r>
              <a:rPr lang="el-GR" sz="2800" dirty="0" smtClean="0"/>
              <a:t> των δευτερευουσών φάσεων και του πορώδους στην αντοχή σε θραύση-φυσικές ιδιότητες</a:t>
            </a:r>
          </a:p>
          <a:p>
            <a:pPr eaLnBrk="1" hangingPunct="1">
              <a:defRPr/>
            </a:pPr>
            <a:r>
              <a:rPr lang="el-GR" sz="2800" dirty="0" smtClean="0"/>
              <a:t>Μικρή αντοχή σε κόπωση, </a:t>
            </a:r>
            <a:r>
              <a:rPr lang="el-GR" sz="2800" dirty="0" err="1" smtClean="0"/>
              <a:t>λυγισμό</a:t>
            </a:r>
            <a:r>
              <a:rPr lang="el-GR" sz="2800" dirty="0" smtClean="0"/>
              <a:t> και κρούση</a:t>
            </a:r>
          </a:p>
          <a:p>
            <a:pPr eaLnBrk="1" hangingPunct="1">
              <a:defRPr/>
            </a:pPr>
            <a:r>
              <a:rPr lang="el-GR" sz="2800" dirty="0" smtClean="0"/>
              <a:t>Έλλειψη ειδικών μεθόδων που οδηγούν  σε μη καταστροφικές δοκιμές για τον έλεγχό τους</a:t>
            </a:r>
          </a:p>
        </p:txBody>
      </p:sp>
    </p:spTree>
    <p:extLst>
      <p:ext uri="{BB962C8B-B14F-4D97-AF65-F5344CB8AC3E}">
        <p14:creationId xmlns:p14="http://schemas.microsoft.com/office/powerpoint/2010/main" val="27511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Κεραμικά υλικά</a:t>
            </a:r>
            <a:endParaRPr lang="el-GR" dirty="0"/>
          </a:p>
        </p:txBody>
      </p:sp>
      <p:sp>
        <p:nvSpPr>
          <p:cNvPr id="7413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smtClean="0">
                <a:effectLst/>
              </a:rPr>
              <a:t>«Χαρακτηρίζονται τα στερεά υλικά που έχουν υποστεί θερμική κατεργασία σε υψηλές θερμοκρασίες (συχνά &gt;1000 </a:t>
            </a:r>
            <a:r>
              <a:rPr lang="el-GR" sz="2800" baseline="30000" dirty="0" err="1" smtClean="0">
                <a:effectLst/>
              </a:rPr>
              <a:t>ο</a:t>
            </a:r>
            <a:r>
              <a:rPr lang="el-GR" sz="2800" dirty="0" err="1" smtClean="0">
                <a:effectLst/>
              </a:rPr>
              <a:t>C</a:t>
            </a:r>
            <a:r>
              <a:rPr lang="el-GR" sz="2800" dirty="0" smtClean="0">
                <a:effectLst/>
              </a:rPr>
              <a:t>) είτε κατά το στάδιο της επεξεργασίας τους είτε κατά το στάδιο της εφαρμογής τους.</a:t>
            </a:r>
            <a:endParaRPr lang="en-US" sz="2800" dirty="0" smtClean="0">
              <a:effectLst/>
            </a:endParaRPr>
          </a:p>
          <a:p>
            <a:pPr>
              <a:defRPr/>
            </a:pPr>
            <a:r>
              <a:rPr lang="el-GR" sz="2800" dirty="0" smtClean="0">
                <a:effectLst/>
              </a:rPr>
              <a:t>Αποτελούνται από δύο ή περισσότερα στοιχεία, όπου το ένα από αυτά είναι μη μέταλλο ή μη μεταλλικό στοιχειακό στερεό».</a:t>
            </a:r>
            <a:r>
              <a:rPr lang="el-G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Δομή κεραμικών</a:t>
            </a:r>
            <a:endParaRPr lang="el-GR" dirty="0"/>
          </a:p>
        </p:txBody>
      </p:sp>
      <p:sp>
        <p:nvSpPr>
          <p:cNvPr id="8488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60400" indent="-660400"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800" dirty="0" smtClean="0"/>
              <a:t>Τα κεραμικά υλικά διακρίνονται σε</a:t>
            </a:r>
            <a:r>
              <a:rPr lang="en-US" sz="2800" dirty="0" smtClean="0"/>
              <a:t>:</a:t>
            </a:r>
          </a:p>
          <a:p>
            <a:pPr marL="660400" indent="-66040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Ιοντικά ή </a:t>
            </a:r>
            <a:r>
              <a:rPr lang="el-GR" sz="2800" b="1" dirty="0" err="1" smtClean="0">
                <a:solidFill>
                  <a:schemeClr val="accent2">
                    <a:lumMod val="75000"/>
                  </a:schemeClr>
                </a:solidFill>
              </a:rPr>
              <a:t>ετεροπολικά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 κεραμικά </a:t>
            </a:r>
            <a:r>
              <a:rPr lang="el-GR" sz="2800" dirty="0" smtClean="0"/>
              <a:t>(</a:t>
            </a:r>
            <a:r>
              <a:rPr lang="en-US" sz="2800" dirty="0" smtClean="0"/>
              <a:t>ionic ceramics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pPr marL="660400" indent="-66040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</a:rPr>
              <a:t>Ομοιοπολικά κεραμικά </a:t>
            </a:r>
            <a:r>
              <a:rPr lang="el-GR" sz="2800" dirty="0" smtClean="0"/>
              <a:t>(</a:t>
            </a:r>
            <a:r>
              <a:rPr lang="en-US" sz="2800" dirty="0" smtClean="0"/>
              <a:t>covalent ceramics)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0605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820000"/>
                </a:solidFill>
              </a:rPr>
              <a:t>Ιοντικός-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Ομοιοπολικός-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 Μικτός χαρακτήρας</a:t>
            </a:r>
            <a:endParaRPr lang="el-GR" dirty="0"/>
          </a:p>
        </p:txBody>
      </p:sp>
      <p:sp>
        <p:nvSpPr>
          <p:cNvPr id="8519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600" dirty="0" smtClean="0"/>
              <a:t>Ουσιαστικά η διαφορά </a:t>
            </a:r>
            <a:r>
              <a:rPr lang="el-GR" sz="2600" dirty="0" err="1" smtClean="0"/>
              <a:t>ηλεκτραρνητικότητας</a:t>
            </a:r>
            <a:r>
              <a:rPr lang="el-GR" sz="2600" dirty="0" smtClean="0"/>
              <a:t> μεταξύ των συνδεομένων ατόμων θα καθορίσει τον χαρακτήρα που θα επικρατήσει στα υλικά. Με αυτό το κριτήριο υπάρχουν οι εξής δυνατότητες:</a:t>
            </a:r>
            <a:endParaRPr lang="en-US" sz="2600" dirty="0" smtClean="0"/>
          </a:p>
          <a:p>
            <a:pPr eaLnBrk="1" hangingPunct="1">
              <a:defRPr/>
            </a:pPr>
            <a:r>
              <a:rPr lang="el-GR" sz="2600" b="1" dirty="0" smtClean="0">
                <a:solidFill>
                  <a:srgbClr val="820000"/>
                </a:solidFill>
              </a:rPr>
              <a:t>Μεγάλη διαφορά </a:t>
            </a:r>
            <a:r>
              <a:rPr lang="el-GR" sz="2600" b="1" dirty="0" err="1" smtClean="0">
                <a:solidFill>
                  <a:srgbClr val="820000"/>
                </a:solidFill>
              </a:rPr>
              <a:t>ηλεκτραρνητικότητας</a:t>
            </a:r>
            <a:r>
              <a:rPr lang="el-GR" sz="2600" b="1" dirty="0" smtClean="0">
                <a:solidFill>
                  <a:srgbClr val="820000"/>
                </a:solidFill>
              </a:rPr>
              <a:t>: Ιοντικός χαρακτήρας.</a:t>
            </a:r>
            <a:endParaRPr lang="en-US" sz="2600" b="1" dirty="0" smtClean="0">
              <a:solidFill>
                <a:srgbClr val="820000"/>
              </a:solidFill>
            </a:endParaRPr>
          </a:p>
          <a:p>
            <a:pPr eaLnBrk="1" hangingPunct="1">
              <a:defRPr/>
            </a:pPr>
            <a:r>
              <a:rPr lang="el-GR" sz="2600" b="1" dirty="0" smtClean="0">
                <a:solidFill>
                  <a:schemeClr val="accent6">
                    <a:lumMod val="50000"/>
                  </a:schemeClr>
                </a:solidFill>
              </a:rPr>
              <a:t>Μηδενική διαφορά </a:t>
            </a:r>
            <a:r>
              <a:rPr lang="el-GR" sz="2600" b="1" dirty="0" err="1" smtClean="0">
                <a:solidFill>
                  <a:schemeClr val="accent6">
                    <a:lumMod val="50000"/>
                  </a:schemeClr>
                </a:solidFill>
              </a:rPr>
              <a:t>ηλεκτραρνητικότητας</a:t>
            </a:r>
            <a:r>
              <a:rPr lang="el-GR" sz="2600" b="1" dirty="0" smtClean="0">
                <a:solidFill>
                  <a:schemeClr val="accent6">
                    <a:lumMod val="50000"/>
                  </a:schemeClr>
                </a:solidFill>
              </a:rPr>
              <a:t>: Ομοιοπολικός χαρακτήρας.</a:t>
            </a:r>
            <a:endParaRPr lang="en-US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l-GR" sz="2600" b="1" dirty="0" smtClean="0">
                <a:solidFill>
                  <a:schemeClr val="accent4">
                    <a:lumMod val="75000"/>
                  </a:schemeClr>
                </a:solidFill>
              </a:rPr>
              <a:t>Ενδιάμεσες τιμές διαφοράς </a:t>
            </a:r>
            <a:r>
              <a:rPr lang="el-GR" sz="2600" b="1" dirty="0" err="1" smtClean="0">
                <a:solidFill>
                  <a:schemeClr val="accent4">
                    <a:lumMod val="75000"/>
                  </a:schemeClr>
                </a:solidFill>
              </a:rPr>
              <a:t>ηλεκτραρνητικότητας</a:t>
            </a:r>
            <a:r>
              <a:rPr lang="el-GR" sz="2600" b="1" dirty="0" smtClean="0">
                <a:solidFill>
                  <a:schemeClr val="accent4">
                    <a:lumMod val="75000"/>
                  </a:schemeClr>
                </a:solidFill>
              </a:rPr>
              <a:t>: Μικτός χαρακτήρας.</a:t>
            </a:r>
          </a:p>
        </p:txBody>
      </p:sp>
    </p:spTree>
    <p:extLst>
      <p:ext uri="{BB962C8B-B14F-4D97-AF65-F5344CB8AC3E}">
        <p14:creationId xmlns:p14="http://schemas.microsoft.com/office/powerpoint/2010/main" val="6748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Περιοδικός πίνακας των στοιχείων</a:t>
            </a:r>
            <a:endParaRPr lang="el-GR" dirty="0"/>
          </a:p>
        </p:txBody>
      </p:sp>
      <p:pic>
        <p:nvPicPr>
          <p:cNvPr id="6" name="Picture 2" descr="http://canov.jergym.cz/vyhledav/varianty/reck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73" y="1340768"/>
            <a:ext cx="7838455" cy="52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65515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users.sch.gr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90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ιοντικών κεραμικών (</a:t>
            </a:r>
            <a:r>
              <a:rPr lang="el-GR" dirty="0" err="1" smtClean="0"/>
              <a:t>ionic</a:t>
            </a:r>
            <a:r>
              <a:rPr lang="el-GR" dirty="0" smtClean="0"/>
              <a:t> </a:t>
            </a:r>
            <a:r>
              <a:rPr lang="el-GR" dirty="0" err="1" smtClean="0"/>
              <a:t>ceramics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800" dirty="0" smtClean="0"/>
              <a:t>Ενώσεις </a:t>
            </a:r>
            <a:r>
              <a:rPr lang="el-GR" altLang="el-GR" sz="2800" dirty="0"/>
              <a:t>μετάλλου-</a:t>
            </a:r>
            <a:r>
              <a:rPr lang="el-GR" altLang="el-GR" sz="2800" dirty="0" err="1"/>
              <a:t>αμετάλλου</a:t>
            </a:r>
            <a:r>
              <a:rPr lang="el-GR" altLang="el-GR" sz="2800" dirty="0"/>
              <a:t> με τη μορφή ιόντων που συνδέονται μεταξύ τους με δυνάμεις ηλεκτροστατικής φύσεως (π.χ. Μ</a:t>
            </a:r>
            <a:r>
              <a:rPr lang="en-US" altLang="el-GR" sz="2800" dirty="0" err="1"/>
              <a:t>gO</a:t>
            </a:r>
            <a:r>
              <a:rPr lang="en-US" altLang="el-GR" sz="2800" dirty="0"/>
              <a:t>, ZrO</a:t>
            </a:r>
            <a:r>
              <a:rPr lang="en-US" altLang="el-GR" sz="2800" baseline="-25000" dirty="0"/>
              <a:t>2</a:t>
            </a:r>
            <a:r>
              <a:rPr lang="en-US" altLang="el-GR" sz="2800" dirty="0"/>
              <a:t>, Al</a:t>
            </a:r>
            <a:r>
              <a:rPr lang="en-US" altLang="el-GR" sz="2800" baseline="-25000" dirty="0"/>
              <a:t>2</a:t>
            </a:r>
            <a:r>
              <a:rPr lang="en-US" altLang="el-GR" sz="2800" dirty="0"/>
              <a:t>O</a:t>
            </a:r>
            <a:r>
              <a:rPr lang="en-US" altLang="el-GR" sz="2800" baseline="-25000" dirty="0"/>
              <a:t>3</a:t>
            </a:r>
            <a:r>
              <a:rPr lang="en-US" altLang="el-GR" sz="2800" dirty="0"/>
              <a:t>)</a:t>
            </a:r>
            <a:r>
              <a:rPr lang="el-GR" altLang="el-GR" sz="2800" dirty="0"/>
              <a:t>.</a:t>
            </a:r>
            <a:endParaRPr lang="en-US" altLang="el-GR" sz="2800" dirty="0"/>
          </a:p>
          <a:p>
            <a:pPr>
              <a:spcAft>
                <a:spcPts val="600"/>
              </a:spcAft>
            </a:pPr>
            <a:r>
              <a:rPr lang="el-GR" altLang="el-GR" sz="2800" dirty="0" smtClean="0"/>
              <a:t>Τα</a:t>
            </a:r>
            <a:r>
              <a:rPr lang="el-GR" altLang="el-GR" sz="2800" b="1" dirty="0" smtClean="0"/>
              <a:t> </a:t>
            </a:r>
            <a:r>
              <a:rPr lang="el-GR" altLang="el-GR" sz="2800" b="1" dirty="0">
                <a:solidFill>
                  <a:srgbClr val="820000"/>
                </a:solidFill>
              </a:rPr>
              <a:t>κατιόντα είναι μικρότερα </a:t>
            </a:r>
            <a:r>
              <a:rPr lang="el-GR" altLang="el-GR" sz="2800" dirty="0"/>
              <a:t>σε μέγεθος από τα ανιόντα, κάθε κατιόν πρέπει να </a:t>
            </a:r>
            <a:r>
              <a:rPr lang="el-GR" altLang="el-GR" sz="2800" b="1" dirty="0">
                <a:solidFill>
                  <a:srgbClr val="820000"/>
                </a:solidFill>
              </a:rPr>
              <a:t>εφάπτεται σε όλα τα ανιόντα</a:t>
            </a:r>
            <a:r>
              <a:rPr lang="el-GR" altLang="el-GR" sz="2800" b="1" dirty="0"/>
              <a:t> </a:t>
            </a:r>
            <a:r>
              <a:rPr lang="el-GR" altLang="el-GR" sz="2800" dirty="0"/>
              <a:t>που το περιβάλλουν, ενώ τα ανιόντα δεν πρέπει να εφάπτονται μεταξύ τους</a:t>
            </a:r>
          </a:p>
          <a:p>
            <a:pPr>
              <a:spcAft>
                <a:spcPts val="600"/>
              </a:spcAft>
            </a:pPr>
            <a:endParaRPr lang="el-GR" altLang="el-GR" sz="2800" b="1" dirty="0"/>
          </a:p>
          <a:p>
            <a:pPr>
              <a:spcAft>
                <a:spcPts val="600"/>
              </a:spcAft>
            </a:pPr>
            <a:endParaRPr lang="el-GR" altLang="el-GR" sz="2800" b="1" dirty="0"/>
          </a:p>
          <a:p>
            <a:pPr>
              <a:spcAft>
                <a:spcPts val="600"/>
              </a:spcAft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100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Κρυσταλλικές δομές ιοντικών κεραμικών</a:t>
            </a:r>
            <a:endParaRPr lang="el-GR" dirty="0"/>
          </a:p>
        </p:txBody>
      </p:sp>
      <p:sp>
        <p:nvSpPr>
          <p:cNvPr id="25602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800" dirty="0" smtClean="0">
                <a:effectLst/>
              </a:rPr>
              <a:t>Τα κεραμικά με </a:t>
            </a:r>
            <a:r>
              <a:rPr lang="el-GR" altLang="el-GR" sz="2800" dirty="0" smtClean="0">
                <a:solidFill>
                  <a:srgbClr val="000000"/>
                </a:solidFill>
                <a:effectLst/>
              </a:rPr>
              <a:t>πυκνότερη διάταξη ιόντων</a:t>
            </a:r>
            <a:r>
              <a:rPr lang="el-GR" altLang="el-GR" sz="2800" dirty="0" smtClean="0">
                <a:effectLst/>
              </a:rPr>
              <a:t> επιδεικνύουν </a:t>
            </a:r>
            <a:r>
              <a:rPr lang="el-GR" altLang="el-GR" sz="2800" dirty="0" smtClean="0">
                <a:solidFill>
                  <a:srgbClr val="000000"/>
                </a:solidFill>
                <a:effectLst/>
              </a:rPr>
              <a:t>σταθερότερη δομή</a:t>
            </a:r>
            <a:r>
              <a:rPr lang="el-GR" altLang="el-GR" sz="2800" dirty="0" smtClean="0">
                <a:effectLst/>
              </a:rPr>
              <a:t> (οι</a:t>
            </a:r>
            <a:r>
              <a:rPr lang="en-US" altLang="el-GR" sz="2800" dirty="0" smtClean="0">
                <a:effectLst/>
              </a:rPr>
              <a:t> </a:t>
            </a:r>
            <a:r>
              <a:rPr lang="el-GR" altLang="el-GR" sz="2800" dirty="0" smtClean="0">
                <a:effectLst/>
              </a:rPr>
              <a:t>ηλεκτροστατικές ελκτικές δυνάμεις δημιουργούν σταθερές κρυσταλλικές δομές).</a:t>
            </a:r>
          </a:p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800" dirty="0" smtClean="0">
                <a:effectLst/>
              </a:rPr>
              <a:t>Οι συνηθέστερες κρυσταλλικές δομές των ιοντικών κεραμικών είναι:</a:t>
            </a:r>
            <a:endParaRPr lang="en-US" altLang="el-GR" sz="2800" dirty="0" smtClean="0">
              <a:effectLst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el-GR" altLang="el-GR" sz="2800" b="1" dirty="0" smtClean="0">
                <a:solidFill>
                  <a:srgbClr val="820000"/>
                </a:solidFill>
                <a:effectLst/>
              </a:rPr>
              <a:t>Η κυβική </a:t>
            </a:r>
            <a:r>
              <a:rPr lang="el-GR" altLang="el-GR" sz="2800" b="1" dirty="0" err="1" smtClean="0">
                <a:solidFill>
                  <a:srgbClr val="820000"/>
                </a:solidFill>
                <a:effectLst/>
              </a:rPr>
              <a:t>εδροκεντρωμένη</a:t>
            </a:r>
            <a:r>
              <a:rPr lang="el-GR" altLang="el-GR" sz="2800" b="1" dirty="0" smtClean="0">
                <a:solidFill>
                  <a:srgbClr val="820000"/>
                </a:solidFill>
                <a:effectLst/>
              </a:rPr>
              <a:t> (FCC)</a:t>
            </a:r>
            <a:endParaRPr lang="en-US" altLang="el-GR" sz="2800" b="1" dirty="0" smtClean="0">
              <a:solidFill>
                <a:srgbClr val="820000"/>
              </a:solidFill>
              <a:effectLst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el-GR" altLang="el-GR" sz="2800" b="1" dirty="0" smtClean="0">
                <a:solidFill>
                  <a:srgbClr val="820000"/>
                </a:solidFill>
                <a:effectLst/>
              </a:rPr>
              <a:t>Η μέγιστης πυκνότητας εξαγωνική (ΗCP</a:t>
            </a:r>
            <a:r>
              <a:rPr lang="en-US" altLang="el-GR" sz="2800" b="1" dirty="0" smtClean="0">
                <a:solidFill>
                  <a:srgbClr val="820000"/>
                </a:solidFill>
                <a:effectLst/>
              </a:rPr>
              <a:t>)</a:t>
            </a:r>
            <a:endParaRPr lang="el-GR" altLang="el-GR" sz="2800" b="1" dirty="0" smtClean="0">
              <a:solidFill>
                <a:srgbClr val="82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42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9" name="Rectangle 5"/>
          <p:cNvSpPr>
            <a:spLocks noChangeArrowheads="1"/>
          </p:cNvSpPr>
          <p:nvPr/>
        </p:nvSpPr>
        <p:spPr bwMode="auto">
          <a:xfrm>
            <a:off x="2051720" y="5643563"/>
            <a:ext cx="53456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  <a:r>
              <a:rPr lang="el-GR" dirty="0" err="1">
                <a:latin typeface="+mn-lt"/>
              </a:rPr>
              <a:t>υβική</a:t>
            </a:r>
            <a:r>
              <a:rPr lang="el-GR" dirty="0">
                <a:latin typeface="+mn-lt"/>
              </a:rPr>
              <a:t> </a:t>
            </a:r>
            <a:r>
              <a:rPr lang="el-GR" dirty="0" err="1">
                <a:latin typeface="+mn-lt"/>
              </a:rPr>
              <a:t>εδροκεντρωμένη</a:t>
            </a:r>
            <a:r>
              <a:rPr lang="el-GR" dirty="0">
                <a:latin typeface="+mn-lt"/>
              </a:rPr>
              <a:t> (FCC) π.χ. η μαγνησία (</a:t>
            </a:r>
            <a:r>
              <a:rPr lang="el-GR" dirty="0" err="1">
                <a:latin typeface="+mn-lt"/>
              </a:rPr>
              <a:t>MgO</a:t>
            </a:r>
            <a:r>
              <a:rPr lang="el-GR" dirty="0">
                <a:latin typeface="+mn-lt"/>
              </a:rPr>
              <a:t>)</a:t>
            </a:r>
          </a:p>
        </p:txBody>
      </p:sp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6742" y="2060848"/>
            <a:ext cx="2670517" cy="268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Κυβική </a:t>
            </a:r>
            <a:r>
              <a:rPr lang="el-GR" dirty="0" err="1"/>
              <a:t>εδροκεντρωμένη</a:t>
            </a:r>
            <a:r>
              <a:rPr lang="el-GR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510063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1.bp.blogspot.com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4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http://www.benbest.com/cryonics/HCP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1700808"/>
            <a:ext cx="37147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3 - Ορθογώνιο"/>
          <p:cNvSpPr>
            <a:spLocks noChangeArrowheads="1"/>
          </p:cNvSpPr>
          <p:nvPr/>
        </p:nvSpPr>
        <p:spPr bwMode="auto">
          <a:xfrm>
            <a:off x="2114628" y="5629215"/>
            <a:ext cx="4914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l-GR" dirty="0">
                <a:latin typeface="+mn-lt"/>
              </a:rPr>
              <a:t>M</a:t>
            </a:r>
            <a:r>
              <a:rPr lang="el-GR" altLang="el-GR" dirty="0" err="1">
                <a:latin typeface="+mn-lt"/>
              </a:rPr>
              <a:t>έγιστης</a:t>
            </a:r>
            <a:r>
              <a:rPr lang="el-GR" altLang="el-GR" dirty="0">
                <a:latin typeface="+mn-lt"/>
              </a:rPr>
              <a:t> πυκνότητας εξαγωνική (ΗCP</a:t>
            </a:r>
            <a:r>
              <a:rPr lang="en-US" altLang="el-GR" dirty="0">
                <a:latin typeface="+mn-lt"/>
              </a:rPr>
              <a:t>) </a:t>
            </a:r>
            <a:r>
              <a:rPr lang="el-GR" altLang="el-GR" dirty="0">
                <a:latin typeface="+mn-lt"/>
              </a:rPr>
              <a:t>π.χ. </a:t>
            </a:r>
            <a:r>
              <a:rPr lang="en-US" altLang="el-GR" dirty="0">
                <a:latin typeface="+mn-lt"/>
              </a:rPr>
              <a:t>Al</a:t>
            </a:r>
            <a:r>
              <a:rPr lang="en-US" altLang="el-GR" baseline="-25000" dirty="0">
                <a:latin typeface="+mn-lt"/>
              </a:rPr>
              <a:t>2</a:t>
            </a:r>
            <a:r>
              <a:rPr lang="en-US" altLang="el-GR" dirty="0">
                <a:latin typeface="+mn-lt"/>
              </a:rPr>
              <a:t>O</a:t>
            </a:r>
            <a:r>
              <a:rPr lang="en-US" altLang="el-GR" baseline="-25000" dirty="0">
                <a:latin typeface="+mn-lt"/>
              </a:rPr>
              <a:t>3</a:t>
            </a:r>
            <a:endParaRPr lang="el-GR" altLang="el-GR" baseline="-25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l-GR" dirty="0" err="1"/>
              <a:t>έγιστης</a:t>
            </a:r>
            <a:r>
              <a:rPr lang="el-GR" dirty="0"/>
              <a:t> πυκνότητας </a:t>
            </a:r>
            <a:r>
              <a:rPr lang="el-GR" dirty="0" smtClean="0"/>
              <a:t>εξαγωνική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2286000" y="510063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1.bp.blogspot.com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28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Ομοιοπολικά κεραμικά</a:t>
            </a:r>
            <a:endParaRPr 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Ενώσεις </a:t>
            </a:r>
            <a:r>
              <a:rPr lang="el-GR" sz="2800" dirty="0" err="1" smtClean="0"/>
              <a:t>αμετάλλων</a:t>
            </a:r>
            <a:r>
              <a:rPr lang="el-GR" sz="2800" dirty="0" smtClean="0"/>
              <a:t> π.χ. </a:t>
            </a:r>
            <a:r>
              <a:rPr lang="en-US" sz="2800" dirty="0" smtClean="0"/>
              <a:t>Si,</a:t>
            </a:r>
            <a:r>
              <a:rPr lang="el-GR" sz="2800" dirty="0" smtClean="0"/>
              <a:t> Διαμάντι, </a:t>
            </a:r>
            <a:r>
              <a:rPr lang="en-US" sz="2800" dirty="0" smtClean="0"/>
              <a:t> C, SiO</a:t>
            </a:r>
            <a:r>
              <a:rPr lang="en-US" sz="2800" baseline="-25000" dirty="0" smtClean="0"/>
              <a:t>2</a:t>
            </a:r>
            <a:r>
              <a:rPr lang="el-GR" sz="2800" baseline="-25000" dirty="0" smtClean="0"/>
              <a:t>, </a:t>
            </a:r>
            <a:endParaRPr lang="en-US" sz="2800" dirty="0" smtClean="0"/>
          </a:p>
          <a:p>
            <a:pPr eaLnBrk="1" hangingPunct="1">
              <a:defRPr/>
            </a:pPr>
            <a:r>
              <a:rPr lang="el-GR" sz="2800" dirty="0" smtClean="0"/>
              <a:t>Δομή συνήθως κυβική ή κρυσταλλική ή άμορφη</a:t>
            </a:r>
            <a:r>
              <a:rPr lang="en-US" sz="2800" dirty="0" smtClean="0"/>
              <a:t> (</a:t>
            </a:r>
            <a:r>
              <a:rPr lang="el-GR" sz="2800" dirty="0" smtClean="0"/>
              <a:t>Μη κρυσταλλική δομή έχουν τα γυαλιά που είναι άμορφα</a:t>
            </a:r>
            <a:r>
              <a:rPr lang="en-US" sz="2800" dirty="0" smtClean="0"/>
              <a:t>)</a:t>
            </a:r>
            <a:endParaRPr lang="en-US" sz="2800" baseline="-25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aseline="-25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aseline="-25000" dirty="0" smtClean="0"/>
          </a:p>
        </p:txBody>
      </p:sp>
      <p:pic>
        <p:nvPicPr>
          <p:cNvPr id="28676" name="6 -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071688"/>
            <a:ext cx="338296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7 - Ορθογώνιο"/>
          <p:cNvSpPr>
            <a:spLocks noChangeArrowheads="1"/>
          </p:cNvSpPr>
          <p:nvPr/>
        </p:nvSpPr>
        <p:spPr bwMode="auto">
          <a:xfrm>
            <a:off x="5591670" y="4891347"/>
            <a:ext cx="24866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butane.chem.uiuc.edu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4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Ομοιοπολικός δεσμός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Προϋποθέτει παρόμοιες </a:t>
            </a:r>
            <a:r>
              <a:rPr lang="el-GR" sz="2800" dirty="0" err="1" smtClean="0"/>
              <a:t>ηλεκτραρνητικότητες</a:t>
            </a:r>
            <a:r>
              <a:rPr lang="el-GR" sz="2800" dirty="0" smtClean="0"/>
              <a:t> μεταξύ των δύο στοιχείων.</a:t>
            </a:r>
          </a:p>
        </p:txBody>
      </p:sp>
      <p:pic>
        <p:nvPicPr>
          <p:cNvPr id="6146" name="Picture 2" descr="File:Electroneg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2276872"/>
            <a:ext cx="76200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69" y="6396335"/>
            <a:ext cx="4571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Electronegative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Adblocker (page does not exist)"/>
              </a:rPr>
              <a:t>Adblocker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action="ppaction://hlinkfile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action="ppaction://hlinkfile"/>
              </a:rPr>
              <a:t>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action="ppaction://hlinkfile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1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Βιβλιογραφία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b="1" dirty="0" smtClean="0"/>
              <a:t>Ξενόγλωσση</a:t>
            </a:r>
          </a:p>
          <a:p>
            <a:r>
              <a:rPr lang="en-GB" altLang="el-GR" sz="2000" dirty="0" err="1" smtClean="0"/>
              <a:t>Barsoum</a:t>
            </a:r>
            <a:r>
              <a:rPr lang="en-GB" altLang="el-GR" sz="2000" dirty="0" smtClean="0"/>
              <a:t> M. W., Taylor and Francis group, “Fundamentals of Ceramics”, 2003.</a:t>
            </a:r>
            <a:endParaRPr lang="el-GR" altLang="el-GR" sz="2000" dirty="0" smtClean="0"/>
          </a:p>
          <a:p>
            <a:r>
              <a:rPr lang="en-US" altLang="el-GR" sz="2000" dirty="0" err="1" smtClean="0"/>
              <a:t>Callister</a:t>
            </a:r>
            <a:r>
              <a:rPr lang="el-GR" altLang="el-GR" sz="2000" dirty="0" smtClean="0"/>
              <a:t> </a:t>
            </a:r>
            <a:r>
              <a:rPr lang="en-US" altLang="el-GR" sz="2000" dirty="0"/>
              <a:t>W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, </a:t>
            </a:r>
            <a:r>
              <a:rPr lang="el-GR" altLang="el-GR" sz="2000" dirty="0"/>
              <a:t>«Επιστήμη και Τεχνολογία των Υλικών» 5</a:t>
            </a:r>
            <a:r>
              <a:rPr lang="el-GR" altLang="el-GR" sz="2000" baseline="30000" dirty="0"/>
              <a:t>η</a:t>
            </a:r>
            <a:r>
              <a:rPr lang="el-GR" altLang="el-GR" sz="2000" dirty="0"/>
              <a:t> έκδοση, Εκδόσεις </a:t>
            </a:r>
            <a:r>
              <a:rPr lang="el-GR" altLang="el-GR" sz="2000" dirty="0" err="1"/>
              <a:t>Τζιόλα</a:t>
            </a:r>
            <a:r>
              <a:rPr lang="el-GR" altLang="el-GR" sz="2000" dirty="0" smtClean="0"/>
              <a:t>.</a:t>
            </a:r>
          </a:p>
          <a:p>
            <a:pPr marL="0" indent="0">
              <a:buNone/>
            </a:pPr>
            <a:r>
              <a:rPr lang="el-GR" altLang="el-GR" sz="2000" b="1" dirty="0" smtClean="0"/>
              <a:t>Ελληνική</a:t>
            </a:r>
            <a:endParaRPr lang="en-US" altLang="el-GR" sz="2000" b="1" dirty="0"/>
          </a:p>
          <a:p>
            <a:r>
              <a:rPr lang="en-US" altLang="el-GR" sz="2000" dirty="0" smtClean="0"/>
              <a:t>Κονιδάκης </a:t>
            </a:r>
            <a:r>
              <a:rPr lang="en-US" altLang="el-GR" sz="2000" dirty="0"/>
              <a:t>Γ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, </a:t>
            </a:r>
            <a:r>
              <a:rPr lang="en-US" altLang="el-GR" sz="2000" dirty="0" smtClean="0"/>
              <a:t> </a:t>
            </a:r>
            <a:r>
              <a:rPr lang="en-US" altLang="el-GR" sz="2000" dirty="0" err="1"/>
              <a:t>Σημειώσεις</a:t>
            </a:r>
            <a:r>
              <a:rPr lang="en-US" altLang="el-GR" sz="2000" dirty="0"/>
              <a:t> Μα</a:t>
            </a:r>
            <a:r>
              <a:rPr lang="en-US" altLang="el-GR" sz="2000" dirty="0" err="1"/>
              <a:t>θήμ</a:t>
            </a:r>
            <a:r>
              <a:rPr lang="en-US" altLang="el-GR" sz="2000" dirty="0"/>
              <a:t>ατος «Επιστήμη Κεραμικών Υλικών» Τμήμα Επιστήμης και Τεχνολογίας Υλικών, Πανεπιστήμιο Κρήτης, 2012</a:t>
            </a:r>
            <a:r>
              <a:rPr lang="en-US" altLang="el-GR" sz="2000" dirty="0" smtClean="0"/>
              <a:t>.</a:t>
            </a:r>
            <a:endParaRPr lang="el-GR" altLang="el-GR" sz="2000" dirty="0" smtClean="0"/>
          </a:p>
          <a:p>
            <a:r>
              <a:rPr lang="en-US" altLang="el-GR" sz="2000" dirty="0">
                <a:hlinkClick r:id="rId2"/>
              </a:rPr>
              <a:t>Κονιδάκης Γ.</a:t>
            </a:r>
            <a:r>
              <a:rPr lang="el-GR" altLang="el-GR" sz="2000" dirty="0">
                <a:hlinkClick r:id="rId2"/>
              </a:rPr>
              <a:t>, </a:t>
            </a:r>
            <a:r>
              <a:rPr lang="el-GR" sz="2000" dirty="0">
                <a:hlinkClick r:id="rId2"/>
              </a:rPr>
              <a:t>Επιστήμη Κεραμικών Υλικών, Τμήμα Επιστήμης και Τεχνολογίας Υλικών, Πανεπιστήμιο Κρήτης</a:t>
            </a:r>
            <a:endParaRPr lang="el-GR" sz="2000" dirty="0"/>
          </a:p>
          <a:p>
            <a:r>
              <a:rPr lang="en-US" altLang="el-GR" sz="2000" dirty="0" smtClean="0"/>
              <a:t>Πα</a:t>
            </a:r>
            <a:r>
              <a:rPr lang="en-US" altLang="el-GR" sz="2000" dirty="0" err="1" smtClean="0"/>
              <a:t>ντέλης</a:t>
            </a:r>
            <a:r>
              <a:rPr lang="el-GR" altLang="el-GR" sz="2000" dirty="0" smtClean="0"/>
              <a:t> </a:t>
            </a:r>
            <a:r>
              <a:rPr lang="en-US" altLang="el-GR" sz="2000" dirty="0"/>
              <a:t>Δ. Ι., «</a:t>
            </a:r>
            <a:r>
              <a:rPr lang="en-US" altLang="el-GR" sz="2000" dirty="0" err="1"/>
              <a:t>Μη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μετ</a:t>
            </a:r>
            <a:r>
              <a:rPr lang="en-US" altLang="el-GR" sz="2000" dirty="0"/>
              <a:t>αλλικά τεχνικά υλικά», 2</a:t>
            </a:r>
            <a:r>
              <a:rPr lang="en-US" altLang="el-GR" sz="2000" baseline="30000" dirty="0"/>
              <a:t>η</a:t>
            </a:r>
            <a:r>
              <a:rPr lang="en-US" altLang="el-GR" sz="2000" dirty="0"/>
              <a:t> Έκδοση, Εκδόσεις Παπασωτηρίου, 2008</a:t>
            </a:r>
            <a:r>
              <a:rPr lang="en-US" altLang="el-GR" sz="2000" dirty="0" smtClean="0"/>
              <a:t>.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b="1" dirty="0" smtClean="0"/>
              <a:t>Χρήσιμοι Σύνδεσμοι</a:t>
            </a:r>
            <a:endParaRPr lang="el-GR" altLang="el-GR" sz="2000" b="1" dirty="0"/>
          </a:p>
          <a:p>
            <a:r>
              <a:rPr lang="el-GR" sz="2000" dirty="0" smtClean="0">
                <a:hlinkClick r:id="rId3"/>
              </a:rPr>
              <a:t>Κεραμικά υλικά (</a:t>
            </a:r>
            <a:r>
              <a:rPr lang="el-GR" sz="2000" dirty="0">
                <a:hlinkClick r:id="rId3"/>
              </a:rPr>
              <a:t>CERAMICS) (Μέρος </a:t>
            </a:r>
            <a:r>
              <a:rPr lang="el-GR" sz="2000" dirty="0" smtClean="0">
                <a:hlinkClick r:id="rId3"/>
              </a:rPr>
              <a:t>1ο)</a:t>
            </a:r>
            <a:r>
              <a:rPr lang="el-GR" altLang="el-GR" sz="2000" dirty="0" smtClean="0">
                <a:hlinkClick r:id="rId3"/>
              </a:rPr>
              <a:t> </a:t>
            </a:r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2823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Κεραμικά υλικά</a:t>
            </a:r>
          </a:p>
        </p:txBody>
      </p:sp>
      <p:sp>
        <p:nvSpPr>
          <p:cNvPr id="8325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Σύμφωνα με άλλον ορισμό είναι τα ανόργανα μη μεταλλικά υλικά που παράγονται με θερμική κατεργασία και καλύπτουν ένα ευρύτατο φάσμα χημικών συστάσεων και φυσικών και μηχανικών ιδιοτήτων. </a:t>
            </a:r>
          </a:p>
        </p:txBody>
      </p:sp>
    </p:spTree>
    <p:extLst>
      <p:ext uri="{BB962C8B-B14F-4D97-AF65-F5344CB8AC3E}">
        <p14:creationId xmlns:p14="http://schemas.microsoft.com/office/powerpoint/2010/main" val="5224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 </a:t>
            </a:r>
            <a:r>
              <a:rPr lang="el-GR" sz="2000" dirty="0"/>
              <a:t>2014. </a:t>
            </a:r>
            <a:r>
              <a:rPr lang="el-GR" sz="2000"/>
              <a:t>Βασιλική </a:t>
            </a:r>
            <a:r>
              <a:rPr lang="el-GR" sz="2000" smtClean="0"/>
              <a:t>Μπέλεση. </a:t>
            </a:r>
            <a:r>
              <a:rPr lang="el-GR" sz="2000" dirty="0"/>
              <a:t>«Υλικά Γραφικών Τεχνών (Θ). Ενότητα 2: Κεραμικά Υλικά 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r>
              <a:rPr lang="en-GB" altLang="el-GR" sz="2000" dirty="0" err="1"/>
              <a:t>Barsoum</a:t>
            </a:r>
            <a:r>
              <a:rPr lang="en-GB" altLang="el-GR" sz="2000" dirty="0"/>
              <a:t> M. W., Taylor and Francis group, “Fundamentals of Ceramics”, 2003.</a:t>
            </a:r>
            <a:endParaRPr lang="el-GR" altLang="el-GR" sz="2000" dirty="0"/>
          </a:p>
          <a:p>
            <a:r>
              <a:rPr lang="en-US" altLang="el-GR" sz="2000" dirty="0"/>
              <a:t>Callister</a:t>
            </a:r>
            <a:r>
              <a:rPr lang="el-GR" altLang="el-GR" sz="2000" dirty="0"/>
              <a:t> </a:t>
            </a:r>
            <a:r>
              <a:rPr lang="en-US" altLang="el-GR" sz="2000" dirty="0"/>
              <a:t>W.</a:t>
            </a:r>
            <a:r>
              <a:rPr lang="el-GR" altLang="el-GR" sz="2000" dirty="0"/>
              <a:t>, «Επιστήμη και Τεχνολογία των Υλικών» 5</a:t>
            </a:r>
            <a:r>
              <a:rPr lang="el-GR" altLang="el-GR" sz="2000" baseline="30000" dirty="0"/>
              <a:t>η</a:t>
            </a:r>
            <a:r>
              <a:rPr lang="el-GR" altLang="el-GR" sz="2000" dirty="0"/>
              <a:t> έκδοση, Εκδόσεις </a:t>
            </a:r>
            <a:r>
              <a:rPr lang="el-GR" altLang="el-GR" sz="2000" dirty="0" err="1"/>
              <a:t>Τζιόλα</a:t>
            </a:r>
            <a:r>
              <a:rPr lang="el-GR" altLang="el-GR" sz="2000" dirty="0"/>
              <a:t>.</a:t>
            </a:r>
          </a:p>
          <a:p>
            <a:r>
              <a:rPr lang="en-US" altLang="el-GR" sz="2000" dirty="0" err="1" smtClean="0"/>
              <a:t>Κονιδάκης</a:t>
            </a:r>
            <a:r>
              <a:rPr lang="en-US" altLang="el-GR" sz="2000" dirty="0" smtClean="0"/>
              <a:t> </a:t>
            </a:r>
            <a:r>
              <a:rPr lang="en-US" altLang="el-GR" sz="2000" dirty="0"/>
              <a:t>Γ.</a:t>
            </a:r>
            <a:r>
              <a:rPr lang="el-GR" altLang="el-GR" sz="2000" dirty="0"/>
              <a:t>, </a:t>
            </a:r>
            <a:r>
              <a:rPr lang="en-US" altLang="el-GR" sz="2000" dirty="0"/>
              <a:t> </a:t>
            </a:r>
            <a:r>
              <a:rPr lang="en-US" altLang="el-GR" sz="2000" dirty="0" err="1"/>
              <a:t>Σημειώσεις</a:t>
            </a:r>
            <a:r>
              <a:rPr lang="en-US" altLang="el-GR" sz="2000" dirty="0"/>
              <a:t> Μα</a:t>
            </a:r>
            <a:r>
              <a:rPr lang="en-US" altLang="el-GR" sz="2000" dirty="0" err="1"/>
              <a:t>θήμ</a:t>
            </a:r>
            <a:r>
              <a:rPr lang="en-US" altLang="el-GR" sz="2000" dirty="0"/>
              <a:t>ατος «Επιστήμη Κεραμικών Υλικών» Τμήμα Επιστήμης και Τεχνολογίας Υλικών, Πανεπιστήμιο Κρήτης, 2012.</a:t>
            </a:r>
            <a:endParaRPr lang="el-GR" altLang="el-GR" sz="2000" dirty="0"/>
          </a:p>
          <a:p>
            <a:r>
              <a:rPr lang="en-US" altLang="el-GR" sz="2000" dirty="0" err="1">
                <a:hlinkClick r:id="rId3"/>
              </a:rPr>
              <a:t>Κονιδάκης</a:t>
            </a:r>
            <a:r>
              <a:rPr lang="en-US" altLang="el-GR" sz="2000" dirty="0">
                <a:hlinkClick r:id="rId3"/>
              </a:rPr>
              <a:t> Γ.</a:t>
            </a:r>
            <a:r>
              <a:rPr lang="el-GR" altLang="el-GR" sz="2000" dirty="0">
                <a:hlinkClick r:id="rId3"/>
              </a:rPr>
              <a:t>, </a:t>
            </a:r>
            <a:r>
              <a:rPr lang="el-GR" sz="2000" dirty="0">
                <a:hlinkClick r:id="rId3"/>
              </a:rPr>
              <a:t>Επιστήμη Κεραμικών Υλικών, Τμήμα Επιστήμης και Τεχνολογίας Υλικών, Πανεπιστήμιο Κρήτης</a:t>
            </a:r>
            <a:endParaRPr lang="el-GR" sz="2000" dirty="0"/>
          </a:p>
          <a:p>
            <a:r>
              <a:rPr lang="en-US" altLang="el-GR" sz="2000" dirty="0"/>
              <a:t>Πα</a:t>
            </a:r>
            <a:r>
              <a:rPr lang="en-US" altLang="el-GR" sz="2000" dirty="0" err="1"/>
              <a:t>ντέλης</a:t>
            </a:r>
            <a:r>
              <a:rPr lang="el-GR" altLang="el-GR" sz="2000" dirty="0"/>
              <a:t> </a:t>
            </a:r>
            <a:r>
              <a:rPr lang="en-US" altLang="el-GR" sz="2000" dirty="0"/>
              <a:t>Δ. Ι., «</a:t>
            </a:r>
            <a:r>
              <a:rPr lang="en-US" altLang="el-GR" sz="2000" dirty="0" err="1"/>
              <a:t>Μη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μετ</a:t>
            </a:r>
            <a:r>
              <a:rPr lang="en-US" altLang="el-GR" sz="2000" dirty="0"/>
              <a:t>αλλικά τεχνικά υλικά», 2</a:t>
            </a:r>
            <a:r>
              <a:rPr lang="en-US" altLang="el-GR" sz="2000" baseline="30000" dirty="0"/>
              <a:t>η</a:t>
            </a:r>
            <a:r>
              <a:rPr lang="en-US" altLang="el-GR" sz="2000" dirty="0"/>
              <a:t> Έκδοση, Εκδόσεις Παπασωτηρίου, 2008.</a:t>
            </a:r>
            <a:endParaRPr lang="el-GR" altLang="el-GR" sz="2000" dirty="0"/>
          </a:p>
          <a:p>
            <a:r>
              <a:rPr lang="el-GR" sz="2000" dirty="0" smtClean="0">
                <a:hlinkClick r:id="rId4"/>
              </a:rPr>
              <a:t>Κεραμικά </a:t>
            </a:r>
            <a:r>
              <a:rPr lang="el-GR" sz="2000" dirty="0">
                <a:hlinkClick r:id="rId4"/>
              </a:rPr>
              <a:t>υλικά (CERAMICS) (Μέρος 1ο)</a:t>
            </a:r>
            <a:r>
              <a:rPr lang="el-GR" altLang="el-GR" sz="2000" dirty="0">
                <a:hlinkClick r:id="rId4"/>
              </a:rPr>
              <a:t> 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2964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Περιοδικός πίνακας των στοιχείων</a:t>
            </a:r>
            <a:endParaRPr lang="el-GR" dirty="0"/>
          </a:p>
        </p:txBody>
      </p:sp>
      <p:pic>
        <p:nvPicPr>
          <p:cNvPr id="6" name="Picture 2" descr="http://canov.jergym.cz/vyhledav/varianty/reck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73" y="1340768"/>
            <a:ext cx="7838455" cy="52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65515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users.sch.gr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7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κεραμικών υλικών</a:t>
            </a:r>
            <a:endParaRPr lang="el-GR" dirty="0"/>
          </a:p>
        </p:txBody>
      </p:sp>
      <p:sp>
        <p:nvSpPr>
          <p:cNvPr id="8304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smtClean="0"/>
              <a:t>Τα κεραμικά υλικά χρησιμοποιούνται από την αρχαιότητα ως πρώτες ύλες χωρίς ή με θερμική επεξεργασία.</a:t>
            </a:r>
            <a:endParaRPr lang="en-US" sz="2800" smtClean="0"/>
          </a:p>
          <a:p>
            <a:pPr eaLnBrk="1" hangingPunct="1">
              <a:defRPr/>
            </a:pPr>
            <a:r>
              <a:rPr lang="el-GR" sz="2800" smtClean="0"/>
              <a:t>Χαρακτηριστικά παραδείγματα κατασκευών από κεραμικά υλικά είναι η μεγάλη πυραμίδα της Γκίζας, ο Παρθενώνας κ.α.</a:t>
            </a:r>
            <a:endParaRPr lang="en-US" sz="2800" smtClean="0"/>
          </a:p>
          <a:p>
            <a:pPr eaLnBrk="1" hangingPunct="1">
              <a:defRPr/>
            </a:pPr>
            <a:r>
              <a:rPr lang="el-GR" sz="2800" smtClean="0"/>
              <a:t>Στα αρχαία ελληνικά η λέξη κεραμικό υποδήλωνε την ψημένη άργιλο. </a:t>
            </a:r>
          </a:p>
        </p:txBody>
      </p:sp>
    </p:spTree>
    <p:extLst>
      <p:ext uri="{BB962C8B-B14F-4D97-AF65-F5344CB8AC3E}">
        <p14:creationId xmlns:p14="http://schemas.microsoft.com/office/powerpoint/2010/main" val="10160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κεραμικών υλικών</a:t>
            </a:r>
            <a:endParaRPr lang="el-GR" dirty="0"/>
          </a:p>
        </p:txBody>
      </p:sp>
      <p:sp>
        <p:nvSpPr>
          <p:cNvPr id="8314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sz="2600" dirty="0" smtClean="0"/>
              <a:t>Σήμερα με την λέξη κεραμικά εννοούμε μία τεράστια γκάμα υλικών</a:t>
            </a:r>
            <a:r>
              <a:rPr lang="en-US" sz="2600" dirty="0" smtClean="0"/>
              <a:t>:</a:t>
            </a:r>
            <a:endParaRPr lang="el-GR" sz="2600" dirty="0" smtClean="0"/>
          </a:p>
          <a:p>
            <a:pPr algn="just" eaLnBrk="1" hangingPunct="1">
              <a:spcBef>
                <a:spcPts val="600"/>
              </a:spcBef>
              <a:defRPr/>
            </a:pPr>
            <a:r>
              <a:rPr lang="el-GR" sz="2600" dirty="0" err="1" smtClean="0"/>
              <a:t>Αργιλλοπυριτικά</a:t>
            </a:r>
            <a:r>
              <a:rPr lang="el-GR" sz="2600" dirty="0" smtClean="0"/>
              <a:t> υλικά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el-GR" sz="2600" dirty="0" smtClean="0"/>
              <a:t>Γρανίτης, μάρμαρο (ορυκτά κεραμικά)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el-GR" sz="2600" dirty="0" smtClean="0"/>
              <a:t>Γυαλιά</a:t>
            </a:r>
            <a:r>
              <a:rPr lang="en-US" sz="2600" dirty="0" smtClean="0"/>
              <a:t> (</a:t>
            </a:r>
            <a:r>
              <a:rPr lang="el-GR" sz="2600" dirty="0" smtClean="0"/>
              <a:t>γυαλιά νατρίου, </a:t>
            </a:r>
            <a:r>
              <a:rPr lang="el-GR" sz="2600" dirty="0" err="1" smtClean="0"/>
              <a:t>βοριοπυριτικά</a:t>
            </a:r>
            <a:r>
              <a:rPr lang="el-GR" sz="2600" dirty="0" smtClean="0"/>
              <a:t> κ.α.)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el-GR" sz="2600" dirty="0" smtClean="0"/>
              <a:t>Ανθρακούχα υλικά</a:t>
            </a:r>
            <a:r>
              <a:rPr lang="en-US" sz="2600" dirty="0" smtClean="0"/>
              <a:t>: </a:t>
            </a:r>
            <a:r>
              <a:rPr lang="el-GR" sz="2600" dirty="0" smtClean="0"/>
              <a:t>Γραφίτης, Γραφένιο, </a:t>
            </a:r>
            <a:r>
              <a:rPr lang="el-GR" sz="2600" dirty="0" err="1" smtClean="0"/>
              <a:t>Νανοσωλήνες</a:t>
            </a:r>
            <a:r>
              <a:rPr lang="el-GR" sz="2600" dirty="0" smtClean="0"/>
              <a:t> άνθρακα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en-US" sz="2600" dirty="0" smtClean="0"/>
              <a:t>O</a:t>
            </a:r>
            <a:r>
              <a:rPr lang="el-GR" sz="2600" dirty="0" err="1" smtClean="0"/>
              <a:t>ξείδια</a:t>
            </a:r>
            <a:r>
              <a:rPr lang="en-US" sz="2600" dirty="0" smtClean="0"/>
              <a:t> </a:t>
            </a:r>
            <a:r>
              <a:rPr lang="el-GR" sz="2600" dirty="0" smtClean="0"/>
              <a:t>μετάλλων</a:t>
            </a:r>
            <a:r>
              <a:rPr lang="en-US" sz="2600" dirty="0" smtClean="0"/>
              <a:t> (</a:t>
            </a:r>
            <a:r>
              <a:rPr lang="en-US" sz="2600" dirty="0" err="1" smtClean="0"/>
              <a:t>MgO</a:t>
            </a:r>
            <a:r>
              <a:rPr lang="en-US" sz="2600" dirty="0" smtClean="0"/>
              <a:t>, Al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, TiO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, Fe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4</a:t>
            </a:r>
            <a:r>
              <a:rPr lang="el-GR" sz="2600" dirty="0" smtClean="0"/>
              <a:t> κ.τ.λ.)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l-GR" sz="2600" dirty="0" smtClean="0"/>
              <a:t>Καρβίδια, </a:t>
            </a:r>
            <a:r>
              <a:rPr lang="el-GR" sz="2600" dirty="0" err="1" smtClean="0"/>
              <a:t>Νιτρίδια</a:t>
            </a:r>
            <a:r>
              <a:rPr lang="el-GR" sz="2600" dirty="0" smtClean="0"/>
              <a:t>, </a:t>
            </a:r>
            <a:r>
              <a:rPr lang="el-GR" sz="2600" dirty="0" err="1" smtClean="0"/>
              <a:t>βορίδια</a:t>
            </a:r>
            <a:r>
              <a:rPr lang="el-GR" sz="2600" dirty="0" smtClean="0"/>
              <a:t>, </a:t>
            </a:r>
            <a:r>
              <a:rPr lang="el-GR" sz="2600" dirty="0" err="1" smtClean="0"/>
              <a:t>πυριτίδια</a:t>
            </a:r>
            <a:r>
              <a:rPr lang="el-GR" sz="2600" dirty="0" smtClean="0"/>
              <a:t>, φθορίδια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l-GR" sz="2600" dirty="0" smtClean="0"/>
              <a:t>Τσιμέντο</a:t>
            </a:r>
          </a:p>
        </p:txBody>
      </p:sp>
    </p:spTree>
    <p:extLst>
      <p:ext uri="{BB962C8B-B14F-4D97-AF65-F5344CB8AC3E}">
        <p14:creationId xmlns:p14="http://schemas.microsoft.com/office/powerpoint/2010/main" val="39528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/>
              <a:t>Κεραμικά υλικά βάσει των εφαρμογών τους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Ύαλοι (ύαλοι και </a:t>
            </a:r>
            <a:r>
              <a:rPr lang="el-GR" sz="2800" dirty="0" err="1" smtClean="0"/>
              <a:t>υαλοκεραμικά</a:t>
            </a:r>
            <a:r>
              <a:rPr lang="el-GR" sz="2800" dirty="0" smtClean="0"/>
              <a:t>) (παραδοσιακά κεραμικά)</a:t>
            </a:r>
          </a:p>
        </p:txBody>
      </p:sp>
      <p:pic>
        <p:nvPicPr>
          <p:cNvPr id="1026" name="Picture 2" descr="Empty green beer bottles isolated on a white background : Free Stock Ph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898" y="2270121"/>
            <a:ext cx="3913727" cy="26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29849" y="4876549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skyscraper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geralt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8" name="Picture 4" descr="https://pixabay.com/static/uploads/photo/2013/03/05/12/31/skyscraper-90560_64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5371" y="2270121"/>
            <a:ext cx="3334654" cy="405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88786" y="6292842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Empty green beer bottles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Petr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Kratochvil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05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Κεραμικά υλικά βάσει των εφαρμογών τους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Προϊόντα πηλών (Δομικά κεραμικά-Κεραμικά σκεύη) (παραδοσιακά κεραμικά)</a:t>
            </a:r>
          </a:p>
          <a:p>
            <a:pPr eaLnBrk="1" hangingPunct="1">
              <a:defRPr/>
            </a:pPr>
            <a:endParaRPr lang="el-GR" sz="2800" dirty="0" smtClean="0"/>
          </a:p>
        </p:txBody>
      </p:sp>
      <p:pic>
        <p:nvPicPr>
          <p:cNvPr id="2050" name="Picture 2" descr="https://farm8.staticflickr.com/7138/7697116148_d77fb64e95_o_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913841" cy="27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6/67/Solna_Brick_wall_vilt_forban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432" y="3398810"/>
            <a:ext cx="3719007" cy="278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9592" y="5068542"/>
            <a:ext cx="3913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House Extension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>
                <a:latin typeface="+mn-lt"/>
                <a:hlinkClick r:id="rId4"/>
              </a:rPr>
              <a:t>Holland And Green Architectural </a:t>
            </a:r>
            <a:r>
              <a:rPr lang="en-US" sz="1200" dirty="0" smtClean="0">
                <a:latin typeface="+mn-lt"/>
                <a:hlinkClick r:id="rId4"/>
              </a:rPr>
              <a:t>Design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</a:t>
            </a:r>
            <a:r>
              <a:rPr lang="en-US" sz="1200" dirty="0" smtClean="0">
                <a:latin typeface="+mn-lt"/>
                <a:hlinkClick r:id="rId5"/>
              </a:rPr>
              <a:t>2.0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9023" y="6188064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sv-SE" sz="1200" dirty="0">
                <a:latin typeface="+mn-lt"/>
                <a:hlinkClick r:id="rId6"/>
              </a:rPr>
              <a:t>Solna Brick wall vilt </a:t>
            </a:r>
            <a:r>
              <a:rPr lang="sv-SE" sz="1200" dirty="0" smtClean="0">
                <a:latin typeface="+mn-lt"/>
                <a:hlinkClick r:id="rId6"/>
              </a:rPr>
              <a:t>forband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 smtClean="0">
                <a:latin typeface="+mn-lt"/>
                <a:hlinkClick r:id="rId7" tooltip="User:Xauxa"/>
              </a:rPr>
              <a:t>Xauxa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8" action="ppaction://hlinkfile"/>
              </a:rPr>
              <a:t>(CC BY-SA </a:t>
            </a:r>
            <a:r>
              <a:rPr lang="en-US" sz="1200" dirty="0" smtClean="0">
                <a:latin typeface="+mn-lt"/>
                <a:hlinkClick r:id="rId8" action="ppaction://hlinkfile"/>
              </a:rPr>
              <a:t>3.0</a:t>
            </a:r>
            <a:r>
              <a:rPr lang="el-GR" sz="1200" dirty="0" smtClean="0">
                <a:latin typeface="+mn-lt"/>
                <a:hlinkClick r:id="rId8" action="ppaction://hlinkfile"/>
              </a:rPr>
              <a:t>)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93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Κεραμικά υλικά βάσει των εφαρμογών τους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61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Πυρίμαχα (πυρίμαχοι πηλοί-</a:t>
            </a:r>
            <a:r>
              <a:rPr lang="el-GR" sz="2800" dirty="0" err="1" smtClean="0"/>
              <a:t>πυριτία</a:t>
            </a:r>
            <a:r>
              <a:rPr lang="el-GR" sz="2800" dirty="0" smtClean="0"/>
              <a:t>-βασικά κεραμικά-ειδικά κεραμικά) (παραδοσιακά κεραμικά)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800" dirty="0" smtClean="0"/>
          </a:p>
          <a:p>
            <a:pPr eaLnBrk="1" hangingPunct="1">
              <a:defRPr/>
            </a:pPr>
            <a:endParaRPr lang="el-GR" sz="2800" dirty="0" smtClean="0"/>
          </a:p>
        </p:txBody>
      </p:sp>
      <p:pic>
        <p:nvPicPr>
          <p:cNvPr id="3074" name="Picture 2" descr="https://upload.wikimedia.org/wikipedia/commons/thumb/5/55/Clay_pots_in_punjab_pakistan.JPG/1280px-Clay_pots_in_punjab_pakist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440" y="2492896"/>
            <a:ext cx="4271120" cy="32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8088" y="5714071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Clay pots in </a:t>
            </a:r>
            <a:r>
              <a:rPr lang="en-US" sz="1200" dirty="0" err="1">
                <a:latin typeface="+mn-lt"/>
                <a:hlinkClick r:id="rId3"/>
              </a:rPr>
              <a:t>punjab</a:t>
            </a:r>
            <a:r>
              <a:rPr lang="en-US" sz="1200" dirty="0">
                <a:latin typeface="+mn-lt"/>
                <a:hlinkClick r:id="rId3"/>
              </a:rPr>
              <a:t> </a:t>
            </a:r>
            <a:r>
              <a:rPr lang="en-US" sz="1200" dirty="0" err="1">
                <a:latin typeface="+mn-lt"/>
                <a:hlinkClick r:id="rId3"/>
              </a:rPr>
              <a:t>pakistan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 smtClean="0">
                <a:latin typeface="+mn-lt"/>
                <a:hlinkClick r:id="rId4"/>
              </a:rPr>
              <a:t>Jugni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5" action="ppaction://hlinkfile"/>
              </a:rPr>
              <a:t>CC </a:t>
            </a:r>
            <a:r>
              <a:rPr lang="en-US" sz="1200" dirty="0">
                <a:latin typeface="+mn-lt"/>
                <a:hlinkClick r:id="rId5" action="ppaction://hlinkfile"/>
              </a:rPr>
              <a:t>BY-SA </a:t>
            </a:r>
            <a:r>
              <a:rPr lang="en-US" sz="1200" dirty="0" smtClean="0">
                <a:latin typeface="+mn-lt"/>
                <a:hlinkClick r:id="rId5" action="ppaction://hlinkfile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a77fadb18819745eae9e3942e97759d45a1cdf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</TotalTime>
  <Words>1969</Words>
  <Application>Microsoft Office PowerPoint</Application>
  <PresentationFormat>Προβολή στην οθόνη (4:3)</PresentationFormat>
  <Paragraphs>199</Paragraphs>
  <Slides>37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OC_template_updated</vt:lpstr>
      <vt:lpstr>Υλικά Γραφικών Τεχνών (Θ)</vt:lpstr>
      <vt:lpstr>Κεραμικά υλικά</vt:lpstr>
      <vt:lpstr>Κεραμικά υλικά</vt:lpstr>
      <vt:lpstr>Περιοδικός πίνακας των στοιχείων</vt:lpstr>
      <vt:lpstr>Χρήση κεραμικών υλικών</vt:lpstr>
      <vt:lpstr>Είδη κεραμικών υλικών</vt:lpstr>
      <vt:lpstr>Κεραμικά υλικά βάσει των εφαρμογών τους</vt:lpstr>
      <vt:lpstr>Κεραμικά υλικά βάσει των εφαρμογών τους</vt:lpstr>
      <vt:lpstr>Κεραμικά υλικά βάσει των εφαρμογών τους</vt:lpstr>
      <vt:lpstr>Κεραμικά υλικά βάσει των εφαρμογών τους</vt:lpstr>
      <vt:lpstr>Κεραμικά υλικά βάσει των εφαρμογών τους</vt:lpstr>
      <vt:lpstr>Κεραμικά υλικά βάσει των εφαρμογών τους</vt:lpstr>
      <vt:lpstr>Δίσκοι βαθυτυπίας με κεραμική επίστρωση</vt:lpstr>
      <vt:lpstr>Γενικά χαρακτηριστικά των κεραμικών υλικών</vt:lpstr>
      <vt:lpstr>Γενικά χαρακτηριστικά των κεραμικών υλικών</vt:lpstr>
      <vt:lpstr>Γενικά χαρακτηριστικά των κεραμικών υλικών</vt:lpstr>
      <vt:lpstr>Γενικά χαρακτηριστικά των κεραμικών υλικών</vt:lpstr>
      <vt:lpstr>Πλεονεκτήματα σε σχέση με τα μέταλλα</vt:lpstr>
      <vt:lpstr>Μειονεκτήματα σε σχέση με τα μέταλλα</vt:lpstr>
      <vt:lpstr>Δομή κεραμικών</vt:lpstr>
      <vt:lpstr>Ιοντικός- Ομοιοπολικός- Μικτός χαρακτήρας</vt:lpstr>
      <vt:lpstr>Περιοδικός πίνακας των στοιχείων</vt:lpstr>
      <vt:lpstr>Χαρακτηριστικά ιοντικών κεραμικών (ionic ceramics)</vt:lpstr>
      <vt:lpstr>Κρυσταλλικές δομές ιοντικών κεραμικών</vt:lpstr>
      <vt:lpstr>Κυβική εδροκεντρωμένη </vt:lpstr>
      <vt:lpstr>Mέγιστης πυκνότητας εξαγωνική</vt:lpstr>
      <vt:lpstr>Ομοιοπολικά κεραμικά</vt:lpstr>
      <vt:lpstr>Ομοιοπολικός δεσμός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378</cp:revision>
  <dcterms:created xsi:type="dcterms:W3CDTF">2013-03-04T13:35:19Z</dcterms:created>
  <dcterms:modified xsi:type="dcterms:W3CDTF">2015-11-04T10:23:59Z</dcterms:modified>
</cp:coreProperties>
</file>