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323" r:id="rId4"/>
    <p:sldId id="324" r:id="rId5"/>
    <p:sldId id="325" r:id="rId6"/>
    <p:sldId id="326" r:id="rId7"/>
    <p:sldId id="327" r:id="rId8"/>
    <p:sldId id="339" r:id="rId9"/>
    <p:sldId id="328" r:id="rId10"/>
    <p:sldId id="340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257" r:id="rId22"/>
    <p:sldId id="262" r:id="rId23"/>
    <p:sldId id="264" r:id="rId24"/>
    <p:sldId id="320" r:id="rId25"/>
    <p:sldId id="321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1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7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22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02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4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46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 marL="1143000" indent="-228600">
              <a:lnSpc>
                <a:spcPct val="110000"/>
              </a:lnSpc>
              <a:spcBef>
                <a:spcPts val="1200"/>
              </a:spcBef>
              <a:buFont typeface="Calibri" panose="020F0502020204030204" pitchFamily="34" charset="0"/>
              <a:buChar char="−"/>
              <a:defRPr sz="2300"/>
            </a:lvl3pPr>
            <a:lvl4pPr>
              <a:lnSpc>
                <a:spcPct val="110000"/>
              </a:lnSpc>
              <a:spcBef>
                <a:spcPts val="1200"/>
              </a:spcBef>
              <a:defRPr sz="2300"/>
            </a:lvl4pPr>
            <a:lvl5pPr>
              <a:lnSpc>
                <a:spcPct val="110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6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Κινησιολογία Ι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3999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Άρση Βάρους</a:t>
            </a:r>
            <a:endParaRPr lang="en-US" sz="2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err="1" smtClean="0"/>
              <a:t>Παλίνα</a:t>
            </a:r>
            <a:r>
              <a:rPr lang="el-GR" sz="2200" dirty="0" smtClean="0"/>
              <a:t> </a:t>
            </a:r>
            <a:r>
              <a:rPr lang="el-GR" sz="2200" dirty="0" err="1"/>
              <a:t>Καρακασίδου</a:t>
            </a:r>
            <a:r>
              <a:rPr lang="el-GR" sz="2200" dirty="0"/>
              <a:t>, </a:t>
            </a:r>
            <a:r>
              <a:rPr lang="en-US" sz="2200" dirty="0"/>
              <a:t>PT, OMT, </a:t>
            </a:r>
            <a:r>
              <a:rPr lang="en-US" sz="2200" dirty="0" err="1"/>
              <a:t>MManipTher</a:t>
            </a:r>
            <a:r>
              <a:rPr lang="en-US" sz="2200"/>
              <a:t>, </a:t>
            </a:r>
            <a:r>
              <a:rPr lang="en-US" sz="2200">
                <a:solidFill>
                  <a:prstClr val="black"/>
                </a:solidFill>
              </a:rPr>
              <a:t>MSc</a:t>
            </a:r>
            <a:r>
              <a:rPr lang="en-US" sz="2200" smtClean="0"/>
              <a:t>, </a:t>
            </a:r>
            <a:r>
              <a:rPr lang="en-US" sz="2200" dirty="0"/>
              <a:t>PhD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Φυσικοθεραπείας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Δύναμη των εκτεινόντων μυών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r>
              <a:rPr lang="el-GR" sz="2200" dirty="0" smtClean="0"/>
              <a:t>Κατά την κάμψη του κορμού οι </a:t>
            </a:r>
            <a:r>
              <a:rPr lang="el-GR" sz="2200" dirty="0" err="1" smtClean="0"/>
              <a:t>εκτείνοντες</a:t>
            </a:r>
            <a:r>
              <a:rPr lang="el-GR" sz="2200" dirty="0" smtClean="0"/>
              <a:t> μύες επιμηκύνονται με αποτέλεσμα να μειώνεται η ενεργητική τάση που αναπτύσσουν.</a:t>
            </a:r>
          </a:p>
          <a:p>
            <a:r>
              <a:rPr lang="el-GR" sz="2200" dirty="0" smtClean="0"/>
              <a:t>Όμως, μύες εκτός από τις ενεργητικές πρωτεΐνες, αποτελούνται από δομικές πρωτεΐνες και από </a:t>
            </a:r>
            <a:r>
              <a:rPr lang="el-GR" sz="2200" dirty="0" err="1" smtClean="0"/>
              <a:t>εξωκυττάριο</a:t>
            </a:r>
            <a:r>
              <a:rPr lang="el-GR" sz="2200" dirty="0" smtClean="0"/>
              <a:t> συνδετικό ιστό που κατά την διάταση του μυός αναπτύσσουν παθητική τάση.</a:t>
            </a:r>
          </a:p>
          <a:p>
            <a:r>
              <a:rPr lang="el-GR" sz="2200" dirty="0" smtClean="0"/>
              <a:t>Αυτό έχει σαν αποτέλεσμα η συνολική τάση των εκτεινόντων μυών του κορμού να μη διαφέρει σημαντικά στην </a:t>
            </a:r>
            <a:r>
              <a:rPr lang="el-GR" sz="2200" dirty="0" err="1" smtClean="0"/>
              <a:t>καμπτική</a:t>
            </a:r>
            <a:r>
              <a:rPr lang="el-GR" sz="2200" dirty="0" smtClean="0"/>
              <a:t> και όρθια θέση.</a:t>
            </a:r>
          </a:p>
          <a:p>
            <a:r>
              <a:rPr lang="el-GR" sz="2200" dirty="0" smtClean="0"/>
              <a:t>Η συνολική ροπή που μπορούν να αναπτύξουν οι </a:t>
            </a:r>
            <a:r>
              <a:rPr lang="el-GR" sz="2200" dirty="0" err="1" smtClean="0"/>
              <a:t>εκτείνοντες</a:t>
            </a:r>
            <a:r>
              <a:rPr lang="el-GR" sz="2200" dirty="0" smtClean="0"/>
              <a:t> μύες του κορμού είναι ~ 200 Ν</a:t>
            </a:r>
            <a:r>
              <a:rPr lang="en-US" sz="2200" dirty="0" smtClean="0"/>
              <a:t>m</a:t>
            </a:r>
            <a:r>
              <a:rPr lang="el-GR" sz="2200" dirty="0" smtClean="0"/>
              <a:t>.</a:t>
            </a:r>
          </a:p>
          <a:p>
            <a:r>
              <a:rPr lang="el-GR" sz="2200" dirty="0" smtClean="0"/>
              <a:t>Η συνολική ροπή που μπορούν να αναπτύξουν οι </a:t>
            </a:r>
            <a:r>
              <a:rPr lang="el-GR" sz="2200" dirty="0" err="1" smtClean="0"/>
              <a:t>θυλακο</a:t>
            </a:r>
            <a:r>
              <a:rPr lang="el-GR" sz="2200" dirty="0" smtClean="0"/>
              <a:t>-συνδεσμικές δομές της ΣΣ είναι ~ 50 Ν</a:t>
            </a:r>
            <a:r>
              <a:rPr lang="en-US" sz="2200" dirty="0" smtClean="0"/>
              <a:t>m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11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Έκταση κορμού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Εκτελείται με την </a:t>
            </a:r>
            <a:r>
              <a:rPr lang="el-GR" dirty="0" err="1" smtClean="0"/>
              <a:t>μειομετρική</a:t>
            </a:r>
            <a:r>
              <a:rPr lang="el-GR" dirty="0" smtClean="0"/>
              <a:t> συστολή των </a:t>
            </a:r>
            <a:r>
              <a:rPr lang="el-GR" dirty="0" err="1" smtClean="0"/>
              <a:t>εκτεινόντων</a:t>
            </a:r>
            <a:r>
              <a:rPr lang="el-GR" dirty="0" smtClean="0"/>
              <a:t> μυών.</a:t>
            </a:r>
          </a:p>
          <a:p>
            <a:r>
              <a:rPr lang="el-GR" dirty="0" smtClean="0"/>
              <a:t>Η ΘΜ εκτείνεται με την ενεργοποίηση του θωρακικού </a:t>
            </a:r>
            <a:r>
              <a:rPr lang="el-GR" dirty="0" err="1" smtClean="0"/>
              <a:t>λαγονοπλευρικού</a:t>
            </a:r>
            <a:r>
              <a:rPr lang="el-GR" dirty="0" smtClean="0"/>
              <a:t> και </a:t>
            </a:r>
            <a:r>
              <a:rPr lang="el-GR" dirty="0" err="1" smtClean="0"/>
              <a:t>μήκιστου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ΟΜ εκτείνεται με την ενεργοποίηση του πολυσχιδή, του οσφυϊκού </a:t>
            </a:r>
            <a:r>
              <a:rPr lang="el-GR" dirty="0" err="1" smtClean="0"/>
              <a:t>λαγονοπλευρικού</a:t>
            </a:r>
            <a:r>
              <a:rPr lang="el-GR" dirty="0" smtClean="0"/>
              <a:t> και του </a:t>
            </a:r>
            <a:r>
              <a:rPr lang="el-GR" dirty="0" err="1" smtClean="0"/>
              <a:t>μήκιστου</a:t>
            </a:r>
            <a:r>
              <a:rPr lang="el-GR" dirty="0" smtClean="0"/>
              <a:t>.</a:t>
            </a:r>
          </a:p>
          <a:p>
            <a:r>
              <a:rPr lang="el-GR" dirty="0" smtClean="0"/>
              <a:t>Τα ισχία εκτείνονται με την ενεργοποίηση των εκτεινόντων των ισχίων.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741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Άρση βάρους με τα γόνατα τεντωμένα </a:t>
            </a:r>
            <a:r>
              <a:rPr lang="el-GR" sz="3000" b="0" dirty="0" smtClean="0"/>
              <a:t>1/4</a:t>
            </a:r>
            <a:r>
              <a:rPr lang="el-GR" sz="3600" dirty="0" smtClean="0"/>
              <a:t> </a:t>
            </a:r>
            <a:endParaRPr lang="el-G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0" y="1412776"/>
            <a:ext cx="2953342" cy="444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483768" y="1124744"/>
            <a:ext cx="6660232" cy="5410200"/>
          </a:xfrm>
        </p:spPr>
        <p:txBody>
          <a:bodyPr>
            <a:noAutofit/>
          </a:bodyPr>
          <a:lstStyle/>
          <a:p>
            <a:r>
              <a:rPr lang="el-GR" sz="2200" dirty="0" smtClean="0"/>
              <a:t>Για να μπορέσει ένα άτομο να σηκώσει ένα αντικείμενο από το πάτωμα, θα πρέπει να κάμψη τα ισχία και τον κορμό.</a:t>
            </a:r>
          </a:p>
          <a:p>
            <a:r>
              <a:rPr lang="el-GR" sz="2200" dirty="0" smtClean="0"/>
              <a:t>Οι </a:t>
            </a:r>
            <a:r>
              <a:rPr lang="el-GR" sz="2200" dirty="0" err="1" smtClean="0"/>
              <a:t>καμπτικές</a:t>
            </a:r>
            <a:r>
              <a:rPr lang="el-GR" sz="2200" dirty="0" smtClean="0"/>
              <a:t> ροπές δημιουργούνται από το βάρος του υπερκείμενου σώματος και το βάρος του αντικειμένου που πρόκειται να ανυψωθεί.</a:t>
            </a:r>
          </a:p>
          <a:p>
            <a:r>
              <a:rPr lang="el-GR" sz="2200" dirty="0" smtClean="0"/>
              <a:t>Αυτές οι </a:t>
            </a:r>
            <a:r>
              <a:rPr lang="el-GR" sz="2200" dirty="0" err="1" smtClean="0"/>
              <a:t>καμπτικές</a:t>
            </a:r>
            <a:r>
              <a:rPr lang="el-GR" sz="2200" dirty="0" smtClean="0"/>
              <a:t> ροπές εφαρμόζονται στο ισχίο και στην ΟΜ.</a:t>
            </a:r>
          </a:p>
          <a:p>
            <a:r>
              <a:rPr lang="el-GR" sz="2200" dirty="0" smtClean="0"/>
              <a:t>Για να σηκωθεί το αντικείμενο, θα πρέπει οι </a:t>
            </a:r>
            <a:r>
              <a:rPr lang="el-GR" sz="2200" dirty="0" err="1" smtClean="0"/>
              <a:t>καμπτικές</a:t>
            </a:r>
            <a:r>
              <a:rPr lang="el-GR" sz="2200" dirty="0" smtClean="0"/>
              <a:t> ροπές να υπερνικηθούν από τις ροπές που δρουν πίσω από το ισχίο και την ΣΣ ή από ροπές που δρουν μπροστά και προς τα άνω ως προς την ΣΣ.</a:t>
            </a:r>
          </a:p>
          <a:p>
            <a:r>
              <a:rPr lang="el-GR" sz="2200" dirty="0" smtClean="0"/>
              <a:t>Χωρίς καμία αμφιβολία, οι </a:t>
            </a:r>
            <a:r>
              <a:rPr lang="el-GR" sz="2200" dirty="0" err="1" smtClean="0"/>
              <a:t>εκτείνοντες</a:t>
            </a:r>
            <a:r>
              <a:rPr lang="el-GR" sz="2200" dirty="0" smtClean="0"/>
              <a:t> του ισχίου έχουν την ικανότητα να αναπτύξουν ροπές που μπορούν να υπερνικήσουν πολύ μεγάλα βάρη.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2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Άρση βάρους με τα γόνατα τεντωμένα </a:t>
            </a:r>
            <a:r>
              <a:rPr lang="el-GR" sz="3000" b="0" dirty="0" smtClean="0"/>
              <a:t>2/4</a:t>
            </a:r>
            <a:r>
              <a:rPr lang="el-GR" dirty="0" smtClean="0"/>
              <a:t> </a:t>
            </a:r>
            <a:endParaRPr lang="el-GR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Ωστόσο, </a:t>
            </a:r>
            <a:r>
              <a:rPr lang="el-GR" dirty="0" err="1" smtClean="0"/>
              <a:t>εκτείνοντες</a:t>
            </a:r>
            <a:r>
              <a:rPr lang="el-GR" dirty="0" smtClean="0"/>
              <a:t> μύες του ισχίου μπορούν να στρέψουν μόνο την λεκάνη πάνω στα μηριαία οστά.</a:t>
            </a:r>
          </a:p>
          <a:p>
            <a:r>
              <a:rPr lang="el-GR" dirty="0" smtClean="0"/>
              <a:t>Τι γίνεται με την ΣΣ;</a:t>
            </a:r>
          </a:p>
          <a:p>
            <a:r>
              <a:rPr lang="el-GR" dirty="0" smtClean="0"/>
              <a:t>Ποιος είναι ο μηχανισμός της άρσης βαρέων αντικειμένων;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426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Άρση βάρους με τα γόνατα τεντωμένα </a:t>
            </a:r>
            <a:r>
              <a:rPr lang="el-GR" sz="3000" b="0" dirty="0" smtClean="0"/>
              <a:t>3/4</a:t>
            </a:r>
            <a:r>
              <a:rPr lang="el-GR" dirty="0" smtClean="0"/>
              <a:t> </a:t>
            </a:r>
            <a:endParaRPr lang="el-GR" sz="36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661248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dirty="0"/>
              <a:t>Για να σηκωθεί ένα ελαφρύ αντικείμενο, οι μύες της ΣΣ έχουν την ικανότητα όχι μόνο να ισορροπήσουν το βάρος ισομετρικά, αλλά και να δημιουργήσουν </a:t>
            </a:r>
            <a:r>
              <a:rPr lang="el-GR" sz="2200" dirty="0" err="1"/>
              <a:t>εκτατική</a:t>
            </a:r>
            <a:r>
              <a:rPr lang="el-GR" sz="2200" dirty="0"/>
              <a:t> </a:t>
            </a:r>
            <a:r>
              <a:rPr lang="el-GR" sz="2200" dirty="0" smtClean="0"/>
              <a:t>ροπή.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Παράδειγμα</a:t>
            </a:r>
            <a:r>
              <a:rPr lang="el-GR" sz="2200" dirty="0"/>
              <a:t>: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/>
              <a:t>Ένα άτομο 70</a:t>
            </a:r>
            <a:r>
              <a:rPr lang="en-US" sz="2200" dirty="0"/>
              <a:t> kg </a:t>
            </a:r>
            <a:r>
              <a:rPr lang="el-GR" sz="2200" dirty="0"/>
              <a:t>σηκώνει 10 </a:t>
            </a:r>
            <a:r>
              <a:rPr lang="en-US" sz="2200" dirty="0"/>
              <a:t>kg</a:t>
            </a:r>
            <a:r>
              <a:rPr lang="el-GR" sz="2200" dirty="0"/>
              <a:t> </a:t>
            </a:r>
            <a:r>
              <a:rPr lang="el-GR" sz="2200" dirty="0" smtClean="0"/>
              <a:t>βάρους.</a:t>
            </a:r>
            <a:endParaRPr lang="el-GR" sz="2200" dirty="0"/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/>
              <a:t>Ο άνω κορμός του ζυγίζει 40 </a:t>
            </a:r>
            <a:r>
              <a:rPr lang="en-US" sz="2200" dirty="0"/>
              <a:t>kg </a:t>
            </a:r>
            <a:r>
              <a:rPr lang="el-GR" sz="2200" dirty="0"/>
              <a:t>που δρα σε έναν μοχλοβραχίονα 30 </a:t>
            </a:r>
            <a:r>
              <a:rPr lang="en-US" sz="2200" dirty="0"/>
              <a:t>cm </a:t>
            </a:r>
            <a:r>
              <a:rPr lang="el-GR" sz="2200" dirty="0"/>
              <a:t>μπροστά από την </a:t>
            </a:r>
            <a:r>
              <a:rPr lang="el-GR" sz="2200" dirty="0" smtClean="0"/>
              <a:t>ΟΜ.</a:t>
            </a:r>
            <a:endParaRPr lang="el-GR" sz="2200" dirty="0"/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/>
              <a:t>Τα χέρια του κρατούν το βάρος σε απόσταση 45 </a:t>
            </a:r>
            <a:r>
              <a:rPr lang="en-US" sz="2200" dirty="0"/>
              <a:t>cm</a:t>
            </a:r>
            <a:r>
              <a:rPr lang="el-GR" sz="2200" dirty="0"/>
              <a:t> μπροστά από την </a:t>
            </a:r>
            <a:r>
              <a:rPr lang="el-GR" sz="2200" dirty="0" smtClean="0"/>
              <a:t>ΟΜ.</a:t>
            </a:r>
            <a:endParaRPr lang="el-GR" sz="2200" dirty="0"/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/>
              <a:t>Από τους υπολογισμούς προκύπτει ότι η συνολική </a:t>
            </a:r>
            <a:r>
              <a:rPr lang="el-GR" sz="2200" dirty="0" err="1"/>
              <a:t>καμπτική</a:t>
            </a:r>
            <a:r>
              <a:rPr lang="el-GR" sz="2200" dirty="0"/>
              <a:t> ροπή ισούται με 161.7 Ν</a:t>
            </a:r>
            <a:r>
              <a:rPr lang="en-US" sz="2200" dirty="0" smtClean="0"/>
              <a:t>m</a:t>
            </a:r>
            <a:r>
              <a:rPr lang="el-GR" sz="2200" dirty="0" smtClean="0"/>
              <a:t>.</a:t>
            </a:r>
            <a:endParaRPr lang="el-GR" sz="2200" dirty="0"/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/>
              <a:t>Αυτή η </a:t>
            </a:r>
            <a:r>
              <a:rPr lang="el-GR" sz="2200" dirty="0" err="1"/>
              <a:t>καμπτική</a:t>
            </a:r>
            <a:r>
              <a:rPr lang="el-GR" sz="2200" dirty="0"/>
              <a:t> ροπή μπορεί κάλλιστα να υπερνικηθεί από την </a:t>
            </a:r>
            <a:r>
              <a:rPr lang="el-GR" sz="2200" dirty="0" err="1"/>
              <a:t>εκτατική</a:t>
            </a:r>
            <a:r>
              <a:rPr lang="el-GR" sz="2200" dirty="0"/>
              <a:t> ροπή των </a:t>
            </a:r>
            <a:r>
              <a:rPr lang="el-GR" sz="2200" dirty="0" err="1"/>
              <a:t>εκτεινόντων</a:t>
            </a:r>
            <a:r>
              <a:rPr lang="el-GR" sz="2200" dirty="0"/>
              <a:t> μυών της ΣΣ των οποίων η μέγιστη αναπτυσσόμενη ροπή είναι ~ 200 Ν</a:t>
            </a:r>
            <a:r>
              <a:rPr lang="en-US" sz="2200" dirty="0" smtClean="0"/>
              <a:t>m</a:t>
            </a:r>
            <a:r>
              <a:rPr lang="el-GR" sz="2200" dirty="0" smtClean="0"/>
              <a:t>.</a:t>
            </a:r>
            <a:endParaRPr lang="el-GR" sz="2200" dirty="0"/>
          </a:p>
          <a:p>
            <a:pPr>
              <a:lnSpc>
                <a:spcPct val="105000"/>
              </a:lnSpc>
              <a:spcBef>
                <a:spcPts val="900"/>
              </a:spcBef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1626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Άρση βάρους με τα γόνατα τεντωμένα </a:t>
            </a:r>
            <a:r>
              <a:rPr lang="el-GR" sz="3000" b="0" dirty="0" smtClean="0"/>
              <a:t>4/4</a:t>
            </a:r>
            <a:r>
              <a:rPr lang="el-GR" dirty="0" smtClean="0"/>
              <a:t> </a:t>
            </a:r>
            <a:endParaRPr lang="el-GR" sz="36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72608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Παράδειγμα</a:t>
            </a:r>
            <a:r>
              <a:rPr lang="el-GR" sz="2200" dirty="0"/>
              <a:t>:</a:t>
            </a:r>
          </a:p>
          <a:p>
            <a:pPr lvl="1"/>
            <a:r>
              <a:rPr lang="el-GR" sz="2200" dirty="0"/>
              <a:t>Εάν αυξηθεί το βάρος που πρόκειται να σηκωθεί στα 30 </a:t>
            </a:r>
            <a:r>
              <a:rPr lang="el-GR" sz="2200" dirty="0" err="1"/>
              <a:t>kg</a:t>
            </a:r>
            <a:r>
              <a:rPr lang="el-GR" sz="2200" dirty="0"/>
              <a:t>, τότε η συνολική ροπή αυξάνεται σε 249.8 </a:t>
            </a:r>
            <a:r>
              <a:rPr lang="el-GR" sz="2200" dirty="0" err="1"/>
              <a:t>Νm</a:t>
            </a:r>
            <a:r>
              <a:rPr lang="el-GR" sz="2200" dirty="0"/>
              <a:t>, τιμή που υπερβαίνει την ικανότητα των </a:t>
            </a:r>
            <a:r>
              <a:rPr lang="el-GR" sz="2200" dirty="0" err="1"/>
              <a:t>εκτεινόντων</a:t>
            </a:r>
            <a:r>
              <a:rPr lang="el-GR" sz="2200" dirty="0"/>
              <a:t> μυών της ΣΣ, αλλά βρίσκεται στα όρια της συνολικής </a:t>
            </a:r>
            <a:r>
              <a:rPr lang="el-GR" sz="2200" dirty="0" err="1"/>
              <a:t>εκτατικής</a:t>
            </a:r>
            <a:r>
              <a:rPr lang="el-GR" sz="2200" dirty="0"/>
              <a:t> ροπής (250 </a:t>
            </a:r>
            <a:r>
              <a:rPr lang="el-GR" sz="2200" dirty="0" err="1"/>
              <a:t>Νm</a:t>
            </a:r>
            <a:r>
              <a:rPr lang="el-GR" sz="2200" dirty="0"/>
              <a:t>) </a:t>
            </a:r>
          </a:p>
          <a:p>
            <a:pPr lvl="1"/>
            <a:r>
              <a:rPr lang="el-GR" sz="2200" dirty="0"/>
              <a:t>Όμως, εάν μειωθεί ο μοχλοβραχίονας του βάρους στα 30 cm, τότε οι μύες έχουν την ικανότητα να το ισορροπήσουν χωρίς να έχουν την ικανότητα να αναπτύξουν </a:t>
            </a:r>
            <a:r>
              <a:rPr lang="el-GR" sz="2200" dirty="0" err="1"/>
              <a:t>εκτατική</a:t>
            </a:r>
            <a:r>
              <a:rPr lang="el-GR" sz="2200" dirty="0"/>
              <a:t> ροπή</a:t>
            </a:r>
          </a:p>
          <a:p>
            <a:pPr lvl="1"/>
            <a:r>
              <a:rPr lang="el-GR" sz="2200" dirty="0"/>
              <a:t>Επομένως, οι </a:t>
            </a:r>
            <a:r>
              <a:rPr lang="el-GR" sz="2200" dirty="0" err="1"/>
              <a:t>εκτείνοντες</a:t>
            </a:r>
            <a:r>
              <a:rPr lang="el-GR" sz="2200" dirty="0"/>
              <a:t> μύες δεν έχουν την ικανότητα να σηκώσουν μεγάλα βάρη</a:t>
            </a:r>
          </a:p>
          <a:p>
            <a:pPr lvl="1"/>
            <a:r>
              <a:rPr lang="el-GR" sz="2200" dirty="0"/>
              <a:t>Τότε πως είναι δυνατόν να σηκώνονται τα τεράστια βάρη με ασφάλεια από τους φορτοεκφορτωτές και τους αρσιβαρίστες</a:t>
            </a:r>
            <a:r>
              <a:rPr lang="el-GR" sz="2200" dirty="0" smtClean="0"/>
              <a:t>;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81544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Άρση βάρους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Έως σήμερα δεν έχει ερμηνευτεί απόλυτα ο μηχανισμός της ασφαλούς άρσης βαρέων αντικειμένων από το πάτωμα.</a:t>
            </a:r>
          </a:p>
          <a:p>
            <a:r>
              <a:rPr lang="el-GR" dirty="0" smtClean="0"/>
              <a:t>Έχουν προταθεί πολλές θεωρίες:</a:t>
            </a:r>
          </a:p>
          <a:p>
            <a:pPr lvl="1"/>
            <a:r>
              <a:rPr lang="el-GR" dirty="0" smtClean="0"/>
              <a:t>Θεωρία του μπαλονιού και των κοιλιακών μυών.</a:t>
            </a:r>
          </a:p>
          <a:p>
            <a:pPr lvl="1"/>
            <a:r>
              <a:rPr lang="el-GR" dirty="0" smtClean="0"/>
              <a:t>Θεωρία του παθητικού μηχανισμού.</a:t>
            </a:r>
          </a:p>
          <a:p>
            <a:pPr lvl="1"/>
            <a:r>
              <a:rPr lang="el-GR" dirty="0" smtClean="0"/>
              <a:t>Θεωρία του μηχανισμού υδραυλικής ενίσχυσης.</a:t>
            </a:r>
          </a:p>
          <a:p>
            <a:r>
              <a:rPr lang="el-GR" dirty="0" smtClean="0"/>
              <a:t>Όμως, καμία από αυτές από μόνη της δεν έχει ευρεία αποδοχή από την επιστημονική κοινότητα.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84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Άρση βάρους </a:t>
            </a:r>
            <a:r>
              <a:rPr lang="el-GR" sz="3000" b="0" dirty="0" smtClean="0"/>
              <a:t>2/3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Πιθανώς, κατά την ασφαλή άρση βάρους να ισχύουν όλες οι θεωρίες ταυτόχρονα.</a:t>
            </a:r>
          </a:p>
          <a:p>
            <a:r>
              <a:rPr lang="el-GR" dirty="0" smtClean="0"/>
              <a:t>Θα πρέπει να συμβάλλουν οι ροπές που δημιουργούνται από τους μύες, τις </a:t>
            </a:r>
            <a:r>
              <a:rPr lang="el-GR" dirty="0" err="1" smtClean="0"/>
              <a:t>θυλακο</a:t>
            </a:r>
            <a:r>
              <a:rPr lang="el-GR" dirty="0" smtClean="0"/>
              <a:t>-συνδεσμικές δομές, την </a:t>
            </a:r>
            <a:r>
              <a:rPr lang="el-GR" dirty="0" err="1" smtClean="0"/>
              <a:t>θωρακο</a:t>
            </a:r>
            <a:r>
              <a:rPr lang="el-GR" dirty="0" smtClean="0"/>
              <a:t>-οσφυϊκή περιτονία (που μαζί με τον </a:t>
            </a:r>
            <a:r>
              <a:rPr lang="el-GR" dirty="0" err="1" smtClean="0"/>
              <a:t>επακάνθιο</a:t>
            </a:r>
            <a:r>
              <a:rPr lang="el-GR" dirty="0" smtClean="0"/>
              <a:t> σύνδεσμο έχει δύναμη ~ 1</a:t>
            </a:r>
            <a:r>
              <a:rPr lang="en-US" dirty="0" err="1" smtClean="0"/>
              <a:t>kN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Επιπλέον, θα πρέπει να συμβάλλει η </a:t>
            </a:r>
            <a:r>
              <a:rPr lang="el-GR" dirty="0" err="1" smtClean="0"/>
              <a:t>ενδοκοιλιακή</a:t>
            </a:r>
            <a:r>
              <a:rPr lang="el-GR" dirty="0" smtClean="0"/>
              <a:t> πίεση και ο μηχανισμός υδραυλικής ενίσχυσης.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70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Άρση βάρους με λυγισμένα γόνατα</a:t>
            </a:r>
            <a:endParaRPr lang="el-GR" sz="36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Πολλοί ερευνητές πιστεύουν ότι είναι καλύτερα να σηκώνει κανείς ένα βάρος με λυγισμένα γόνατα, διότι η ΣΣ βρίσκεται σε έκταση.</a:t>
            </a:r>
          </a:p>
          <a:p>
            <a:r>
              <a:rPr lang="el-GR" dirty="0"/>
              <a:t>Όμως ακόμα και εάν προσπαθήσει  να εκτείνει την ΣΣ του σε αυτήν την θέση, η ΣΣ του θα εξακολουθεί να βρίσκεται σε μικρή κάμψη και στην προσπάθειά του να την κρατήσει σε έκταση δεν θα μπορέσει να φτάσει και να πιάσει το αντικείμενο.</a:t>
            </a:r>
          </a:p>
          <a:p>
            <a:r>
              <a:rPr lang="el-GR" dirty="0"/>
              <a:t>Ένα άλλο μειονέκτημα αυτής της θέσης είναι η περιορισμένη δύναμη των </a:t>
            </a:r>
            <a:r>
              <a:rPr lang="el-GR" dirty="0" err="1"/>
              <a:t>τετρακεφάλων</a:t>
            </a:r>
            <a:r>
              <a:rPr lang="el-GR" dirty="0"/>
              <a:t>.</a:t>
            </a:r>
          </a:p>
          <a:p>
            <a:r>
              <a:rPr lang="el-GR" dirty="0"/>
              <a:t>Οπότε, εάν το άτομο θέλει να σηκώσει ένα βαρύ αντικείμενο, θα τεντώσει τα γόνατα και μετά θα σηκώσει το βάρος με την ΣΣ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35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Άρση βάρους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544616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Για το ποια τεχνική είναι καλύτερη για την ανύψωση αντικειμένων εξαρτάται από το άτομο και τις συνήθειές του.</a:t>
            </a:r>
          </a:p>
          <a:p>
            <a:pPr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Περισσότερες λεπτομέρειες θα βρείτε σε:</a:t>
            </a:r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Άρθρα:</a:t>
            </a:r>
          </a:p>
          <a:p>
            <a:pPr marL="719138" indent="-336550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200" dirty="0" err="1" smtClean="0"/>
              <a:t>Straker</a:t>
            </a:r>
            <a:r>
              <a:rPr lang="en-US" sz="2200" dirty="0" smtClean="0"/>
              <a:t> LM (2002): A review of research on techniques for lifting low-lying objects: 1. Criteria for evaluation. Work 19: 9-18.</a:t>
            </a:r>
          </a:p>
          <a:p>
            <a:pPr marL="719138" indent="-336550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200" dirty="0" err="1" smtClean="0"/>
              <a:t>Straker</a:t>
            </a:r>
            <a:r>
              <a:rPr lang="en-US" sz="2200" dirty="0" smtClean="0"/>
              <a:t> LM (2003): A review of research on techniques for lifting low-lying objects: 2. Evidence for a correct technique. Work 20: 83-96.</a:t>
            </a:r>
            <a:endParaRPr lang="el-GR" sz="2200" dirty="0" smtClean="0"/>
          </a:p>
          <a:p>
            <a:pPr lvl="1">
              <a:lnSpc>
                <a:spcPct val="105000"/>
              </a:lnSpc>
              <a:spcBef>
                <a:spcPts val="900"/>
              </a:spcBef>
            </a:pPr>
            <a:r>
              <a:rPr lang="el-GR" sz="2200" dirty="0" smtClean="0"/>
              <a:t>Βιβλία: </a:t>
            </a:r>
          </a:p>
          <a:p>
            <a:pPr marL="719138" indent="-336550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200" dirty="0" err="1" smtClean="0"/>
              <a:t>Vleeming</a:t>
            </a:r>
            <a:r>
              <a:rPr lang="en-US" sz="2200" dirty="0" smtClean="0"/>
              <a:t> A, Mooney V, </a:t>
            </a:r>
            <a:r>
              <a:rPr lang="en-US" sz="2200" dirty="0" err="1" smtClean="0"/>
              <a:t>Stoeckart</a:t>
            </a:r>
            <a:r>
              <a:rPr lang="en-US" sz="2200" dirty="0" smtClean="0"/>
              <a:t> R (2007): Movement, stability and low back pain. Edinburgh: Churchill Livingstone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pPr marL="719138" indent="-336550">
              <a:lnSpc>
                <a:spcPct val="105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US" sz="2200" dirty="0" smtClean="0"/>
              <a:t>McGill S (2007): Low back disorders. Human Kinetics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01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Διατήρηση όρθιας στάσης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Κατά την χαλαρή όρθια στάση, οι </a:t>
            </a:r>
            <a:r>
              <a:rPr lang="el-GR" dirty="0" err="1" smtClean="0"/>
              <a:t>εκτείνοντες</a:t>
            </a:r>
            <a:r>
              <a:rPr lang="el-GR" dirty="0" smtClean="0"/>
              <a:t> μύες παρουσιάζουν είτε μικρή συνεχή δραστηριότητα, είτε διαλείπουσα δραστηριότητα, είτε καμία δραστηριότητα.</a:t>
            </a:r>
          </a:p>
          <a:p>
            <a:r>
              <a:rPr lang="el-GR" dirty="0" smtClean="0"/>
              <a:t>Η δραστηριότητα επηρεάζεται από την αλλαγή της θέσης της κεφαλής ή από το λίκνισμα του κορμού.</a:t>
            </a:r>
          </a:p>
          <a:p>
            <a:r>
              <a:rPr lang="el-GR" dirty="0" smtClean="0"/>
              <a:t>Η διαφορετική ενεργοποίηση των εκτεινόντων μυών σε διάφορους ανθρώπους μπορεί να ερμηνευτεί με την πορεία της γραμμής βαρύτητας.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3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/>
              <a:t>Παλίνα</a:t>
            </a:r>
            <a:r>
              <a:rPr lang="el-GR" sz="2000" dirty="0"/>
              <a:t> </a:t>
            </a:r>
            <a:r>
              <a:rPr lang="el-GR" sz="2000" dirty="0" err="1"/>
              <a:t>Καρακασίδου</a:t>
            </a:r>
            <a:r>
              <a:rPr lang="el-GR" sz="2000" dirty="0"/>
              <a:t> 2014</a:t>
            </a:r>
            <a:r>
              <a:rPr lang="el-GR" sz="2000" dirty="0" smtClean="0"/>
              <a:t>. </a:t>
            </a:r>
            <a:r>
              <a:rPr lang="el-GR" sz="2000" dirty="0" err="1"/>
              <a:t>Παλίνα</a:t>
            </a:r>
            <a:r>
              <a:rPr lang="el-GR" sz="2000" dirty="0"/>
              <a:t> </a:t>
            </a:r>
            <a:r>
              <a:rPr lang="el-GR" sz="2000" dirty="0" err="1"/>
              <a:t>Καρακασίδου</a:t>
            </a:r>
            <a:r>
              <a:rPr lang="el-GR" sz="2000" dirty="0"/>
              <a:t>. «Κινησιολογία </a:t>
            </a:r>
            <a:r>
              <a:rPr lang="el-GR" sz="2000" dirty="0" smtClean="0"/>
              <a:t>Ι</a:t>
            </a:r>
            <a:r>
              <a:rPr lang="en-US" sz="2000" dirty="0" smtClean="0"/>
              <a:t>I</a:t>
            </a:r>
            <a:r>
              <a:rPr lang="el-GR" sz="2000" dirty="0" smtClean="0"/>
              <a:t> </a:t>
            </a:r>
            <a:r>
              <a:rPr lang="el-GR" sz="2000" dirty="0"/>
              <a:t>(Θ).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Άρση Βάρους».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1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όρθιας στάσης </a:t>
            </a:r>
            <a:r>
              <a:rPr lang="el-GR" sz="3000" b="0" dirty="0" smtClean="0"/>
              <a:t>2/4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Στο 75% των ανθρώπων, η γραμμή βαρύτητας περνά μπροστά από το κέντρο του Ο4 σπονδύλου.</a:t>
            </a:r>
          </a:p>
          <a:p>
            <a:r>
              <a:rPr lang="el-GR" dirty="0" smtClean="0"/>
              <a:t>Επομένως, η βαρύτητα θα έλκει τον θώρακα και την ΟΜ σε κάμψη.</a:t>
            </a:r>
          </a:p>
          <a:p>
            <a:r>
              <a:rPr lang="el-GR" dirty="0" smtClean="0"/>
              <a:t>Για να μπορέσει η ΣΣ να διατηρηθεί σε όρθια θέση, θα πρέπει οι </a:t>
            </a:r>
            <a:r>
              <a:rPr lang="el-GR" dirty="0" err="1" smtClean="0"/>
              <a:t>εκτείνοντες</a:t>
            </a:r>
            <a:r>
              <a:rPr lang="el-GR" dirty="0" smtClean="0"/>
              <a:t> μύες να </a:t>
            </a:r>
            <a:r>
              <a:rPr lang="el-GR" dirty="0" err="1" smtClean="0"/>
              <a:t>αντιρροπήσουν</a:t>
            </a:r>
            <a:r>
              <a:rPr lang="el-GR" dirty="0" smtClean="0"/>
              <a:t> την </a:t>
            </a:r>
            <a:r>
              <a:rPr lang="el-GR" dirty="0" err="1" smtClean="0"/>
              <a:t>καμπτική</a:t>
            </a:r>
            <a:r>
              <a:rPr lang="el-GR" dirty="0" smtClean="0"/>
              <a:t> ροπή της βαρύτητας.</a:t>
            </a:r>
          </a:p>
          <a:p>
            <a:r>
              <a:rPr lang="el-GR" dirty="0" smtClean="0"/>
              <a:t>Αντίθετα, στα άτομα που η γραμμή βαρύτητας περνά πίσω από το κέντρο του Ο4, αναπτύσσεται </a:t>
            </a:r>
            <a:r>
              <a:rPr lang="el-GR" dirty="0" err="1" smtClean="0"/>
              <a:t>εκτατική</a:t>
            </a:r>
            <a:r>
              <a:rPr lang="el-GR" dirty="0" smtClean="0"/>
              <a:t> ροπή, οπότε καταγράφεται στον ΗΜΓ σιγή των εκτεινόντων μυών και δραστηριότητα των κοιλιακών μυών.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0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όρθιας στάσης </a:t>
            </a:r>
            <a:r>
              <a:rPr lang="el-GR" sz="3000" b="0" dirty="0" smtClean="0"/>
              <a:t>3/4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72608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Σε δραστηριότητες που τείνουν να διαταράξουν την ισορροπία στο μετωπιαίο επίπεδο, ενεργοποιούνται οι αντίθετοι πλάγιοι καμπτήρες.</a:t>
            </a:r>
          </a:p>
          <a:p>
            <a:r>
              <a:rPr lang="el-GR" sz="2200" dirty="0" smtClean="0"/>
              <a:t>Παράδειγμα</a:t>
            </a:r>
            <a:r>
              <a:rPr lang="el-GR" sz="2200" dirty="0"/>
              <a:t>:</a:t>
            </a:r>
            <a:endParaRPr lang="el-GR" sz="2200" dirty="0" smtClean="0"/>
          </a:p>
          <a:p>
            <a:pPr lvl="1"/>
            <a:r>
              <a:rPr lang="el-GR" sz="2200" dirty="0" smtClean="0"/>
              <a:t>Όταν ένα άτομο κρατά ένα βάρος στο δεξί του χέρι, τείνει να κάμψη δεξιά τον κορμό του.</a:t>
            </a:r>
          </a:p>
          <a:p>
            <a:pPr lvl="1"/>
            <a:r>
              <a:rPr lang="el-GR" sz="2200" dirty="0" smtClean="0"/>
              <a:t>Για να αποφευχθεί η δεξιά πλάγια κάμψη, ενεργοποιούνται οι αριστεροί πλάγιοι καμπτήρες του κορμού.</a:t>
            </a:r>
          </a:p>
          <a:p>
            <a:pPr lvl="1"/>
            <a:r>
              <a:rPr lang="el-GR" sz="2200" dirty="0" smtClean="0"/>
              <a:t>Όταν το άτομο κρατά ισόποσο βάρος και στα δύο χέρια του, η βαρύτητα δεν διαταράσσει την ισορροπία, οπότε δεν χρειάζεται οι </a:t>
            </a:r>
            <a:r>
              <a:rPr lang="el-GR" sz="2200" dirty="0" err="1" smtClean="0"/>
              <a:t>εκτείνοντες</a:t>
            </a:r>
            <a:r>
              <a:rPr lang="el-GR" sz="2200" dirty="0" smtClean="0"/>
              <a:t> μύες να αυξήσουν την δραστηριότητά τους σε καμία πλευρά.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33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όρθιας στάσης </a:t>
            </a:r>
            <a:r>
              <a:rPr lang="el-GR" sz="3000" b="0" dirty="0" smtClean="0"/>
              <a:t>4/4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Κατά το κάθισμα, οι μύες ενεργοποιούνται όπως και κατά την όρθια στάση.</a:t>
            </a:r>
          </a:p>
          <a:p>
            <a:r>
              <a:rPr lang="el-GR" dirty="0" smtClean="0"/>
              <a:t>Όταν το άτομο στηρίζεται με τα χέρια του στα γόνατα, οι </a:t>
            </a:r>
            <a:r>
              <a:rPr lang="el-GR" dirty="0" err="1" smtClean="0"/>
              <a:t>εκτείνοντες</a:t>
            </a:r>
            <a:r>
              <a:rPr lang="el-GR" dirty="0" smtClean="0"/>
              <a:t> μύες δεν ενεργοποιούνται.</a:t>
            </a:r>
          </a:p>
          <a:p>
            <a:r>
              <a:rPr lang="el-GR" dirty="0" smtClean="0"/>
              <a:t>Όταν το άτομο κάθεται με τους αγκώνες να ακουμπούν στο γραφείο, υπάρχει μικρή ενεργοποίηση των </a:t>
            </a:r>
            <a:r>
              <a:rPr lang="el-GR" dirty="0" err="1" smtClean="0"/>
              <a:t>εκτεινόντων</a:t>
            </a:r>
            <a:r>
              <a:rPr lang="el-GR" dirty="0" smtClean="0"/>
              <a:t> μυών.</a:t>
            </a:r>
          </a:p>
          <a:p>
            <a:r>
              <a:rPr lang="el-GR" dirty="0" smtClean="0"/>
              <a:t>Όταν η πλάτη στηρίζεται σε επικλινές κάθισμα, τότε δεν απαιτείται η μυϊκή δραστηριότητα.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83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Κάμψη κορμού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Οι </a:t>
            </a:r>
            <a:r>
              <a:rPr lang="el-GR" dirty="0" err="1" smtClean="0"/>
              <a:t>εκτείνοντες</a:t>
            </a:r>
            <a:r>
              <a:rPr lang="el-GR" dirty="0" smtClean="0"/>
              <a:t> μύες του κορμού και των ισχίων αυξάνουν την δραστηριότητά τους.</a:t>
            </a:r>
          </a:p>
          <a:p>
            <a:r>
              <a:rPr lang="el-GR" dirty="0" smtClean="0"/>
              <a:t>Η αύξηση της δραστηριότητάς τους αυξάνεται ανάλογα με την γωνία κάμψης.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καμπτική</a:t>
            </a:r>
            <a:r>
              <a:rPr lang="el-GR" dirty="0" smtClean="0"/>
              <a:t> ροπή που προκαλείται από την βαρύτητα ελέγχεται από την </a:t>
            </a:r>
            <a:r>
              <a:rPr lang="el-GR" dirty="0" err="1" smtClean="0"/>
              <a:t>πλειομετρική</a:t>
            </a:r>
            <a:r>
              <a:rPr lang="el-GR" dirty="0" smtClean="0"/>
              <a:t> συστολή των </a:t>
            </a:r>
            <a:r>
              <a:rPr lang="el-GR" dirty="0" err="1" smtClean="0"/>
              <a:t>εκτεινόντων</a:t>
            </a:r>
            <a:r>
              <a:rPr lang="el-GR" dirty="0" smtClean="0"/>
              <a:t> μυών.</a:t>
            </a:r>
          </a:p>
          <a:p>
            <a:r>
              <a:rPr lang="el-GR" dirty="0" smtClean="0"/>
              <a:t>Οι </a:t>
            </a:r>
            <a:r>
              <a:rPr lang="el-GR" dirty="0" err="1" smtClean="0"/>
              <a:t>καμπτικές</a:t>
            </a:r>
            <a:r>
              <a:rPr lang="el-GR" dirty="0" smtClean="0"/>
              <a:t> ροπές του θώρακα πάνω στην ΟΜ ελέγχονται από τις μακρές ίνες του </a:t>
            </a:r>
            <a:r>
              <a:rPr lang="el-GR" dirty="0" err="1" smtClean="0"/>
              <a:t>μήκιστου</a:t>
            </a:r>
            <a:r>
              <a:rPr lang="el-GR" dirty="0" smtClean="0"/>
              <a:t> και του </a:t>
            </a:r>
            <a:r>
              <a:rPr lang="el-GR" dirty="0" err="1" smtClean="0"/>
              <a:t>λαγονοπλευρικού</a:t>
            </a:r>
            <a:r>
              <a:rPr lang="el-GR" dirty="0" smtClean="0"/>
              <a:t> μυός.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24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Κάμψη κορμού </a:t>
            </a:r>
            <a:r>
              <a:rPr lang="el-GR" sz="3000" b="0" dirty="0" smtClean="0"/>
              <a:t>2/4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Στην ΟΜ, οι </a:t>
            </a:r>
            <a:r>
              <a:rPr lang="el-GR" dirty="0" err="1" smtClean="0"/>
              <a:t>καμπτικές</a:t>
            </a:r>
            <a:r>
              <a:rPr lang="el-GR" dirty="0" smtClean="0"/>
              <a:t> ροπές ελέγχονται από τον πολυσχιδή, τις ίνες του </a:t>
            </a:r>
            <a:r>
              <a:rPr lang="el-GR" dirty="0" err="1" smtClean="0"/>
              <a:t>μήκιστου</a:t>
            </a:r>
            <a:r>
              <a:rPr lang="el-GR" dirty="0" smtClean="0"/>
              <a:t> και του </a:t>
            </a:r>
            <a:r>
              <a:rPr lang="el-GR" dirty="0" err="1" smtClean="0"/>
              <a:t>λαγονοπλευρικού</a:t>
            </a:r>
            <a:r>
              <a:rPr lang="el-GR" dirty="0" smtClean="0"/>
              <a:t> που </a:t>
            </a:r>
            <a:r>
              <a:rPr lang="el-GR" dirty="0" err="1" smtClean="0"/>
              <a:t>καταφύονται</a:t>
            </a:r>
            <a:r>
              <a:rPr lang="el-GR" dirty="0" smtClean="0"/>
              <a:t> στους οσφυϊκούς σπονδύλους.</a:t>
            </a:r>
          </a:p>
          <a:p>
            <a:r>
              <a:rPr lang="el-GR" dirty="0" smtClean="0"/>
              <a:t>Την ίδια στιγμή, οι οσφυϊκές ίνες του </a:t>
            </a:r>
            <a:r>
              <a:rPr lang="el-GR" dirty="0" err="1" smtClean="0"/>
              <a:t>λαγονοπλευρικού</a:t>
            </a:r>
            <a:r>
              <a:rPr lang="el-GR" dirty="0" smtClean="0"/>
              <a:t> και του </a:t>
            </a:r>
            <a:r>
              <a:rPr lang="el-GR" dirty="0" err="1" smtClean="0"/>
              <a:t>μήκιστου</a:t>
            </a:r>
            <a:r>
              <a:rPr lang="el-GR" dirty="0" smtClean="0"/>
              <a:t> ελέγχουν την κοιλιακή ολίσθηση των οσφυϊκών σπονδύλων (εφ’ όσον η ΟΜ διατηρεί το οσφυϊκό της κύρτωμα).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36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Κάμψη κορμού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Συνεχιζόμενης της κάμψης και στο ~ 90% της μέγιστης τροχιάς κάμψης κορμού και στο ~ 60% της μέγιστης κάμψης του ισχίου, οι </a:t>
            </a:r>
            <a:r>
              <a:rPr lang="el-GR" dirty="0" err="1" smtClean="0"/>
              <a:t>εκτείνοντες</a:t>
            </a:r>
            <a:r>
              <a:rPr lang="el-GR" dirty="0" smtClean="0"/>
              <a:t> μύες του κορμού παύουν να λειτουργούν και η ΣΣ στηρίζεται από την παθητική τάση που αναπτύσσεται στις </a:t>
            </a:r>
            <a:r>
              <a:rPr lang="el-GR" dirty="0" err="1" smtClean="0"/>
              <a:t>θυλακο</a:t>
            </a:r>
            <a:r>
              <a:rPr lang="el-GR" dirty="0" smtClean="0"/>
              <a:t>-συνδεσμικές δομές της οπίσθιας επιφάνειας του κορμού.</a:t>
            </a:r>
          </a:p>
          <a:p>
            <a:r>
              <a:rPr lang="el-GR" dirty="0" smtClean="0"/>
              <a:t>Το φαινόμενο αυτό έχει ονομαστεί ‘κρίσιμο σημείο’ και το οποίο συνεχίζεται κατά το 1/3 της αρχικής τροχιάς επαναφοράς στην όρθια θέση.</a:t>
            </a:r>
          </a:p>
          <a:p>
            <a:r>
              <a:rPr lang="el-GR" dirty="0" smtClean="0"/>
              <a:t>Ωστόσο, το κρίσιμο σημείο δεν εμφανίζουν όλοι οι άνθρωποι, ούτε όλοι οι </a:t>
            </a:r>
            <a:r>
              <a:rPr lang="el-GR" dirty="0" err="1" smtClean="0"/>
              <a:t>εκτείνοντες</a:t>
            </a:r>
            <a:r>
              <a:rPr lang="el-GR" dirty="0" smtClean="0"/>
              <a:t> μύες.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5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Κάμψη κορμού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Οι μύες που δεν παρουσιάζουν το κρίσιμο σημείο, είναι ο εν τω </a:t>
            </a:r>
            <a:r>
              <a:rPr lang="el-GR" dirty="0" err="1" smtClean="0"/>
              <a:t>βάθει</a:t>
            </a:r>
            <a:r>
              <a:rPr lang="el-GR" dirty="0" smtClean="0"/>
              <a:t> πολυσχιδής και ο τετράγωνος οσφυϊκός (μειώνεται η δραστηριότητά τους, αλλά δεν παρουσιάζουν σιγή).</a:t>
            </a:r>
          </a:p>
          <a:p>
            <a:r>
              <a:rPr lang="el-GR" dirty="0" smtClean="0"/>
              <a:t>Η γωνία του κρίσιμου σημείου αυξάνεται ελαφρώς κατά την ανύψωση ή το κατέβασμα ενός βάρους.</a:t>
            </a:r>
          </a:p>
          <a:p>
            <a:r>
              <a:rPr lang="el-GR" dirty="0" smtClean="0"/>
              <a:t>Το φαινόμενο αυτό πιθανώς να οφείλεται στην αντανακλαστική αναχαίτιση που προκαλείται από την ιδιοδεκτικούς υποδοχείς των αρθρώσεων, των συνδέσμων ή των μυών.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09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268863a85ded487f47f3bbfda933224d483ea29"/>
</p:tagLst>
</file>

<file path=ppt/theme/theme1.xml><?xml version="1.0" encoding="utf-8"?>
<a:theme xmlns:a="http://schemas.openxmlformats.org/drawingml/2006/main" name="template">
  <a:themeElements>
    <a:clrScheme name="Προσαρμοσμένο 1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</TotalTime>
  <Words>2148</Words>
  <Application>Microsoft Office PowerPoint</Application>
  <PresentationFormat>Προβολή στην οθόνη (4:3)</PresentationFormat>
  <Paragraphs>179</Paragraphs>
  <Slides>26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template</vt:lpstr>
      <vt:lpstr>1_OC_template_updated</vt:lpstr>
      <vt:lpstr>Κινησιολογία ΙI (Θ)</vt:lpstr>
      <vt:lpstr>Διατήρηση όρθιας στάσης 1/4</vt:lpstr>
      <vt:lpstr>Διατήρηση όρθιας στάσης 2/4</vt:lpstr>
      <vt:lpstr>Διατήρηση όρθιας στάσης 3/4</vt:lpstr>
      <vt:lpstr>Διατήρηση όρθιας στάσης 4/4</vt:lpstr>
      <vt:lpstr>Κάμψη κορμού 1/4</vt:lpstr>
      <vt:lpstr>Κάμψη κορμού 2/4</vt:lpstr>
      <vt:lpstr>Κάμψη κορμού 3/4</vt:lpstr>
      <vt:lpstr>Κάμψη κορμού 4/4</vt:lpstr>
      <vt:lpstr>Δύναμη των εκτεινόντων μυών</vt:lpstr>
      <vt:lpstr>Έκταση κορμού</vt:lpstr>
      <vt:lpstr>Άρση βάρους με τα γόνατα τεντωμένα 1/4 </vt:lpstr>
      <vt:lpstr>Άρση βάρους με τα γόνατα τεντωμένα 2/4 </vt:lpstr>
      <vt:lpstr>Άρση βάρους με τα γόνατα τεντωμένα 3/4 </vt:lpstr>
      <vt:lpstr>Άρση βάρους με τα γόνατα τεντωμένα 4/4 </vt:lpstr>
      <vt:lpstr>Άρση βάρους 1/3</vt:lpstr>
      <vt:lpstr>Άρση βάρους 2/3</vt:lpstr>
      <vt:lpstr>Άρση βάρους με λυγισμένα γόνατα</vt:lpstr>
      <vt:lpstr>Άρση βάρους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Κινησιολογία ΙI (Θ)</dc:title>
  <dc:creator>fkaram2</dc:creator>
  <cp:lastModifiedBy>fkaram2</cp:lastModifiedBy>
  <cp:revision>6</cp:revision>
  <dcterms:created xsi:type="dcterms:W3CDTF">2015-04-24T09:08:44Z</dcterms:created>
  <dcterms:modified xsi:type="dcterms:W3CDTF">2015-10-15T13:05:16Z</dcterms:modified>
</cp:coreProperties>
</file>