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48"/>
  </p:notesMasterIdLst>
  <p:handoutMasterIdLst>
    <p:handoutMasterId r:id="rId49"/>
  </p:handoutMasterIdLst>
  <p:sldIdLst>
    <p:sldId id="29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3" r:id="rId33"/>
    <p:sldId id="287" r:id="rId34"/>
    <p:sldId id="288" r:id="rId35"/>
    <p:sldId id="289" r:id="rId36"/>
    <p:sldId id="290" r:id="rId37"/>
    <p:sldId id="291" r:id="rId38"/>
    <p:sldId id="292" r:id="rId39"/>
    <p:sldId id="295" r:id="rId40"/>
    <p:sldId id="296" r:id="rId41"/>
    <p:sldId id="297" r:id="rId42"/>
    <p:sldId id="302" r:id="rId43"/>
    <p:sldId id="303" r:id="rId44"/>
    <p:sldId id="304" r:id="rId45"/>
    <p:sldId id="300" r:id="rId46"/>
    <p:sldId id="305" r:id="rId47"/>
  </p:sldIdLst>
  <p:sldSz cx="9144000" cy="6858000" type="screen4x3"/>
  <p:notesSz cx="7104063" cy="10234613"/>
  <p:custDataLst>
    <p:tags r:id="rId50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075"/>
    <a:srgbClr val="820000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3102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9802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6461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38518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6634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8748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57651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95607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34976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62243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73454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3471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83370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379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29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6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84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17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98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58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4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9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44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3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9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3100" b="1" dirty="0" smtClean="0"/>
              <a:t>Ενότητα </a:t>
            </a:r>
            <a:r>
              <a:rPr lang="en-US" sz="3100" b="1" dirty="0"/>
              <a:t>2</a:t>
            </a:r>
            <a:r>
              <a:rPr lang="el-GR" sz="3100" dirty="0" smtClean="0"/>
              <a:t>:</a:t>
            </a:r>
            <a:r>
              <a:rPr lang="en-US" sz="3100" dirty="0" smtClean="0"/>
              <a:t> </a:t>
            </a:r>
            <a:r>
              <a:rPr lang="el-GR" sz="3100" dirty="0" smtClean="0">
                <a:solidFill>
                  <a:sysClr val="windowText" lastClr="000000"/>
                </a:solidFill>
              </a:rPr>
              <a:t>Τα μέρη της γέφυρας</a:t>
            </a:r>
            <a:endParaRPr lang="el-GR" sz="31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106805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8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Στηρικτική ικανότητα δοντιών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600"/>
              </a:spcBef>
            </a:pPr>
            <a:r>
              <a:rPr lang="el-GR" sz="2400" dirty="0"/>
              <a:t>Η αναλογία μύλης ρίζας. Ιδανική θεωρείται η αναλογία </a:t>
            </a:r>
            <a:r>
              <a:rPr lang="el-GR" sz="2400" dirty="0" smtClean="0"/>
              <a:t>1/1,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Κατάσταση περιοδοντικών </a:t>
            </a:r>
            <a:r>
              <a:rPr lang="el-GR" sz="2400" dirty="0" smtClean="0"/>
              <a:t>ιστών,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Οστική </a:t>
            </a:r>
            <a:r>
              <a:rPr lang="el-GR" sz="2400" dirty="0" smtClean="0"/>
              <a:t>στήριξη,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Ύπαρξη </a:t>
            </a:r>
            <a:r>
              <a:rPr lang="el-GR" sz="2400" dirty="0" smtClean="0"/>
              <a:t>κινητικότητας, 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Κατεύθυνση του επιμήκη άξονα του </a:t>
            </a:r>
            <a:r>
              <a:rPr lang="el-GR" sz="2400" dirty="0" smtClean="0"/>
              <a:t>δοντιού.</a:t>
            </a:r>
            <a:endParaRPr lang="el-GR" sz="2400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0725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Μυλοριζική </a:t>
            </a:r>
            <a:r>
              <a:rPr lang="el-GR" dirty="0" smtClean="0">
                <a:solidFill>
                  <a:srgbClr val="075075"/>
                </a:solidFill>
              </a:rPr>
              <a:t>αναλογία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776" y="1583346"/>
            <a:ext cx="5712447" cy="426757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691680" y="5805264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469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Μυλοριζική αναλογία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2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Μασητικές δυνάμεις που δεν ασκούνται παράλληλα με τον επιμήκη άξονα του δοντιού επιβαρύνουν το δόντι και το </a:t>
            </a:r>
            <a:r>
              <a:rPr lang="el-GR" sz="2400" dirty="0" smtClean="0"/>
              <a:t>περιοδόντιο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2348880"/>
            <a:ext cx="3317143" cy="3817466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2617194" y="6201070"/>
            <a:ext cx="3755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940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Φορά ένθεσης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368073"/>
            <a:ext cx="6937849" cy="464555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5934670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084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Φορά ένθεσης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63" y="1394354"/>
            <a:ext cx="7773074" cy="464555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755576" y="6165502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Αριθμός στηριγμάτων </a:t>
            </a:r>
            <a:r>
              <a:rPr lang="el-GR" sz="3200" b="0" dirty="0" smtClean="0">
                <a:solidFill>
                  <a:srgbClr val="075075"/>
                </a:solidFill>
              </a:rPr>
              <a:t>(1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Ο αριθμός των στηριγμάτων εξαρτάται</a:t>
            </a:r>
            <a:r>
              <a:rPr lang="el-GR" sz="2400" dirty="0" smtClean="0"/>
              <a:t>: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Από την έκταση της νωδής </a:t>
            </a:r>
            <a:r>
              <a:rPr lang="el-GR" sz="2400" dirty="0" smtClean="0"/>
              <a:t>περιοχής,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Από την κατάσταση των περιοδοντικών </a:t>
            </a:r>
            <a:r>
              <a:rPr lang="el-GR" sz="2400" dirty="0" smtClean="0"/>
              <a:t>ιστών,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Από την οστική τους στήριξη και την ύπαρξη </a:t>
            </a:r>
            <a:r>
              <a:rPr lang="el-GR" sz="2400" dirty="0" smtClean="0"/>
              <a:t>κινητικότητας,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Από τη θέση τους στο οδοντικό τόξο (στροφές, αποκλίσεις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Από την σύγκλεισή τους με τους </a:t>
            </a:r>
            <a:r>
              <a:rPr lang="el-GR" sz="2400" dirty="0" smtClean="0"/>
              <a:t>ανταγωνιστές.</a:t>
            </a:r>
            <a:endParaRPr lang="el-GR" sz="24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2525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Αριθμός στηριγμάτων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7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91" y="1340768"/>
            <a:ext cx="3902755" cy="276952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230" y="3356992"/>
            <a:ext cx="3863940" cy="2752467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899592" y="6309320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776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 </a:t>
            </a:r>
            <a:r>
              <a:rPr lang="el-GR" dirty="0">
                <a:solidFill>
                  <a:srgbClr val="075075"/>
                </a:solidFill>
              </a:rPr>
              <a:t>Αριθμός στηριγμάτων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7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24744"/>
            <a:ext cx="3425731" cy="285223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4668195" y="5938411"/>
            <a:ext cx="3826768" cy="365125"/>
          </a:xfrm>
        </p:spPr>
        <p:txBody>
          <a:bodyPr/>
          <a:lstStyle/>
          <a:p>
            <a:pPr algn="l">
              <a:spcAft>
                <a:spcPts val="0"/>
              </a:spcAft>
            </a:pPr>
            <a:r>
              <a:rPr lang="el-GR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dirty="0">
                <a:latin typeface="Calibri"/>
                <a:ea typeface="Times New Roman"/>
              </a:rPr>
              <a:t> </a:t>
            </a:r>
            <a:r>
              <a:rPr lang="el-GR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dirty="0">
              <a:latin typeface="Times New Roman"/>
              <a:ea typeface="Times New Roman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436" y="2996952"/>
            <a:ext cx="3883527" cy="29414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0308" y="3965408"/>
            <a:ext cx="1923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58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Αριθμός στηριγμάτων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7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79" y="1196752"/>
            <a:ext cx="3456961" cy="290969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344" y="2996952"/>
            <a:ext cx="3673060" cy="2913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0308" y="4098206"/>
            <a:ext cx="1923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Θέση αριθμού διαφάνειας 3"/>
          <p:cNvSpPr txBox="1">
            <a:spLocks/>
          </p:cNvSpPr>
          <p:nvPr/>
        </p:nvSpPr>
        <p:spPr>
          <a:xfrm>
            <a:off x="4668195" y="5938411"/>
            <a:ext cx="3826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el-GR" dirty="0" smtClean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dirty="0" smtClean="0">
                <a:latin typeface="Calibri"/>
                <a:ea typeface="Times New Roman"/>
              </a:rPr>
              <a:t> </a:t>
            </a:r>
            <a:r>
              <a:rPr lang="el-GR" dirty="0" smtClean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98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Αριθμός στηριγμάτων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7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196752"/>
            <a:ext cx="5284711" cy="425354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542628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188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Τα μέρη της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562" y="1619925"/>
            <a:ext cx="5486876" cy="419441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837975"/>
            <a:ext cx="1877731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8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Αριθμός στηριγμάτων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7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2149342"/>
            <a:ext cx="5267917" cy="419724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6" name="Line 1028" title="βέλος"/>
          <p:cNvSpPr>
            <a:spLocks noChangeShapeType="1"/>
          </p:cNvSpPr>
          <p:nvPr/>
        </p:nvSpPr>
        <p:spPr bwMode="auto">
          <a:xfrm flipH="1">
            <a:off x="2987824" y="1916832"/>
            <a:ext cx="1584176" cy="1451992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Line 1028" title="βέλος"/>
          <p:cNvSpPr>
            <a:spLocks noChangeShapeType="1"/>
          </p:cNvSpPr>
          <p:nvPr/>
        </p:nvSpPr>
        <p:spPr bwMode="auto">
          <a:xfrm>
            <a:off x="4572000" y="1916832"/>
            <a:ext cx="1080120" cy="1451992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2890156" y="1521412"/>
            <a:ext cx="3384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 smtClean="0">
                <a:solidFill>
                  <a:srgbClr val="075075"/>
                </a:solidFill>
                <a:latin typeface="+mn-lt"/>
              </a:rPr>
              <a:t>Δευτερεύοντα στηρίγματα</a:t>
            </a:r>
            <a:endParaRPr lang="el-GR" sz="2200" b="1" dirty="0">
              <a:solidFill>
                <a:srgbClr val="075075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7317" y="638132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088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Αριθμός στηριγμάτων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n-US" sz="3200" b="0" dirty="0" smtClean="0">
                <a:solidFill>
                  <a:srgbClr val="075075"/>
                </a:solidFill>
              </a:rPr>
              <a:t>7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939206"/>
            <a:ext cx="6339920" cy="439226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6" name="Line 1028" title="βέλος"/>
          <p:cNvSpPr>
            <a:spLocks noChangeShapeType="1"/>
          </p:cNvSpPr>
          <p:nvPr/>
        </p:nvSpPr>
        <p:spPr bwMode="auto">
          <a:xfrm>
            <a:off x="4211960" y="1628800"/>
            <a:ext cx="864096" cy="1036402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3275856" y="1224635"/>
            <a:ext cx="16387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 smtClean="0">
                <a:solidFill>
                  <a:srgbClr val="820000"/>
                </a:solidFill>
                <a:latin typeface="+mn-lt"/>
              </a:rPr>
              <a:t>Μεσόβαθρο</a:t>
            </a:r>
            <a:endParaRPr lang="el-GR" sz="22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331640" y="6396335"/>
            <a:ext cx="6624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75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Συγκράτημα </a:t>
            </a:r>
            <a:r>
              <a:rPr lang="el-GR" sz="3200" b="0" dirty="0" smtClean="0">
                <a:solidFill>
                  <a:srgbClr val="075075"/>
                </a:solidFill>
              </a:rPr>
              <a:t>(1 από 7)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l-GR" sz="2400" dirty="0"/>
              <a:t>Είναι το μέρος της γέφυρας που εφαρμόζει πάνω στο δόντι στήριγμα, το οποίο έχει προηγουμένως παρασκευαστεί κατάλληλα από τον οδοντίατρο.</a:t>
            </a:r>
          </a:p>
          <a:p>
            <a:pPr>
              <a:spcBef>
                <a:spcPts val="2400"/>
              </a:spcBef>
            </a:pPr>
            <a:r>
              <a:rPr lang="el-GR" sz="2400" dirty="0" smtClean="0"/>
              <a:t>Ακολουθεί </a:t>
            </a:r>
            <a:r>
              <a:rPr lang="el-GR" sz="2400" dirty="0"/>
              <a:t>πιστά τη μορφολογία του δοντιού που θα </a:t>
            </a:r>
            <a:r>
              <a:rPr lang="el-GR" sz="2400" dirty="0" smtClean="0"/>
              <a:t>συγκολληθεί.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 smtClean="0"/>
              <a:t>Αποκαθιστά </a:t>
            </a:r>
            <a:r>
              <a:rPr lang="el-GR" sz="2400" dirty="0"/>
              <a:t>τη σχέση του με τα παρακείμενα δόντια και τους </a:t>
            </a:r>
            <a:r>
              <a:rPr lang="el-GR" sz="2400" dirty="0" smtClean="0"/>
              <a:t>ανταγωνιστές.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99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Συγκράτημα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Το </a:t>
            </a:r>
            <a:r>
              <a:rPr lang="el-GR" sz="2400" dirty="0" smtClean="0"/>
              <a:t>είδος </a:t>
            </a:r>
            <a:r>
              <a:rPr lang="el-GR" sz="2400" dirty="0"/>
              <a:t>του συγκρατήματος εξαρτάται από</a:t>
            </a:r>
            <a:r>
              <a:rPr lang="el-GR" sz="2400" dirty="0" smtClean="0"/>
              <a:t>:</a:t>
            </a:r>
          </a:p>
          <a:p>
            <a:pPr>
              <a:spcBef>
                <a:spcPts val="2400"/>
              </a:spcBef>
            </a:pPr>
            <a:r>
              <a:rPr lang="el-GR" sz="2400" dirty="0"/>
              <a:t>Τη θέση της γέφυρας στο φραγμό (άνω ή κάτω γνάθος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Τη πρόσθια ή οπίσθια θέση της στο οδοντικό </a:t>
            </a:r>
            <a:r>
              <a:rPr lang="el-GR" sz="2400" dirty="0" smtClean="0"/>
              <a:t>τόξο,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Την έκταση της νωδής </a:t>
            </a:r>
            <a:r>
              <a:rPr lang="el-GR" sz="2400" dirty="0" smtClean="0"/>
              <a:t>περιοχής,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Τον αριθμό και την κατάσταση των δοντιών </a:t>
            </a:r>
            <a:r>
              <a:rPr lang="el-GR" sz="2400" dirty="0" smtClean="0"/>
              <a:t>στηριγμάτων,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Τον μεσοφραγματικό </a:t>
            </a:r>
            <a:r>
              <a:rPr lang="el-GR" sz="2400" dirty="0" smtClean="0"/>
              <a:t>χώρο,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Τις συγκλεισιακές </a:t>
            </a:r>
            <a:r>
              <a:rPr lang="el-GR" sz="2400" dirty="0" smtClean="0"/>
              <a:t>σχέσεις.</a:t>
            </a:r>
            <a:endParaRPr lang="el-GR" sz="2400" dirty="0"/>
          </a:p>
          <a:p>
            <a:pPr>
              <a:spcBef>
                <a:spcPts val="24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064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Συγκράτημα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1"/>
            <a:ext cx="5266928" cy="5524723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l-GR" sz="2400" dirty="0"/>
              <a:t>Ολική χυτή </a:t>
            </a:r>
            <a:r>
              <a:rPr lang="el-GR" sz="2400" dirty="0" smtClean="0"/>
              <a:t>στεφάνη,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Ολική χυτή με </a:t>
            </a:r>
            <a:r>
              <a:rPr lang="el-GR" sz="2400" dirty="0" smtClean="0"/>
              <a:t>όψη,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Μεταλλοκεραμική </a:t>
            </a:r>
            <a:r>
              <a:rPr lang="el-GR" sz="2400" dirty="0" smtClean="0"/>
              <a:t>στεφάνη,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Στεφάνη από ενισχυμένα </a:t>
            </a:r>
            <a:r>
              <a:rPr lang="el-GR" sz="2400" dirty="0" smtClean="0"/>
              <a:t>πολυμερή,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Ολοκεραμική </a:t>
            </a:r>
            <a:r>
              <a:rPr lang="el-GR" sz="2400" dirty="0" smtClean="0"/>
              <a:t>στεφάνη,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Ένθετο ή </a:t>
            </a:r>
            <a:r>
              <a:rPr lang="el-GR" sz="2400" dirty="0" smtClean="0"/>
              <a:t>επένθετο,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Στεφάνη μερικής επικάλυψης (3/4, </a:t>
            </a:r>
            <a:r>
              <a:rPr lang="el-GR" sz="2400" dirty="0" smtClean="0"/>
              <a:t>4/5</a:t>
            </a:r>
            <a:r>
              <a:rPr lang="el-GR" sz="2400" dirty="0"/>
              <a:t>, ηλοπαγείς 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Συνδυασμοί των </a:t>
            </a:r>
            <a:r>
              <a:rPr lang="el-GR" sz="2400" dirty="0" smtClean="0"/>
              <a:t>ανωτέρω</a:t>
            </a:r>
            <a:endParaRPr lang="el-GR" sz="2400" dirty="0"/>
          </a:p>
          <a:p>
            <a:pPr>
              <a:spcBef>
                <a:spcPts val="2400"/>
              </a:spcBef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5" name="Δεξιό άγκιστρο 4" title="αγκύλη"/>
          <p:cNvSpPr/>
          <p:nvPr/>
        </p:nvSpPr>
        <p:spPr>
          <a:xfrm>
            <a:off x="5220072" y="5276230"/>
            <a:ext cx="397024" cy="1393130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5617096" y="5418797"/>
            <a:ext cx="18722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>
                <a:latin typeface="+mn-lt"/>
              </a:rPr>
              <a:t>Σε μικρές γέφυρες,ή ως δευτερεύοντα </a:t>
            </a:r>
          </a:p>
        </p:txBody>
      </p:sp>
    </p:spTree>
    <p:extLst>
      <p:ext uri="{BB962C8B-B14F-4D97-AF65-F5344CB8AC3E}">
        <p14:creationId xmlns:p14="http://schemas.microsoft.com/office/powerpoint/2010/main" val="312870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Συγκράτημα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1656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Το είδος του συγκρατήματος ακολουθεί συνήθως τη σχεδίαση της γέφυρας, χωρίς αυτό να είναι πάντα απαραίτητο, ιδίως όταν υπάρχουν περισσότερα συγκρατήματα σε μια γέφυρα.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1299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Συγκράτημα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484784"/>
            <a:ext cx="6242928" cy="405391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411760" y="565573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45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Συγκράτημα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340768"/>
            <a:ext cx="5689727" cy="418747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411760" y="565573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20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Συγκράτημα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59" y="1484784"/>
            <a:ext cx="3741091" cy="280831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140968"/>
            <a:ext cx="3867683" cy="2898184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467544" y="6039151"/>
            <a:ext cx="7756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89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Γεφύρωμα ή ενδιάμεσο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600"/>
              </a:spcBef>
            </a:pPr>
            <a:r>
              <a:rPr lang="el-GR" sz="2400" dirty="0"/>
              <a:t>Αποτελεί το μέρος της γέφυρας το οποίο αντικαθιστά ένα ή περισσότερα δόντια που έχουν απολεσθεί.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Τοποθετείται στη θέση των δοντιών που λείπουν ακολουθώντας πιστά τη μορφολογία </a:t>
            </a:r>
            <a:r>
              <a:rPr lang="el-GR" sz="2400" dirty="0" smtClean="0"/>
              <a:t>τους.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Συνδέεται με τα συγκρατήματα της γέφυρας μέσω των </a:t>
            </a:r>
            <a:r>
              <a:rPr lang="el-GR" sz="2400" dirty="0" smtClean="0"/>
              <a:t>συνδέσμων.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695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Τα μέρη της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2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844824"/>
            <a:ext cx="6858594" cy="396274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  <p:sp>
        <p:nvSpPr>
          <p:cNvPr id="6" name="Line 7" title="βέλος"/>
          <p:cNvSpPr>
            <a:spLocks noChangeShapeType="1"/>
          </p:cNvSpPr>
          <p:nvPr/>
        </p:nvSpPr>
        <p:spPr bwMode="auto">
          <a:xfrm>
            <a:off x="1619672" y="1628800"/>
            <a:ext cx="838200" cy="838200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873696" y="122105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820000"/>
                </a:solidFill>
                <a:latin typeface="+mn-lt"/>
              </a:rPr>
              <a:t>Συγκράτημα</a:t>
            </a:r>
            <a:endParaRPr lang="el-GR" sz="20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8" name="Line 7" title="βέλος"/>
          <p:cNvSpPr>
            <a:spLocks noChangeShapeType="1"/>
          </p:cNvSpPr>
          <p:nvPr/>
        </p:nvSpPr>
        <p:spPr bwMode="auto">
          <a:xfrm flipH="1">
            <a:off x="3851920" y="1621162"/>
            <a:ext cx="864096" cy="1205878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9" name="Line 7" title="βέλος"/>
          <p:cNvSpPr>
            <a:spLocks noChangeShapeType="1"/>
          </p:cNvSpPr>
          <p:nvPr/>
        </p:nvSpPr>
        <p:spPr bwMode="auto">
          <a:xfrm>
            <a:off x="4716016" y="1628801"/>
            <a:ext cx="720080" cy="1368152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4067944" y="122869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075075"/>
                </a:solidFill>
                <a:latin typeface="+mn-lt"/>
              </a:rPr>
              <a:t>Σύνδεσμοι</a:t>
            </a:r>
            <a:endParaRPr lang="el-GR" sz="2000" b="1" dirty="0">
              <a:solidFill>
                <a:srgbClr val="075075"/>
              </a:solidFill>
              <a:latin typeface="+mn-lt"/>
            </a:endParaRPr>
          </a:p>
        </p:txBody>
      </p:sp>
      <p:sp>
        <p:nvSpPr>
          <p:cNvPr id="11" name="Line 7" title="βέλος"/>
          <p:cNvSpPr>
            <a:spLocks noChangeShapeType="1"/>
          </p:cNvSpPr>
          <p:nvPr/>
        </p:nvSpPr>
        <p:spPr bwMode="auto">
          <a:xfrm flipH="1">
            <a:off x="6229600" y="1700808"/>
            <a:ext cx="1078704" cy="1166564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6703805" y="1309257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820000"/>
                </a:solidFill>
                <a:latin typeface="+mn-lt"/>
              </a:rPr>
              <a:t>Συγκράτημα</a:t>
            </a:r>
            <a:endParaRPr lang="el-GR" sz="20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13" name="Line 7" title="βέλος"/>
          <p:cNvSpPr>
            <a:spLocks noChangeShapeType="1"/>
          </p:cNvSpPr>
          <p:nvPr/>
        </p:nvSpPr>
        <p:spPr bwMode="auto">
          <a:xfrm flipV="1">
            <a:off x="1259632" y="3390155"/>
            <a:ext cx="3527122" cy="2641073"/>
          </a:xfrm>
          <a:prstGeom prst="line">
            <a:avLst/>
          </a:prstGeom>
          <a:noFill/>
          <a:ln w="38100">
            <a:solidFill>
              <a:srgbClr val="095F1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4" name="TextBox 13"/>
          <p:cNvSpPr txBox="1"/>
          <p:nvPr/>
        </p:nvSpPr>
        <p:spPr>
          <a:xfrm>
            <a:off x="454596" y="5956240"/>
            <a:ext cx="1381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095F19"/>
                </a:solidFill>
                <a:latin typeface="+mn-lt"/>
              </a:rPr>
              <a:t>Γεφύρωμα</a:t>
            </a:r>
            <a:endParaRPr lang="el-GR" sz="2000" b="1" dirty="0">
              <a:solidFill>
                <a:srgbClr val="095F19"/>
              </a:solidFill>
              <a:latin typeface="+mn-lt"/>
            </a:endParaRPr>
          </a:p>
        </p:txBody>
      </p:sp>
      <p:sp>
        <p:nvSpPr>
          <p:cNvPr id="15" name="Line 7" title="βέλος"/>
          <p:cNvSpPr>
            <a:spLocks noChangeShapeType="1"/>
          </p:cNvSpPr>
          <p:nvPr/>
        </p:nvSpPr>
        <p:spPr bwMode="auto">
          <a:xfrm flipH="1" flipV="1">
            <a:off x="3203848" y="4797152"/>
            <a:ext cx="1080120" cy="1403617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6" name="Line 7" title="βέλος"/>
          <p:cNvSpPr>
            <a:spLocks noChangeShapeType="1"/>
          </p:cNvSpPr>
          <p:nvPr/>
        </p:nvSpPr>
        <p:spPr bwMode="auto">
          <a:xfrm flipV="1">
            <a:off x="4283968" y="4758364"/>
            <a:ext cx="1484446" cy="1442404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7" name="TextBox 16"/>
          <p:cNvSpPr txBox="1"/>
          <p:nvPr/>
        </p:nvSpPr>
        <p:spPr>
          <a:xfrm>
            <a:off x="3593418" y="6194233"/>
            <a:ext cx="1554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7030A0"/>
                </a:solidFill>
                <a:latin typeface="+mn-lt"/>
              </a:rPr>
              <a:t>Στηρίγματα</a:t>
            </a:r>
            <a:endParaRPr lang="el-GR" sz="20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60032" y="585531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136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Γεφύρωμα ή ενδιάμεσο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1"/>
            <a:ext cx="8229600" cy="55247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Το γεφύρωμα πρέπει να πληροί τις ακόλουθες προϋποθέσεις</a:t>
            </a:r>
            <a:r>
              <a:rPr lang="el-GR" sz="2400" b="1" dirty="0" smtClean="0">
                <a:solidFill>
                  <a:srgbClr val="075075"/>
                </a:solidFill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Να αποκαθιστά τη λειτουργικότητα των δοντιών που καλείται να </a:t>
            </a:r>
            <a:r>
              <a:rPr lang="el-GR" sz="2400" dirty="0" smtClean="0"/>
              <a:t>αντικαταστήσει,</a:t>
            </a:r>
            <a:endParaRPr lang="el-GR" sz="2400" dirty="0"/>
          </a:p>
          <a:p>
            <a:pPr>
              <a:spcBef>
                <a:spcPts val="1200"/>
              </a:spcBef>
            </a:pPr>
            <a:r>
              <a:rPr lang="el-GR" sz="2400" dirty="0"/>
              <a:t> Να μπορεί εύκολα να καθαρίζεται και να παραμένει </a:t>
            </a:r>
            <a:r>
              <a:rPr lang="el-GR" sz="2400" dirty="0" smtClean="0"/>
              <a:t>καθαρό,</a:t>
            </a:r>
            <a:endParaRPr lang="el-GR" sz="2400" dirty="0"/>
          </a:p>
          <a:p>
            <a:pPr>
              <a:spcBef>
                <a:spcPts val="1200"/>
              </a:spcBef>
            </a:pPr>
            <a:r>
              <a:rPr lang="el-GR" sz="2400" dirty="0"/>
              <a:t>Να είναι άνετο για τον </a:t>
            </a:r>
            <a:r>
              <a:rPr lang="el-GR" sz="2400" dirty="0" smtClean="0"/>
              <a:t>ασθενή,</a:t>
            </a:r>
            <a:endParaRPr lang="el-GR" sz="2400" dirty="0"/>
          </a:p>
          <a:p>
            <a:pPr>
              <a:spcBef>
                <a:spcPts val="1200"/>
              </a:spcBef>
            </a:pPr>
            <a:r>
              <a:rPr lang="el-GR" sz="2400" dirty="0"/>
              <a:t>Να πληροί τις ανάγκες της </a:t>
            </a:r>
            <a:r>
              <a:rPr lang="el-GR" sz="2400" dirty="0" smtClean="0"/>
              <a:t>αισθητικής,</a:t>
            </a:r>
            <a:endParaRPr lang="el-GR" sz="2400" dirty="0"/>
          </a:p>
          <a:p>
            <a:pPr>
              <a:spcBef>
                <a:spcPts val="1200"/>
              </a:spcBef>
            </a:pPr>
            <a:r>
              <a:rPr lang="el-GR" sz="2400" dirty="0"/>
              <a:t>Να μην συμπιέζει τους υποκείμενους ιστούς κα να συμβάλει στη διατήρηση της υγείας </a:t>
            </a:r>
            <a:r>
              <a:rPr lang="el-GR" sz="2400" dirty="0" smtClean="0"/>
              <a:t>τους,</a:t>
            </a:r>
            <a:endParaRPr lang="el-GR" sz="2400" dirty="0"/>
          </a:p>
          <a:p>
            <a:pPr>
              <a:spcBef>
                <a:spcPts val="1200"/>
              </a:spcBef>
            </a:pPr>
            <a:r>
              <a:rPr lang="el-GR" sz="2400" dirty="0"/>
              <a:t>Να είναι βιολογικά </a:t>
            </a:r>
            <a:r>
              <a:rPr lang="el-GR" sz="2400" dirty="0" smtClean="0"/>
              <a:t>ανεκτό,</a:t>
            </a:r>
            <a:endParaRPr lang="el-GR" sz="2400" dirty="0"/>
          </a:p>
          <a:p>
            <a:pPr>
              <a:spcBef>
                <a:spcPts val="1200"/>
              </a:spcBef>
            </a:pPr>
            <a:r>
              <a:rPr lang="el-GR" sz="2400" dirty="0"/>
              <a:t>Να αντέχει στις δυνάμεις της μάσησης, χωρίς τον κίνδυνο παραμόρφωσης ή </a:t>
            </a:r>
            <a:r>
              <a:rPr lang="el-GR" sz="2400" dirty="0" smtClean="0"/>
              <a:t>θραύσης,</a:t>
            </a:r>
            <a:endParaRPr lang="el-GR" sz="2400" dirty="0"/>
          </a:p>
          <a:p>
            <a:pPr>
              <a:spcBef>
                <a:spcPts val="1200"/>
              </a:spcBef>
            </a:pPr>
            <a:r>
              <a:rPr lang="el-GR" sz="2400" dirty="0"/>
              <a:t>Να μην ευνοεί το σχηματισμό μικροβιακής </a:t>
            </a:r>
            <a:r>
              <a:rPr lang="el-GR" sz="2400" dirty="0" smtClean="0"/>
              <a:t>πλάκας.</a:t>
            </a:r>
            <a:endParaRPr lang="el-GR" sz="2400" dirty="0"/>
          </a:p>
          <a:p>
            <a:pPr>
              <a:spcBef>
                <a:spcPts val="24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357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Ύπαρξη απαραίτητου </a:t>
            </a:r>
            <a:r>
              <a:rPr lang="el-GR" dirty="0" smtClean="0">
                <a:solidFill>
                  <a:srgbClr val="075075"/>
                </a:solidFill>
              </a:rPr>
              <a:t>χώρου</a:t>
            </a:r>
            <a:endParaRPr lang="el-GR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177" y="1196975"/>
            <a:ext cx="448764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286000" y="63093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Αδάμ Α., Δρούκας Β.  Στοιχεία ακινήτου οδοντικής προσθετικής. Εκδόσεις Παρισιάνος, Αθήνα 1981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76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Σωστά κατασκευασμένο γεφύρωμα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2996952"/>
            <a:ext cx="3250704" cy="432048"/>
          </a:xfrm>
          <a:ln w="60325">
            <a:solidFill>
              <a:srgbClr val="820000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dirty="0" smtClean="0"/>
              <a:t>Σωστή επιλογή υλικών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6" name="Αριστερό-δεξιό βέλος 5" title="βέλος με διπλή φορά"/>
          <p:cNvSpPr/>
          <p:nvPr/>
        </p:nvSpPr>
        <p:spPr>
          <a:xfrm>
            <a:off x="3898268" y="3032956"/>
            <a:ext cx="1368152" cy="360040"/>
          </a:xfrm>
          <a:prstGeom prst="leftRightArrow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7" name="Θέση περιεχομένου 2"/>
          <p:cNvSpPr txBox="1">
            <a:spLocks/>
          </p:cNvSpPr>
          <p:nvPr/>
        </p:nvSpPr>
        <p:spPr>
          <a:xfrm>
            <a:off x="5580112" y="2996952"/>
            <a:ext cx="3250704" cy="432048"/>
          </a:xfrm>
          <a:prstGeom prst="rect">
            <a:avLst/>
          </a:prstGeom>
          <a:ln w="60325">
            <a:solidFill>
              <a:srgbClr val="82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400" dirty="0" smtClean="0"/>
              <a:t>Σωστή σχεδίαση</a:t>
            </a:r>
            <a:endParaRPr lang="el-GR" sz="2400" dirty="0"/>
          </a:p>
        </p:txBody>
      </p:sp>
      <p:sp>
        <p:nvSpPr>
          <p:cNvPr id="8" name="Αριστερό-δεξιό βέλος 7" title="βέλος με διπλή φορά"/>
          <p:cNvSpPr/>
          <p:nvPr/>
        </p:nvSpPr>
        <p:spPr>
          <a:xfrm rot="2502614">
            <a:off x="4009755" y="1743441"/>
            <a:ext cx="2822825" cy="360040"/>
          </a:xfrm>
          <a:prstGeom prst="leftRightArrow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0" name="Αριστερό-δεξιό βέλος 9" title="βέλος με διπλή φορά"/>
          <p:cNvSpPr/>
          <p:nvPr/>
        </p:nvSpPr>
        <p:spPr>
          <a:xfrm rot="8315074">
            <a:off x="1791747" y="1738622"/>
            <a:ext cx="2822825" cy="360040"/>
          </a:xfrm>
          <a:prstGeom prst="leftRightArrow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79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Υλικά κατασκευής γεφυρωμάτων </a:t>
            </a:r>
            <a:r>
              <a:rPr lang="el-GR" sz="3600" b="0" dirty="0" smtClean="0">
                <a:solidFill>
                  <a:srgbClr val="075075"/>
                </a:solidFill>
              </a:rPr>
              <a:t>(1 από 4)</a:t>
            </a:r>
            <a:endParaRPr lang="el-GR" sz="36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/>
              <a:t>Πολύτιμα , ημιπολύτιμα ή βασικά </a:t>
            </a:r>
            <a:r>
              <a:rPr lang="el-GR" sz="2400" dirty="0" smtClean="0"/>
              <a:t>κράματα,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Κεραμικό υλικό: </a:t>
            </a:r>
            <a:r>
              <a:rPr lang="el-GR" sz="2400" dirty="0" smtClean="0"/>
              <a:t>μεταλλοκεραμικό,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Κεραμικό υλικό: </a:t>
            </a:r>
            <a:r>
              <a:rPr lang="el-GR" sz="2400" dirty="0" smtClean="0"/>
              <a:t>ολοκεραμικό,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Ενισχυμένα </a:t>
            </a:r>
            <a:r>
              <a:rPr lang="el-GR" sz="2400" dirty="0" smtClean="0"/>
              <a:t>πολυμερή: μεταλλοπολυμερή,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Ακρυλική ρητίνη: </a:t>
            </a:r>
            <a:r>
              <a:rPr lang="el-GR" sz="2400" dirty="0" smtClean="0"/>
              <a:t>μεταλλοακρυλικό.</a:t>
            </a:r>
            <a:endParaRPr lang="el-GR" sz="2400" dirty="0"/>
          </a:p>
          <a:p>
            <a:pPr>
              <a:spcBef>
                <a:spcPts val="3600"/>
              </a:spcBef>
            </a:pPr>
            <a:endParaRPr lang="el-GR" sz="2400" dirty="0"/>
          </a:p>
          <a:p>
            <a:pPr>
              <a:spcBef>
                <a:spcPts val="36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08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Υλικά κατασκευής γεφυρωμάτων </a:t>
            </a: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772816"/>
            <a:ext cx="3456384" cy="230587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140968"/>
            <a:ext cx="3613573" cy="2346542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971600" y="4175739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4788023" y="5661248"/>
            <a:ext cx="3613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425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Υλικά κατασκευής γεφυρωμάτων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556793"/>
            <a:ext cx="3255295" cy="230425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212976"/>
            <a:ext cx="3348781" cy="2312021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827585" y="5661248"/>
            <a:ext cx="7574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535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Υλικά κατασκευής γεφυρωμάτων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14" y="1340768"/>
            <a:ext cx="8229600" cy="206023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686820"/>
            <a:ext cx="3390301" cy="259084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716422"/>
            <a:ext cx="3393802" cy="259351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6366251"/>
            <a:ext cx="7577985" cy="518205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651" y="3379307"/>
            <a:ext cx="6626926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Κριτήρια επιλογής υλικού γεφυρωμάτων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l-GR" sz="2400" dirty="0" smtClean="0"/>
              <a:t>Αντοχή, 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Βιολογική </a:t>
            </a:r>
            <a:r>
              <a:rPr lang="el-GR" sz="2400" dirty="0" smtClean="0"/>
              <a:t>συμπεριφορά,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Είδος της προσθετικής </a:t>
            </a:r>
            <a:r>
              <a:rPr lang="el-GR" sz="2400" dirty="0" smtClean="0"/>
              <a:t>κατασκευής,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Συμβολή του στην διατήρηση της υγείας των περιοδοντικών ιστών (ευκολία στο γυάλισμα και στη στίλβωση, ευκολία στο καθαρισμό εντός του στόματος</a:t>
            </a:r>
            <a:r>
              <a:rPr lang="el-GR" sz="2400" dirty="0" smtClean="0"/>
              <a:t>).</a:t>
            </a:r>
            <a:endParaRPr lang="el-GR" sz="2400" dirty="0"/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27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495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8140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Στηρίγματα </a:t>
            </a:r>
            <a:r>
              <a:rPr lang="el-GR" sz="3200" b="0" dirty="0" smtClean="0">
                <a:solidFill>
                  <a:srgbClr val="075075"/>
                </a:solidFill>
              </a:rPr>
              <a:t>(1 από 4)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Τα φυσικά δόντια ή ρίζες που βρίσκονται εκατέρωθεν της νωδής </a:t>
            </a:r>
            <a:r>
              <a:rPr lang="el-GR" sz="2400" dirty="0" smtClean="0"/>
              <a:t>περιοχής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Επιβαρύνονται όχι μόνο με τις δυνάμεις που ασκούνται πάνω τους κατά τη μάσηση, αλλά και με τις δυνάμεις που αντιστοιχούν στα δόντια που </a:t>
            </a:r>
            <a:r>
              <a:rPr lang="el-GR" sz="2400" dirty="0" smtClean="0"/>
              <a:t>λείπουν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997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2</a:t>
            </a:r>
            <a:r>
              <a:rPr lang="en-US" sz="2000" dirty="0" smtClean="0"/>
              <a:t>:</a:t>
            </a:r>
            <a:r>
              <a:rPr lang="el-GR" sz="2000" dirty="0" smtClean="0"/>
              <a:t> Τα μέρη της γέφυρας».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2013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2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76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1747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Αδάμ </a:t>
            </a:r>
            <a:r>
              <a:rPr lang="el-GR" sz="2000" dirty="0"/>
              <a:t>Α., Δρούκας Β.  Στοιχεία ακινήτου οδοντικής προσθετικής. Εκδόσεις Παρισιάνος, Αθήνα 1981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Λομβαρδάς </a:t>
            </a:r>
            <a:r>
              <a:rPr lang="en-GB" sz="2000" dirty="0"/>
              <a:t>Ι. Προσθετική. Εκδόσεις Μέλισσα, Αθήνα, 1987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Τσούτσος </a:t>
            </a:r>
            <a:r>
              <a:rPr lang="en-GB" sz="2000" dirty="0"/>
              <a:t>Α, Ανδριτσάκης Δ. Ακίνητη κλινική Προσθετική – Έγχρωμος Άτλαντας. 1η  έκδοση, εκδόσεις Datamedica</a:t>
            </a:r>
            <a:r>
              <a:rPr lang="en-US" sz="2000" dirty="0"/>
              <a:t>, </a:t>
            </a:r>
            <a:r>
              <a:rPr lang="en-GB" sz="2000" dirty="0"/>
              <a:t>Αθήνα 1987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44830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5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Στηρίγματα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196752"/>
            <a:ext cx="5321400" cy="478764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851920" y="598439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308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Στηρίγματα </a:t>
            </a:r>
            <a:r>
              <a:rPr lang="el-GR" sz="3200" b="0" dirty="0" smtClean="0">
                <a:solidFill>
                  <a:srgbClr val="075075"/>
                </a:solidFill>
              </a:rPr>
              <a:t>(3 από 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Προϋποθέσεις που πρέπει </a:t>
            </a:r>
            <a:r>
              <a:rPr lang="el-GR" sz="2400" b="1" dirty="0" smtClean="0">
                <a:solidFill>
                  <a:srgbClr val="075075"/>
                </a:solidFill>
              </a:rPr>
              <a:t>να </a:t>
            </a:r>
            <a:r>
              <a:rPr lang="el-GR" sz="2400" b="1" dirty="0">
                <a:solidFill>
                  <a:srgbClr val="075075"/>
                </a:solidFill>
              </a:rPr>
              <a:t>πληρούν</a:t>
            </a:r>
            <a:r>
              <a:rPr lang="el-GR" sz="2400" b="1" dirty="0" smtClean="0">
                <a:solidFill>
                  <a:srgbClr val="075075"/>
                </a:solidFill>
              </a:rPr>
              <a:t>:</a:t>
            </a:r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έχουν ικανοποιητικό μέγεθος </a:t>
            </a:r>
            <a:r>
              <a:rPr lang="el-GR" sz="2400" dirty="0" smtClean="0"/>
              <a:t>μύλης,</a:t>
            </a:r>
            <a:endParaRPr lang="el-GR" sz="2400" dirty="0"/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είναι απαλλαγμένα από </a:t>
            </a:r>
            <a:r>
              <a:rPr lang="el-GR" sz="2400" dirty="0" smtClean="0"/>
              <a:t>τερηδόνα,</a:t>
            </a:r>
            <a:endParaRPr lang="el-GR" sz="2400" dirty="0"/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έχουν ευμεγέθη </a:t>
            </a:r>
            <a:r>
              <a:rPr lang="el-GR" sz="2400" dirty="0" smtClean="0"/>
              <a:t>ρίζα,</a:t>
            </a:r>
            <a:endParaRPr lang="el-GR" sz="2400" dirty="0"/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έχουν υγιές </a:t>
            </a:r>
            <a:r>
              <a:rPr lang="el-GR" sz="2400" dirty="0" smtClean="0"/>
              <a:t>περιοδόντιο,</a:t>
            </a:r>
            <a:endParaRPr lang="el-GR" sz="2400" dirty="0"/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Ο επιμήκης άξονάς τους να μην έχει έντονες στροφές ή </a:t>
            </a:r>
            <a:r>
              <a:rPr lang="el-GR" sz="2400" dirty="0" smtClean="0"/>
              <a:t>αποκλίσεις,</a:t>
            </a:r>
            <a:endParaRPr lang="el-GR" sz="2400" dirty="0"/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έχουν φυσιολογικές επαφές με τους ανταγωνιστές και να υπάρχει ο απαιτούμενος μεσοφραγματικός </a:t>
            </a:r>
            <a:r>
              <a:rPr lang="el-GR" sz="2400" dirty="0" smtClean="0"/>
              <a:t>χώρος.</a:t>
            </a:r>
            <a:endParaRPr lang="el-GR" sz="2400" dirty="0"/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690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Στηρίγματα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1368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075075"/>
                </a:solidFill>
              </a:rPr>
              <a:t>Ιδανική κατάσταση </a:t>
            </a:r>
            <a:r>
              <a:rPr lang="el-GR" sz="2400" dirty="0"/>
              <a:t>θεωρείται αυτή που η στηρικτική μονάδα αποτελείται από ζωντανό δόντι με υποκείμενους και περιβάλλοντες ιστούς υγιείς και με έλλειψη κινητικότητας.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00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Στηρικτική ικανότητα δοντιών </a:t>
            </a:r>
            <a:r>
              <a:rPr lang="el-GR" sz="3200" b="0" dirty="0" smtClean="0">
                <a:solidFill>
                  <a:srgbClr val="075075"/>
                </a:solidFill>
              </a:rPr>
              <a:t>(1 από 3)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64088" y="1140283"/>
            <a:ext cx="3466728" cy="5040560"/>
          </a:xfrm>
        </p:spPr>
        <p:txBody>
          <a:bodyPr/>
          <a:lstStyle/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el-GR" sz="2400" dirty="0" smtClean="0"/>
              <a:t>Γομφίοι, 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el-GR" sz="2400" dirty="0" smtClean="0"/>
              <a:t>Κυνόδοντες,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el-GR" sz="2400" dirty="0" smtClean="0"/>
              <a:t>Προγόμφιοι,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el-GR" sz="2400" dirty="0" smtClean="0"/>
              <a:t>Κεντρικοί τομείς άνω,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el-GR" sz="2400" dirty="0" smtClean="0"/>
              <a:t>Πλάγιοι τομείς άνω,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el-GR" sz="2400" dirty="0" smtClean="0"/>
              <a:t>Τομείς κάτω,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el-GR" sz="2400" dirty="0" smtClean="0"/>
              <a:t> Ρίζες δοντιών.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61" y="2173010"/>
            <a:ext cx="4115157" cy="2975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5201973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78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Στηρικτική ικανότητα δοντιών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552" y="2420888"/>
            <a:ext cx="8229600" cy="1440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Το άθροισμα του εμβαδού της στηρικτικής επιφάνειας των δοντιών στηριγμάτων να είναι </a:t>
            </a:r>
            <a:r>
              <a:rPr lang="el-GR" sz="2400" b="1" dirty="0">
                <a:solidFill>
                  <a:srgbClr val="820000"/>
                </a:solidFill>
              </a:rPr>
              <a:t>ίσο ή μεγαλύτερο </a:t>
            </a:r>
            <a:r>
              <a:rPr lang="el-GR" sz="2400" dirty="0"/>
              <a:t>από το άθροισμα που αντιστοιχεί στα απολεσθέντα δόντια.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581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108</TotalTime>
  <Words>1883</Words>
  <Application>Microsoft Office PowerPoint</Application>
  <PresentationFormat>Προβολή στην οθόνη (4:3)</PresentationFormat>
  <Paragraphs>262</Paragraphs>
  <Slides>45</Slides>
  <Notes>22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45</vt:i4>
      </vt:variant>
    </vt:vector>
  </HeadingPairs>
  <TitlesOfParts>
    <vt:vector size="47" baseType="lpstr">
      <vt:lpstr>OC_template_updated</vt:lpstr>
      <vt:lpstr>1_OC_template_updated</vt:lpstr>
      <vt:lpstr>Ακίνητη Προσθετική ΙI</vt:lpstr>
      <vt:lpstr>Τα μέρη της γέφυρας (1 από 2)</vt:lpstr>
      <vt:lpstr>Τα μέρη της γέφυρας (2 από 2)</vt:lpstr>
      <vt:lpstr>Στηρίγματα (1 από 4)</vt:lpstr>
      <vt:lpstr>Στηρίγματα (2 από 4)</vt:lpstr>
      <vt:lpstr>Στηρίγματα (3 από 4)</vt:lpstr>
      <vt:lpstr>Στηρίγματα (4 από 4)</vt:lpstr>
      <vt:lpstr>Στηρικτική ικανότητα δοντιών (1 από 3)</vt:lpstr>
      <vt:lpstr>Στηρικτική ικανότητα δοντιών (2 από 3)</vt:lpstr>
      <vt:lpstr>Στηρικτική ικανότητα δοντιών (3 από 3)</vt:lpstr>
      <vt:lpstr>Μυλοριζική αναλογία (1 από 2)</vt:lpstr>
      <vt:lpstr>Μυλοριζική αναλογία (2 από 2)</vt:lpstr>
      <vt:lpstr>Φορά ένθεσης (1 από 2)</vt:lpstr>
      <vt:lpstr>Φορά ένθεσης (2 από 2)</vt:lpstr>
      <vt:lpstr>Αριθμός στηριγμάτων (1 από 7)</vt:lpstr>
      <vt:lpstr>Αριθμός στηριγμάτων (2 από 7)</vt:lpstr>
      <vt:lpstr> Αριθμός στηριγμάτων (3 από 7)</vt:lpstr>
      <vt:lpstr>Αριθμός στηριγμάτων (4 από 7)</vt:lpstr>
      <vt:lpstr>Αριθμός στηριγμάτων (5 από 7)</vt:lpstr>
      <vt:lpstr>Αριθμός στηριγμάτων (6 από 7)</vt:lpstr>
      <vt:lpstr>Αριθμός στηριγμάτων (7 από 7)</vt:lpstr>
      <vt:lpstr>Συγκράτημα (1 από 7)</vt:lpstr>
      <vt:lpstr>Συγκράτημα (2 από 7)</vt:lpstr>
      <vt:lpstr>Συγκράτημα (3 από 7)</vt:lpstr>
      <vt:lpstr>Συγκράτημα (4 από 7)</vt:lpstr>
      <vt:lpstr>Συγκράτημα (5 από 7)</vt:lpstr>
      <vt:lpstr>Συγκράτημα (6 από 7)</vt:lpstr>
      <vt:lpstr>Συγκράτημα (7 από 7)</vt:lpstr>
      <vt:lpstr>Γεφύρωμα ή ενδιάμεσο (1 από 2)</vt:lpstr>
      <vt:lpstr>Γεφύρωμα ή ενδιάμεσο (2 από 2)</vt:lpstr>
      <vt:lpstr>Ύπαρξη απαραίτητου χώρου</vt:lpstr>
      <vt:lpstr>Σωστά κατασκευασμένο γεφύρωμα</vt:lpstr>
      <vt:lpstr>Υλικά κατασκευής γεφυρωμάτων (1 από 4)</vt:lpstr>
      <vt:lpstr>Υλικά κατασκευής γεφυρωμάτων (2 από 4)</vt:lpstr>
      <vt:lpstr>Υλικά κατασκευής γεφυρωμάτων (3 από 4)</vt:lpstr>
      <vt:lpstr>Υλικά κατασκευής γεφυρωμάτων (4 από 4)</vt:lpstr>
      <vt:lpstr>Κριτήρια επιλογής υλικού γεφυρωμάτων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ΙΙ</dc:title>
  <dc:creator>opencourses@teiath.gr</dc:creator>
  <cp:lastModifiedBy>fkaram2</cp:lastModifiedBy>
  <cp:revision>20</cp:revision>
  <dcterms:created xsi:type="dcterms:W3CDTF">2014-01-16T08:34:48Z</dcterms:created>
  <dcterms:modified xsi:type="dcterms:W3CDTF">2015-07-06T08:36:15Z</dcterms:modified>
</cp:coreProperties>
</file>