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62" r:id="rId12"/>
    <p:sldId id="264" r:id="rId13"/>
    <p:sldId id="267" r:id="rId14"/>
    <p:sldId id="268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atthias_M.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File:Blood-centrifugation-schem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teinsplitterBot" TargetMode="External"/><Relationship Id="rId4" Type="http://schemas.openxmlformats.org/officeDocument/2006/relationships/hyperlink" Target="http://commons.wikimedia.org/wiki/File:Krew_Frakcjonowana.jpg" TargetMode="External"/><Relationship Id="rId9" Type="http://schemas.openxmlformats.org/officeDocument/2006/relationships/hyperlink" Target="http://creativecommons.org/licenses/by/3.0/deed.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 </a:t>
            </a:r>
            <a:r>
              <a:rPr lang="el-GR" sz="2600" dirty="0"/>
              <a:t>Πλύσιμο ερυθρών αιμοσφαιρίων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Πλύσιμο ερυθρών αιμοσφαιρίων».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3% διάλυμα ερυθρών αιμοσφαιρίων σε 0.9%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είναι ένα κοινό αντιδραστήριο στην </a:t>
            </a:r>
            <a:r>
              <a:rPr lang="el-GR" dirty="0" err="1" smtClean="0"/>
              <a:t>ανοσοαιματολογία</a:t>
            </a:r>
            <a:r>
              <a:rPr lang="en-US" dirty="0" smtClean="0"/>
              <a:t>.</a:t>
            </a:r>
          </a:p>
          <a:p>
            <a:r>
              <a:rPr lang="el-GR" dirty="0" smtClean="0"/>
              <a:t>Το εναιώρημα 3%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είναι κατά προσέγγιση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Πρέπει να είναι ικανό για να μπορέσει ο εργαστηριακός να διαβάσει ένωση αντιγόνου αντισώματος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αρχή μεθόδου είναι η </a:t>
            </a:r>
            <a:r>
              <a:rPr lang="el-GR" dirty="0" err="1" smtClean="0"/>
              <a:t>κλασμάτωση</a:t>
            </a:r>
            <a:r>
              <a:rPr lang="el-GR" dirty="0" smtClean="0"/>
              <a:t> (διαχωρισμός) με τη βοήθεια </a:t>
            </a:r>
            <a:r>
              <a:rPr lang="el-GR" dirty="0" err="1" smtClean="0"/>
              <a:t>φυγοκέντρησης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Αφαίρεση του πλάσματος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Αφαίρεση του </a:t>
            </a:r>
            <a:r>
              <a:rPr lang="en-US" dirty="0" smtClean="0"/>
              <a:t>buffy coat.</a:t>
            </a:r>
          </a:p>
          <a:p>
            <a:r>
              <a:rPr lang="el-GR" dirty="0" smtClean="0"/>
              <a:t>Αφαίρεση αιμοπεταλίων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Γιατί;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 πλάσμα υπάρχουν αντισώματα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 λευκά αιμοσφαίρια έχουν αντιγόνα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 αιμοπετάλια έχουν αντιγόνα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None/>
            </a:pPr>
            <a:r>
              <a:rPr lang="el-GR" b="1" dirty="0" smtClean="0"/>
              <a:t>ΣΤΟΧΟΣ: </a:t>
            </a:r>
            <a:r>
              <a:rPr lang="el-GR" dirty="0" smtClean="0"/>
              <a:t>απομόνωση καθαρού πληθυσμού </a:t>
            </a:r>
            <a:r>
              <a:rPr lang="en-US" dirty="0" smtClean="0"/>
              <a:t>RBCs.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Buffy coat</a:t>
            </a:r>
            <a:endParaRPr lang="el-GR" dirty="0"/>
          </a:p>
        </p:txBody>
      </p:sp>
      <p:pic>
        <p:nvPicPr>
          <p:cNvPr id="1026" name="Picture 2" descr="File:Blood-centrifugation-sche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3781425" cy="5048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ile:Krew Frakcjonow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41" y="1196753"/>
            <a:ext cx="2840167" cy="5048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66351" y="6271741"/>
            <a:ext cx="331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Krew </a:t>
            </a:r>
            <a:r>
              <a:rPr lang="en-US" sz="1200" dirty="0" err="1" smtClean="0">
                <a:latin typeface="+mn-lt"/>
                <a:hlinkClick r:id="rId4"/>
              </a:rPr>
              <a:t>Frakcjonowana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SteinsplitterBot"/>
              </a:rPr>
              <a:t>SteinsplitterBot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971600" y="6237311"/>
            <a:ext cx="378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Blood-centrifugation-scheme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Matthias M."/>
              </a:rPr>
              <a:t>Matthias M.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9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4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Ολικό αίμα σε </a:t>
            </a:r>
            <a:r>
              <a:rPr lang="en-US" dirty="0" smtClean="0"/>
              <a:t>EDTA.</a:t>
            </a:r>
          </a:p>
          <a:p>
            <a:r>
              <a:rPr lang="el-GR" dirty="0" smtClean="0"/>
              <a:t>Σωληνάρια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Πιπέττες</a:t>
            </a:r>
            <a:r>
              <a:rPr lang="el-GR" dirty="0" smtClean="0"/>
              <a:t> </a:t>
            </a:r>
            <a:r>
              <a:rPr lang="en-US" dirty="0" smtClean="0"/>
              <a:t>Pasteur.</a:t>
            </a:r>
            <a:endParaRPr lang="el-GR" dirty="0" smtClean="0"/>
          </a:p>
          <a:p>
            <a:r>
              <a:rPr lang="el-GR" dirty="0" smtClean="0"/>
              <a:t>Διάλυμα 0.9%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dirty="0" smtClean="0"/>
              <a:t>PBS.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9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  <a:r>
              <a:rPr lang="en-US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Φυγοκέντρηση</a:t>
            </a:r>
            <a:r>
              <a:rPr lang="el-GR" dirty="0" smtClean="0"/>
              <a:t> ολικού αίματος 3.000 στροφές για 5 λεπτά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Αφαίρεση πλάσματος και </a:t>
            </a:r>
            <a:r>
              <a:rPr lang="en-US" dirty="0" smtClean="0"/>
              <a:t>buffy coat.</a:t>
            </a:r>
          </a:p>
          <a:p>
            <a:r>
              <a:rPr lang="el-GR" dirty="0" smtClean="0"/>
              <a:t>Μεταφέρουμε περίπου 1</a:t>
            </a:r>
            <a:r>
              <a:rPr lang="en-US" dirty="0" smtClean="0"/>
              <a:t>ml </a:t>
            </a:r>
            <a:r>
              <a:rPr lang="el-GR" dirty="0" smtClean="0"/>
              <a:t>πακεταρισμένα </a:t>
            </a:r>
            <a:r>
              <a:rPr lang="en-US" dirty="0" smtClean="0"/>
              <a:t>RBCs (</a:t>
            </a:r>
            <a:r>
              <a:rPr lang="en-US" dirty="0" err="1" smtClean="0"/>
              <a:t>pRBCs</a:t>
            </a:r>
            <a:r>
              <a:rPr lang="en-US" dirty="0" smtClean="0"/>
              <a:t>) </a:t>
            </a:r>
            <a:r>
              <a:rPr lang="el-GR" dirty="0" smtClean="0"/>
              <a:t>σε σωληνάριο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Γεμίζουμε μέχρι τα 3/4 το σωληνάριο με 0.9%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επανεραιώρηση</a:t>
            </a:r>
            <a:r>
              <a:rPr lang="el-GR" dirty="0" smtClean="0"/>
              <a:t> των </a:t>
            </a:r>
            <a:r>
              <a:rPr lang="en-US" dirty="0" err="1" smtClean="0"/>
              <a:t>pRBCs</a:t>
            </a:r>
            <a:r>
              <a:rPr lang="el-GR" dirty="0" smtClean="0"/>
              <a:t> με </a:t>
            </a:r>
            <a:r>
              <a:rPr lang="en-US" dirty="0" smtClean="0"/>
              <a:t>Pasteur.</a:t>
            </a:r>
            <a:endParaRPr lang="el-GR" dirty="0" smtClean="0"/>
          </a:p>
          <a:p>
            <a:r>
              <a:rPr lang="el-GR" dirty="0" smtClean="0"/>
              <a:t>Κλείνουμε το σωληνάριο με πώμα ασφαλείας ή </a:t>
            </a:r>
            <a:r>
              <a:rPr lang="el-GR" dirty="0" err="1" smtClean="0"/>
              <a:t>παραφίλμ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err="1" smtClean="0"/>
              <a:t>Φυγοκέντρηση</a:t>
            </a:r>
            <a:r>
              <a:rPr lang="el-GR" dirty="0" smtClean="0"/>
              <a:t> 3.000 στροφές για 5 λεπτά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9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</a:t>
            </a:r>
            <a:r>
              <a:rPr lang="en-US" dirty="0"/>
              <a:t> </a:t>
            </a:r>
            <a:r>
              <a:rPr lang="el-GR" sz="3000" b="0" dirty="0" smtClean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πλύσιμο γίνεται 3-5 φορές έτσι ώστε να μην υπάρχει πιθανότητα να υπάρχουν στα </a:t>
            </a:r>
            <a:r>
              <a:rPr lang="en-US" dirty="0" err="1" smtClean="0"/>
              <a:t>pRBCs</a:t>
            </a:r>
            <a:r>
              <a:rPr lang="en-US" dirty="0" smtClean="0"/>
              <a:t> </a:t>
            </a:r>
            <a:r>
              <a:rPr lang="el-GR" dirty="0" smtClean="0"/>
              <a:t>πλάσμα ή </a:t>
            </a:r>
            <a:r>
              <a:rPr lang="en-US" dirty="0" smtClean="0"/>
              <a:t>WBCs, PLTs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3.000 στροφές για 5 λεπτά</a:t>
            </a:r>
            <a:r>
              <a:rPr lang="en-US" dirty="0" smtClean="0"/>
              <a:t>).</a:t>
            </a:r>
          </a:p>
          <a:p>
            <a:r>
              <a:rPr lang="el-GR" dirty="0" smtClean="0"/>
              <a:t>Τα </a:t>
            </a:r>
            <a:r>
              <a:rPr lang="en-US" dirty="0" err="1" smtClean="0"/>
              <a:t>pRBCs</a:t>
            </a:r>
            <a:r>
              <a:rPr lang="en-US" dirty="0" smtClean="0"/>
              <a:t> </a:t>
            </a:r>
            <a:r>
              <a:rPr lang="el-GR" dirty="0" smtClean="0"/>
              <a:t>τυποποιούνται κατά ΑΒΟ άμεσα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Θέλουμε πλυμένα </a:t>
            </a:r>
            <a:r>
              <a:rPr lang="en-US" dirty="0" smtClean="0"/>
              <a:t>RBCs</a:t>
            </a:r>
            <a:r>
              <a:rPr lang="el-GR" dirty="0" smtClean="0"/>
              <a:t> ομάδας Α, Β, 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Όλα τα σωληνάρια </a:t>
            </a:r>
            <a:r>
              <a:rPr lang="en-US" dirty="0" err="1" smtClean="0"/>
              <a:t>pRBCs</a:t>
            </a:r>
            <a:r>
              <a:rPr lang="en-US" dirty="0" smtClean="0"/>
              <a:t> </a:t>
            </a:r>
            <a:r>
              <a:rPr lang="el-GR" dirty="0" smtClean="0"/>
              <a:t>ενώνονται σε ένα ανά ομάδα ΑΒΟ (τουλάχιστον 4 διαφορετικών δοτών)</a:t>
            </a:r>
            <a:r>
              <a:rPr lang="en-US" dirty="0" smtClean="0"/>
              <a:t>.</a:t>
            </a:r>
          </a:p>
          <a:p>
            <a:r>
              <a:rPr lang="el-GR" dirty="0" smtClean="0"/>
              <a:t>Τα </a:t>
            </a:r>
            <a:r>
              <a:rPr lang="en-US" dirty="0" err="1" smtClean="0"/>
              <a:t>pRBCs</a:t>
            </a:r>
            <a:r>
              <a:rPr lang="en-US" dirty="0" smtClean="0"/>
              <a:t> </a:t>
            </a:r>
            <a:r>
              <a:rPr lang="el-GR" dirty="0" err="1" smtClean="0"/>
              <a:t>επαναιωρούνται</a:t>
            </a:r>
            <a:r>
              <a:rPr lang="el-GR" dirty="0" smtClean="0"/>
              <a:t> με 0.9%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l-GR" dirty="0" smtClean="0"/>
              <a:t> και φτιάχνεται 3% </a:t>
            </a:r>
            <a:r>
              <a:rPr lang="en-US" dirty="0" smtClean="0"/>
              <a:t>RBCs.</a:t>
            </a:r>
            <a:endParaRPr lang="el-GR" dirty="0" smtClean="0"/>
          </a:p>
          <a:p>
            <a:r>
              <a:rPr lang="el-GR" dirty="0" smtClean="0"/>
              <a:t>Προσοχή δεν χρειάζονται </a:t>
            </a:r>
            <a:r>
              <a:rPr lang="en-US" dirty="0" smtClean="0"/>
              <a:t>RBCs </a:t>
            </a:r>
            <a:r>
              <a:rPr lang="el-GR" dirty="0" smtClean="0"/>
              <a:t>ομάδας ΑΒ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7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αφαιρεθεί το </a:t>
            </a:r>
            <a:r>
              <a:rPr lang="en-US" dirty="0" smtClean="0"/>
              <a:t>buffy coat.</a:t>
            </a:r>
          </a:p>
          <a:p>
            <a:r>
              <a:rPr lang="el-GR" dirty="0" smtClean="0"/>
              <a:t>Δεν ξεχνάμε το παγιδευμένο πλάσμα στη στιβάδα των </a:t>
            </a:r>
            <a:r>
              <a:rPr lang="en-US" dirty="0" smtClean="0"/>
              <a:t>RBCs.</a:t>
            </a:r>
          </a:p>
          <a:p>
            <a:r>
              <a:rPr lang="el-GR" dirty="0" smtClean="0"/>
              <a:t>Σωστή </a:t>
            </a:r>
            <a:r>
              <a:rPr lang="el-GR" dirty="0" err="1" smtClean="0"/>
              <a:t>επαναιώρηση</a:t>
            </a:r>
            <a:r>
              <a:rPr lang="el-GR" dirty="0" smtClean="0"/>
              <a:t> των </a:t>
            </a:r>
            <a:r>
              <a:rPr lang="en-US" dirty="0" err="1" smtClean="0"/>
              <a:t>pRBCs</a:t>
            </a:r>
            <a:r>
              <a:rPr lang="en-US" dirty="0" smtClean="0"/>
              <a:t>.</a:t>
            </a:r>
          </a:p>
          <a:p>
            <a:r>
              <a:rPr lang="el-GR" dirty="0" smtClean="0"/>
              <a:t>Ήπια ανάδευση με το </a:t>
            </a:r>
            <a:r>
              <a:rPr lang="en-US" dirty="0" smtClean="0"/>
              <a:t>Pasteur.</a:t>
            </a:r>
          </a:p>
          <a:p>
            <a:r>
              <a:rPr lang="el-GR" dirty="0" smtClean="0"/>
              <a:t>Δεν χρησιμοποιούμε </a:t>
            </a:r>
            <a:r>
              <a:rPr lang="en-US" dirty="0" smtClean="0"/>
              <a:t>vortex </a:t>
            </a:r>
            <a:r>
              <a:rPr lang="el-GR" dirty="0" smtClean="0"/>
              <a:t>(μηχανική </a:t>
            </a:r>
            <a:r>
              <a:rPr lang="el-GR" dirty="0" err="1" smtClean="0"/>
              <a:t>αιμόλυση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b="1" dirty="0" smtClean="0"/>
              <a:t>Στην </a:t>
            </a:r>
            <a:r>
              <a:rPr lang="el-GR" b="1" dirty="0" err="1" smtClean="0"/>
              <a:t>ανοσοαιματολογία</a:t>
            </a:r>
            <a:r>
              <a:rPr lang="el-GR" b="1" dirty="0" smtClean="0"/>
              <a:t> το θετικό αποτέλεσμα μίας αντίδρασης είναι η </a:t>
            </a:r>
            <a:r>
              <a:rPr lang="el-GR" b="1" dirty="0" err="1" smtClean="0"/>
              <a:t>αιμόλυση</a:t>
            </a:r>
            <a:r>
              <a:rPr lang="el-GR" b="1" dirty="0" smtClean="0"/>
              <a:t> ή κροκίδωση</a:t>
            </a:r>
            <a:r>
              <a:rPr lang="en-US" b="1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5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20</TotalTime>
  <Words>933</Words>
  <Application>Microsoft Office PowerPoint</Application>
  <PresentationFormat>Προβολή στην οθόνη (4:3)</PresentationFormat>
  <Paragraphs>115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</vt:lpstr>
      <vt:lpstr>OC_template_updated</vt:lpstr>
      <vt:lpstr>Αιμοδοσία (E)</vt:lpstr>
      <vt:lpstr>Γενικά </vt:lpstr>
      <vt:lpstr>Σκοπός </vt:lpstr>
      <vt:lpstr>Buffy coat</vt:lpstr>
      <vt:lpstr>Υλικά </vt:lpstr>
      <vt:lpstr>Τεχνική 1/2</vt:lpstr>
      <vt:lpstr>Τεχνική 2/2</vt:lpstr>
      <vt:lpstr>Κρίσιμα σημεία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6</cp:revision>
  <dcterms:created xsi:type="dcterms:W3CDTF">2015-02-11T12:34:16Z</dcterms:created>
  <dcterms:modified xsi:type="dcterms:W3CDTF">2015-03-02T09:15:07Z</dcterms:modified>
</cp:coreProperties>
</file>