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9"/>
  </p:notesMasterIdLst>
  <p:handoutMasterIdLst>
    <p:handoutMasterId r:id="rId50"/>
  </p:handoutMasterIdLst>
  <p:sldIdLst>
    <p:sldId id="256" r:id="rId3"/>
    <p:sldId id="267" r:id="rId4"/>
    <p:sldId id="268"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257" r:id="rId42"/>
    <p:sldId id="262" r:id="rId43"/>
    <p:sldId id="264" r:id="rId44"/>
    <p:sldId id="306" r:id="rId45"/>
    <p:sldId id="307" r:id="rId46"/>
    <p:sldId id="266" r:id="rId47"/>
    <p:sldId id="261"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p:scale>
          <a:sx n="100" d="100"/>
          <a:sy n="100" d="100"/>
        </p:scale>
        <p:origin x="-1944" y="-108"/>
      </p:cViewPr>
      <p:guideLst>
        <p:guide orient="horz" pos="2160"/>
        <p:guide pos="2880"/>
      </p:guideLst>
    </p:cSldViewPr>
  </p:slideViewPr>
  <p:outlineViewPr>
    <p:cViewPr>
      <p:scale>
        <a:sx n="33" d="100"/>
        <a:sy n="33" d="100"/>
      </p:scale>
      <p:origin x="0" y="2668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169660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24045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705467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39537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47377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73991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01348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48451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60237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43416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638679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6405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4781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eidelberg.com/global/de/index.j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Offset_printi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rint-media-technology.blogspot.gr/2012/04/inking-units-part-1.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Λιθογραφία </a:t>
            </a:r>
            <a:r>
              <a:rPr lang="el-GR" sz="4400" b="1" dirty="0" smtClean="0">
                <a:solidFill>
                  <a:schemeClr val="tx1"/>
                </a:solidFill>
                <a:latin typeface="+mn-lt"/>
              </a:rPr>
              <a:t>– Όφσετ (Θ)</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a:t>
            </a:r>
            <a:r>
              <a:rPr lang="el-GR" sz="2600" dirty="0" smtClean="0"/>
              <a:t>:</a:t>
            </a:r>
            <a:r>
              <a:rPr lang="en-US" sz="2600" dirty="0" smtClean="0"/>
              <a:t> </a:t>
            </a:r>
            <a:r>
              <a:rPr lang="el-GR" sz="2600" dirty="0" smtClean="0"/>
              <a:t>Εισαγωγή στη μέθοδο </a:t>
            </a:r>
            <a:r>
              <a:rPr lang="el-GR" sz="2600" dirty="0" smtClean="0"/>
              <a:t>όφσετ (α</a:t>
            </a:r>
            <a:r>
              <a:rPr lang="el-GR" sz="2600" smtClean="0"/>
              <a:t>’ μέρος)</a:t>
            </a:r>
            <a:endParaRPr lang="en-US" sz="2600" dirty="0" smtClean="0"/>
          </a:p>
          <a:p>
            <a:pPr>
              <a:spcBef>
                <a:spcPts val="0"/>
              </a:spcBef>
            </a:pPr>
            <a:endParaRPr lang="el-GR" sz="2200" dirty="0" smtClean="0"/>
          </a:p>
          <a:p>
            <a:pPr>
              <a:spcBef>
                <a:spcPts val="0"/>
              </a:spcBef>
            </a:pPr>
            <a:r>
              <a:rPr lang="el-GR" sz="2200" dirty="0" smtClean="0"/>
              <a:t>Σπυρίδων Νομικός,</a:t>
            </a:r>
            <a:r>
              <a:rPr lang="en-US" sz="2200" dirty="0" smtClean="0"/>
              <a:t> </a:t>
            </a:r>
            <a:r>
              <a:rPr lang="el-GR" sz="2200" dirty="0" smtClean="0"/>
              <a:t>PhD</a:t>
            </a:r>
            <a:endParaRPr lang="el-GR" sz="2200" dirty="0"/>
          </a:p>
          <a:p>
            <a:pPr>
              <a:spcBef>
                <a:spcPts val="0"/>
              </a:spcBef>
            </a:pPr>
            <a:r>
              <a:rPr lang="el-GR" sz="2200" dirty="0" smtClean="0"/>
              <a:t>Τμήμα Γραφιστικής</a:t>
            </a:r>
          </a:p>
          <a:p>
            <a:pPr>
              <a:spcBef>
                <a:spcPts val="0"/>
              </a:spcBef>
            </a:pPr>
            <a:r>
              <a:rPr lang="el-GR" sz="2200" dirty="0" smtClean="0"/>
              <a:t>Κατεύθυνση Τεχνολογίας Γραφικών Τεχνών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41" b="-1"/>
          <a:stretch/>
        </p:blipFill>
        <p:spPr bwMode="auto">
          <a:xfrm>
            <a:off x="4045866" y="5286375"/>
            <a:ext cx="3348000" cy="7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a:t>
            </a:r>
            <a:r>
              <a:rPr lang="el-GR" dirty="0" smtClean="0"/>
              <a:t>εταφορά </a:t>
            </a:r>
            <a:r>
              <a:rPr lang="el-GR" dirty="0"/>
              <a:t>του θέματος στην εκτυπωτική </a:t>
            </a:r>
            <a:r>
              <a:rPr lang="el-GR" dirty="0" smtClean="0"/>
              <a:t>επιφάνεια  πλάκα </a:t>
            </a:r>
            <a:endParaRPr lang="el-GR" sz="3600" b="0" dirty="0"/>
          </a:p>
        </p:txBody>
      </p:sp>
      <p:sp>
        <p:nvSpPr>
          <p:cNvPr id="3" name="Θέση περιεχομένου 2"/>
          <p:cNvSpPr>
            <a:spLocks noGrp="1"/>
          </p:cNvSpPr>
          <p:nvPr>
            <p:ph idx="1"/>
          </p:nvPr>
        </p:nvSpPr>
        <p:spPr>
          <a:xfrm>
            <a:off x="457200" y="1196752"/>
            <a:ext cx="8363272" cy="5661248"/>
          </a:xfrm>
        </p:spPr>
        <p:txBody>
          <a:bodyPr>
            <a:noAutofit/>
          </a:bodyPr>
          <a:lstStyle/>
          <a:p>
            <a:pPr>
              <a:spcBef>
                <a:spcPts val="1200"/>
              </a:spcBef>
              <a:spcAft>
                <a:spcPts val="1200"/>
              </a:spcAft>
            </a:pPr>
            <a:r>
              <a:rPr lang="el-GR" sz="2400" dirty="0"/>
              <a:t>Υπάρχουν διάφορα είδη </a:t>
            </a:r>
            <a:r>
              <a:rPr lang="el-GR" sz="2400" dirty="0" smtClean="0"/>
              <a:t>πλακών,αλλά, κυριαρχούν στην εκτυπωτική διαδικασία με μέταλλο από, τσίγκο/ψευδάργυρος ή  </a:t>
            </a:r>
            <a:r>
              <a:rPr lang="el-GR" sz="2400" dirty="0"/>
              <a:t>αλουμινίου, που χρησιμοποιούνται για την </a:t>
            </a:r>
            <a:r>
              <a:rPr lang="el-GR" sz="2400" dirty="0" smtClean="0"/>
              <a:t>κατασκευή, (της </a:t>
            </a:r>
            <a:r>
              <a:rPr lang="el-GR" sz="2400" dirty="0"/>
              <a:t>εκτυπωτικής </a:t>
            </a:r>
            <a:r>
              <a:rPr lang="el-GR" sz="2400" dirty="0" smtClean="0"/>
              <a:t>πλάκας/μήτρα εκτύπωσης). </a:t>
            </a:r>
          </a:p>
          <a:p>
            <a:pPr>
              <a:spcBef>
                <a:spcPts val="1200"/>
              </a:spcBef>
              <a:spcAft>
                <a:spcPts val="1200"/>
              </a:spcAft>
            </a:pPr>
            <a:r>
              <a:rPr lang="el-GR" sz="2400" dirty="0" smtClean="0"/>
              <a:t>Τελικός </a:t>
            </a:r>
            <a:r>
              <a:rPr lang="el-GR" sz="2400" dirty="0"/>
              <a:t>σκοπός στη διαδικασία κατασκευής της είναι να μεταφερθεί πάνω της το θέμα που πρόκειται να εκτυπωθεί. Για το λόγο αυτό, η πλάκα καλύπτεται με φωτοευαίσθητη επίστρωση από τη μία της πλευρά. </a:t>
            </a:r>
            <a:endParaRPr lang="el-GR" sz="2400" dirty="0" smtClean="0"/>
          </a:p>
          <a:p>
            <a:pPr>
              <a:spcBef>
                <a:spcPts val="1200"/>
              </a:spcBef>
              <a:spcAft>
                <a:spcPts val="1200"/>
              </a:spcAft>
            </a:pPr>
            <a:r>
              <a:rPr lang="el-GR" sz="2400" dirty="0" smtClean="0"/>
              <a:t>Αφού </a:t>
            </a:r>
            <a:r>
              <a:rPr lang="el-GR" sz="2400" dirty="0"/>
              <a:t>το </a:t>
            </a:r>
            <a:r>
              <a:rPr lang="el-GR" sz="2400" dirty="0" smtClean="0"/>
              <a:t>θέμα από την μακέτα </a:t>
            </a:r>
            <a:r>
              <a:rPr lang="el-GR" sz="2400" dirty="0"/>
              <a:t>μετατραπεί σε θετικό φιλμ, τοποθετείται επάνω στην πλάκα και εκτίθεται μαζί της σε συνθήκες </a:t>
            </a:r>
            <a:r>
              <a:rPr lang="el-GR" sz="2400" dirty="0" smtClean="0"/>
              <a:t>φωτισμού </a:t>
            </a:r>
            <a:r>
              <a:rPr lang="en-US" sz="2400" dirty="0" smtClean="0"/>
              <a:t>(UV-Ultra Violet)</a:t>
            </a:r>
            <a:r>
              <a:rPr lang="el-GR" sz="2400" dirty="0" smtClean="0"/>
              <a:t>. </a:t>
            </a:r>
            <a:r>
              <a:rPr lang="el-GR" sz="2400" dirty="0"/>
              <a:t>Το θέμα </a:t>
            </a:r>
            <a:r>
              <a:rPr lang="el-GR" sz="2400" dirty="0" smtClean="0"/>
              <a:t>μεταφέρεται, έτσι, </a:t>
            </a:r>
            <a:r>
              <a:rPr lang="el-GR" sz="2400" dirty="0"/>
              <a:t>στην επιφάνειά της μέσω φωτοχημικών διεργασιών, που συντελούνται κατά τη διάρκεια του </a:t>
            </a:r>
            <a:r>
              <a:rPr lang="el-GR" sz="2400" dirty="0" smtClean="0"/>
              <a:t>φωτισμού και εμφάνισης.</a:t>
            </a:r>
          </a:p>
        </p:txBody>
      </p:sp>
      <p:sp>
        <p:nvSpPr>
          <p:cNvPr id="4" name="Θέση αριθμού διαφάνειας 3"/>
          <p:cNvSpPr>
            <a:spLocks noGrp="1"/>
          </p:cNvSpPr>
          <p:nvPr>
            <p:ph type="sldNum" sz="quarter" idx="12"/>
          </p:nvPr>
        </p:nvSpPr>
        <p:spPr>
          <a:xfrm>
            <a:off x="7956376" y="6356350"/>
            <a:ext cx="730424" cy="365125"/>
          </a:xfrm>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990474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Προευαισθητοποιημένες πλάκες</a:t>
            </a:r>
            <a:endParaRPr lang="el-GR" dirty="0"/>
          </a:p>
        </p:txBody>
      </p:sp>
      <p:sp>
        <p:nvSpPr>
          <p:cNvPr id="3" name="Θέση περιεχομένου 2"/>
          <p:cNvSpPr>
            <a:spLocks noGrp="1"/>
          </p:cNvSpPr>
          <p:nvPr>
            <p:ph idx="1"/>
          </p:nvPr>
        </p:nvSpPr>
        <p:spPr/>
        <p:txBody>
          <a:bodyPr/>
          <a:lstStyle/>
          <a:p>
            <a:pPr marL="0" indent="0">
              <a:buNone/>
            </a:pPr>
            <a:r>
              <a:rPr lang="el-GR" sz="2400" dirty="0"/>
              <a:t>Οι ευρέως χρησιμοποιούμενες από τα </a:t>
            </a:r>
            <a:r>
              <a:rPr lang="el-GR" sz="2400" dirty="0" smtClean="0"/>
              <a:t>εργαστήρια και επιχειρήσεις </a:t>
            </a:r>
            <a:r>
              <a:rPr lang="el-GR" sz="2400" dirty="0"/>
              <a:t>εκτυπώσεων </a:t>
            </a:r>
            <a:r>
              <a:rPr lang="el-GR" sz="2400" dirty="0" smtClean="0"/>
              <a:t>πλάκες, </a:t>
            </a:r>
            <a:r>
              <a:rPr lang="el-GR" sz="2400" dirty="0"/>
              <a:t>διατίθενται από το εμπόριο έτοιμες, με την επιφάνειά τους καλυμμένη από φωτοευαίσθητη επίστρωση. </a:t>
            </a:r>
            <a:r>
              <a:rPr lang="el-GR" sz="2400" dirty="0" smtClean="0"/>
              <a:t>Γι</a:t>
            </a:r>
            <a:r>
              <a:rPr lang="el-GR" sz="2400" dirty="0"/>
              <a:t>’ αυτό και ονομάζονται προευαισθητοποιημένες.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3961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Μεταφορά του θέματος στην εκτυπωτική </a:t>
            </a:r>
            <a:r>
              <a:rPr lang="el-GR" dirty="0" smtClean="0"/>
              <a:t>επιφάνεια </a:t>
            </a:r>
            <a:endParaRPr lang="el-GR" sz="3600" b="0" dirty="0"/>
          </a:p>
        </p:txBody>
      </p:sp>
      <p:sp>
        <p:nvSpPr>
          <p:cNvPr id="3" name="Θέση περιεχομένου 2"/>
          <p:cNvSpPr>
            <a:spLocks noGrp="1"/>
          </p:cNvSpPr>
          <p:nvPr>
            <p:ph idx="1"/>
          </p:nvPr>
        </p:nvSpPr>
        <p:spPr/>
        <p:txBody>
          <a:bodyPr>
            <a:normAutofit fontScale="70000" lnSpcReduction="20000"/>
          </a:bodyPr>
          <a:lstStyle/>
          <a:p>
            <a:r>
              <a:rPr lang="el-GR" dirty="0"/>
              <a:t>Η έκθεση, </a:t>
            </a:r>
            <a:r>
              <a:rPr lang="el-GR" dirty="0" smtClean="0"/>
              <a:t>της </a:t>
            </a:r>
            <a:r>
              <a:rPr lang="el-GR" dirty="0"/>
              <a:t>εκτυπωτικής πλάκας και του φιλμ σε συνθήκες φωτισμού πραγματοποιείται σε ένα ειδικό μηχάνημα, </a:t>
            </a:r>
            <a:r>
              <a:rPr lang="el-GR" dirty="0" smtClean="0"/>
              <a:t>φωτομεταφοράς που λειτουργεί φωτογραφικά με επαφή, μέσω υποπίεσης αέρα,το </a:t>
            </a:r>
            <a:r>
              <a:rPr lang="el-GR" b="1" dirty="0"/>
              <a:t>φωτομεταφορείο</a:t>
            </a:r>
            <a:r>
              <a:rPr lang="el-GR" dirty="0"/>
              <a:t>. </a:t>
            </a:r>
            <a:endParaRPr lang="el-GR" dirty="0" smtClean="0"/>
          </a:p>
          <a:p>
            <a:r>
              <a:rPr lang="el-GR" dirty="0" smtClean="0"/>
              <a:t>Το </a:t>
            </a:r>
            <a:r>
              <a:rPr lang="el-GR" dirty="0"/>
              <a:t>φιλμ και ο τσίγκος σε απόλυτη επαφή φωτίζονται. Ακολουθεί η διαδικασία της εμφάνισης του θέματος στον τσίγκο. </a:t>
            </a:r>
            <a:endParaRPr lang="el-GR" dirty="0" smtClean="0"/>
          </a:p>
          <a:p>
            <a:r>
              <a:rPr lang="el-GR" dirty="0" smtClean="0"/>
              <a:t>Οι </a:t>
            </a:r>
            <a:r>
              <a:rPr lang="el-GR" dirty="0"/>
              <a:t>περιοχές του φιλμ που </a:t>
            </a:r>
            <a:r>
              <a:rPr lang="el-GR" dirty="0" smtClean="0"/>
              <a:t>έχουν </a:t>
            </a:r>
            <a:r>
              <a:rPr lang="el-GR" dirty="0"/>
              <a:t>το θέμα, εμπόδισαν την έκθεση της αντίστοιχης επιφάνειας του τσίγκου στο φως. Έτσι, την κατέστησαν μελανόφιλη </a:t>
            </a:r>
            <a:r>
              <a:rPr lang="el-GR" dirty="0" smtClean="0"/>
              <a:t>(εκεί που υπάρχει θέμα)και υδρόφοβη (στα κενά σημεία όπου δεν υπάρχει θέμα). </a:t>
            </a:r>
          </a:p>
          <a:p>
            <a:r>
              <a:rPr lang="el-GR" dirty="0" smtClean="0"/>
              <a:t>Η </a:t>
            </a:r>
            <a:r>
              <a:rPr lang="el-GR" dirty="0"/>
              <a:t>φωτοευαίσθητη επίστρωση της </a:t>
            </a:r>
            <a:r>
              <a:rPr lang="el-GR" dirty="0" smtClean="0"/>
              <a:t>επιφάνειας </a:t>
            </a:r>
            <a:r>
              <a:rPr lang="el-GR" dirty="0"/>
              <a:t>του τσίγκου, που εκτέθηκε στο φως, </a:t>
            </a:r>
            <a:r>
              <a:rPr lang="el-GR" dirty="0" smtClean="0"/>
              <a:t>απομακρύνθηκαν </a:t>
            </a:r>
            <a:r>
              <a:rPr lang="el-GR" dirty="0"/>
              <a:t>με τα χημικά της εμφάνισης, αφήνοντας την επιφάνεια της πλάκας υδρόφιλη.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83973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Τεχνική </a:t>
            </a:r>
            <a:r>
              <a:rPr lang="en-US" dirty="0" smtClean="0"/>
              <a:t>CTP</a:t>
            </a:r>
            <a:endParaRPr lang="el-GR" dirty="0"/>
          </a:p>
        </p:txBody>
      </p:sp>
      <p:sp>
        <p:nvSpPr>
          <p:cNvPr id="3" name="Θέση περιεχομένου 2"/>
          <p:cNvSpPr>
            <a:spLocks noGrp="1"/>
          </p:cNvSpPr>
          <p:nvPr>
            <p:ph idx="1"/>
          </p:nvPr>
        </p:nvSpPr>
        <p:spPr/>
        <p:txBody>
          <a:bodyPr/>
          <a:lstStyle/>
          <a:p>
            <a:pPr marL="0" indent="0">
              <a:buNone/>
            </a:pPr>
            <a:r>
              <a:rPr lang="el-GR" sz="2800" dirty="0"/>
              <a:t>Τον τελευταίο </a:t>
            </a:r>
            <a:r>
              <a:rPr lang="el-GR" sz="2800" dirty="0" smtClean="0"/>
              <a:t>καιρό (από το 2000) αναπτύσσεται </a:t>
            </a:r>
            <a:r>
              <a:rPr lang="el-GR" sz="2800" dirty="0"/>
              <a:t>μία </a:t>
            </a:r>
            <a:r>
              <a:rPr lang="el-GR" sz="2800" dirty="0" smtClean="0"/>
              <a:t>αυτόματη και ηλεκτρονική </a:t>
            </a:r>
            <a:r>
              <a:rPr lang="el-GR" sz="2800" dirty="0"/>
              <a:t>μέθοδος μεταφοράς του θέματος στην εκτυπωτική πλάκα. Σε αυτή δε χρησιμοποιείται φιλμ, αλλά το θέμα </a:t>
            </a:r>
            <a:r>
              <a:rPr lang="el-GR" sz="2800" dirty="0" smtClean="0"/>
              <a:t>μεταφέρεται/εγγραφεται, </a:t>
            </a:r>
            <a:r>
              <a:rPr lang="el-GR" sz="2800" dirty="0"/>
              <a:t>μέσω ηλεκτρονικού υπολογιστή με την τεχνική CTP (</a:t>
            </a:r>
            <a:r>
              <a:rPr lang="el-GR" sz="2800" b="1" dirty="0"/>
              <a:t>Computer To Plate</a:t>
            </a:r>
            <a:r>
              <a:rPr lang="el-GR" sz="2800" dirty="0" smtClean="0"/>
              <a:t>). Εγγράφεται –ευαισθητοποιεί την προεαισθητοποιημένη επιφάνεια της μεταλλικής πλάκας και εμφανίζεται,μέσω εμφανιστικών υγρών το εκτυπούμενο θέμα όπου μετά γίνεται στέγνωση.</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142920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a:t>
            </a:r>
            <a:r>
              <a:rPr lang="el-GR" dirty="0" smtClean="0"/>
              <a:t>ίδη </a:t>
            </a:r>
            <a:r>
              <a:rPr lang="el-GR" dirty="0"/>
              <a:t>των </a:t>
            </a:r>
            <a:r>
              <a:rPr lang="el-GR" dirty="0" smtClean="0"/>
              <a:t>εκτυπωτικών μηχανών όφσετ </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sz="2800" dirty="0"/>
              <a:t>Οι μηχανές όφσετ μπορούν να ταξινομηθούν με βάση δύο διαφορετικά κριτήρια. </a:t>
            </a:r>
            <a:endParaRPr lang="en-US" sz="2800" dirty="0" smtClean="0"/>
          </a:p>
          <a:p>
            <a:r>
              <a:rPr lang="el-GR" sz="2800" dirty="0" smtClean="0"/>
              <a:t>Το </a:t>
            </a:r>
            <a:r>
              <a:rPr lang="el-GR" sz="2800" dirty="0"/>
              <a:t>πρώτο κριτήριο είναι ο αριθμός των χρωμάτων που τυπώνονται </a:t>
            </a:r>
            <a:r>
              <a:rPr lang="el-GR" sz="2800" dirty="0" smtClean="0"/>
              <a:t>με</a:t>
            </a:r>
            <a:r>
              <a:rPr lang="en-US" sz="2800" dirty="0" smtClean="0"/>
              <a:t> </a:t>
            </a:r>
            <a:r>
              <a:rPr lang="el-GR" sz="2800" dirty="0" smtClean="0"/>
              <a:t>ένα </a:t>
            </a:r>
            <a:r>
              <a:rPr lang="el-GR" sz="2800" dirty="0"/>
              <a:t>μόνο πέρασμα του εκτυπούμενου </a:t>
            </a:r>
            <a:r>
              <a:rPr lang="el-GR" sz="2800" dirty="0" smtClean="0"/>
              <a:t>υποστρώματος </a:t>
            </a:r>
            <a:r>
              <a:rPr lang="el-GR" sz="2800" dirty="0"/>
              <a:t>από τη μηχανή και </a:t>
            </a:r>
            <a:endParaRPr lang="en-US" sz="2800" dirty="0" smtClean="0"/>
          </a:p>
          <a:p>
            <a:r>
              <a:rPr lang="el-GR" sz="2800" dirty="0" smtClean="0"/>
              <a:t>Το </a:t>
            </a:r>
            <a:r>
              <a:rPr lang="el-GR" sz="2800" dirty="0"/>
              <a:t>δεύτερο η μορφή που έχει η τροφοδοσία του χαρτιού της </a:t>
            </a:r>
            <a:r>
              <a:rPr lang="el-GR" sz="2800" dirty="0" smtClean="0"/>
              <a:t>μηχανής,φύλλου ή ρολού).</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62619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των μηχανών </a:t>
            </a:r>
            <a:r>
              <a:rPr lang="el-GR" dirty="0" smtClean="0"/>
              <a:t>όφσετ 1/3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Σύμφωνα με </a:t>
            </a:r>
            <a:r>
              <a:rPr lang="el-GR" dirty="0" smtClean="0"/>
              <a:t>την πρώτη κατάταξη, </a:t>
            </a:r>
            <a:r>
              <a:rPr lang="el-GR" dirty="0"/>
              <a:t>υπάρχουν μηχανές μονόχρωμες, δίχρωμες, τετράχρωμες, εξάχρωμες, και σε εξαιρετικές περιπτώσεις και δωδεκάχρωμες. Το κάθε </a:t>
            </a:r>
            <a:r>
              <a:rPr lang="el-GR" dirty="0" smtClean="0"/>
              <a:t>χρώμα/μελάνι, </a:t>
            </a:r>
            <a:r>
              <a:rPr lang="el-GR" dirty="0"/>
              <a:t>τυπώνεται σε έναν ξεχωριστό πύργο. </a:t>
            </a:r>
            <a:endParaRPr lang="en-US" dirty="0" smtClean="0"/>
          </a:p>
          <a:p>
            <a:r>
              <a:rPr lang="el-GR" b="1" dirty="0" smtClean="0"/>
              <a:t>Πύργος</a:t>
            </a:r>
            <a:r>
              <a:rPr lang="el-GR" dirty="0" smtClean="0"/>
              <a:t> </a:t>
            </a:r>
            <a:r>
              <a:rPr lang="el-GR" dirty="0"/>
              <a:t>(</a:t>
            </a:r>
            <a:r>
              <a:rPr lang="en-US" dirty="0"/>
              <a:t>printing tower</a:t>
            </a:r>
            <a:r>
              <a:rPr lang="el-GR" dirty="0"/>
              <a:t>) είναι το </a:t>
            </a:r>
            <a:r>
              <a:rPr lang="el-GR" dirty="0" smtClean="0"/>
              <a:t>σύστημα-τμήμα </a:t>
            </a:r>
            <a:r>
              <a:rPr lang="el-GR" dirty="0"/>
              <a:t>της εκτυπωτικής μηχανής που αποτελείται από τρεις μεγάλους κυλίνδρους, αυτόν που φέρει την εκτυπωτική πλάκα, του καουτσούκ και της πίεσης, καθώς και τα συστήματα μελάνωσης και ύγρανσης. Οι μηχανές αυτές </a:t>
            </a:r>
            <a:r>
              <a:rPr lang="el-GR" dirty="0" smtClean="0"/>
              <a:t>μπορούν να τυπώνουν </a:t>
            </a:r>
            <a:r>
              <a:rPr lang="el-GR" dirty="0"/>
              <a:t>μόνο τη μία όψη του χαρτιού εκτύπωσης.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90965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των μηχανών </a:t>
            </a:r>
            <a:r>
              <a:rPr lang="el-GR" dirty="0" smtClean="0"/>
              <a:t>όφσετ 2/3 </a:t>
            </a:r>
            <a:endParaRPr lang="el-GR" dirty="0"/>
          </a:p>
        </p:txBody>
      </p:sp>
      <p:sp>
        <p:nvSpPr>
          <p:cNvPr id="3" name="Θέση περιεχομένου 2"/>
          <p:cNvSpPr>
            <a:spLocks noGrp="1"/>
          </p:cNvSpPr>
          <p:nvPr>
            <p:ph idx="1"/>
          </p:nvPr>
        </p:nvSpPr>
        <p:spPr/>
        <p:txBody>
          <a:bodyPr/>
          <a:lstStyle/>
          <a:p>
            <a:pPr marL="0" indent="0">
              <a:buNone/>
            </a:pPr>
            <a:r>
              <a:rPr lang="el-GR" sz="2800" dirty="0"/>
              <a:t>Ωστόσο, υπάρχουν μηχανές που τυπώνουν και τις δύο όψεις του με ένα μόνο πέρασμα (αμφίπλευρες). Για το σκοπό αυτό το χαρτί περνά ανάμεσα από δύο κυλίνδρους καουτσούκ, οι οποίοι μεταφέρουν τα θέματα από δύο διαφορετικούς εκτυπωτικούς κυλίνδρους. Κάθε θέμα αντιστοιχεί σε μία όψη χαρτιού. Στο σύστημα αυτό οι ίδιοι οι κύλινδροι καουτσούκ λειτουργούν ταυτόχρονα και ως κύλινδροι </a:t>
            </a:r>
            <a:r>
              <a:rPr lang="el-GR" sz="2800" dirty="0" smtClean="0"/>
              <a:t>πίεσης.Υπάρχουν αρκετοί μηχανισμοί για την αλλαγή και εκτύπωση από την μία όψη στην δεύτερη (πίσω όψη του χαρτιού) και εναλλάξ.</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86740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Είδη των μηχανών </a:t>
            </a:r>
            <a:r>
              <a:rPr lang="el-GR" dirty="0" smtClean="0"/>
              <a:t>όφσετ 3/3 </a:t>
            </a:r>
            <a:endParaRPr lang="el-GR" dirty="0"/>
          </a:p>
        </p:txBody>
      </p:sp>
      <p:sp>
        <p:nvSpPr>
          <p:cNvPr id="3" name="Θέση περιεχομένου 2"/>
          <p:cNvSpPr>
            <a:spLocks noGrp="1"/>
          </p:cNvSpPr>
          <p:nvPr>
            <p:ph idx="1"/>
          </p:nvPr>
        </p:nvSpPr>
        <p:spPr/>
        <p:txBody>
          <a:bodyPr/>
          <a:lstStyle/>
          <a:p>
            <a:pPr marL="0" indent="0">
              <a:buNone/>
            </a:pPr>
            <a:r>
              <a:rPr lang="el-GR" sz="2800" dirty="0"/>
              <a:t>Σύμφωνα με το δεύτερο </a:t>
            </a:r>
            <a:r>
              <a:rPr lang="el-GR" sz="2800" dirty="0" smtClean="0"/>
              <a:t>κριτήριο κατάταξης, </a:t>
            </a:r>
            <a:r>
              <a:rPr lang="el-GR" sz="2800" dirty="0"/>
              <a:t>οι μηχανές εκτύπωσης (πιεστήρια) κατατάσσονται σε δύο κατηγορίες, </a:t>
            </a:r>
            <a:endParaRPr lang="el-GR" sz="2800" dirty="0" smtClean="0"/>
          </a:p>
          <a:p>
            <a:r>
              <a:rPr lang="el-GR" sz="2800" dirty="0" smtClean="0"/>
              <a:t>στις </a:t>
            </a:r>
            <a:r>
              <a:rPr lang="el-GR" sz="2800" dirty="0"/>
              <a:t>μηχανές τροφοδοσίας φύλλων και </a:t>
            </a:r>
            <a:endParaRPr lang="el-GR" sz="2800" dirty="0" smtClean="0"/>
          </a:p>
          <a:p>
            <a:r>
              <a:rPr lang="el-GR" sz="2800" dirty="0" smtClean="0"/>
              <a:t>στις </a:t>
            </a:r>
            <a:r>
              <a:rPr lang="el-GR" sz="2800" dirty="0"/>
              <a:t>μηχανές τροφοδοσίας ρολού.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4442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Πιεστήρια φύλλων</a:t>
            </a:r>
            <a:endParaRPr lang="el-GR" dirty="0"/>
          </a:p>
        </p:txBody>
      </p:sp>
      <p:sp>
        <p:nvSpPr>
          <p:cNvPr id="3" name="Θέση περιεχομένου 2"/>
          <p:cNvSpPr>
            <a:spLocks noGrp="1"/>
          </p:cNvSpPr>
          <p:nvPr>
            <p:ph idx="1"/>
          </p:nvPr>
        </p:nvSpPr>
        <p:spPr/>
        <p:txBody>
          <a:bodyPr>
            <a:normAutofit lnSpcReduction="10000"/>
          </a:bodyPr>
          <a:lstStyle/>
          <a:p>
            <a:r>
              <a:rPr lang="el-GR" sz="2400" dirty="0"/>
              <a:t>Στα πιεστήρια φύλλων η μηχανή τροφοδοτείται από ξεχωριστά </a:t>
            </a:r>
            <a:r>
              <a:rPr lang="el-GR" sz="2400" dirty="0" smtClean="0"/>
              <a:t>φύλλα, δύο διαστάσεων. </a:t>
            </a:r>
          </a:p>
          <a:p>
            <a:r>
              <a:rPr lang="el-GR" sz="2400" dirty="0" smtClean="0"/>
              <a:t>Χαρακτηριστικό </a:t>
            </a:r>
            <a:r>
              <a:rPr lang="el-GR" sz="2400" dirty="0"/>
              <a:t>γνώρισμα αυτών των μηχανών είναι ότι, αν και καθορίζουν το μέγιστο των διαστάσεων του χαρτιού που μπορούν να εκτυπώσουν, ωστόσο, μπορούν να </a:t>
            </a:r>
            <a:r>
              <a:rPr lang="el-GR" sz="2400" dirty="0" smtClean="0"/>
              <a:t>δεχτούν/τυπώσουν </a:t>
            </a:r>
            <a:r>
              <a:rPr lang="el-GR" sz="2400" dirty="0"/>
              <a:t>και χαρτιά μικρότερων </a:t>
            </a:r>
            <a:r>
              <a:rPr lang="el-GR" sz="2400" dirty="0" smtClean="0"/>
              <a:t>διαστάσεων,σύμφωνα με τις προδιαγραφές της κατασκευάστριας εταιρείας. </a:t>
            </a:r>
          </a:p>
          <a:p>
            <a:r>
              <a:rPr lang="el-GR" sz="2400" dirty="0"/>
              <a:t>Τις μηχανές αυτές τροφοδοσίας φύλλων, ανάλογα με το μέγιστο  μέγεθος χαρτιού που μπορούν να τυπώσουν, τις διακρίνουμε σε τρεις κυρίως κατηγορίες:</a:t>
            </a:r>
          </a:p>
          <a:p>
            <a:pPr lvl="1"/>
            <a:r>
              <a:rPr lang="el-GR" sz="1800" dirty="0"/>
              <a:t>μικρού μεγέθους (μέχρι </a:t>
            </a:r>
            <a:r>
              <a:rPr lang="el-GR" sz="1800" dirty="0" smtClean="0"/>
              <a:t>29cm Χ 43cm</a:t>
            </a:r>
            <a:r>
              <a:rPr lang="el-GR" sz="1800" dirty="0"/>
              <a:t>).</a:t>
            </a:r>
          </a:p>
          <a:p>
            <a:pPr lvl="1"/>
            <a:r>
              <a:rPr lang="el-GR" sz="1800" dirty="0"/>
              <a:t>μεσαίου μεγέθους (από την προηγούμενη διάσταση μέχρι </a:t>
            </a:r>
            <a:r>
              <a:rPr lang="el-GR" sz="1800" dirty="0" smtClean="0"/>
              <a:t>70cm Χ 100cm</a:t>
            </a:r>
            <a:r>
              <a:rPr lang="el-GR" sz="1800" dirty="0"/>
              <a:t>).</a:t>
            </a:r>
          </a:p>
          <a:p>
            <a:pPr lvl="1"/>
            <a:r>
              <a:rPr lang="el-GR" sz="1800" dirty="0"/>
              <a:t>μεγάλου μεγέθους (από την προηγούμενη διάσταση μέχρι 140 cm Χ 200 cm).</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07292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Πιεστήριο οφσετ φύλλου</a:t>
            </a:r>
            <a:endParaRPr lang="el-GR"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2500" y="2850356"/>
            <a:ext cx="7239000" cy="173355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3" name="TextBox 2"/>
          <p:cNvSpPr txBox="1"/>
          <p:nvPr/>
        </p:nvSpPr>
        <p:spPr>
          <a:xfrm>
            <a:off x="2843808" y="4725144"/>
            <a:ext cx="3024336" cy="276999"/>
          </a:xfrm>
          <a:prstGeom prst="rect">
            <a:avLst/>
          </a:prstGeom>
          <a:noFill/>
        </p:spPr>
        <p:txBody>
          <a:bodyPr wrap="square" rtlCol="0">
            <a:spAutoFit/>
          </a:bodyPr>
          <a:lstStyle/>
          <a:p>
            <a:r>
              <a:rPr lang="en-US" sz="1200" dirty="0">
                <a:latin typeface="+mn-lt"/>
                <a:hlinkClick r:id="rId4"/>
              </a:rPr>
              <a:t>© Heidelberger Druckmaschinen </a:t>
            </a:r>
            <a:r>
              <a:rPr lang="en-US" sz="1200" dirty="0" smtClean="0">
                <a:latin typeface="+mn-lt"/>
                <a:hlinkClick r:id="rId4"/>
              </a:rPr>
              <a:t>AG</a:t>
            </a:r>
            <a:endParaRPr lang="en-US" sz="1200" dirty="0">
              <a:latin typeface="+mn-lt"/>
            </a:endParaRPr>
          </a:p>
        </p:txBody>
      </p:sp>
    </p:spTree>
    <p:extLst>
      <p:ext uri="{BB962C8B-B14F-4D97-AF65-F5344CB8AC3E}">
        <p14:creationId xmlns:p14="http://schemas.microsoft.com/office/powerpoint/2010/main" val="396104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Επιπεδοτυπία</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800" dirty="0"/>
              <a:t>Ο όρος </a:t>
            </a:r>
            <a:r>
              <a:rPr lang="el-GR" sz="2800" b="1" dirty="0"/>
              <a:t>επιπεδοτυπία</a:t>
            </a:r>
            <a:r>
              <a:rPr lang="el-GR" sz="2800" dirty="0"/>
              <a:t> αναφέρεται σε όλες εκείνες τις εκτυπωτικές μεθόδους, στις οποίες η πλάκα εκτύπωσης που χρησιμοποιείται δεν έχει εσοχές ή εξοχές, αλλά </a:t>
            </a:r>
            <a:r>
              <a:rPr lang="el-GR" sz="2800" dirty="0" smtClean="0"/>
              <a:t>η εκτυπούμενη και η </a:t>
            </a:r>
            <a:r>
              <a:rPr lang="el-GR" sz="2800" dirty="0"/>
              <a:t>μη </a:t>
            </a:r>
            <a:r>
              <a:rPr lang="el-GR" sz="2800" dirty="0" smtClean="0"/>
              <a:t>εκτυπούμενη επιφάνεια, </a:t>
            </a:r>
            <a:r>
              <a:rPr lang="el-GR" sz="2800" dirty="0"/>
              <a:t>βρίσκονται στο ίδιο επίπεδο. </a:t>
            </a:r>
            <a:endParaRPr lang="en-US" sz="2800" dirty="0" smtClean="0"/>
          </a:p>
          <a:p>
            <a:r>
              <a:rPr lang="el-GR" sz="2800" dirty="0" smtClean="0"/>
              <a:t>Το </a:t>
            </a:r>
            <a:r>
              <a:rPr lang="el-GR" sz="2800" dirty="0"/>
              <a:t>μελάνι εκτύπωσης μεταφέρεται στα σημεία όπου υπάρχει  θέμα στην εκτυπωτική πλάκα, ενώ εκεί όπου δεν </a:t>
            </a:r>
            <a:r>
              <a:rPr lang="el-GR" sz="2800" dirty="0" smtClean="0"/>
              <a:t>υπάρχει</a:t>
            </a:r>
            <a:r>
              <a:rPr lang="en-US" sz="2800" dirty="0" smtClean="0"/>
              <a:t> </a:t>
            </a:r>
            <a:r>
              <a:rPr lang="el-GR" sz="2800" dirty="0" smtClean="0"/>
              <a:t>εκτυπούμενο </a:t>
            </a:r>
            <a:r>
              <a:rPr lang="el-GR" sz="2800" dirty="0"/>
              <a:t>θέμα, υπάρχει </a:t>
            </a:r>
            <a:r>
              <a:rPr lang="el-GR" sz="2800" dirty="0" smtClean="0"/>
              <a:t>υγρό περίβρεξης. </a:t>
            </a:r>
            <a:endParaRPr lang="en-US" sz="2800" dirty="0" smtClean="0"/>
          </a:p>
          <a:p>
            <a:r>
              <a:rPr lang="el-GR" sz="2800" dirty="0" smtClean="0"/>
              <a:t>Η </a:t>
            </a:r>
            <a:r>
              <a:rPr lang="el-GR" sz="2800" dirty="0"/>
              <a:t>εκτύπωση επιτυγχάνεται χάρη στην ιδιότητα </a:t>
            </a:r>
            <a:r>
              <a:rPr lang="el-GR" sz="2800" dirty="0" smtClean="0"/>
              <a:t>του υγρού περίβρεξης (π.χ.νερό ή αλκοόλη) </a:t>
            </a:r>
            <a:r>
              <a:rPr lang="el-GR" sz="2800" dirty="0"/>
              <a:t>να απωθεί τη λιπαρή </a:t>
            </a:r>
            <a:r>
              <a:rPr lang="el-GR" sz="2800" dirty="0" smtClean="0"/>
              <a:t>μελάνη, λόγω του διαφορετικού ΠΕ.ΧΑ.(</a:t>
            </a:r>
            <a:r>
              <a:rPr lang="en-US" sz="2800" dirty="0" smtClean="0"/>
              <a:t>PH).</a:t>
            </a:r>
            <a:r>
              <a:rPr lang="el-GR" sz="2800" dirty="0" smtClean="0"/>
              <a:t> </a:t>
            </a:r>
            <a:r>
              <a:rPr lang="el-GR" sz="2800" dirty="0"/>
              <a:t>Επομένως η μελάνη συγκρατείται μόνο από τα σημεία, όπου υπάρχει θέμα.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186425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Πιεστήρια ρολού</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3000" dirty="0"/>
              <a:t>Στα πιεστήρια ρολού τόσο η τροφοδοσία όσο και η παραλαβή γίνονται με τη </a:t>
            </a:r>
            <a:r>
              <a:rPr lang="el-GR" sz="3000" dirty="0" smtClean="0"/>
              <a:t>εκτύπωση από ρολού χαρτιού. </a:t>
            </a:r>
          </a:p>
          <a:p>
            <a:r>
              <a:rPr lang="el-GR" sz="3000" dirty="0" smtClean="0"/>
              <a:t>Χαρακτηριστικό </a:t>
            </a:r>
            <a:r>
              <a:rPr lang="el-GR" sz="3000" dirty="0"/>
              <a:t>γνώρισμα αυτών των μηχανών είναι η μεγάλη ταχύτητα εκτύπωσης εξαιτίας της συνεχούς τροφοδοσίας της μηχανής με χαρτί. Γι’ αυτό είναι ιδανικές για παραγωγή εφημερίδων, περιοδικών και γενικά για μεγάλο αριθμό αντιτύπων. </a:t>
            </a:r>
            <a:endParaRPr lang="el-GR" sz="3000" dirty="0" smtClean="0"/>
          </a:p>
          <a:p>
            <a:r>
              <a:rPr lang="el-GR" sz="3000" dirty="0" smtClean="0"/>
              <a:t>Στην </a:t>
            </a:r>
            <a:r>
              <a:rPr lang="el-GR" sz="3000" dirty="0"/>
              <a:t>περίπτωση αυτή το θέμα της εκτύπωσης πρέπει να καλύπτει </a:t>
            </a:r>
            <a:r>
              <a:rPr lang="el-GR" sz="3000" dirty="0" smtClean="0"/>
              <a:t>σχεδόν ολόκληρη την </a:t>
            </a:r>
            <a:r>
              <a:rPr lang="el-GR" sz="3000" dirty="0"/>
              <a:t>επιφάνεια της εκτυπωτικής πλάκας, που έχει τη μορφή κυλίνδρου. Έτσι ελαχιστοποιούνται οι απώλειες σε χαρτί.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93512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a:t>
            </a:r>
            <a:r>
              <a:rPr lang="el-GR" dirty="0" smtClean="0"/>
              <a:t>έρη </a:t>
            </a:r>
            <a:r>
              <a:rPr lang="el-GR" dirty="0"/>
              <a:t>της μηχανής </a:t>
            </a:r>
            <a:r>
              <a:rPr lang="el-GR" dirty="0" smtClean="0"/>
              <a:t>όφσετ </a:t>
            </a:r>
            <a:endParaRPr lang="el-GR" sz="3600" b="0"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Μία απλή μονόχρωμη μηχανή όφσετ αποτελείται από τα εξής μέρη:</a:t>
            </a:r>
          </a:p>
          <a:p>
            <a:pPr marL="0" indent="0">
              <a:buNone/>
            </a:pPr>
            <a:r>
              <a:rPr lang="el-GR" dirty="0" smtClean="0"/>
              <a:t>1.τον τροφοδότη πατάρι εισαγωγής χαρτιού ή εκτύλιξη ρολού </a:t>
            </a:r>
          </a:p>
          <a:p>
            <a:pPr marL="0" indent="0">
              <a:buNone/>
            </a:pPr>
            <a:r>
              <a:rPr lang="el-GR" dirty="0" smtClean="0"/>
              <a:t>2</a:t>
            </a:r>
            <a:r>
              <a:rPr lang="el-GR" dirty="0"/>
              <a:t>. τον καταρράκτη </a:t>
            </a:r>
            <a:r>
              <a:rPr lang="el-GR" dirty="0" smtClean="0"/>
              <a:t>ή κύλινδρα τάνυσης κ τροφοδοσίας</a:t>
            </a:r>
            <a:endParaRPr lang="el-GR" dirty="0"/>
          </a:p>
          <a:p>
            <a:pPr marL="0" indent="0">
              <a:buNone/>
            </a:pPr>
            <a:r>
              <a:rPr lang="el-GR" dirty="0"/>
              <a:t>3. το σύστημα ύγρανσης (</a:t>
            </a:r>
            <a:r>
              <a:rPr lang="en-US" dirty="0"/>
              <a:t>dampening system</a:t>
            </a:r>
            <a:r>
              <a:rPr lang="el-GR" dirty="0"/>
              <a:t>)</a:t>
            </a:r>
          </a:p>
          <a:p>
            <a:pPr marL="0" indent="0">
              <a:buNone/>
            </a:pPr>
            <a:r>
              <a:rPr lang="el-GR" dirty="0"/>
              <a:t>4. το σύστημα μελάνωσης (</a:t>
            </a:r>
            <a:r>
              <a:rPr lang="en-US" dirty="0"/>
              <a:t>inking system</a:t>
            </a:r>
            <a:r>
              <a:rPr lang="el-GR" dirty="0"/>
              <a:t>)</a:t>
            </a:r>
          </a:p>
          <a:p>
            <a:pPr marL="0" indent="0">
              <a:buNone/>
            </a:pPr>
            <a:r>
              <a:rPr lang="el-GR" dirty="0"/>
              <a:t>5. τον κύλινδρο εκτύπωσης (</a:t>
            </a:r>
            <a:r>
              <a:rPr lang="en-US" dirty="0"/>
              <a:t>plate cylinder</a:t>
            </a:r>
            <a:r>
              <a:rPr lang="el-GR" dirty="0"/>
              <a:t>)</a:t>
            </a:r>
          </a:p>
          <a:p>
            <a:pPr marL="0" indent="0">
              <a:buNone/>
            </a:pPr>
            <a:r>
              <a:rPr lang="el-GR" dirty="0"/>
              <a:t>6. τον κύλινδρο μεταφοράς / καουτσούκ (</a:t>
            </a:r>
            <a:r>
              <a:rPr lang="en-US" dirty="0"/>
              <a:t>blanket cylinder</a:t>
            </a:r>
            <a:r>
              <a:rPr lang="el-GR" dirty="0"/>
              <a:t>)</a:t>
            </a:r>
          </a:p>
          <a:p>
            <a:pPr marL="0" indent="0">
              <a:buNone/>
            </a:pPr>
            <a:r>
              <a:rPr lang="el-GR" dirty="0"/>
              <a:t>7. τον κύλινδρο πίεσης (</a:t>
            </a:r>
            <a:r>
              <a:rPr lang="en-US" dirty="0"/>
              <a:t>impression cylinder</a:t>
            </a:r>
            <a:r>
              <a:rPr lang="el-GR" dirty="0" smtClean="0"/>
              <a:t>) &amp; σύστημα στέγνωσης (ανάλογα με την διάταξη της μηχανής και το είδος της μελάνης)</a:t>
            </a:r>
            <a:endParaRPr lang="el-GR" dirty="0"/>
          </a:p>
          <a:p>
            <a:pPr marL="0" indent="0">
              <a:buNone/>
            </a:pPr>
            <a:r>
              <a:rPr lang="el-GR" dirty="0"/>
              <a:t>8. το σύστημα μεταφοράς φύλλων </a:t>
            </a:r>
            <a:r>
              <a:rPr lang="el-GR" dirty="0" smtClean="0"/>
              <a:t>–ρολού </a:t>
            </a:r>
            <a:endParaRPr lang="el-GR" dirty="0"/>
          </a:p>
          <a:p>
            <a:pPr marL="0" indent="0">
              <a:buNone/>
            </a:pPr>
            <a:r>
              <a:rPr lang="el-GR" dirty="0"/>
              <a:t>9. την εξαγωγή</a:t>
            </a:r>
            <a:r>
              <a:rPr lang="en-US" dirty="0"/>
              <a:t> (delivery unit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20855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Μέρη μηχανής όφσετ ρολού</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732" y="1700808"/>
            <a:ext cx="3240360" cy="366700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Ορθογώνιο 5"/>
          <p:cNvSpPr/>
          <p:nvPr/>
        </p:nvSpPr>
        <p:spPr>
          <a:xfrm>
            <a:off x="1926488" y="5805264"/>
            <a:ext cx="3706849" cy="276999"/>
          </a:xfrm>
          <a:prstGeom prst="rect">
            <a:avLst/>
          </a:prstGeom>
        </p:spPr>
        <p:txBody>
          <a:bodyPr wrap="none">
            <a:spAutoFit/>
          </a:bodyPr>
          <a:lstStyle/>
          <a:p>
            <a:r>
              <a:rPr lang="en-US" sz="1200" dirty="0" smtClean="0">
                <a:solidFill>
                  <a:schemeClr val="tx1">
                    <a:lumMod val="50000"/>
                    <a:lumOff val="50000"/>
                  </a:schemeClr>
                </a:solidFill>
                <a:latin typeface="+mn-lt"/>
              </a:rPr>
              <a:t>"</a:t>
            </a:r>
            <a:r>
              <a:rPr lang="en-US" sz="1200" dirty="0" smtClean="0">
                <a:solidFill>
                  <a:schemeClr val="tx1">
                    <a:lumMod val="50000"/>
                    <a:lumOff val="50000"/>
                  </a:schemeClr>
                </a:solidFill>
                <a:latin typeface="+mn-lt"/>
                <a:hlinkClick r:id="rId3"/>
              </a:rPr>
              <a:t>Offset</a:t>
            </a:r>
            <a:r>
              <a:rPr lang="en-US" sz="1200" dirty="0">
                <a:solidFill>
                  <a:schemeClr val="tx1">
                    <a:lumMod val="50000"/>
                    <a:lumOff val="50000"/>
                  </a:schemeClr>
                </a:solidFill>
                <a:latin typeface="+mn-lt"/>
                <a:hlinkClick r:id="rId3"/>
              </a:rPr>
              <a:t> </a:t>
            </a:r>
            <a:r>
              <a:rPr lang="en-US" sz="1200" dirty="0">
                <a:solidFill>
                  <a:schemeClr val="tx1">
                    <a:lumMod val="50000"/>
                    <a:lumOff val="50000"/>
                  </a:schemeClr>
                </a:solidFill>
                <a:latin typeface="+mn-lt"/>
              </a:rPr>
              <a:t>"</a:t>
            </a:r>
            <a:r>
              <a:rPr lang="el-GR" sz="1200" dirty="0" smtClean="0">
                <a:solidFill>
                  <a:schemeClr val="tx1">
                    <a:lumMod val="50000"/>
                    <a:lumOff val="50000"/>
                  </a:schemeClr>
                </a:solidFill>
                <a:latin typeface="+mn-lt"/>
              </a:rPr>
              <a:t> από</a:t>
            </a:r>
            <a:r>
              <a:rPr lang="en-US" sz="1200" dirty="0" smtClean="0">
                <a:solidFill>
                  <a:schemeClr val="tx1">
                    <a:lumMod val="50000"/>
                    <a:lumOff val="50000"/>
                  </a:schemeClr>
                </a:solidFill>
                <a:latin typeface="+mn-lt"/>
              </a:rPr>
              <a:t> </a:t>
            </a:r>
            <a:r>
              <a:rPr lang="en-US" sz="1200" dirty="0" smtClean="0">
                <a:solidFill>
                  <a:schemeClr val="tx1">
                    <a:lumMod val="50000"/>
                    <a:lumOff val="50000"/>
                  </a:schemeClr>
                </a:solidFill>
                <a:latin typeface="+mn-lt"/>
                <a:hlinkClick r:id="rId3"/>
              </a:rPr>
              <a:t>Yrithinnd</a:t>
            </a:r>
            <a:r>
              <a:rPr lang="el-GR" sz="1200" dirty="0" smtClean="0">
                <a:solidFill>
                  <a:schemeClr val="tx1">
                    <a:lumMod val="50000"/>
                    <a:lumOff val="50000"/>
                  </a:schemeClr>
                </a:solidFill>
                <a:latin typeface="+mn-lt"/>
              </a:rPr>
              <a:t> διαθέσιμο με άδεια </a:t>
            </a:r>
            <a:r>
              <a:rPr lang="en-US" sz="1200" dirty="0" smtClean="0">
                <a:solidFill>
                  <a:schemeClr val="tx1">
                    <a:lumMod val="50000"/>
                    <a:lumOff val="50000"/>
                  </a:schemeClr>
                </a:solidFill>
                <a:latin typeface="+mn-lt"/>
                <a:hlinkClick r:id="rId4"/>
              </a:rPr>
              <a:t>CC </a:t>
            </a:r>
            <a:r>
              <a:rPr lang="en-US" sz="1200" dirty="0">
                <a:solidFill>
                  <a:schemeClr val="tx1">
                    <a:lumMod val="50000"/>
                    <a:lumOff val="50000"/>
                  </a:schemeClr>
                </a:solidFill>
                <a:latin typeface="+mn-lt"/>
                <a:hlinkClick r:id="rId4"/>
              </a:rPr>
              <a:t>BY-SA 3.0</a:t>
            </a:r>
            <a:endParaRPr lang="el-GR" sz="1200" dirty="0">
              <a:solidFill>
                <a:schemeClr val="tx1">
                  <a:lumMod val="50000"/>
                  <a:lumOff val="50000"/>
                </a:schemeClr>
              </a:solidFill>
              <a:latin typeface="+mn-lt"/>
            </a:endParaRPr>
          </a:p>
        </p:txBody>
      </p:sp>
    </p:spTree>
    <p:extLst>
      <p:ext uri="{BB962C8B-B14F-4D97-AF65-F5344CB8AC3E}">
        <p14:creationId xmlns:p14="http://schemas.microsoft.com/office/powerpoint/2010/main" val="110077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Τροφοδότης</a:t>
            </a:r>
            <a:endParaRPr lang="el-GR" dirty="0"/>
          </a:p>
        </p:txBody>
      </p:sp>
      <p:sp>
        <p:nvSpPr>
          <p:cNvPr id="3" name="Θέση περιεχομένου 2"/>
          <p:cNvSpPr>
            <a:spLocks noGrp="1"/>
          </p:cNvSpPr>
          <p:nvPr>
            <p:ph idx="1"/>
          </p:nvPr>
        </p:nvSpPr>
        <p:spPr/>
        <p:txBody>
          <a:bodyPr>
            <a:normAutofit fontScale="77500" lnSpcReduction="20000"/>
          </a:bodyPr>
          <a:lstStyle/>
          <a:p>
            <a:pPr lvl="0"/>
            <a:r>
              <a:rPr lang="el-GR" sz="3100" dirty="0"/>
              <a:t>Ο </a:t>
            </a:r>
            <a:r>
              <a:rPr lang="el-GR" sz="3100" b="1" dirty="0"/>
              <a:t>τροφοδότης</a:t>
            </a:r>
            <a:r>
              <a:rPr lang="el-GR" sz="3100" dirty="0"/>
              <a:t> είναι το μέρος της μηχανής στο οποίο φορτώνεται το υλικό προς εκτύπωση, σε μορφή ρολού ή φύλλων. </a:t>
            </a:r>
            <a:endParaRPr lang="el-GR" sz="3100" dirty="0" smtClean="0"/>
          </a:p>
          <a:p>
            <a:pPr lvl="0"/>
            <a:r>
              <a:rPr lang="el-GR" sz="3100" dirty="0" smtClean="0"/>
              <a:t>Είναι </a:t>
            </a:r>
            <a:r>
              <a:rPr lang="el-GR" sz="3100" dirty="0"/>
              <a:t>απαραίτητο τα φύλλα </a:t>
            </a:r>
            <a:r>
              <a:rPr lang="el-GR" sz="3100" dirty="0" smtClean="0"/>
              <a:t>(τροφοδοσία φύλλου), </a:t>
            </a:r>
            <a:r>
              <a:rPr lang="el-GR" sz="3100" dirty="0"/>
              <a:t>πρώτα να αεριστούν έτσι ώστε να είναι πιο εύκολος ο μεταξύ τους </a:t>
            </a:r>
            <a:r>
              <a:rPr lang="el-GR" sz="3100" dirty="0" smtClean="0"/>
              <a:t>διαχωρισμός μεταξύ των. </a:t>
            </a:r>
            <a:r>
              <a:rPr lang="el-GR" sz="3100" dirty="0"/>
              <a:t>Συγχρόνως πρέπει να είναι όλα του ιδίου μεγέθους και πάχους και να στοιβάζονται ακριβώς το ένα πάνω στο άλλο, ώστε να εξασφαλίζονται με τον τρόπο αυτό ομοιόμορφες συνθήκες τροφοδοσίας στη μηχανή. </a:t>
            </a:r>
            <a:endParaRPr lang="el-GR" sz="3100" dirty="0" smtClean="0"/>
          </a:p>
          <a:p>
            <a:pPr lvl="0"/>
            <a:r>
              <a:rPr lang="el-GR" sz="3100" dirty="0" smtClean="0"/>
              <a:t>Στο </a:t>
            </a:r>
            <a:r>
              <a:rPr lang="el-GR" sz="3100" dirty="0"/>
              <a:t>πάνω μέρος του τροφοδότη ειδικές βεντούζες ανασηκώνουν το πάνω φύλλο οδηγώντας το στον καταρράχτη της μηχανής. Παράλληλα ειδική </a:t>
            </a:r>
            <a:r>
              <a:rPr lang="el-GR" sz="3100" dirty="0" smtClean="0"/>
              <a:t>αντιστατική ράβδος δημιουργεί ειδικές συνθήκες, για </a:t>
            </a:r>
            <a:r>
              <a:rPr lang="el-GR" sz="3100" dirty="0"/>
              <a:t>την απομάκρυνση του στατικού </a:t>
            </a:r>
            <a:r>
              <a:rPr lang="el-GR" sz="3100" dirty="0" smtClean="0"/>
              <a:t>ηλεκτρισμού, με σκοπό την συνεχή/αδιάλλειπτη τροφοδοσία του φύλλου.</a:t>
            </a:r>
            <a:endParaRPr lang="el-GR" sz="31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54730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Καταρράκτης</a:t>
            </a:r>
          </a:p>
        </p:txBody>
      </p:sp>
      <p:sp>
        <p:nvSpPr>
          <p:cNvPr id="3" name="Θέση περιεχομένου 2"/>
          <p:cNvSpPr>
            <a:spLocks noGrp="1"/>
          </p:cNvSpPr>
          <p:nvPr>
            <p:ph idx="1"/>
          </p:nvPr>
        </p:nvSpPr>
        <p:spPr/>
        <p:txBody>
          <a:bodyPr>
            <a:normAutofit fontScale="85000" lnSpcReduction="20000"/>
          </a:bodyPr>
          <a:lstStyle/>
          <a:p>
            <a:pPr lvl="0"/>
            <a:r>
              <a:rPr lang="el-GR" dirty="0"/>
              <a:t>Αποτελεί </a:t>
            </a:r>
            <a:r>
              <a:rPr lang="el-GR" dirty="0" smtClean="0"/>
              <a:t>μέρος της εκτυπωτικής </a:t>
            </a:r>
            <a:r>
              <a:rPr lang="el-GR" dirty="0"/>
              <a:t>μηχανής </a:t>
            </a:r>
            <a:r>
              <a:rPr lang="el-GR" dirty="0" smtClean="0"/>
              <a:t>(φύλλου) για </a:t>
            </a:r>
            <a:r>
              <a:rPr lang="el-GR" dirty="0"/>
              <a:t>την τροφοδοσία μέσω φύλλου </a:t>
            </a:r>
            <a:endParaRPr lang="el-GR" dirty="0" smtClean="0"/>
          </a:p>
          <a:p>
            <a:pPr lvl="0"/>
            <a:r>
              <a:rPr lang="el-GR" dirty="0" smtClean="0"/>
              <a:t>Ο </a:t>
            </a:r>
            <a:r>
              <a:rPr lang="el-GR" b="1" dirty="0"/>
              <a:t>καταρράκτης</a:t>
            </a:r>
            <a:r>
              <a:rPr lang="el-GR" dirty="0"/>
              <a:t>, που βρίσκεται μπροστά από τον τροφοδότη, είναι ένα κεκλιμένο επίπεδο στο οποίο </a:t>
            </a:r>
            <a:r>
              <a:rPr lang="el-GR" dirty="0" smtClean="0"/>
              <a:t>μεταφέρονται </a:t>
            </a:r>
            <a:r>
              <a:rPr lang="el-GR" dirty="0"/>
              <a:t>τα φύλλα που θα τυπωθούν, με τη βοήθεια μεταφορικών </a:t>
            </a:r>
            <a:r>
              <a:rPr lang="el-GR" dirty="0" smtClean="0"/>
              <a:t>ταινιών ή άλλου συστήματος (π.χ.ταινίες αέρος). </a:t>
            </a:r>
          </a:p>
          <a:p>
            <a:pPr lvl="0"/>
            <a:r>
              <a:rPr lang="el-GR" dirty="0" smtClean="0"/>
              <a:t>Παράλληλα </a:t>
            </a:r>
            <a:r>
              <a:rPr lang="el-GR" dirty="0"/>
              <a:t>ορισμένες διατάξεις του καταρράκτη ελέγχουν αν η τροφοδοσία είναι συνεχής, αν περνούν </a:t>
            </a:r>
            <a:r>
              <a:rPr lang="el-GR" dirty="0" smtClean="0"/>
              <a:t>σταβά ή κατεστραμμένα </a:t>
            </a:r>
            <a:r>
              <a:rPr lang="el-GR" dirty="0"/>
              <a:t>ή διπλά φύλλα </a:t>
            </a:r>
            <a:r>
              <a:rPr lang="el-GR" dirty="0" smtClean="0"/>
              <a:t>κ.λπ</a:t>
            </a:r>
            <a:r>
              <a:rPr lang="el-GR" dirty="0"/>
              <a:t>. </a:t>
            </a:r>
            <a:endParaRPr lang="el-GR" dirty="0" smtClean="0"/>
          </a:p>
          <a:p>
            <a:pPr lvl="0"/>
            <a:r>
              <a:rPr lang="el-GR" dirty="0" smtClean="0"/>
              <a:t>Στο </a:t>
            </a:r>
            <a:r>
              <a:rPr lang="el-GR" dirty="0"/>
              <a:t>τέλος του </a:t>
            </a:r>
            <a:r>
              <a:rPr lang="el-GR" dirty="0" smtClean="0"/>
              <a:t>καταράκτη,υπάρχει ένα </a:t>
            </a:r>
            <a:r>
              <a:rPr lang="el-GR" dirty="0"/>
              <a:t>σύστημα ευθυγράμμισης των φύλλων </a:t>
            </a:r>
            <a:r>
              <a:rPr lang="el-GR" dirty="0" smtClean="0"/>
              <a:t>(μάρκα &amp; γωνία) το οποίο είναι </a:t>
            </a:r>
            <a:r>
              <a:rPr lang="el-GR" dirty="0"/>
              <a:t>υπεύθυνο για τη σωστή εισαγωγή </a:t>
            </a:r>
            <a:r>
              <a:rPr lang="el-GR" dirty="0" smtClean="0"/>
              <a:t> (ορθο-γωνιασμένο σε ευθυθέτηση) του χαρτιού, </a:t>
            </a:r>
            <a:r>
              <a:rPr lang="el-GR" dirty="0"/>
              <a:t>στη μηχανή.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493565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ύγρανσης</a:t>
            </a:r>
            <a:endParaRPr lang="el-GR" dirty="0"/>
          </a:p>
        </p:txBody>
      </p:sp>
      <p:sp>
        <p:nvSpPr>
          <p:cNvPr id="3" name="Θέση περιεχομένου 2"/>
          <p:cNvSpPr>
            <a:spLocks noGrp="1"/>
          </p:cNvSpPr>
          <p:nvPr>
            <p:ph idx="1"/>
          </p:nvPr>
        </p:nvSpPr>
        <p:spPr/>
        <p:txBody>
          <a:bodyPr>
            <a:normAutofit lnSpcReduction="10000"/>
          </a:bodyPr>
          <a:lstStyle/>
          <a:p>
            <a:pPr lvl="0"/>
            <a:r>
              <a:rPr lang="el-GR" dirty="0"/>
              <a:t>Το </a:t>
            </a:r>
            <a:r>
              <a:rPr lang="el-GR" b="1" dirty="0"/>
              <a:t>σύστημα ύγρανσης</a:t>
            </a:r>
            <a:r>
              <a:rPr lang="el-GR" dirty="0"/>
              <a:t> είναι κατασκευασμένο έτσι, ώστε ένα δοχείο και μια σειρά από κυλίνδρους να εξασφαλίζουν ένα λεπτό στρώμα υγρασίας στην εκτυπωτική </a:t>
            </a:r>
            <a:r>
              <a:rPr lang="el-GR" dirty="0" smtClean="0"/>
              <a:t>πλάκα / επιφάνεια.</a:t>
            </a:r>
          </a:p>
          <a:p>
            <a:pPr lvl="0"/>
            <a:r>
              <a:rPr lang="el-GR" dirty="0" smtClean="0"/>
              <a:t> </a:t>
            </a:r>
            <a:r>
              <a:rPr lang="el-GR" dirty="0"/>
              <a:t>Στα πιο συνηθισμένα συστήματα χρησιμοποιούνται ένας ή δύο κύλινδροι επενδυμένοι με ύφασμα έτσι ώστε αυτοί, καθώς έρχονται σε επαφή με την εκτυπωτική πλάκα, να τη βρέχουν.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909404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Απεικόνιση συστημάτων ύγρανσης και μελάνωσης</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4007" y="1196975"/>
            <a:ext cx="3795985" cy="504031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6" name="Ορθογώνιο 5"/>
          <p:cNvSpPr/>
          <p:nvPr/>
        </p:nvSpPr>
        <p:spPr>
          <a:xfrm>
            <a:off x="3059832" y="6309320"/>
            <a:ext cx="2983317" cy="369332"/>
          </a:xfrm>
          <a:prstGeom prst="rect">
            <a:avLst/>
          </a:prstGeom>
        </p:spPr>
        <p:txBody>
          <a:bodyPr wrap="none">
            <a:spAutoFit/>
          </a:bodyPr>
          <a:lstStyle/>
          <a:p>
            <a:r>
              <a:rPr lang="en-US" sz="1200" dirty="0">
                <a:solidFill>
                  <a:schemeClr val="tx1">
                    <a:lumMod val="50000"/>
                    <a:lumOff val="50000"/>
                  </a:schemeClr>
                </a:solidFill>
                <a:latin typeface="+mn-lt"/>
                <a:hlinkClick r:id="rId3"/>
              </a:rPr>
              <a:t>http://print-media-technology.blogspot.gr</a:t>
            </a:r>
            <a:r>
              <a:rPr lang="en-US" dirty="0"/>
              <a:t>/</a:t>
            </a:r>
            <a:endParaRPr lang="el-GR" dirty="0"/>
          </a:p>
        </p:txBody>
      </p:sp>
    </p:spTree>
    <p:extLst>
      <p:ext uri="{BB962C8B-B14F-4D97-AF65-F5344CB8AC3E}">
        <p14:creationId xmlns:p14="http://schemas.microsoft.com/office/powerpoint/2010/main" val="3118860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μελάνωσης</a:t>
            </a:r>
            <a:endParaRPr lang="el-GR" dirty="0"/>
          </a:p>
        </p:txBody>
      </p:sp>
      <p:sp>
        <p:nvSpPr>
          <p:cNvPr id="3" name="Θέση περιεχομένου 2"/>
          <p:cNvSpPr>
            <a:spLocks noGrp="1"/>
          </p:cNvSpPr>
          <p:nvPr>
            <p:ph idx="1"/>
          </p:nvPr>
        </p:nvSpPr>
        <p:spPr/>
        <p:txBody>
          <a:bodyPr>
            <a:normAutofit fontScale="92500" lnSpcReduction="20000"/>
          </a:bodyPr>
          <a:lstStyle/>
          <a:p>
            <a:pPr lvl="0"/>
            <a:r>
              <a:rPr lang="el-GR" dirty="0"/>
              <a:t>Το </a:t>
            </a:r>
            <a:r>
              <a:rPr lang="el-GR" b="1" dirty="0"/>
              <a:t>σύστημα μελάνωσης</a:t>
            </a:r>
            <a:r>
              <a:rPr lang="el-GR" dirty="0"/>
              <a:t> αποτελείται από </a:t>
            </a:r>
            <a:r>
              <a:rPr lang="el-GR" dirty="0" smtClean="0"/>
              <a:t>μηχανισμό  </a:t>
            </a:r>
            <a:r>
              <a:rPr lang="el-GR" dirty="0"/>
              <a:t>(μελανείο), όπου τοποθετείται το μελάνι που χρησιμοποιείται </a:t>
            </a:r>
            <a:r>
              <a:rPr lang="el-GR" dirty="0" smtClean="0"/>
              <a:t>για την μελάνωση και την εκτύπωση.Τροφοδοτεί </a:t>
            </a:r>
            <a:r>
              <a:rPr lang="el-GR" dirty="0"/>
              <a:t>μια σειρά κυλίνδρων για τη μεταφορά του μελανιού στην εκτυπωτική πλάκα. </a:t>
            </a:r>
            <a:endParaRPr lang="el-GR" dirty="0" smtClean="0"/>
          </a:p>
          <a:p>
            <a:pPr lvl="0"/>
            <a:r>
              <a:rPr lang="el-GR" dirty="0" smtClean="0"/>
              <a:t>Μερικοί </a:t>
            </a:r>
            <a:r>
              <a:rPr lang="el-GR" dirty="0"/>
              <a:t>από τους παραπάνω κυλίνδρους είναι από μέταλλο </a:t>
            </a:r>
            <a:r>
              <a:rPr lang="el-GR" dirty="0" smtClean="0"/>
              <a:t>(κυρίως παλλινδρομικοί) και </a:t>
            </a:r>
            <a:r>
              <a:rPr lang="el-GR" dirty="0"/>
              <a:t>οι υπόλοιποι από </a:t>
            </a:r>
            <a:r>
              <a:rPr lang="el-GR" dirty="0" smtClean="0"/>
              <a:t>καουτσούκ μεγαλύτερης σκληρότητας (65-80 </a:t>
            </a:r>
            <a:r>
              <a:rPr lang="en-US" dirty="0" smtClean="0"/>
              <a:t>Shore A) </a:t>
            </a:r>
            <a:r>
              <a:rPr lang="el-GR" dirty="0" smtClean="0"/>
              <a:t>από τους κυλίνδρους ύγρανσης που είναι σε</a:t>
            </a:r>
            <a:r>
              <a:rPr lang="en-US" dirty="0" smtClean="0"/>
              <a:t>(20-40 Shore A)</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26814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Κύλινδρος εκτύπωσης</a:t>
            </a:r>
            <a:endParaRPr lang="el-GR" dirty="0"/>
          </a:p>
        </p:txBody>
      </p:sp>
      <p:sp>
        <p:nvSpPr>
          <p:cNvPr id="3" name="Θέση περιεχομένου 2"/>
          <p:cNvSpPr>
            <a:spLocks noGrp="1"/>
          </p:cNvSpPr>
          <p:nvPr>
            <p:ph idx="1"/>
          </p:nvPr>
        </p:nvSpPr>
        <p:spPr/>
        <p:txBody>
          <a:bodyPr>
            <a:normAutofit/>
          </a:bodyPr>
          <a:lstStyle/>
          <a:p>
            <a:pPr lvl="0"/>
            <a:r>
              <a:rPr lang="el-GR" sz="2800" dirty="0"/>
              <a:t>Ο </a:t>
            </a:r>
            <a:r>
              <a:rPr lang="el-GR" sz="2800" b="1" dirty="0"/>
              <a:t>κύλινδρος εκτύπωσης</a:t>
            </a:r>
            <a:r>
              <a:rPr lang="el-GR" sz="2800" dirty="0"/>
              <a:t> είναι κατασκευασμένος με τέτοιον τρόπον ώστε να μπορεί να δεχτεί την εκτυπωτική πλάκα. </a:t>
            </a:r>
            <a:r>
              <a:rPr lang="el-GR" sz="2800" dirty="0" smtClean="0"/>
              <a:t>Την </a:t>
            </a:r>
            <a:r>
              <a:rPr lang="el-GR" sz="2800" dirty="0"/>
              <a:t>συγκρατεί </a:t>
            </a:r>
            <a:r>
              <a:rPr lang="el-GR" sz="2800" dirty="0" smtClean="0"/>
              <a:t>(εφαρμόζει) </a:t>
            </a:r>
            <a:r>
              <a:rPr lang="el-GR" sz="2800" dirty="0"/>
              <a:t>με τη βοήθεια ειδικών σφικτήρων, ενώ συγχρόνως επιτρέπει μικρές μετατοπίσεις, δεξιά κι αριστερά, για τη ρύθμιση των </a:t>
            </a:r>
            <a:r>
              <a:rPr lang="el-GR" sz="2800" dirty="0" smtClean="0"/>
              <a:t>συμπτώσεων.Με </a:t>
            </a:r>
            <a:r>
              <a:rPr lang="el-GR" sz="2800" dirty="0"/>
              <a:t>τον τρόπο αυτό, </a:t>
            </a:r>
            <a:r>
              <a:rPr lang="el-GR" sz="2800" dirty="0" smtClean="0"/>
              <a:t>πετυχαίνουμε </a:t>
            </a:r>
            <a:r>
              <a:rPr lang="el-GR" sz="2800" dirty="0"/>
              <a:t>τα </a:t>
            </a:r>
            <a:r>
              <a:rPr lang="el-GR" sz="2800" dirty="0" smtClean="0"/>
              <a:t>χρώματα/μελάνια τετραχρωμίας, </a:t>
            </a:r>
            <a:r>
              <a:rPr lang="el-GR" sz="2800" dirty="0"/>
              <a:t>που τυπώνονται διαδοχικά, από διαφορετικούς πύργους, να τυπώνονται ακριβώς το ένα πάνω στο </a:t>
            </a:r>
            <a:r>
              <a:rPr lang="el-GR" sz="2800" dirty="0" smtClean="0"/>
              <a:t>άλλο</a:t>
            </a:r>
            <a:r>
              <a:rPr lang="en-US" sz="2800" dirty="0" smtClean="0"/>
              <a:t>,</a:t>
            </a:r>
            <a:r>
              <a:rPr lang="el-GR" sz="2800" dirty="0" smtClean="0"/>
              <a:t> σύστημα σύμπτωσης,</a:t>
            </a:r>
            <a:r>
              <a:rPr lang="en-US" sz="2800" dirty="0" smtClean="0"/>
              <a:t>System Register</a:t>
            </a:r>
            <a:r>
              <a:rPr lang="el-GR" sz="2800" dirty="0" smtClean="0"/>
              <a:t>.</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608793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Κύλινδρος μεταφοράς</a:t>
            </a:r>
            <a:endParaRPr lang="el-GR" dirty="0"/>
          </a:p>
        </p:txBody>
      </p:sp>
      <p:sp>
        <p:nvSpPr>
          <p:cNvPr id="3" name="Θέση περιεχομένου 2"/>
          <p:cNvSpPr>
            <a:spLocks noGrp="1"/>
          </p:cNvSpPr>
          <p:nvPr>
            <p:ph idx="1"/>
          </p:nvPr>
        </p:nvSpPr>
        <p:spPr/>
        <p:txBody>
          <a:bodyPr/>
          <a:lstStyle/>
          <a:p>
            <a:pPr lvl="0"/>
            <a:r>
              <a:rPr lang="el-GR" dirty="0"/>
              <a:t>Ο </a:t>
            </a:r>
            <a:r>
              <a:rPr lang="el-GR" b="1" dirty="0"/>
              <a:t>κύλινδρος μεταφοράς</a:t>
            </a:r>
            <a:r>
              <a:rPr lang="el-GR" dirty="0"/>
              <a:t> (από καουτσούκ) δέχεται το θέμα της εκτυπωτικής πλάκας και το μεταφέρει στο εκτυπωτικό υπόστρωμα. </a:t>
            </a:r>
            <a:endParaRPr lang="el-GR" dirty="0" smtClean="0"/>
          </a:p>
          <a:p>
            <a:pPr lvl="0"/>
            <a:r>
              <a:rPr lang="el-GR" dirty="0" smtClean="0"/>
              <a:t>Η </a:t>
            </a:r>
            <a:r>
              <a:rPr lang="el-GR" dirty="0"/>
              <a:t>ποιότητα του καουτσούκ που </a:t>
            </a:r>
            <a:r>
              <a:rPr lang="el-GR" dirty="0" smtClean="0"/>
              <a:t>επιλέγεται </a:t>
            </a:r>
            <a:r>
              <a:rPr lang="el-GR" dirty="0"/>
              <a:t>εξαρτάται από το πάχος και </a:t>
            </a:r>
            <a:r>
              <a:rPr lang="el-GR" dirty="0" smtClean="0"/>
              <a:t>την </a:t>
            </a:r>
            <a:r>
              <a:rPr lang="el-GR" dirty="0"/>
              <a:t>σκληρότητα </a:t>
            </a:r>
            <a:r>
              <a:rPr lang="el-GR" dirty="0" smtClean="0"/>
              <a:t>του υποστρώματος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0996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Λιθογραφία</a:t>
            </a:r>
            <a:endParaRPr lang="el-GR" dirty="0"/>
          </a:p>
        </p:txBody>
      </p:sp>
      <p:sp>
        <p:nvSpPr>
          <p:cNvPr id="3" name="Θέση περιεχομένου 2"/>
          <p:cNvSpPr>
            <a:spLocks noGrp="1"/>
          </p:cNvSpPr>
          <p:nvPr>
            <p:ph idx="1"/>
          </p:nvPr>
        </p:nvSpPr>
        <p:spPr/>
        <p:txBody>
          <a:bodyPr>
            <a:normAutofit fontScale="92500"/>
          </a:bodyPr>
          <a:lstStyle/>
          <a:p>
            <a:r>
              <a:rPr lang="el-GR" sz="2800" dirty="0"/>
              <a:t>Παράλληλα με τον όρο επιπεδοτυπία σήμερα χρησιμοποιείται και ο όρος </a:t>
            </a:r>
            <a:r>
              <a:rPr lang="el-GR" sz="2800" b="1" dirty="0"/>
              <a:t>λιθογραφία </a:t>
            </a:r>
            <a:r>
              <a:rPr lang="el-GR" sz="2800" dirty="0"/>
              <a:t>για να εκφράσει τις ίδιες τεχνικές εκτύπωσης. </a:t>
            </a:r>
            <a:endParaRPr lang="el-GR" sz="2800" dirty="0" smtClean="0"/>
          </a:p>
          <a:p>
            <a:r>
              <a:rPr lang="el-GR" sz="2800" dirty="0" smtClean="0"/>
              <a:t>Ο </a:t>
            </a:r>
            <a:r>
              <a:rPr lang="el-GR" sz="2800" dirty="0"/>
              <a:t>όρος αυτός προέρχεται από την </a:t>
            </a:r>
            <a:r>
              <a:rPr lang="el-GR" sz="2800" dirty="0" smtClean="0"/>
              <a:t>πρώτη </a:t>
            </a:r>
            <a:r>
              <a:rPr lang="el-GR" sz="2800" dirty="0"/>
              <a:t>τεχνική εκτύπωσης που χρησιμοποιήθηκε </a:t>
            </a:r>
            <a:r>
              <a:rPr lang="el-GR" sz="2800" dirty="0" smtClean="0"/>
              <a:t>σαν </a:t>
            </a:r>
            <a:r>
              <a:rPr lang="el-GR" sz="2800" dirty="0"/>
              <a:t>εκτυπωτική πλάκα </a:t>
            </a:r>
            <a:r>
              <a:rPr lang="el-GR" sz="2800" dirty="0" smtClean="0"/>
              <a:t>την επίπεδη πέτρα/λίθινη</a:t>
            </a:r>
            <a:r>
              <a:rPr lang="en-US" sz="2800" dirty="0" smtClean="0"/>
              <a:t> (</a:t>
            </a:r>
            <a:r>
              <a:rPr lang="el-GR" sz="2800" dirty="0" smtClean="0"/>
              <a:t>ειδικός ασβεστόλιθος</a:t>
            </a:r>
            <a:r>
              <a:rPr lang="en-US" sz="2800" dirty="0" smtClean="0"/>
              <a:t>)</a:t>
            </a:r>
            <a:r>
              <a:rPr lang="el-GR" sz="2800" dirty="0" smtClean="0"/>
              <a:t>. </a:t>
            </a:r>
          </a:p>
          <a:p>
            <a:r>
              <a:rPr lang="el-GR" sz="2800" dirty="0" smtClean="0"/>
              <a:t>Ωστόσο, η λιθογραφία (εκτύπωση μέσα από λίθινη μήτρα) </a:t>
            </a:r>
            <a:r>
              <a:rPr lang="el-GR" sz="2800" dirty="0"/>
              <a:t>χρησιμοποιείται </a:t>
            </a:r>
            <a:r>
              <a:rPr lang="el-GR" sz="2800" dirty="0" smtClean="0"/>
              <a:t>για καλλιτεχνικές εκτυπώσεις, </a:t>
            </a:r>
            <a:r>
              <a:rPr lang="el-GR" sz="2800" dirty="0"/>
              <a:t>παρόλο που στις νεώτερες επιπεδοτυπικές τεχνικές εκτύπωσης, ο λίθος δεν αποτελεί πια το υλικό για την κατασκευή </a:t>
            </a:r>
            <a:r>
              <a:rPr lang="el-GR" sz="2800" dirty="0" smtClean="0"/>
              <a:t>της μήτρας (εκτυπωτικής πλάκας).</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143726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Κύλινδρος πίεσης</a:t>
            </a:r>
            <a:r>
              <a:rPr lang="en-US" sz="3600" b="0" dirty="0" smtClean="0"/>
              <a:t> 1/2</a:t>
            </a:r>
            <a:endParaRPr lang="el-GR" sz="3600" b="0" dirty="0"/>
          </a:p>
        </p:txBody>
      </p:sp>
      <p:sp>
        <p:nvSpPr>
          <p:cNvPr id="3" name="Θέση περιεχομένου 2"/>
          <p:cNvSpPr>
            <a:spLocks noGrp="1"/>
          </p:cNvSpPr>
          <p:nvPr>
            <p:ph idx="1"/>
          </p:nvPr>
        </p:nvSpPr>
        <p:spPr/>
        <p:txBody>
          <a:bodyPr/>
          <a:lstStyle/>
          <a:p>
            <a:pPr lvl="0"/>
            <a:r>
              <a:rPr lang="el-GR" dirty="0"/>
              <a:t>Ο </a:t>
            </a:r>
            <a:r>
              <a:rPr lang="el-GR" b="1" dirty="0"/>
              <a:t>κύλινδρος πίεσης</a:t>
            </a:r>
            <a:r>
              <a:rPr lang="el-GR" dirty="0"/>
              <a:t> έχει ως αποστολή να ασκεί πίεση στο εκτυπωτικό υπόστρωμα </a:t>
            </a:r>
            <a:r>
              <a:rPr lang="en-US" dirty="0" smtClean="0"/>
              <a:t> </a:t>
            </a:r>
            <a:r>
              <a:rPr lang="el-GR" dirty="0" smtClean="0"/>
              <a:t>μέσω </a:t>
            </a:r>
            <a:r>
              <a:rPr lang="el-GR" dirty="0"/>
              <a:t>του καουτσούκ</a:t>
            </a:r>
            <a:r>
              <a:rPr lang="el-GR" dirty="0" smtClean="0"/>
              <a:t>, έτσι </a:t>
            </a:r>
            <a:r>
              <a:rPr lang="el-GR" dirty="0"/>
              <a:t>ώστε το </a:t>
            </a:r>
            <a:r>
              <a:rPr lang="el-GR" dirty="0" smtClean="0"/>
              <a:t>υπόστρωμα </a:t>
            </a:r>
            <a:r>
              <a:rPr lang="el-GR" dirty="0"/>
              <a:t>να δέχεται το θέμα από τον κύλινδρο </a:t>
            </a:r>
            <a:r>
              <a:rPr lang="el-GR" dirty="0" smtClean="0"/>
              <a:t>μεταφοράς. Ρυθμίζεται για να έχει ομοιόμορφη </a:t>
            </a:r>
            <a:r>
              <a:rPr lang="el-GR" dirty="0"/>
              <a:t>κατανομή </a:t>
            </a:r>
            <a:r>
              <a:rPr lang="el-GR" dirty="0" smtClean="0"/>
              <a:t>πίεσης </a:t>
            </a:r>
            <a:r>
              <a:rPr lang="el-GR" dirty="0"/>
              <a:t>και </a:t>
            </a:r>
            <a:r>
              <a:rPr lang="el-GR" dirty="0" smtClean="0"/>
              <a:t>διαθέτει </a:t>
            </a:r>
            <a:r>
              <a:rPr lang="el-GR" dirty="0"/>
              <a:t>ειδικά πιαστράκια (δόντια ή αρπάγες) για να συγκρατούν το χαρτί.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718210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a:bodyPr>
          <a:lstStyle/>
          <a:p>
            <a:r>
              <a:rPr lang="el-GR" dirty="0" smtClean="0"/>
              <a:t>Κύλινδρος πίεσης</a:t>
            </a:r>
            <a:r>
              <a:rPr lang="en-US" dirty="0" smtClean="0"/>
              <a:t> </a:t>
            </a:r>
            <a:r>
              <a:rPr lang="en-US" sz="3600" b="0" dirty="0" smtClean="0"/>
              <a:t>2/2</a:t>
            </a:r>
            <a:r>
              <a:rPr lang="el-GR" dirty="0" smtClean="0"/>
              <a:t/>
            </a:r>
            <a:br>
              <a:rPr lang="el-GR" dirty="0" smtClean="0"/>
            </a:br>
            <a:endParaRPr lang="el-GR" sz="1600"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2004" y="1187315"/>
            <a:ext cx="6120680" cy="505943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Ορθογώνιο 5"/>
          <p:cNvSpPr/>
          <p:nvPr/>
        </p:nvSpPr>
        <p:spPr>
          <a:xfrm>
            <a:off x="2759313" y="6237312"/>
            <a:ext cx="3646063" cy="276999"/>
          </a:xfrm>
          <a:prstGeom prst="rect">
            <a:avLst/>
          </a:prstGeom>
        </p:spPr>
        <p:txBody>
          <a:bodyPr wrap="none">
            <a:spAutoFit/>
          </a:bodyPr>
          <a:lstStyle/>
          <a:p>
            <a:r>
              <a:rPr lang="en-US" sz="1200" dirty="0">
                <a:latin typeface="+mj-lt"/>
              </a:rPr>
              <a:t>© </a:t>
            </a:r>
            <a:r>
              <a:rPr lang="en-US" sz="1200" dirty="0" smtClean="0">
                <a:latin typeface="+mj-lt"/>
              </a:rPr>
              <a:t>H. Kipphan, Handbook of print media, Springer 2001 </a:t>
            </a:r>
            <a:endParaRPr lang="en-US" sz="1200" dirty="0">
              <a:latin typeface="+mj-lt"/>
            </a:endParaRPr>
          </a:p>
        </p:txBody>
      </p:sp>
    </p:spTree>
    <p:extLst>
      <p:ext uri="{BB962C8B-B14F-4D97-AF65-F5344CB8AC3E}">
        <p14:creationId xmlns:p14="http://schemas.microsoft.com/office/powerpoint/2010/main" val="2422692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Σύστημα </a:t>
            </a:r>
            <a:r>
              <a:rPr lang="el-GR" dirty="0"/>
              <a:t>μεταφοράς φύλλων</a:t>
            </a:r>
          </a:p>
        </p:txBody>
      </p:sp>
      <p:sp>
        <p:nvSpPr>
          <p:cNvPr id="3" name="Θέση περιεχομένου 2"/>
          <p:cNvSpPr>
            <a:spLocks noGrp="1"/>
          </p:cNvSpPr>
          <p:nvPr>
            <p:ph idx="1"/>
          </p:nvPr>
        </p:nvSpPr>
        <p:spPr/>
        <p:txBody>
          <a:bodyPr/>
          <a:lstStyle/>
          <a:p>
            <a:pPr lvl="0"/>
            <a:r>
              <a:rPr lang="el-GR" dirty="0"/>
              <a:t>Το </a:t>
            </a:r>
            <a:r>
              <a:rPr lang="el-GR" b="1" dirty="0"/>
              <a:t>σύστημα μεταφοράς φύλλων</a:t>
            </a:r>
            <a:r>
              <a:rPr lang="el-GR" dirty="0"/>
              <a:t> αποτελείται από μια σειρά από μεταλλικές αρπάγες, που παραλαμβάνουν από τον τροφοδότη της μηχανής </a:t>
            </a:r>
            <a:r>
              <a:rPr lang="el-GR" dirty="0" smtClean="0"/>
              <a:t>(το φύλλο) </a:t>
            </a:r>
            <a:r>
              <a:rPr lang="el-GR" dirty="0"/>
              <a:t>και το οδηγούν στη μονάδα εκτύπωσης. </a:t>
            </a:r>
            <a:endParaRPr lang="el-GR" dirty="0" smtClean="0"/>
          </a:p>
          <a:p>
            <a:pPr lvl="0"/>
            <a:r>
              <a:rPr lang="el-GR" dirty="0" smtClean="0"/>
              <a:t>Μία </a:t>
            </a:r>
            <a:r>
              <a:rPr lang="el-GR" dirty="0"/>
              <a:t>σειρά κυλίνδρων χρησιμοποιούνται για τη μεταφορά των αντιτύπων από τον έναν πύργο στον άλλο, μέχρι την τελική απόθεση στο πατάρι εξαγωγής.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0208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Πατάρι εξαγωγής</a:t>
            </a:r>
            <a:endParaRPr lang="el-GR" dirty="0"/>
          </a:p>
        </p:txBody>
      </p:sp>
      <p:sp>
        <p:nvSpPr>
          <p:cNvPr id="3" name="Θέση περιεχομένου 2"/>
          <p:cNvSpPr>
            <a:spLocks noGrp="1"/>
          </p:cNvSpPr>
          <p:nvPr>
            <p:ph idx="1"/>
          </p:nvPr>
        </p:nvSpPr>
        <p:spPr/>
        <p:txBody>
          <a:bodyPr>
            <a:normAutofit fontScale="85000" lnSpcReduction="20000"/>
          </a:bodyPr>
          <a:lstStyle/>
          <a:p>
            <a:pPr lvl="0"/>
            <a:r>
              <a:rPr lang="el-GR" dirty="0"/>
              <a:t>Το </a:t>
            </a:r>
            <a:r>
              <a:rPr lang="el-GR" b="1" dirty="0"/>
              <a:t>πατάρι εξαγωγής</a:t>
            </a:r>
            <a:r>
              <a:rPr lang="el-GR" dirty="0"/>
              <a:t> συγκεντρώνει τα </a:t>
            </a:r>
            <a:r>
              <a:rPr lang="el-GR" dirty="0" smtClean="0"/>
              <a:t>έτοιμα </a:t>
            </a:r>
            <a:r>
              <a:rPr lang="el-GR" dirty="0"/>
              <a:t>τυπωμένα αντίτυπα. </a:t>
            </a:r>
            <a:endParaRPr lang="el-GR" dirty="0" smtClean="0"/>
          </a:p>
          <a:p>
            <a:pPr lvl="0"/>
            <a:r>
              <a:rPr lang="el-GR" dirty="0" smtClean="0"/>
              <a:t>Είναι </a:t>
            </a:r>
            <a:r>
              <a:rPr lang="el-GR" dirty="0"/>
              <a:t>μία επίπεδη </a:t>
            </a:r>
            <a:r>
              <a:rPr lang="el-GR" dirty="0" smtClean="0"/>
              <a:t>ξύλινη επιφάνεια, </a:t>
            </a:r>
            <a:r>
              <a:rPr lang="el-GR" dirty="0"/>
              <a:t>στην οποία το κάθε φύλλο που εξάγεται, </a:t>
            </a:r>
            <a:r>
              <a:rPr lang="el-GR" dirty="0" smtClean="0"/>
              <a:t>εναποτίθεται ευθυγραμμισμένο και </a:t>
            </a:r>
            <a:r>
              <a:rPr lang="el-GR" dirty="0"/>
              <a:t>σταθερά στο ίδιο </a:t>
            </a:r>
            <a:r>
              <a:rPr lang="el-GR" dirty="0" smtClean="0"/>
              <a:t>ύψος,απόθεσης. </a:t>
            </a:r>
          </a:p>
          <a:p>
            <a:pPr lvl="0"/>
            <a:r>
              <a:rPr lang="el-GR" dirty="0" smtClean="0"/>
              <a:t>Αυτό </a:t>
            </a:r>
            <a:r>
              <a:rPr lang="el-GR" dirty="0"/>
              <a:t>συμβαίνει γιατί ένας ειδικός μηχανισμός μετακινεί το πατάρι προς τα κάτω, όσο αυξάνεται η συγκέντρωση </a:t>
            </a:r>
            <a:r>
              <a:rPr lang="el-GR" dirty="0" smtClean="0"/>
              <a:t>των εκτυπωμένων  </a:t>
            </a:r>
            <a:r>
              <a:rPr lang="el-GR" dirty="0"/>
              <a:t>φύλλων</a:t>
            </a:r>
            <a:r>
              <a:rPr lang="el-GR" dirty="0" smtClean="0"/>
              <a:t>.</a:t>
            </a:r>
          </a:p>
          <a:p>
            <a:pPr lvl="0"/>
            <a:r>
              <a:rPr lang="el-GR" dirty="0" smtClean="0"/>
              <a:t> </a:t>
            </a:r>
            <a:r>
              <a:rPr lang="el-GR" dirty="0"/>
              <a:t>Κάθε φορά που ένα φύλλο εξάγεται </a:t>
            </a:r>
            <a:r>
              <a:rPr lang="el-GR" dirty="0" smtClean="0"/>
              <a:t>(δύναται) να διασκορπίζεται μεσω αέρα, </a:t>
            </a:r>
            <a:r>
              <a:rPr lang="el-GR" dirty="0"/>
              <a:t>ειδική πούδρα για τη αποφυγή </a:t>
            </a:r>
            <a:r>
              <a:rPr lang="el-GR" dirty="0" smtClean="0"/>
              <a:t>της </a:t>
            </a:r>
            <a:r>
              <a:rPr lang="el-GR" dirty="0"/>
              <a:t>επαφής μεταξύ των αντιτύπων στα οποία η μελάνη δεν έχει ακόμα στεγνώσει. Έτσι αποφεύγονται οι </a:t>
            </a:r>
            <a:r>
              <a:rPr lang="el-GR" dirty="0" smtClean="0"/>
              <a:t>μουτζούρες</a:t>
            </a:r>
            <a:r>
              <a:rPr lang="en-US" dirty="0" smtClean="0"/>
              <a:t>, </a:t>
            </a:r>
            <a:r>
              <a:rPr lang="el-GR" dirty="0" smtClean="0"/>
              <a:t>(</a:t>
            </a:r>
            <a:r>
              <a:rPr lang="en-US" dirty="0" smtClean="0"/>
              <a:t>set off)</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41406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Ξηρά </a:t>
            </a:r>
            <a:r>
              <a:rPr lang="el-GR" dirty="0" smtClean="0"/>
              <a:t>όφσετ</a:t>
            </a:r>
            <a:r>
              <a:rPr lang="en-US" dirty="0" smtClean="0"/>
              <a:t> </a:t>
            </a:r>
            <a:r>
              <a:rPr lang="en-US" sz="3600" b="0" dirty="0" smtClean="0"/>
              <a:t>1/2</a:t>
            </a:r>
            <a:r>
              <a:rPr lang="el-GR" dirty="0" smtClean="0"/>
              <a:t> </a:t>
            </a:r>
            <a:endParaRPr lang="el-GR" sz="3600" b="0" dirty="0"/>
          </a:p>
        </p:txBody>
      </p:sp>
      <p:sp>
        <p:nvSpPr>
          <p:cNvPr id="3" name="Θέση περιεχομένου 2"/>
          <p:cNvSpPr>
            <a:spLocks noGrp="1"/>
          </p:cNvSpPr>
          <p:nvPr>
            <p:ph idx="1"/>
          </p:nvPr>
        </p:nvSpPr>
        <p:spPr/>
        <p:txBody>
          <a:bodyPr>
            <a:noAutofit/>
          </a:bodyPr>
          <a:lstStyle/>
          <a:p>
            <a:r>
              <a:rPr lang="el-GR" sz="2800" dirty="0"/>
              <a:t>Αυτή η μέθοδος είναι ένας συνδυασμός της τεχνικής της τυπογραφίας και της όφσετ. </a:t>
            </a:r>
            <a:endParaRPr lang="el-GR" sz="2800" dirty="0" smtClean="0"/>
          </a:p>
          <a:p>
            <a:r>
              <a:rPr lang="el-GR" sz="2800" dirty="0" smtClean="0"/>
              <a:t>Το </a:t>
            </a:r>
            <a:r>
              <a:rPr lang="el-GR" sz="2800" dirty="0"/>
              <a:t>εκτυπωτικό σύστημα αποτελείται από ένα σύστημα τριών κυλίνδρων, εκτύπωσης, καουτσούκ και πίεσης, όπως αυτό της όφσετ. </a:t>
            </a:r>
            <a:endParaRPr lang="el-GR" sz="2800" dirty="0" smtClean="0"/>
          </a:p>
          <a:p>
            <a:r>
              <a:rPr lang="el-GR" sz="2800" dirty="0" smtClean="0"/>
              <a:t>Το </a:t>
            </a:r>
            <a:r>
              <a:rPr lang="el-GR" sz="2800" dirty="0"/>
              <a:t>θέμα κατασκευάζεται αναγνώσιμο στην εκτυπωτική πλάκα, επίσης όπως συμβαίνει στην όφσετ.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28277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Ξηρά όφσετ</a:t>
            </a:r>
            <a:r>
              <a:rPr lang="en-US" dirty="0"/>
              <a:t> </a:t>
            </a:r>
            <a:r>
              <a:rPr lang="en-US" sz="3600" b="0" dirty="0" smtClean="0"/>
              <a:t>2/2</a:t>
            </a:r>
            <a:r>
              <a:rPr lang="el-GR" dirty="0" smtClean="0"/>
              <a:t> </a:t>
            </a:r>
            <a:endParaRPr lang="el-GR" dirty="0"/>
          </a:p>
        </p:txBody>
      </p:sp>
      <p:sp>
        <p:nvSpPr>
          <p:cNvPr id="3" name="Θέση περιεχομένου 2"/>
          <p:cNvSpPr>
            <a:spLocks noGrp="1"/>
          </p:cNvSpPr>
          <p:nvPr>
            <p:ph idx="1"/>
          </p:nvPr>
        </p:nvSpPr>
        <p:spPr/>
        <p:txBody>
          <a:bodyPr>
            <a:noAutofit/>
          </a:bodyPr>
          <a:lstStyle/>
          <a:p>
            <a:r>
              <a:rPr lang="el-GR" sz="2800" dirty="0" smtClean="0"/>
              <a:t>Η </a:t>
            </a:r>
            <a:r>
              <a:rPr lang="el-GR" sz="2800" dirty="0"/>
              <a:t>διαφορά, όμως, που υπάρχει ανάμεσα στην όφσετ και την ξηρά όφσετ, είναι πως στη δεύτερη το θέμα κατασκευάζεται εξώγλυφο, όπως περίπου και στην τυπογραφία. Για το λόγο αυτό δεν απαιτείται η χρήση συστήματος ύγρανσης. </a:t>
            </a:r>
            <a:endParaRPr lang="el-GR" sz="2800" dirty="0" smtClean="0"/>
          </a:p>
          <a:p>
            <a:r>
              <a:rPr lang="el-GR" sz="2800" dirty="0" smtClean="0"/>
              <a:t>Επομένως </a:t>
            </a:r>
            <a:r>
              <a:rPr lang="el-GR" sz="2800" dirty="0"/>
              <a:t>η μέθοδος ονομάζεται ξηρά. Το πλεονέκτημά της είναι η δυνατότητα εκτύπωσης χαρτιών μικρότερης υδροαντοχής.</a:t>
            </a:r>
          </a:p>
          <a:p>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117936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Γενική αξιολόγηση </a:t>
            </a:r>
            <a:r>
              <a:rPr lang="el-GR" dirty="0" smtClean="0"/>
              <a:t>όφσετ</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a:t>Η μέθοδος μπορεί να αποδώσει σε σύντομο χρονικό διάστημα ποιοτικά αντίτυπα με πολλαπλότητα θέματος (που περιλαμβάνουν ταυτόχρονα κείμενα, σχέδια, εικόνες), με μεγάλη </a:t>
            </a:r>
            <a:r>
              <a:rPr lang="el-GR" dirty="0" smtClean="0"/>
              <a:t>πιστότητα &amp; ευκολία</a:t>
            </a:r>
            <a:r>
              <a:rPr lang="el-GR" dirty="0"/>
              <a:t>. </a:t>
            </a:r>
            <a:endParaRPr lang="el-GR" dirty="0" smtClean="0"/>
          </a:p>
          <a:p>
            <a:r>
              <a:rPr lang="el-GR" dirty="0" smtClean="0"/>
              <a:t>Συγχρόνως </a:t>
            </a:r>
            <a:r>
              <a:rPr lang="el-GR" dirty="0"/>
              <a:t>το κόστος της εκτύπωσης θεωρείται χαμηλότερο, αν το συγκρίνουμε με </a:t>
            </a:r>
            <a:r>
              <a:rPr lang="el-GR" dirty="0" smtClean="0"/>
              <a:t>ανταγωνιστικές μη παραγωγικές μεθόδους εκτύπωσης</a:t>
            </a:r>
            <a:r>
              <a:rPr lang="en-US" dirty="0" smtClean="0"/>
              <a:t>, </a:t>
            </a:r>
            <a:r>
              <a:rPr lang="el-GR" dirty="0" smtClean="0"/>
              <a:t>π.χ. </a:t>
            </a:r>
            <a:r>
              <a:rPr lang="en-US" dirty="0" smtClean="0"/>
              <a:t>digital printing</a:t>
            </a:r>
            <a:r>
              <a:rPr lang="el-GR" dirty="0" smtClean="0"/>
              <a:t>. </a:t>
            </a:r>
          </a:p>
          <a:p>
            <a:r>
              <a:rPr lang="el-GR" dirty="0" smtClean="0"/>
              <a:t>Για </a:t>
            </a:r>
            <a:r>
              <a:rPr lang="el-GR" dirty="0"/>
              <a:t>το λόγο αυτό, σήμερα χρησιμοποιείται περισσότερο από τις άλλες μεθόδους για να καλύψει εκδοτικές ανάγκες σε βιβλία, περιοδικά, εφημερίδες, ετικέτες, καρτ ποστάλ, χάρτες, διαφημιστικά έντυπα, γραμματόσημα </a:t>
            </a:r>
            <a:r>
              <a:rPr lang="el-GR" dirty="0" smtClean="0"/>
              <a:t>κ.λπ</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329100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μεθόδου όφσετ</a:t>
            </a:r>
            <a:r>
              <a:rPr lang="en-US" dirty="0" smtClean="0"/>
              <a:t> </a:t>
            </a:r>
            <a:r>
              <a:rPr lang="en-US" sz="3600" b="0" dirty="0" smtClean="0"/>
              <a:t>1/2</a:t>
            </a:r>
            <a:r>
              <a:rPr lang="el-GR" dirty="0" smtClean="0"/>
              <a:t> </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lvl="0"/>
            <a:r>
              <a:rPr lang="el-GR" sz="3000" dirty="0"/>
              <a:t>Η διαδικασία από το στάδιο της φωτοαναπαραγωγής ως το στάδιο της εκτύπωσης είναι σχετικά απλή, αυτοματοποιημένη και αρκετά γρήγορη.</a:t>
            </a:r>
          </a:p>
          <a:p>
            <a:pPr lvl="0"/>
            <a:r>
              <a:rPr lang="el-GR" sz="3000" dirty="0"/>
              <a:t>Η μέθοδος θεωρείται συμφέρουσα από οικονομικής άποψης για την εκτύπωση περιορισμένων ή και πολλών </a:t>
            </a:r>
            <a:r>
              <a:rPr lang="el-GR" sz="3000" dirty="0" smtClean="0"/>
              <a:t>αντιτύπων (μεγάλο τιραζ).</a:t>
            </a:r>
            <a:endParaRPr lang="el-GR" sz="3000" dirty="0"/>
          </a:p>
          <a:p>
            <a:pPr lvl="0"/>
            <a:r>
              <a:rPr lang="el-GR" sz="3000" dirty="0"/>
              <a:t>Η κατασκευή της εκτυπωτικής πλάκας, η οποία είναι ελαφριά, εύκολη στη μετακίνηση και στην τοποθέτηση, είναι αποτέλεσμα αυτοματοποιημένης διαδικασίας και έχει σχετικά χαμηλό κόστος</a:t>
            </a:r>
            <a:r>
              <a:rPr lang="el-GR" sz="3000" dirty="0" smtClean="0"/>
              <a:t>.</a:t>
            </a:r>
          </a:p>
          <a:p>
            <a:pPr lvl="0"/>
            <a:r>
              <a:rPr lang="el-GR" sz="3000" dirty="0" smtClean="0"/>
              <a:t>Εύκολη και απλή τεχνογνωσία μεθόδου.</a:t>
            </a:r>
            <a:endParaRPr lang="el-GR" sz="30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706985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μεθόδου όφσετ</a:t>
            </a:r>
            <a:r>
              <a:rPr lang="en-US" dirty="0" smtClean="0"/>
              <a:t> </a:t>
            </a:r>
            <a:r>
              <a:rPr lang="en-US" sz="3600" b="0" dirty="0" smtClean="0"/>
              <a:t>2/2</a:t>
            </a:r>
            <a:r>
              <a:rPr lang="el-GR" dirty="0" smtClean="0"/>
              <a:t> </a:t>
            </a:r>
            <a:endParaRPr lang="el-GR" sz="3600" b="0" dirty="0"/>
          </a:p>
        </p:txBody>
      </p:sp>
      <p:sp>
        <p:nvSpPr>
          <p:cNvPr id="3" name="Θέση περιεχομένου 2"/>
          <p:cNvSpPr>
            <a:spLocks noGrp="1"/>
          </p:cNvSpPr>
          <p:nvPr>
            <p:ph idx="1"/>
          </p:nvPr>
        </p:nvSpPr>
        <p:spPr/>
        <p:txBody>
          <a:bodyPr>
            <a:normAutofit fontScale="77500" lnSpcReduction="20000"/>
          </a:bodyPr>
          <a:lstStyle/>
          <a:p>
            <a:pPr lvl="0"/>
            <a:r>
              <a:rPr lang="el-GR" dirty="0"/>
              <a:t>Η δυνατότητα των εκτυπωτικών μηχανών της όφσετ να συνδέονται με άλλες μηχανές επεξεργασίας αντιτύπων σε παραγωγική αλυσίδα μειώνει το χρόνο της διαδικασίας παραγωγής του τελικού εντύπου.</a:t>
            </a:r>
          </a:p>
          <a:p>
            <a:pPr lvl="0"/>
            <a:r>
              <a:rPr lang="el-GR" dirty="0"/>
              <a:t>Το θέμα κατασκευάζεται σε αναγνώσιμη μορφή στην εκτυπωτική πλάκα με αποτέλεσμα να γίνονται εύκολα ο τελικός έλεγχος για πιθανά λάθη και οι διορθώσεις της εργασίας.</a:t>
            </a:r>
          </a:p>
          <a:p>
            <a:pPr lvl="0"/>
            <a:r>
              <a:rPr lang="el-GR" dirty="0"/>
              <a:t>Η υγρασία που μεταφέρεται στο χαρτί είναι ελάχιστη, με αποτέλεσμα να ελαχιστοποιούνται πιθανές φθορές που προέρχονται από αυτή.</a:t>
            </a:r>
          </a:p>
          <a:p>
            <a:pPr lvl="0"/>
            <a:r>
              <a:rPr lang="el-GR" dirty="0"/>
              <a:t>Δίνει τη δυνατότητα εκτύπωσης σε τραχιές επιφάνειες, όπως χαρτοκιβώτια, καθώς ο κύλινδρος μεταφοράς, λόγω του υλικού κατασκευής του, εφαρμόζεται καλύτερα επάνω σε αυτές.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970689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Υλικά για εκτύπωση</a:t>
            </a:r>
            <a:endParaRPr lang="el-GR" dirty="0"/>
          </a:p>
        </p:txBody>
      </p:sp>
      <p:sp>
        <p:nvSpPr>
          <p:cNvPr id="3" name="Θέση περιεχομένου 2"/>
          <p:cNvSpPr>
            <a:spLocks noGrp="1"/>
          </p:cNvSpPr>
          <p:nvPr>
            <p:ph idx="1"/>
          </p:nvPr>
        </p:nvSpPr>
        <p:spPr/>
        <p:txBody>
          <a:bodyPr/>
          <a:lstStyle/>
          <a:p>
            <a:pPr marL="0" indent="0">
              <a:buNone/>
            </a:pPr>
            <a:r>
              <a:rPr lang="el-GR" dirty="0"/>
              <a:t>Π</a:t>
            </a:r>
            <a:r>
              <a:rPr lang="el-GR" dirty="0" smtClean="0"/>
              <a:t>ρέπει </a:t>
            </a:r>
            <a:r>
              <a:rPr lang="el-GR" dirty="0"/>
              <a:t>να επισημανθεί ότι τα υλικά που τυπώνονται με τη μέθοδο αυτή, πρέπει να είναι σχετικά εύκαμπτα και λεπτά για να μπορούν να μετακινηθούν μέσα στο εκτυπωτικό σύστημα. Για το λόγο αυτό σε υλικά όπως ξύλο, γυαλί </a:t>
            </a:r>
            <a:r>
              <a:rPr lang="el-GR" dirty="0" smtClean="0"/>
              <a:t>κ.λπ</a:t>
            </a:r>
            <a:r>
              <a:rPr lang="el-GR" dirty="0"/>
              <a:t>. δε μπορεί να γίνει εκτύπωση</a:t>
            </a:r>
            <a:r>
              <a:rPr lang="el-GR" dirty="0" smtClean="0"/>
              <a:t>.</a:t>
            </a:r>
          </a:p>
          <a:p>
            <a:pPr marL="0" indent="0">
              <a:buNone/>
            </a:pPr>
            <a:r>
              <a:rPr lang="el-GR" dirty="0" smtClean="0"/>
              <a:t>Με την μέθοδο όφσετ τυπώνονται κυρίως,</a:t>
            </a:r>
          </a:p>
          <a:p>
            <a:pPr marL="0" indent="0">
              <a:buNone/>
            </a:pPr>
            <a:r>
              <a:rPr lang="el-GR" dirty="0" smtClean="0"/>
              <a:t>χαρτί  &amp; χαρτόνι.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39281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επιπεδοτυπίας</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3000" dirty="0"/>
              <a:t>Με </a:t>
            </a:r>
            <a:r>
              <a:rPr lang="el-GR" sz="3000" dirty="0" smtClean="0"/>
              <a:t>βάση τις </a:t>
            </a:r>
            <a:r>
              <a:rPr lang="el-GR" sz="3000" dirty="0"/>
              <a:t>εξελίξεις στην επιπεδοτυπία και ανάλογα με τον τρόπο μεταφοράς του θέματος από την εκτυπωτική πλάκα στο προς εκτύπωση υπόστρωμα, η επιπεδοτυπία χωρίζεται σε: </a:t>
            </a:r>
            <a:endParaRPr lang="el-GR" sz="3000" dirty="0" smtClean="0"/>
          </a:p>
          <a:p>
            <a:r>
              <a:rPr lang="el-GR" sz="3000" b="1" dirty="0" smtClean="0"/>
              <a:t>άμεση</a:t>
            </a:r>
            <a:r>
              <a:rPr lang="el-GR" sz="3000" dirty="0" smtClean="0"/>
              <a:t> </a:t>
            </a:r>
            <a:r>
              <a:rPr lang="el-GR" sz="3000" dirty="0"/>
              <a:t>(</a:t>
            </a:r>
            <a:r>
              <a:rPr lang="en-US" sz="3000" dirty="0"/>
              <a:t>direct</a:t>
            </a:r>
            <a:r>
              <a:rPr lang="el-GR" sz="3000" dirty="0"/>
              <a:t>) </a:t>
            </a:r>
            <a:endParaRPr lang="el-GR" sz="3000" dirty="0" smtClean="0"/>
          </a:p>
          <a:p>
            <a:pPr marL="0" indent="0">
              <a:buNone/>
            </a:pPr>
            <a:r>
              <a:rPr lang="el-GR" sz="3000" dirty="0" smtClean="0"/>
              <a:t>Η </a:t>
            </a:r>
            <a:r>
              <a:rPr lang="el-GR" sz="3000" dirty="0"/>
              <a:t>πλάκα εκτύπωσης έρχεται σε άμεση επαφή με το υπόστρωμα </a:t>
            </a:r>
            <a:r>
              <a:rPr lang="el-GR" sz="3000" dirty="0" smtClean="0"/>
              <a:t>και </a:t>
            </a:r>
          </a:p>
          <a:p>
            <a:r>
              <a:rPr lang="el-GR" sz="3000" b="1" dirty="0" smtClean="0"/>
              <a:t>έμμεση</a:t>
            </a:r>
            <a:r>
              <a:rPr lang="el-GR" sz="3000" dirty="0" smtClean="0"/>
              <a:t> </a:t>
            </a:r>
            <a:r>
              <a:rPr lang="el-GR" sz="3000" dirty="0"/>
              <a:t>(</a:t>
            </a:r>
            <a:r>
              <a:rPr lang="en-US" sz="3000" dirty="0"/>
              <a:t>indirect</a:t>
            </a:r>
            <a:r>
              <a:rPr lang="el-GR" sz="3000" dirty="0"/>
              <a:t>). </a:t>
            </a:r>
            <a:endParaRPr lang="el-GR" sz="3000" dirty="0" smtClean="0"/>
          </a:p>
          <a:p>
            <a:pPr marL="0" indent="0">
              <a:buNone/>
            </a:pPr>
            <a:r>
              <a:rPr lang="el-GR" sz="3000" dirty="0" smtClean="0"/>
              <a:t>Για </a:t>
            </a:r>
            <a:r>
              <a:rPr lang="el-GR" sz="3000" dirty="0"/>
              <a:t>τη μεταφορά του θέματος από την εκτυπωτική πλάκα στο υπόστρωμα παρεμβάλλεται μία ενδιάμεση επιφάνεια από καουτσούκ. Η ενδιάμεση αυτή επιφάνεια καουτσούκ αποτυπώνει το θέμα από την εκτυπωτική πλάκα και με τη βοήθεια πίεσης το μεταφέρει στο </a:t>
            </a:r>
            <a:r>
              <a:rPr lang="el-GR" sz="3000" dirty="0" smtClean="0"/>
              <a:t>υπόστρωμα.Αυτη η τεχνική (του ενδιάμεσου καουτσούκ), δημιουργήθηκε για να αντέχει η μήτρα (πλάκα)σε πολλές εκτυπώσεις. </a:t>
            </a:r>
            <a:endParaRPr lang="el-GR" sz="30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597182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Σπυρίδων Νομικός 2014. Σπυρίδων Νομικός. «Λιθογραφία- </a:t>
            </a:r>
            <a:r>
              <a:rPr lang="el-GR" sz="2000" dirty="0" smtClean="0"/>
              <a:t>Όφσετ (Θ). </a:t>
            </a:r>
            <a:r>
              <a:rPr lang="el-GR" sz="2000" dirty="0" smtClean="0"/>
              <a:t>Ενότητα 1</a:t>
            </a:r>
            <a:r>
              <a:rPr lang="en-US" sz="2000" dirty="0" smtClean="0"/>
              <a:t>:</a:t>
            </a:r>
            <a:r>
              <a:rPr lang="el-GR" sz="2000" dirty="0"/>
              <a:t> Εισαγωγή στη μέθοδο </a:t>
            </a:r>
            <a:r>
              <a:rPr lang="el-GR" sz="2000" dirty="0" smtClean="0"/>
              <a:t>όφσετ (α’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660037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084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Χρωμολιθογραφία</a:t>
            </a:r>
            <a:endParaRPr lang="el-GR" dirty="0"/>
          </a:p>
        </p:txBody>
      </p:sp>
      <p:sp>
        <p:nvSpPr>
          <p:cNvPr id="3" name="Θέση περιεχομένου 2"/>
          <p:cNvSpPr>
            <a:spLocks noGrp="1"/>
          </p:cNvSpPr>
          <p:nvPr>
            <p:ph idx="1"/>
          </p:nvPr>
        </p:nvSpPr>
        <p:spPr>
          <a:xfrm>
            <a:off x="457200" y="1196752"/>
            <a:ext cx="8229600" cy="5184576"/>
          </a:xfrm>
        </p:spPr>
        <p:txBody>
          <a:bodyPr>
            <a:noAutofit/>
          </a:bodyPr>
          <a:lstStyle/>
          <a:p>
            <a:r>
              <a:rPr lang="el-GR" sz="2400" dirty="0"/>
              <a:t>Από το 1798 και μετά η ανάπτυξη της τεχνικής της λιθογραφίας ήταν γρήγορη. </a:t>
            </a:r>
            <a:endParaRPr lang="el-GR" sz="2400" dirty="0" smtClean="0"/>
          </a:p>
          <a:p>
            <a:r>
              <a:rPr lang="el-GR" sz="2400" dirty="0" smtClean="0"/>
              <a:t>Η </a:t>
            </a:r>
            <a:r>
              <a:rPr lang="el-GR" sz="2400" dirty="0"/>
              <a:t>λιθογραφία χρησιμοποιήθηκε ιδιαίτερα από καλλιτέχνες εκείνης της εποχής και αργότερα εξελίχθηκε </a:t>
            </a:r>
            <a:r>
              <a:rPr lang="el-GR" sz="2400" dirty="0" smtClean="0"/>
              <a:t>σε</a:t>
            </a:r>
            <a:r>
              <a:rPr lang="el-GR" sz="2400" b="1" dirty="0" smtClean="0"/>
              <a:t> </a:t>
            </a:r>
            <a:r>
              <a:rPr lang="el-GR" sz="2400" b="1" dirty="0"/>
              <a:t>χρωμολιθογραφία</a:t>
            </a:r>
            <a:r>
              <a:rPr lang="el-GR" sz="2400" dirty="0"/>
              <a:t>. </a:t>
            </a:r>
            <a:endParaRPr lang="el-GR" sz="2400" dirty="0" smtClean="0"/>
          </a:p>
          <a:p>
            <a:r>
              <a:rPr lang="el-GR" sz="2400" dirty="0" smtClean="0"/>
              <a:t>Η </a:t>
            </a:r>
            <a:r>
              <a:rPr lang="el-GR" sz="2400" dirty="0"/>
              <a:t>χρωμολιθογραφία είναι η ίδια τεχνική, με τη διαφορά ότι χρησιμοποιήθηκαν για την εκτύπωση περισσότερα από ένα χρώματα (βλ. Henri de Toulouse-Lautrec). </a:t>
            </a:r>
            <a:endParaRPr lang="el-GR" sz="2400" dirty="0" smtClean="0"/>
          </a:p>
          <a:p>
            <a:r>
              <a:rPr lang="el-GR" sz="2400" dirty="0" smtClean="0"/>
              <a:t>Η </a:t>
            </a:r>
            <a:r>
              <a:rPr lang="el-GR" sz="2400" dirty="0"/>
              <a:t>τεχνική της λιθογραφίας χρησιμοποιείται από τους καλλιτέχνες ακόμα και </a:t>
            </a:r>
            <a:r>
              <a:rPr lang="el-GR" sz="2400" dirty="0" smtClean="0"/>
              <a:t>σήμερα για ειδικές καλλιτεχνικές εκτυπώσεις. </a:t>
            </a:r>
          </a:p>
          <a:p>
            <a:r>
              <a:rPr lang="el-GR" sz="2400" dirty="0" smtClean="0"/>
              <a:t>Το </a:t>
            </a:r>
            <a:r>
              <a:rPr lang="el-GR" sz="2400" dirty="0"/>
              <a:t>βασικό μειονέκτημά της είναι η γρήγορη φθορά του θέματος της λιθογραφικής πλάκας, εξαιτίας </a:t>
            </a:r>
            <a:r>
              <a:rPr lang="el-GR" sz="2400" dirty="0" smtClean="0"/>
              <a:t>της μηχανικής πίεσης, στην εκτύπωση αντιτύπων.</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01415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Έμμεση λιθογραφία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2800" dirty="0"/>
              <a:t>Στην προσπάθεια να γίνει η μέθοδος αυτή πιο παραγωγική, χρησιμοποιήθηκε ένας λαστιχένιος κύλινδρος </a:t>
            </a:r>
            <a:r>
              <a:rPr lang="el-GR" sz="2800" dirty="0" smtClean="0"/>
              <a:t>( καουτσούκ το 1906) ανάμεσα </a:t>
            </a:r>
            <a:r>
              <a:rPr lang="el-GR" sz="2800" dirty="0"/>
              <a:t>στην εκτυπωτική πλάκα και στο προς εκτύπωση υλικό. Έτσι περάσαμε στην τεχνική της έμμεσης </a:t>
            </a:r>
            <a:r>
              <a:rPr lang="el-GR" sz="2800" dirty="0" smtClean="0"/>
              <a:t>λιθογραφίας </a:t>
            </a:r>
            <a:r>
              <a:rPr lang="en-US" sz="2800" dirty="0" smtClean="0"/>
              <a:t> (</a:t>
            </a:r>
            <a:r>
              <a:rPr lang="el-GR" sz="2800" dirty="0" smtClean="0"/>
              <a:t>οφσετ</a:t>
            </a:r>
            <a:r>
              <a:rPr lang="en-US" sz="2800" dirty="0" smtClean="0"/>
              <a:t> /offset </a:t>
            </a:r>
            <a:r>
              <a:rPr lang="el-GR" sz="2800" dirty="0" smtClean="0"/>
              <a:t> ). </a:t>
            </a:r>
          </a:p>
          <a:p>
            <a:r>
              <a:rPr lang="el-GR" sz="2800" dirty="0" smtClean="0"/>
              <a:t>Ο </a:t>
            </a:r>
            <a:r>
              <a:rPr lang="el-GR" sz="2800" dirty="0"/>
              <a:t>ενδιάμεσος κύλινδρος έδωσε ένα ακόμη πλεονέκτημα στη μέθοδο: το θέμα </a:t>
            </a:r>
            <a:r>
              <a:rPr lang="el-GR" sz="2800" dirty="0" smtClean="0"/>
              <a:t>σταμάτησε </a:t>
            </a:r>
            <a:r>
              <a:rPr lang="el-GR" sz="2800" dirty="0"/>
              <a:t>να σχεδιάζεται σε μη αναγνώσιμη μορφή</a:t>
            </a:r>
            <a:r>
              <a:rPr lang="el-GR" sz="2800" dirty="0" smtClean="0"/>
              <a:t>,(π.χ.άμεση λιθογραφία), </a:t>
            </a:r>
            <a:r>
              <a:rPr lang="el-GR" sz="2800" dirty="0"/>
              <a:t>γιατί </a:t>
            </a:r>
            <a:r>
              <a:rPr lang="el-GR" sz="2800" dirty="0" smtClean="0"/>
              <a:t> τώρα σχεδιάζεται </a:t>
            </a:r>
            <a:r>
              <a:rPr lang="el-GR" sz="2800" dirty="0"/>
              <a:t>αναγνώσιμο στο λίθο, μεταφέρεται αντεστραμμένο </a:t>
            </a:r>
            <a:r>
              <a:rPr lang="el-GR" sz="2800" dirty="0" smtClean="0"/>
              <a:t>στο καουτσούκ (ενδιάμεσο) </a:t>
            </a:r>
            <a:r>
              <a:rPr lang="el-GR" sz="2800" dirty="0"/>
              <a:t>κύλινδρο και από εκεί αναγνώσιμο, πάλι, στο εκτυπωτικό υπόστρωμα.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511261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Τσιγκογραφία/Λιθογραφία </a:t>
            </a:r>
            <a:r>
              <a:rPr lang="el-GR" dirty="0"/>
              <a:t>όφσετ </a:t>
            </a:r>
          </a:p>
        </p:txBody>
      </p:sp>
      <p:sp>
        <p:nvSpPr>
          <p:cNvPr id="3" name="Θέση περιεχομένου 2"/>
          <p:cNvSpPr>
            <a:spLocks noGrp="1"/>
          </p:cNvSpPr>
          <p:nvPr>
            <p:ph idx="1"/>
          </p:nvPr>
        </p:nvSpPr>
        <p:spPr/>
        <p:txBody>
          <a:bodyPr/>
          <a:lstStyle/>
          <a:p>
            <a:r>
              <a:rPr lang="el-GR" sz="2400" dirty="0"/>
              <a:t>Αργότερα, η ασβεστολιθική πλάκα αντικαταστάθηκε από μεταλλική και η νέα τεχνική ονομάστηκε </a:t>
            </a:r>
            <a:r>
              <a:rPr lang="el-GR" sz="2400" b="1" dirty="0" smtClean="0"/>
              <a:t>φωτο-τσιγκογραφία</a:t>
            </a:r>
            <a:r>
              <a:rPr lang="el-GR" sz="2400" dirty="0" smtClean="0"/>
              <a:t> </a:t>
            </a:r>
            <a:r>
              <a:rPr lang="el-GR" sz="2400" dirty="0"/>
              <a:t>ή </a:t>
            </a:r>
            <a:r>
              <a:rPr lang="el-GR" sz="2400" b="1" dirty="0"/>
              <a:t>λιθογραφία όφσετ </a:t>
            </a:r>
            <a:r>
              <a:rPr lang="el-GR" sz="2400" dirty="0"/>
              <a:t>(offset, από τον αγγλικό όρο </a:t>
            </a:r>
            <a:r>
              <a:rPr lang="el-GR" sz="2400" dirty="0" smtClean="0"/>
              <a:t>OFF-SET, της αντεστραμμένης λέξης </a:t>
            </a:r>
            <a:r>
              <a:rPr lang="el-GR" sz="2400" dirty="0"/>
              <a:t>SET-OFF</a:t>
            </a:r>
            <a:r>
              <a:rPr lang="el-GR" sz="2400" dirty="0" smtClean="0"/>
              <a:t>), για εύηχους λόγους. </a:t>
            </a:r>
          </a:p>
          <a:p>
            <a:r>
              <a:rPr lang="el-GR" sz="2400" dirty="0" smtClean="0"/>
              <a:t>Σύμφωνα με την </a:t>
            </a:r>
            <a:r>
              <a:rPr lang="el-GR" sz="2400" dirty="0"/>
              <a:t>τεχνική αυτή, η εκτυπωτική πλάκα </a:t>
            </a:r>
            <a:r>
              <a:rPr lang="el-GR" sz="2400" dirty="0" smtClean="0"/>
              <a:t>κατασκευάζεται από τσίγκο / ψευδάργυρο και σήμερα από αλουμίνιο.</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64021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Φωτολιθογραφία </a:t>
            </a:r>
            <a:r>
              <a:rPr lang="el-GR" dirty="0"/>
              <a:t>όφσετ</a:t>
            </a:r>
          </a:p>
        </p:txBody>
      </p:sp>
      <p:sp>
        <p:nvSpPr>
          <p:cNvPr id="3" name="Θέση περιεχομένου 2"/>
          <p:cNvSpPr>
            <a:spLocks noGrp="1"/>
          </p:cNvSpPr>
          <p:nvPr>
            <p:ph idx="1"/>
          </p:nvPr>
        </p:nvSpPr>
        <p:spPr/>
        <p:txBody>
          <a:bodyPr/>
          <a:lstStyle/>
          <a:p>
            <a:pPr marL="0" indent="0">
              <a:buNone/>
            </a:pPr>
            <a:r>
              <a:rPr lang="el-GR" sz="2800" dirty="0"/>
              <a:t>Όταν το 1904 χρησιμοποιήθηκαν φωτοχημικές διαδικασίες για τη μεταφορά του θέματος στην εκτυπωτική </a:t>
            </a:r>
            <a:r>
              <a:rPr lang="el-GR" sz="2800" dirty="0" smtClean="0"/>
              <a:t>πλάκα,(αρνητική μέθοδος με αλμπουμίνα) και μετά μεσω φίλμς (αρνητικό / θετικό) </a:t>
            </a:r>
            <a:r>
              <a:rPr lang="el-GR" sz="2800" dirty="0"/>
              <a:t>και η τεχνική άρχισε να καλείται και </a:t>
            </a:r>
            <a:r>
              <a:rPr lang="el-GR" sz="2800" b="1" dirty="0"/>
              <a:t>φωτολιθογραφία όφσετ</a:t>
            </a:r>
            <a:r>
              <a:rPr lang="el-GR" sz="2800"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0252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στάδια της </a:t>
            </a:r>
            <a:r>
              <a:rPr lang="el-GR" dirty="0" smtClean="0"/>
              <a:t>εκτύπωσης</a:t>
            </a:r>
            <a:endParaRPr lang="el-GR" dirty="0"/>
          </a:p>
        </p:txBody>
      </p:sp>
      <p:sp>
        <p:nvSpPr>
          <p:cNvPr id="3" name="Θέση περιεχομένου 2"/>
          <p:cNvSpPr>
            <a:spLocks noGrp="1"/>
          </p:cNvSpPr>
          <p:nvPr>
            <p:ph idx="1"/>
          </p:nvPr>
        </p:nvSpPr>
        <p:spPr/>
        <p:txBody>
          <a:bodyPr>
            <a:noAutofit/>
          </a:bodyPr>
          <a:lstStyle/>
          <a:p>
            <a:pPr lvl="0">
              <a:spcBef>
                <a:spcPts val="0"/>
              </a:spcBef>
            </a:pPr>
            <a:r>
              <a:rPr lang="el-GR" sz="2000" dirty="0" smtClean="0"/>
              <a:t>Αρχικά κατασκευάζεται </a:t>
            </a:r>
            <a:r>
              <a:rPr lang="el-GR" sz="2000" dirty="0"/>
              <a:t>η εκτυπωτική πλάκα με τη μέθοδο της φωτομεταφοράς (αναλυτικά η μέθοδος περιγράφεται παρακάτω) και στη συνέχεια </a:t>
            </a:r>
            <a:r>
              <a:rPr lang="el-GR" sz="2000" dirty="0" smtClean="0"/>
              <a:t>προσαρμόζεται/συσφίγγεται/στηρίζεται στην </a:t>
            </a:r>
            <a:r>
              <a:rPr lang="el-GR" sz="2000" dirty="0"/>
              <a:t>επιφάνεια ενός </a:t>
            </a:r>
            <a:r>
              <a:rPr lang="el-GR" sz="2000" dirty="0" smtClean="0"/>
              <a:t>κυλίνδρου (τσίγκου).</a:t>
            </a:r>
            <a:endParaRPr lang="el-GR" sz="2000" dirty="0"/>
          </a:p>
          <a:p>
            <a:pPr lvl="0">
              <a:spcBef>
                <a:spcPts val="0"/>
              </a:spcBef>
            </a:pPr>
            <a:r>
              <a:rPr lang="el-GR" sz="2000" dirty="0"/>
              <a:t>Υγραίνεται η </a:t>
            </a:r>
            <a:r>
              <a:rPr lang="el-GR" sz="2000" dirty="0" smtClean="0"/>
              <a:t>πλάκα, με λεπτό </a:t>
            </a:r>
            <a:r>
              <a:rPr lang="el-GR" sz="2000" dirty="0"/>
              <a:t>στρώμα υγρασίας </a:t>
            </a:r>
            <a:r>
              <a:rPr lang="el-GR" sz="2000" dirty="0" smtClean="0"/>
              <a:t>όπου και συγκρατείται </a:t>
            </a:r>
            <a:r>
              <a:rPr lang="el-GR" sz="2000" dirty="0"/>
              <a:t>στη μη εκτυπούμενη </a:t>
            </a:r>
            <a:r>
              <a:rPr lang="el-GR" sz="2000" dirty="0" smtClean="0"/>
              <a:t>περιοχή στην επιφάνεια του μετάλλου  της πλάκας </a:t>
            </a:r>
          </a:p>
          <a:p>
            <a:pPr marL="0" lvl="0" indent="0">
              <a:spcBef>
                <a:spcPts val="0"/>
              </a:spcBef>
              <a:buNone/>
            </a:pPr>
            <a:r>
              <a:rPr lang="el-GR" sz="2000" dirty="0"/>
              <a:t> </a:t>
            </a:r>
            <a:r>
              <a:rPr lang="el-GR" sz="2000" dirty="0" smtClean="0"/>
              <a:t>     (γράνας).</a:t>
            </a:r>
            <a:endParaRPr lang="el-GR" sz="2000" dirty="0"/>
          </a:p>
          <a:p>
            <a:pPr lvl="0">
              <a:spcBef>
                <a:spcPts val="0"/>
              </a:spcBef>
            </a:pPr>
            <a:r>
              <a:rPr lang="el-GR" sz="2000" dirty="0"/>
              <a:t>Μελανώνεται η </a:t>
            </a:r>
            <a:r>
              <a:rPr lang="el-GR" sz="2000" dirty="0" smtClean="0"/>
              <a:t>πλάκα, όπου το </a:t>
            </a:r>
            <a:r>
              <a:rPr lang="el-GR" sz="2000" dirty="0"/>
              <a:t>λεπτό στρώμα μελάνης συγκρατείται στην εκτυπούμενη </a:t>
            </a:r>
            <a:r>
              <a:rPr lang="el-GR" sz="2000" dirty="0" smtClean="0"/>
              <a:t>περιοχή.Στην εκτυπωτική πλάκα υπάρχει και υγρό περίβρεξης και μελάνι.</a:t>
            </a:r>
            <a:endParaRPr lang="el-GR" sz="2000" dirty="0"/>
          </a:p>
          <a:p>
            <a:pPr lvl="0">
              <a:spcBef>
                <a:spcPts val="0"/>
              </a:spcBef>
            </a:pPr>
            <a:r>
              <a:rPr lang="el-GR" sz="2000" dirty="0"/>
              <a:t>Μεταφέρεται με την άσκηση πίεσης το θέμα της εκτυπωτικής πλάκας σε έναν κύλινδρο επενδυμένο με καουτσούκ.</a:t>
            </a:r>
          </a:p>
          <a:p>
            <a:pPr lvl="0">
              <a:spcBef>
                <a:spcPts val="0"/>
              </a:spcBef>
            </a:pPr>
            <a:r>
              <a:rPr lang="el-GR" sz="2000" dirty="0" smtClean="0"/>
              <a:t>Το μεταφερόμενο </a:t>
            </a:r>
            <a:r>
              <a:rPr lang="el-GR" sz="2000" dirty="0"/>
              <a:t>θέμα </a:t>
            </a:r>
            <a:r>
              <a:rPr lang="el-GR" sz="2000" dirty="0" smtClean="0"/>
              <a:t>αποτυπώνεται στο υπόστρωμα,(χαρτί-χαρτόνι) μέσα από πίεση, </a:t>
            </a:r>
            <a:r>
              <a:rPr lang="el-GR" sz="2000" dirty="0"/>
              <a:t>που ασκεί </a:t>
            </a:r>
            <a:r>
              <a:rPr lang="el-GR" sz="2000" dirty="0" smtClean="0"/>
              <a:t>(στον κύλινδρο καουτσούκ) </a:t>
            </a:r>
            <a:r>
              <a:rPr lang="el-GR" sz="2000" dirty="0"/>
              <a:t>ένας άλλος κύλινδρος, </a:t>
            </a:r>
            <a:r>
              <a:rPr lang="el-GR" sz="2000" dirty="0" smtClean="0"/>
              <a:t>(αυτός) </a:t>
            </a:r>
            <a:r>
              <a:rPr lang="el-GR" sz="2000" dirty="0"/>
              <a:t>της πίεσης.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62537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189</TotalTime>
  <Words>3447</Words>
  <Application>Microsoft Office PowerPoint</Application>
  <PresentationFormat>Προβολή στην οθόνη (4:3)</PresentationFormat>
  <Paragraphs>254</Paragraphs>
  <Slides>46</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46</vt:i4>
      </vt:variant>
    </vt:vector>
  </HeadingPairs>
  <TitlesOfParts>
    <vt:vector size="48" baseType="lpstr">
      <vt:lpstr>Λιθογραφία - Offset</vt:lpstr>
      <vt:lpstr>OC_template_updated</vt:lpstr>
      <vt:lpstr>Λιθογραφία – Όφσετ (Θ)</vt:lpstr>
      <vt:lpstr>Επιπεδοτυπία</vt:lpstr>
      <vt:lpstr>Λιθογραφία</vt:lpstr>
      <vt:lpstr>Είδη επιπεδοτυπίας</vt:lpstr>
      <vt:lpstr>Χρωμολιθογραφία</vt:lpstr>
      <vt:lpstr>Έμμεση λιθογραφία</vt:lpstr>
      <vt:lpstr>Τσιγκογραφία/Λιθογραφία όφσετ </vt:lpstr>
      <vt:lpstr>Φωτολιθογραφία όφσετ</vt:lpstr>
      <vt:lpstr>Τα στάδια της εκτύπωσης</vt:lpstr>
      <vt:lpstr>Μεταφορά του θέματος στην εκτυπωτική επιφάνεια  πλάκα </vt:lpstr>
      <vt:lpstr>Προευαισθητοποιημένες πλάκες</vt:lpstr>
      <vt:lpstr>Μεταφορά του θέματος στην εκτυπωτική επιφάνεια </vt:lpstr>
      <vt:lpstr>Τεχνική CTP</vt:lpstr>
      <vt:lpstr>Είδη των εκτυπωτικών μηχανών όφσετ </vt:lpstr>
      <vt:lpstr>Είδη των μηχανών όφσετ 1/3 </vt:lpstr>
      <vt:lpstr>Είδη των μηχανών όφσετ 2/3 </vt:lpstr>
      <vt:lpstr>Είδη των μηχανών όφσετ 3/3 </vt:lpstr>
      <vt:lpstr>Πιεστήρια φύλλων</vt:lpstr>
      <vt:lpstr>Πιεστήριο οφσετ φύλλου</vt:lpstr>
      <vt:lpstr>Πιεστήρια ρολού</vt:lpstr>
      <vt:lpstr>Μέρη της μηχανής όφσετ </vt:lpstr>
      <vt:lpstr>Μέρη μηχανής όφσετ ρολού</vt:lpstr>
      <vt:lpstr>Τροφοδότης</vt:lpstr>
      <vt:lpstr>Καταρράκτης</vt:lpstr>
      <vt:lpstr>Σύστημα ύγρανσης</vt:lpstr>
      <vt:lpstr>Απεικόνιση συστημάτων ύγρανσης και μελάνωσης</vt:lpstr>
      <vt:lpstr>Σύστημα μελάνωσης</vt:lpstr>
      <vt:lpstr>Κύλινδρος εκτύπωσης</vt:lpstr>
      <vt:lpstr>Κύλινδρος μεταφοράς</vt:lpstr>
      <vt:lpstr>Κύλινδρος πίεσης 1/2</vt:lpstr>
      <vt:lpstr>Κύλινδρος πίεσης 2/2 </vt:lpstr>
      <vt:lpstr>Σύστημα μεταφοράς φύλλων</vt:lpstr>
      <vt:lpstr>Πατάρι εξαγωγής</vt:lpstr>
      <vt:lpstr>Ξηρά όφσετ 1/2 </vt:lpstr>
      <vt:lpstr>Ξηρά όφσετ 2/2 </vt:lpstr>
      <vt:lpstr>Γενική αξιολόγηση όφσετ</vt:lpstr>
      <vt:lpstr>Πλεονεκτήματα μεθόδου όφσετ 1/2 </vt:lpstr>
      <vt:lpstr>Πλεονεκτήματα μεθόδου όφσετ 2/2 </vt:lpstr>
      <vt:lpstr>Υλικά για εκτύπωση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opencourses@teiath.gr</dc:creator>
  <cp:lastModifiedBy>natasakar new</cp:lastModifiedBy>
  <cp:revision>31</cp:revision>
  <dcterms:created xsi:type="dcterms:W3CDTF">2014-11-07T12:30:55Z</dcterms:created>
  <dcterms:modified xsi:type="dcterms:W3CDTF">2015-03-10T13:21:45Z</dcterms:modified>
</cp:coreProperties>
</file>