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4"/>
  </p:notesMasterIdLst>
  <p:handoutMasterIdLst>
    <p:handoutMasterId r:id="rId25"/>
  </p:handoutMasterIdLst>
  <p:sldIdLst>
    <p:sldId id="288" r:id="rId4"/>
    <p:sldId id="258" r:id="rId5"/>
    <p:sldId id="259" r:id="rId6"/>
    <p:sldId id="260" r:id="rId7"/>
    <p:sldId id="261" r:id="rId8"/>
    <p:sldId id="262" r:id="rId9"/>
    <p:sldId id="263" r:id="rId10"/>
    <p:sldId id="282" r:id="rId11"/>
    <p:sldId id="283" r:id="rId12"/>
    <p:sldId id="281" r:id="rId13"/>
    <p:sldId id="286" r:id="rId14"/>
    <p:sldId id="287" r:id="rId15"/>
    <p:sldId id="271" r:id="rId16"/>
    <p:sldId id="295" r:id="rId17"/>
    <p:sldId id="289" r:id="rId18"/>
    <p:sldId id="290" r:id="rId19"/>
    <p:sldId id="291" r:id="rId20"/>
    <p:sldId id="292" r:id="rId21"/>
    <p:sldId id="293" r:id="rId22"/>
    <p:sldId id="294"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1" autoAdjust="0"/>
    <p:restoredTop sz="94660"/>
  </p:normalViewPr>
  <p:slideViewPr>
    <p:cSldViewPr>
      <p:cViewPr varScale="1">
        <p:scale>
          <a:sx n="111" d="100"/>
          <a:sy n="111" d="100"/>
        </p:scale>
        <p:origin x="-178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252613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33357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302804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104150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37239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158455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181926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35203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cs typeface="Arial" panose="020B0604020202020204" pitchFamily="34" charset="0"/>
              </a:rPr>
              <a:pPr>
                <a:defRPr/>
              </a:pPr>
              <a:t>‹#›</a:t>
            </a:fld>
            <a:endParaRPr lang="el-GR" dirty="0">
              <a:solidFill>
                <a:prstClr val="black"/>
              </a:solidFill>
              <a:cs typeface="Arial" panose="020B0604020202020204" pitchFamily="34" charset="0"/>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cs typeface="Arial" panose="020B0604020202020204" pitchFamily="34" charset="0"/>
              </a:rPr>
              <a:pPr>
                <a:defRPr/>
              </a:pPr>
              <a:t>‹#›</a:t>
            </a:fld>
            <a:endParaRPr lang="el-GR" dirty="0">
              <a:solidFill>
                <a:prstClr val="black"/>
              </a:solidFill>
              <a:cs typeface="Arial" panose="020B0604020202020204" pitchFamily="34" charset="0"/>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File:SistemaDeAspira_oCont_nua.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medical-dictionary.thefreedictionary.com/chest+tube" TargetMode="External"/><Relationship Id="rId5" Type="http://schemas.microsoft.com/office/2007/relationships/hdphoto" Target="../media/hdphoto1.wdp"/><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Bentplate84&amp;action=edit&amp;redlink=1" TargetMode="External"/><Relationship Id="rId4" Type="http://schemas.openxmlformats.org/officeDocument/2006/relationships/hyperlink" Target="http://commons.wikimedia.org/wiki/File:Drainage_Canisters_-_Pleur-Evac_Sahara.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Robertolyra" TargetMode="External"/><Relationship Id="rId4" Type="http://schemas.openxmlformats.org/officeDocument/2006/relationships/hyperlink" Target="http://commons.wikimedia.org/wiki/File:Thoracic_drain_dressing.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742_Pneumothorax.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968.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742_Pneumothorax.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a:solidFill>
                  <a:schemeClr val="tx1"/>
                </a:solidFill>
                <a:latin typeface="+mn-lt"/>
              </a:rPr>
              <a:t>Χειρουργική Νοσηλευτική </a:t>
            </a:r>
            <a:r>
              <a:rPr lang="el-GR" sz="4000" b="1" dirty="0" smtClean="0">
                <a:solidFill>
                  <a:schemeClr val="tx1"/>
                </a:solidFill>
                <a:latin typeface="+mn-lt"/>
              </a:rPr>
              <a:t>Ι (Ε)</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r>
              <a:rPr lang="el-GR" sz="2800" b="1" dirty="0" smtClean="0"/>
              <a:t>Ενότητα </a:t>
            </a:r>
            <a:r>
              <a:rPr lang="en-US" sz="2800" b="1" dirty="0" smtClean="0"/>
              <a:t>5</a:t>
            </a:r>
            <a:r>
              <a:rPr lang="el-GR" sz="2800" dirty="0" smtClean="0"/>
              <a:t>:</a:t>
            </a:r>
            <a:r>
              <a:rPr lang="en-US" sz="2800" dirty="0" smtClean="0"/>
              <a:t> </a:t>
            </a:r>
            <a:r>
              <a:rPr lang="el-GR" sz="2800" dirty="0" smtClean="0"/>
              <a:t>Κλειστή Παροχέτευση Θώρακα</a:t>
            </a:r>
            <a:endParaRPr lang="en-US" sz="2800" dirty="0" smtClean="0"/>
          </a:p>
          <a:p>
            <a:pPr lvl="0" fontAlgn="base">
              <a:lnSpc>
                <a:spcPct val="80000"/>
              </a:lnSpc>
              <a:spcAft>
                <a:spcPct val="0"/>
              </a:spcAft>
            </a:pPr>
            <a:endParaRPr lang="en-US" altLang="el-GR" sz="1800" dirty="0" smtClean="0">
              <a:solidFill>
                <a:prstClr val="black"/>
              </a:solidFill>
            </a:endParaRPr>
          </a:p>
          <a:p>
            <a:endParaRPr lang="en-US" sz="1800" dirty="0" smtClean="0"/>
          </a:p>
          <a:p>
            <a:r>
              <a:rPr lang="el-GR" sz="2400" dirty="0" smtClean="0"/>
              <a:t>Μ. Μπουζίκα, Σ. Παρισσόπουλος, Θ. Κατσούλας</a:t>
            </a:r>
          </a:p>
          <a:p>
            <a:pPr lvl="0" fontAlgn="base">
              <a:lnSpc>
                <a:spcPct val="80000"/>
              </a:lnSpc>
              <a:spcAft>
                <a:spcPct val="0"/>
              </a:spcAft>
            </a:pPr>
            <a:r>
              <a:rPr lang="el-GR" altLang="el-GR" sz="2400" dirty="0" smtClean="0">
                <a:solidFill>
                  <a:prstClr val="black"/>
                </a:solidFill>
              </a:rPr>
              <a:t>Τμήμα Νοσηλευτικής</a:t>
            </a:r>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cs typeface="Arial" panose="020B0604020202020204" pitchFamily="34" charset="0"/>
              </a:rPr>
              <a:t>Ανοικτά Ακαδημαϊκά </a:t>
            </a:r>
            <a:r>
              <a:rPr lang="el-GR" sz="1600" dirty="0" smtClean="0">
                <a:solidFill>
                  <a:prstClr val="black"/>
                </a:solidFill>
                <a:latin typeface="Calibri"/>
                <a:cs typeface="Arial" panose="020B0604020202020204" pitchFamily="34" charset="0"/>
              </a:rPr>
              <a:t>Μαθήματα στο ΤΕΙ Αθήνας</a:t>
            </a:r>
            <a:endParaRPr lang="el-GR" sz="1600" dirty="0">
              <a:solidFill>
                <a:prstClr val="black"/>
              </a:solidFill>
              <a:latin typeface="Calibri"/>
              <a:cs typeface="Arial" panose="020B0604020202020204" pitchFamily="34" charset="0"/>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Τοποθέτηση </a:t>
            </a:r>
            <a:r>
              <a:rPr lang="el-GR" dirty="0" smtClean="0"/>
              <a:t>παροχέτευσης</a:t>
            </a:r>
            <a:endParaRPr lang="el-G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075" y="1340768"/>
            <a:ext cx="5657850" cy="39909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10"/>
          <p:cNvSpPr/>
          <p:nvPr/>
        </p:nvSpPr>
        <p:spPr>
          <a:xfrm>
            <a:off x="2747843" y="5363511"/>
            <a:ext cx="364831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SistemaDeAspira </a:t>
            </a:r>
            <a:r>
              <a:rPr lang="en-US" sz="1200" dirty="0">
                <a:latin typeface="+mn-lt"/>
                <a:hlinkClick r:id="rId4"/>
              </a:rPr>
              <a:t>oCont</a:t>
            </a:r>
            <a:r>
              <a:rPr lang="en-US" sz="1200" dirty="0">
                <a:latin typeface="+mn-lt"/>
                <a:hlinkClick r:id="rId4"/>
              </a:rPr>
              <a:t> </a:t>
            </a:r>
            <a:r>
              <a:rPr lang="en-US" sz="1200" dirty="0" smtClean="0">
                <a:latin typeface="+mn-lt"/>
                <a:hlinkClick r:id="rId4"/>
              </a:rPr>
              <a:t>nua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a:rPr>
              <a:t>File Upload Bot (Magnus Manske</a:t>
            </a:r>
            <a:r>
              <a:rPr lang="en-US" sz="1200" dirty="0" smtClean="0">
                <a:latin typeface="+mn-lt"/>
                <a:hlinkClick r:id="rId5"/>
              </a:rPr>
              <a: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323003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Τρεις φιάλες </a:t>
            </a:r>
          </a:p>
        </p:txBody>
      </p:sp>
      <p:sp>
        <p:nvSpPr>
          <p:cNvPr id="6" name="TextBox 5"/>
          <p:cNvSpPr txBox="1"/>
          <p:nvPr/>
        </p:nvSpPr>
        <p:spPr>
          <a:xfrm>
            <a:off x="251520" y="1504823"/>
            <a:ext cx="4945200" cy="400110"/>
          </a:xfrm>
          <a:prstGeom prst="rect">
            <a:avLst/>
          </a:prstGeom>
          <a:noFill/>
        </p:spPr>
        <p:txBody>
          <a:bodyPr wrap="none" rtlCol="0">
            <a:spAutoFit/>
          </a:bodyPr>
          <a:lstStyle/>
          <a:p>
            <a:r>
              <a:rPr lang="el-GR" sz="2000" u="sng" dirty="0" smtClean="0">
                <a:latin typeface="+mn-lt"/>
              </a:rPr>
              <a:t>Προστατευτικό σύστημα θώρακα με 3 φιάλες</a:t>
            </a:r>
            <a:endParaRPr lang="el-GR" sz="2000" u="sng" dirty="0">
              <a:latin typeface="+mn-lt"/>
            </a:endParaRPr>
          </a:p>
        </p:txBody>
      </p:sp>
      <p:grpSp>
        <p:nvGrpSpPr>
          <p:cNvPr id="17" name="Ομάδα 16" descr="Προστατευτικό σύστημα θώρακα με 3 φιάλες&#10;"/>
          <p:cNvGrpSpPr/>
          <p:nvPr/>
        </p:nvGrpSpPr>
        <p:grpSpPr>
          <a:xfrm>
            <a:off x="221974" y="1704878"/>
            <a:ext cx="8459422" cy="4548170"/>
            <a:chOff x="55169" y="1726683"/>
            <a:chExt cx="8459422" cy="4548170"/>
          </a:xfrm>
        </p:grpSpPr>
        <p:pic>
          <p:nvPicPr>
            <p:cNvPr id="8195" name="Picture 3" descr="C:\Users\fkaram2\Desktop\images\X2604-C-42 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131" y="2910742"/>
              <a:ext cx="6240306" cy="30592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fkaram2\Desktop\images\Εικόνα1a.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14835" y="1726683"/>
              <a:ext cx="1899756" cy="1514491"/>
            </a:xfrm>
            <a:prstGeom prst="rect">
              <a:avLst/>
            </a:prstGeom>
            <a:noFill/>
            <a:scene3d>
              <a:camera prst="orthographicFront">
                <a:rot lat="0" lon="12767968" rev="0"/>
              </a:camera>
              <a:lightRig rig="threePt" dir="t"/>
            </a:scene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7541" y="3241175"/>
              <a:ext cx="1526187" cy="338554"/>
            </a:xfrm>
            <a:prstGeom prst="rect">
              <a:avLst/>
            </a:prstGeom>
            <a:noFill/>
            <a:ln>
              <a:solidFill>
                <a:schemeClr val="tx1"/>
              </a:solidFill>
            </a:ln>
          </p:spPr>
          <p:txBody>
            <a:bodyPr wrap="none" rtlCol="0">
              <a:spAutoFit/>
            </a:bodyPr>
            <a:lstStyle/>
            <a:p>
              <a:r>
                <a:rPr lang="el-GR" sz="1600" dirty="0" smtClean="0">
                  <a:latin typeface="+mn-lt"/>
                </a:rPr>
                <a:t>Από τον ασθενή</a:t>
              </a:r>
              <a:endParaRPr lang="el-GR" sz="1600" dirty="0">
                <a:latin typeface="+mn-lt"/>
              </a:endParaRPr>
            </a:p>
          </p:txBody>
        </p:sp>
        <p:sp>
          <p:nvSpPr>
            <p:cNvPr id="9" name="TextBox 8"/>
            <p:cNvSpPr txBox="1"/>
            <p:nvPr/>
          </p:nvSpPr>
          <p:spPr>
            <a:xfrm>
              <a:off x="55169" y="4454130"/>
              <a:ext cx="2088842" cy="338554"/>
            </a:xfrm>
            <a:prstGeom prst="rect">
              <a:avLst/>
            </a:prstGeom>
            <a:noFill/>
            <a:ln>
              <a:solidFill>
                <a:schemeClr val="tx1"/>
              </a:solidFill>
            </a:ln>
          </p:spPr>
          <p:txBody>
            <a:bodyPr wrap="none" rtlCol="0">
              <a:spAutoFit/>
            </a:bodyPr>
            <a:lstStyle/>
            <a:p>
              <a:r>
                <a:rPr lang="el-GR" sz="1600" dirty="0" smtClean="0">
                  <a:latin typeface="+mn-lt"/>
                </a:rPr>
                <a:t>Αέρας από τον ασθενή</a:t>
              </a:r>
              <a:endParaRPr lang="el-GR" sz="1600" dirty="0">
                <a:latin typeface="+mn-lt"/>
              </a:endParaRPr>
            </a:p>
          </p:txBody>
        </p:sp>
        <p:sp>
          <p:nvSpPr>
            <p:cNvPr id="10" name="TextBox 9"/>
            <p:cNvSpPr txBox="1"/>
            <p:nvPr/>
          </p:nvSpPr>
          <p:spPr>
            <a:xfrm>
              <a:off x="2148694" y="5936299"/>
              <a:ext cx="869662" cy="338554"/>
            </a:xfrm>
            <a:prstGeom prst="rect">
              <a:avLst/>
            </a:prstGeom>
            <a:noFill/>
          </p:spPr>
          <p:txBody>
            <a:bodyPr wrap="none" rtlCol="0">
              <a:spAutoFit/>
            </a:bodyPr>
            <a:lstStyle/>
            <a:p>
              <a:r>
                <a:rPr lang="el-GR" sz="1600" dirty="0" smtClean="0">
                  <a:latin typeface="+mn-lt"/>
                </a:rPr>
                <a:t>Φιάλη 1</a:t>
              </a:r>
              <a:endParaRPr lang="el-GR" sz="1600" dirty="0">
                <a:latin typeface="+mn-lt"/>
              </a:endParaRPr>
            </a:p>
          </p:txBody>
        </p:sp>
        <p:sp>
          <p:nvSpPr>
            <p:cNvPr id="14" name="TextBox 13"/>
            <p:cNvSpPr txBox="1"/>
            <p:nvPr/>
          </p:nvSpPr>
          <p:spPr>
            <a:xfrm>
              <a:off x="3849453" y="5936299"/>
              <a:ext cx="869662" cy="338554"/>
            </a:xfrm>
            <a:prstGeom prst="rect">
              <a:avLst/>
            </a:prstGeom>
            <a:noFill/>
          </p:spPr>
          <p:txBody>
            <a:bodyPr wrap="none" rtlCol="0">
              <a:spAutoFit/>
            </a:bodyPr>
            <a:lstStyle/>
            <a:p>
              <a:r>
                <a:rPr lang="el-GR" sz="1600" dirty="0" smtClean="0">
                  <a:latin typeface="+mn-lt"/>
                </a:rPr>
                <a:t>Φιάλη 2</a:t>
              </a:r>
              <a:endParaRPr lang="el-GR" sz="1600" dirty="0">
                <a:latin typeface="+mn-lt"/>
              </a:endParaRPr>
            </a:p>
          </p:txBody>
        </p:sp>
        <p:sp>
          <p:nvSpPr>
            <p:cNvPr id="15" name="TextBox 14"/>
            <p:cNvSpPr txBox="1"/>
            <p:nvPr/>
          </p:nvSpPr>
          <p:spPr>
            <a:xfrm>
              <a:off x="5508104" y="5936299"/>
              <a:ext cx="869662" cy="338554"/>
            </a:xfrm>
            <a:prstGeom prst="rect">
              <a:avLst/>
            </a:prstGeom>
            <a:noFill/>
          </p:spPr>
          <p:txBody>
            <a:bodyPr wrap="none" rtlCol="0">
              <a:spAutoFit/>
            </a:bodyPr>
            <a:lstStyle/>
            <a:p>
              <a:r>
                <a:rPr lang="el-GR" sz="1600" dirty="0" smtClean="0">
                  <a:latin typeface="+mn-lt"/>
                </a:rPr>
                <a:t>Φιάλη 3</a:t>
              </a:r>
              <a:endParaRPr lang="el-GR" sz="1600" dirty="0">
                <a:latin typeface="+mn-lt"/>
              </a:endParaRPr>
            </a:p>
          </p:txBody>
        </p:sp>
        <p:sp>
          <p:nvSpPr>
            <p:cNvPr id="11" name="TextBox 10"/>
            <p:cNvSpPr txBox="1"/>
            <p:nvPr/>
          </p:nvSpPr>
          <p:spPr>
            <a:xfrm>
              <a:off x="4838690" y="2782111"/>
              <a:ext cx="1338828" cy="338554"/>
            </a:xfrm>
            <a:prstGeom prst="rect">
              <a:avLst/>
            </a:prstGeom>
            <a:noFill/>
            <a:ln>
              <a:solidFill>
                <a:schemeClr val="tx1"/>
              </a:solidFill>
            </a:ln>
          </p:spPr>
          <p:txBody>
            <a:bodyPr wrap="none" rtlCol="0">
              <a:spAutoFit/>
            </a:bodyPr>
            <a:lstStyle/>
            <a:p>
              <a:r>
                <a:rPr lang="el-GR" sz="1600" dirty="0" smtClean="0">
                  <a:latin typeface="+mn-lt"/>
                </a:rPr>
                <a:t>Είσοδος αέρα</a:t>
              </a:r>
              <a:endParaRPr lang="el-GR" sz="1600" dirty="0">
                <a:latin typeface="+mn-lt"/>
              </a:endParaRPr>
            </a:p>
          </p:txBody>
        </p:sp>
        <p:sp>
          <p:nvSpPr>
            <p:cNvPr id="12" name="TextBox 11"/>
            <p:cNvSpPr txBox="1"/>
            <p:nvPr/>
          </p:nvSpPr>
          <p:spPr>
            <a:xfrm>
              <a:off x="6300192" y="3286761"/>
              <a:ext cx="1763624" cy="338554"/>
            </a:xfrm>
            <a:prstGeom prst="rect">
              <a:avLst/>
            </a:prstGeom>
            <a:noFill/>
            <a:ln>
              <a:solidFill>
                <a:schemeClr val="tx1"/>
              </a:solidFill>
            </a:ln>
          </p:spPr>
          <p:txBody>
            <a:bodyPr wrap="none" rtlCol="0">
              <a:spAutoFit/>
            </a:bodyPr>
            <a:lstStyle/>
            <a:p>
              <a:r>
                <a:rPr lang="el-GR" sz="1600" dirty="0" smtClean="0">
                  <a:latin typeface="+mn-lt"/>
                </a:rPr>
                <a:t>Προς αναρρόφηση</a:t>
              </a:r>
              <a:endParaRPr lang="el-GR" sz="1600" dirty="0">
                <a:latin typeface="+mn-lt"/>
              </a:endParaRPr>
            </a:p>
          </p:txBody>
        </p:sp>
        <p:cxnSp>
          <p:nvCxnSpPr>
            <p:cNvPr id="16" name="Ευθεία γραμμή σύνδεσης 15"/>
            <p:cNvCxnSpPr>
              <a:stCxn id="9" idx="3"/>
            </p:cNvCxnSpPr>
            <p:nvPr/>
          </p:nvCxnSpPr>
          <p:spPr>
            <a:xfrm>
              <a:off x="2144011" y="4623407"/>
              <a:ext cx="43951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Ορθογώνιο 17"/>
          <p:cNvSpPr/>
          <p:nvPr/>
        </p:nvSpPr>
        <p:spPr>
          <a:xfrm>
            <a:off x="2902481" y="6471753"/>
            <a:ext cx="2763605" cy="276999"/>
          </a:xfrm>
          <a:prstGeom prst="rect">
            <a:avLst/>
          </a:prstGeom>
        </p:spPr>
        <p:txBody>
          <a:bodyPr wrap="square">
            <a:spAutoFit/>
          </a:bodyPr>
          <a:lstStyle/>
          <a:p>
            <a:r>
              <a:rPr lang="en-US" sz="1200" dirty="0" smtClean="0">
                <a:latin typeface="+mn-lt"/>
                <a:hlinkClick r:id="rId6"/>
              </a:rPr>
              <a:t>medical-dictionary.thefreedictionary.com</a:t>
            </a:r>
            <a:endParaRPr 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72632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Pleur-Evac </a:t>
            </a:r>
            <a:endParaRPr lang="el-GR" dirty="0"/>
          </a:p>
        </p:txBody>
      </p:sp>
      <p:pic>
        <p:nvPicPr>
          <p:cNvPr id="10242" name="Picture 2" descr=" Pleur-Evac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124744"/>
            <a:ext cx="6179840" cy="46348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10"/>
          <p:cNvSpPr/>
          <p:nvPr/>
        </p:nvSpPr>
        <p:spPr>
          <a:xfrm>
            <a:off x="2764544" y="5825176"/>
            <a:ext cx="364831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Drainage Canisters - </a:t>
            </a:r>
            <a:r>
              <a:rPr lang="en-US" sz="1200" dirty="0">
                <a:latin typeface="+mn-lt"/>
                <a:hlinkClick r:id="rId4"/>
              </a:rPr>
              <a:t>Pleur-Evac</a:t>
            </a:r>
            <a:r>
              <a:rPr lang="en-US" sz="1200" dirty="0">
                <a:latin typeface="+mn-lt"/>
                <a:hlinkClick r:id="rId4"/>
              </a:rPr>
              <a:t> </a:t>
            </a:r>
            <a:r>
              <a:rPr lang="en-US" sz="1200" dirty="0" smtClean="0">
                <a:latin typeface="+mn-lt"/>
                <a:hlinkClick r:id="rId4"/>
              </a:rPr>
              <a:t>Sahara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5"/>
              </a:rPr>
              <a:t>Bentplate84</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783160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Κλειστή παροχέτευση θώρακα</a:t>
            </a:r>
            <a:endParaRPr lang="el-GR" dirty="0"/>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484784"/>
            <a:ext cx="7020906" cy="3612042"/>
          </a:xfrm>
          <a:prstGeom prst="rect">
            <a:avLst/>
          </a:prstGeom>
        </p:spPr>
      </p:pic>
      <p:sp>
        <p:nvSpPr>
          <p:cNvPr id="7" name="Rectangle 10"/>
          <p:cNvSpPr/>
          <p:nvPr/>
        </p:nvSpPr>
        <p:spPr>
          <a:xfrm>
            <a:off x="2904886" y="5096826"/>
            <a:ext cx="364831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Thoracic drain </a:t>
            </a:r>
            <a:r>
              <a:rPr lang="en-US" sz="1200" dirty="0" smtClean="0">
                <a:latin typeface="+mn-lt"/>
                <a:hlinkClick r:id="rId4"/>
              </a:rPr>
              <a:t>dressing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rPr>
              <a:t> </a:t>
            </a:r>
            <a:r>
              <a:rPr lang="en-US" sz="1200" dirty="0" smtClean="0">
                <a:latin typeface="+mn-lt"/>
                <a:hlinkClick r:id="rId5"/>
              </a:rPr>
              <a:t>Robertolyra</a:t>
            </a:r>
            <a:endParaRPr lang="en-US" sz="1200" dirty="0">
              <a:latin typeface="+mn-lt"/>
            </a:endParaRPr>
          </a:p>
          <a:p>
            <a:pPr algn="ctr"/>
            <a:r>
              <a:rPr lang="el-GR" sz="1200" dirty="0" smtClean="0">
                <a:solidFill>
                  <a:schemeClr val="tx1">
                    <a:lumMod val="75000"/>
                    <a:lumOff val="25000"/>
                  </a:schemeClr>
                </a:solidFill>
                <a:latin typeface="+mn-lt"/>
              </a:rPr>
              <a:t>διαθέσιμο με άδεια </a:t>
            </a:r>
            <a:r>
              <a:rPr lang="en-US" sz="1200" dirty="0">
                <a:latin typeface="+mn-lt"/>
                <a:hlinkClick r:id="rId6"/>
              </a:rPr>
              <a:t>CC BY-SA 3.0</a:t>
            </a:r>
            <a:endParaRPr lang="en-US"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373830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a:t>
            </a:r>
            <a:r>
              <a:rPr lang="el-GR" dirty="0" smtClean="0"/>
              <a:t>ιβλιογραφία</a:t>
            </a:r>
            <a:endParaRPr lang="el-GR" dirty="0"/>
          </a:p>
        </p:txBody>
      </p:sp>
      <p:sp>
        <p:nvSpPr>
          <p:cNvPr id="3" name="Θέση περιεχομένου 2"/>
          <p:cNvSpPr>
            <a:spLocks noGrp="1"/>
          </p:cNvSpPr>
          <p:nvPr>
            <p:ph idx="1"/>
          </p:nvPr>
        </p:nvSpPr>
        <p:spPr/>
        <p:txBody>
          <a:bodyPr/>
          <a:lstStyle/>
          <a:p>
            <a:pPr lvl="0"/>
            <a:r>
              <a:rPr lang="el-GR" dirty="0"/>
              <a:t>Παθολογική-Χειρουργική Νοσηλευτική, </a:t>
            </a:r>
            <a:r>
              <a:rPr lang="en-US" dirty="0"/>
              <a:t>Donna D</a:t>
            </a:r>
            <a:r>
              <a:rPr lang="el-GR" dirty="0"/>
              <a:t>. </a:t>
            </a:r>
            <a:r>
              <a:rPr lang="en-US" dirty="0"/>
              <a:t>Ignatavicius</a:t>
            </a:r>
            <a:r>
              <a:rPr lang="el-GR" dirty="0"/>
              <a:t>, </a:t>
            </a:r>
            <a:r>
              <a:rPr lang="en-US" dirty="0"/>
              <a:t>M</a:t>
            </a:r>
            <a:r>
              <a:rPr lang="el-GR" dirty="0"/>
              <a:t>. </a:t>
            </a:r>
            <a:r>
              <a:rPr lang="en-US" dirty="0"/>
              <a:t>Linda Workman</a:t>
            </a:r>
            <a:r>
              <a:rPr lang="el-GR" dirty="0"/>
              <a:t> - Επιμέλεια: Ασπασία </a:t>
            </a:r>
            <a:r>
              <a:rPr lang="el-GR" dirty="0"/>
              <a:t>Βασιλειάδου</a:t>
            </a:r>
            <a:r>
              <a:rPr lang="el-GR" dirty="0"/>
              <a:t> </a:t>
            </a:r>
          </a:p>
          <a:p>
            <a:pPr lvl="0"/>
            <a:r>
              <a:rPr lang="el-GR" dirty="0"/>
              <a:t>Παθολογική-</a:t>
            </a:r>
            <a:r>
              <a:rPr lang="en-US" dirty="0"/>
              <a:t>X</a:t>
            </a:r>
            <a:r>
              <a:rPr lang="el-GR" dirty="0"/>
              <a:t>ειρουργική</a:t>
            </a:r>
            <a:r>
              <a:rPr lang="el-GR" dirty="0"/>
              <a:t> </a:t>
            </a:r>
            <a:r>
              <a:rPr lang="en-US" dirty="0"/>
              <a:t>N</a:t>
            </a:r>
            <a:r>
              <a:rPr lang="el-GR" dirty="0"/>
              <a:t>οσηλευτική</a:t>
            </a:r>
            <a:r>
              <a:rPr lang="el-GR" dirty="0"/>
              <a:t>, </a:t>
            </a:r>
            <a:r>
              <a:rPr lang="el-GR" dirty="0"/>
              <a:t>Dewit</a:t>
            </a:r>
            <a:r>
              <a:rPr lang="el-GR" dirty="0"/>
              <a:t> Susan C.</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109991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Μερόπη Μπόυζικα2014. Μερόπη Μπούζικα. «Χειρουργική Νοσηλευτική Ι </a:t>
            </a:r>
            <a:r>
              <a:rPr lang="en-US" sz="2000" dirty="0" smtClean="0"/>
              <a:t>(</a:t>
            </a:r>
            <a:r>
              <a:rPr lang="el-GR" sz="2000" dirty="0" smtClean="0"/>
              <a:t>Ε</a:t>
            </a:r>
            <a:r>
              <a:rPr lang="en-US" sz="2000" dirty="0" smtClean="0"/>
              <a:t>)</a:t>
            </a:r>
            <a:r>
              <a:rPr lang="el-GR" sz="2000" dirty="0" smtClean="0"/>
              <a:t>. Ενότητα 5</a:t>
            </a:r>
            <a:r>
              <a:rPr lang="en-US" sz="2000" dirty="0" smtClean="0"/>
              <a:t>:</a:t>
            </a:r>
            <a:r>
              <a:rPr lang="el-GR" sz="2000" dirty="0" smtClean="0"/>
              <a:t> Κλειστή παροχέτευση θώρακα».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solidFill>
                  <a:prstClr val="black"/>
                </a:solidFill>
                <a:latin typeface="Calibri"/>
                <a:cs typeface="Arial" panose="020B0604020202020204" pitchFamily="34" charset="0"/>
              </a:rPr>
              <a:t>[1] http://</a:t>
            </a:r>
            <a:r>
              <a:rPr lang="el-GR" dirty="0" smtClean="0">
                <a:solidFill>
                  <a:prstClr val="black"/>
                </a:solidFill>
                <a:latin typeface="Calibri"/>
                <a:cs typeface="Arial" panose="020B0604020202020204" pitchFamily="34" charset="0"/>
              </a:rPr>
              <a:t>creativecommons.org/licenses/</a:t>
            </a:r>
            <a:r>
              <a:rPr lang="en-US" smtClean="0">
                <a:solidFill>
                  <a:prstClr val="black"/>
                </a:solidFill>
                <a:latin typeface="Calibri"/>
                <a:cs typeface="Arial" panose="020B0604020202020204" pitchFamily="34" charset="0"/>
              </a:rPr>
              <a:t>by</a:t>
            </a:r>
            <a:r>
              <a:rPr lang="el-GR" smtClean="0">
                <a:solidFill>
                  <a:prstClr val="black"/>
                </a:solidFill>
                <a:latin typeface="Calibri"/>
                <a:cs typeface="Arial" panose="020B0604020202020204" pitchFamily="34" charset="0"/>
              </a:rPr>
              <a:t>-nc-sa/4.0</a:t>
            </a:r>
            <a:r>
              <a:rPr lang="el-GR" dirty="0">
                <a:solidFill>
                  <a:prstClr val="black"/>
                </a:solidFill>
                <a:latin typeface="Calibri"/>
                <a:cs typeface="Arial" panose="020B0604020202020204" pitchFamily="34" charset="0"/>
              </a:rPr>
              <a:t>/ </a:t>
            </a:r>
            <a:endParaRPr lang="en-US" dirty="0" smtClean="0">
              <a:solidFill>
                <a:prstClr val="black"/>
              </a:solidFill>
              <a:latin typeface="Calibri"/>
              <a:cs typeface="Arial" panose="020B0604020202020204" pitchFamily="34" charset="0"/>
            </a:endParaRPr>
          </a:p>
          <a:p>
            <a:endParaRPr lang="el-GR" dirty="0">
              <a:solidFill>
                <a:prstClr val="black"/>
              </a:solidFill>
              <a:latin typeface="Calibri"/>
              <a:cs typeface="Arial" panose="020B0604020202020204" pitchFamily="34" charset="0"/>
            </a:endParaRPr>
          </a:p>
          <a:p>
            <a:r>
              <a:rPr lang="el-GR" dirty="0">
                <a:solidFill>
                  <a:prstClr val="black"/>
                </a:solidFill>
                <a:latin typeface="Calibri"/>
                <a:cs typeface="Arial" panose="020B0604020202020204" pitchFamily="34" charset="0"/>
              </a:rPr>
              <a:t>Ως </a:t>
            </a:r>
            <a:r>
              <a:rPr lang="el-GR" b="1" dirty="0">
                <a:solidFill>
                  <a:prstClr val="black"/>
                </a:solidFill>
                <a:latin typeface="Calibri"/>
                <a:cs typeface="Arial" panose="020B0604020202020204" pitchFamily="34" charset="0"/>
              </a:rPr>
              <a:t>Μη Εμπορική</a:t>
            </a:r>
            <a:r>
              <a:rPr lang="el-GR" dirty="0">
                <a:solidFill>
                  <a:prstClr val="black"/>
                </a:solidFill>
                <a:latin typeface="Calibri"/>
                <a:cs typeface="Arial" panose="020B0604020202020204" pitchFamily="34" charset="0"/>
              </a:rPr>
              <a:t> ορίζεται η χρήση:</a:t>
            </a:r>
          </a:p>
          <a:p>
            <a:pPr marL="342900" indent="-342900">
              <a:buFont typeface="Arial" panose="020B0604020202020204" pitchFamily="34" charset="0"/>
              <a:buChar char="•"/>
            </a:pPr>
            <a:r>
              <a:rPr lang="el-GR" dirty="0">
                <a:solidFill>
                  <a:prstClr val="black"/>
                </a:solidFill>
                <a:latin typeface="Calibri"/>
                <a:cs typeface="Arial" panose="020B0604020202020204" pitchFamily="34" charset="0"/>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pPr>
            <a:r>
              <a:rPr lang="el-GR" dirty="0">
                <a:solidFill>
                  <a:prstClr val="black"/>
                </a:solidFill>
                <a:latin typeface="Calibri"/>
                <a:cs typeface="Arial" panose="020B0604020202020204" pitchFamily="34" charset="0"/>
              </a:rPr>
              <a:t>που</a:t>
            </a:r>
            <a:r>
              <a:rPr lang="en-GB" dirty="0">
                <a:solidFill>
                  <a:prstClr val="black"/>
                </a:solidFill>
                <a:latin typeface="Calibri"/>
                <a:cs typeface="Arial" panose="020B0604020202020204" pitchFamily="34" charset="0"/>
              </a:rPr>
              <a:t> </a:t>
            </a:r>
            <a:r>
              <a:rPr lang="el-GR" dirty="0">
                <a:solidFill>
                  <a:prstClr val="black"/>
                </a:solidFill>
                <a:latin typeface="Calibri"/>
                <a:cs typeface="Arial" panose="020B0604020202020204" pitchFamily="34"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latin typeface="Calibri"/>
                <a:cs typeface="Arial" panose="020B0604020202020204" pitchFamily="34" charset="0"/>
              </a:rPr>
              <a:t>που</a:t>
            </a:r>
            <a:r>
              <a:rPr lang="en-GB" dirty="0">
                <a:solidFill>
                  <a:prstClr val="black"/>
                </a:solidFill>
                <a:latin typeface="Calibri"/>
                <a:cs typeface="Arial" panose="020B0604020202020204" pitchFamily="34" charset="0"/>
              </a:rPr>
              <a:t> </a:t>
            </a:r>
            <a:r>
              <a:rPr lang="el-GR" dirty="0">
                <a:solidFill>
                  <a:prstClr val="black"/>
                </a:solidFill>
                <a:latin typeface="Calibri"/>
                <a:cs typeface="Arial" panose="020B0604020202020204" pitchFamily="34" charset="0"/>
              </a:rPr>
              <a:t>δεν προσπορίζει στο διανομέα του έργου και</a:t>
            </a:r>
            <a:r>
              <a:rPr lang="en-GB" dirty="0">
                <a:solidFill>
                  <a:prstClr val="black"/>
                </a:solidFill>
                <a:latin typeface="Calibri"/>
                <a:cs typeface="Arial" panose="020B0604020202020204" pitchFamily="34" charset="0"/>
              </a:rPr>
              <a:t> </a:t>
            </a:r>
            <a:r>
              <a:rPr lang="el-GR" dirty="0">
                <a:solidFill>
                  <a:prstClr val="black"/>
                </a:solidFill>
                <a:latin typeface="Calibri"/>
                <a:cs typeface="Arial" panose="020B0604020202020204" pitchFamily="34" charset="0"/>
              </a:rPr>
              <a:t>αδειοδόχο</a:t>
            </a:r>
            <a:r>
              <a:rPr lang="en-GB" dirty="0">
                <a:solidFill>
                  <a:prstClr val="black"/>
                </a:solidFill>
                <a:latin typeface="Calibri"/>
                <a:cs typeface="Arial" panose="020B0604020202020204" pitchFamily="34" charset="0"/>
              </a:rPr>
              <a:t> </a:t>
            </a:r>
            <a:r>
              <a:rPr lang="el-GR" dirty="0">
                <a:solidFill>
                  <a:prstClr val="black"/>
                </a:solidFill>
                <a:latin typeface="Calibri"/>
                <a:cs typeface="Arial" panose="020B0604020202020204" pitchFamily="34" charset="0"/>
              </a:rPr>
              <a:t>έμμεσο οικονομικό όφελος (π.χ. διαφημίσεις) από την προβολή του έργου σε διαδικτυακό </a:t>
            </a:r>
            <a:r>
              <a:rPr lang="el-GR" dirty="0" smtClean="0">
                <a:solidFill>
                  <a:prstClr val="black"/>
                </a:solidFill>
                <a:latin typeface="Calibri"/>
                <a:cs typeface="Arial" panose="020B0604020202020204" pitchFamily="34" charset="0"/>
              </a:rPr>
              <a:t>τόπο</a:t>
            </a:r>
            <a:endParaRPr lang="en-US" dirty="0" smtClean="0">
              <a:solidFill>
                <a:prstClr val="black"/>
              </a:solidFill>
              <a:latin typeface="Calibri"/>
              <a:cs typeface="Arial" panose="020B0604020202020204" pitchFamily="34" charset="0"/>
            </a:endParaRPr>
          </a:p>
          <a:p>
            <a:pPr marL="342900" indent="-342900">
              <a:buFont typeface="Arial" panose="020B0604020202020204" pitchFamily="34" charset="0"/>
              <a:buChar char="•"/>
            </a:pPr>
            <a:endParaRPr lang="el-GR" dirty="0">
              <a:solidFill>
                <a:prstClr val="black"/>
              </a:solidFill>
              <a:latin typeface="Calibri"/>
              <a:cs typeface="Arial" panose="020B0604020202020204" pitchFamily="34" charset="0"/>
            </a:endParaRPr>
          </a:p>
          <a:p>
            <a:r>
              <a:rPr lang="el-GR" dirty="0" smtClean="0">
                <a:solidFill>
                  <a:prstClr val="black"/>
                </a:solidFill>
                <a:latin typeface="Calibri"/>
                <a:cs typeface="Arial" panose="020B0604020202020204" pitchFamily="34" charset="0"/>
              </a:rPr>
              <a:t>Ο </a:t>
            </a:r>
            <a:r>
              <a:rPr lang="el-GR" dirty="0">
                <a:solidFill>
                  <a:prstClr val="black"/>
                </a:solidFill>
                <a:latin typeface="Calibri"/>
                <a:cs typeface="Arial" panose="020B0604020202020204" pitchFamily="34" charset="0"/>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cs typeface="Arial" panose="020B0604020202020204" pitchFamily="34" charset="0"/>
              </a:rPr>
              <a:t>.</a:t>
            </a:r>
            <a:endParaRPr lang="el-GR"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841815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Χειρουργική Νοσηλευτική </a:t>
            </a:r>
            <a:r>
              <a:rPr lang="el-GR" dirty="0" smtClean="0"/>
              <a:t>Ι (Ε)</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sz="2400" dirty="0" smtClean="0"/>
              <a:t>Γ’ Εξάμηνο</a:t>
            </a:r>
          </a:p>
          <a:p>
            <a:pPr marL="0" indent="0" algn="ctr">
              <a:spcBef>
                <a:spcPts val="3000"/>
              </a:spcBef>
              <a:buNone/>
            </a:pPr>
            <a:r>
              <a:rPr lang="el-GR" sz="2400" dirty="0" smtClean="0"/>
              <a:t>Τμήμα Νοσηλευτικής, ΤΕΙ Αθήνας 2013</a:t>
            </a:r>
            <a:br>
              <a:rPr lang="el-GR" sz="2400" dirty="0" smtClean="0"/>
            </a:br>
            <a:r>
              <a:rPr lang="el-GR" sz="2400" dirty="0" smtClean="0"/>
              <a:t>Το Εργαστήριο Διδάσκεται Σε Ομάδες 20 Ατόμων Από Τους εξής Καθηγητές:</a:t>
            </a:r>
          </a:p>
          <a:p>
            <a:pPr marL="0" indent="0" algn="ctr">
              <a:spcBef>
                <a:spcPts val="6000"/>
              </a:spcBef>
              <a:buNone/>
            </a:pPr>
            <a:r>
              <a:rPr lang="el-GR" sz="2400" dirty="0" smtClean="0"/>
              <a:t>Μ. Μπούζικα., Χ. Τσίου, Β. Κουτσοπούλου, Ο. Γκοβίνα, Σ. Παρισσόπουλος, Θ. Στρουμπούκη, Γ. Τουλιά, Θ. Κατσούλας</a:t>
            </a:r>
            <a:endParaRPr lang="el-GR" sz="2400" dirty="0"/>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336449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Κλειστή παροχέτευση θώρακα είναι:</a:t>
            </a:r>
          </a:p>
        </p:txBody>
      </p:sp>
      <p:sp>
        <p:nvSpPr>
          <p:cNvPr id="3" name="Θέση περιεχομένου 2"/>
          <p:cNvSpPr>
            <a:spLocks noGrp="1"/>
          </p:cNvSpPr>
          <p:nvPr>
            <p:ph idx="1"/>
          </p:nvPr>
        </p:nvSpPr>
        <p:spPr/>
        <p:txBody>
          <a:bodyPr/>
          <a:lstStyle/>
          <a:p>
            <a:pPr>
              <a:spcBef>
                <a:spcPts val="3600"/>
              </a:spcBef>
              <a:buFont typeface="Wingdings" panose="05000000000000000000" pitchFamily="2" charset="2"/>
              <a:buChar char="Ø"/>
            </a:pPr>
            <a:r>
              <a:rPr lang="el-GR" sz="2400" dirty="0"/>
              <a:t>Παροχέτευση μέσω της οποίας αφαιρείται αέρας ή υγρό από τη θωρακική </a:t>
            </a:r>
            <a:r>
              <a:rPr lang="el-GR" sz="2400" dirty="0" smtClean="0"/>
              <a:t>κοιλότητα</a:t>
            </a:r>
            <a:r>
              <a:rPr lang="en-US" sz="2400" dirty="0" smtClean="0"/>
              <a:t> </a:t>
            </a:r>
            <a:r>
              <a:rPr lang="el-GR" sz="2400" dirty="0" smtClean="0"/>
              <a:t>:</a:t>
            </a:r>
            <a:endParaRPr lang="el-GR" sz="2400" dirty="0"/>
          </a:p>
          <a:p>
            <a:pPr lvl="1">
              <a:spcBef>
                <a:spcPts val="3600"/>
              </a:spcBef>
              <a:buFont typeface="Arial" panose="020B0604020202020204" pitchFamily="34" charset="0"/>
              <a:buChar char="•"/>
            </a:pPr>
            <a:r>
              <a:rPr lang="el-GR" sz="2200" dirty="0"/>
              <a:t>αίμα, πύον ή πλευρικό </a:t>
            </a:r>
            <a:r>
              <a:rPr lang="el-GR" sz="2200" dirty="0" smtClean="0"/>
              <a:t>υγρό</a:t>
            </a:r>
            <a:r>
              <a:rPr lang="en-US" sz="2200" dirty="0" smtClean="0"/>
              <a:t>.</a:t>
            </a:r>
            <a:endParaRPr lang="el-GR" sz="2200" dirty="0"/>
          </a:p>
          <a:p>
            <a:pPr>
              <a:spcBef>
                <a:spcPts val="3600"/>
              </a:spcBef>
              <a:buFont typeface="Wingdings" panose="05000000000000000000" pitchFamily="2" charset="2"/>
              <a:buChar char="Ø"/>
            </a:pPr>
            <a:r>
              <a:rPr lang="el-GR" sz="2400" dirty="0"/>
              <a:t>Επιτρέπει την έκπτυξη του υποκείμενου </a:t>
            </a:r>
            <a:r>
              <a:rPr lang="el-GR" sz="2400" dirty="0" smtClean="0"/>
              <a:t>πνεύμονα,</a:t>
            </a:r>
            <a:endParaRPr lang="el-GR" sz="2400" dirty="0"/>
          </a:p>
          <a:p>
            <a:pPr lvl="1">
              <a:spcBef>
                <a:spcPts val="3600"/>
              </a:spcBef>
              <a:buFont typeface="Arial" panose="020B0604020202020204" pitchFamily="34" charset="0"/>
              <a:buChar char="•"/>
            </a:pPr>
            <a:r>
              <a:rPr lang="el-GR" sz="2200" dirty="0"/>
              <a:t>αποκατάσταση αρνητικής πίεσης στην υπεζωκοτική </a:t>
            </a:r>
            <a:r>
              <a:rPr lang="el-GR" sz="2200" dirty="0" smtClean="0"/>
              <a:t>κοιλότητα.</a:t>
            </a:r>
            <a:endParaRPr lang="el-GR" sz="2200" dirty="0"/>
          </a:p>
          <a:p>
            <a:pPr>
              <a:spcBef>
                <a:spcPts val="3600"/>
              </a:spcBef>
              <a:buFont typeface="Wingdings" panose="05000000000000000000" pitchFamily="2" charset="2"/>
              <a:buChar char="Ø"/>
            </a:pPr>
            <a:r>
              <a:rPr lang="el-GR" sz="2400" dirty="0"/>
              <a:t>Βασίζεται στην πρόληψη της εισόδου του αέρα ή υγρού πίσω στο </a:t>
            </a:r>
            <a:r>
              <a:rPr lang="el-GR" sz="2400" dirty="0" smtClean="0"/>
              <a:t>θώρακα.</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374178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Κλειστή παροχέτευση </a:t>
            </a:r>
            <a:r>
              <a:rPr lang="el-GR" dirty="0" smtClean="0"/>
              <a:t>θώρακα περιλαμβάνει</a:t>
            </a:r>
            <a:r>
              <a:rPr lang="en-US" dirty="0" smtClean="0"/>
              <a:t>: </a:t>
            </a:r>
            <a:endParaRPr lang="el-GR" dirty="0"/>
          </a:p>
        </p:txBody>
      </p:sp>
      <p:sp>
        <p:nvSpPr>
          <p:cNvPr id="3" name="Θέση περιεχομένου 2"/>
          <p:cNvSpPr>
            <a:spLocks noGrp="1"/>
          </p:cNvSpPr>
          <p:nvPr>
            <p:ph idx="1"/>
          </p:nvPr>
        </p:nvSpPr>
        <p:spPr/>
        <p:txBody>
          <a:bodyPr/>
          <a:lstStyle/>
          <a:p>
            <a:pPr>
              <a:spcBef>
                <a:spcPts val="4200"/>
              </a:spcBef>
              <a:buFont typeface="Wingdings" panose="05000000000000000000" pitchFamily="2" charset="2"/>
              <a:buChar char="Ø"/>
            </a:pPr>
            <a:r>
              <a:rPr lang="el-GR" sz="2400" dirty="0"/>
              <a:t>Η παροχέτευση θώρακα πρέπει να περιλαμβάνει 3 στοιχεία</a:t>
            </a:r>
          </a:p>
          <a:p>
            <a:pPr lvl="1">
              <a:spcBef>
                <a:spcPts val="4200"/>
              </a:spcBef>
              <a:buFont typeface="Arial" panose="020B0604020202020204" pitchFamily="34" charset="0"/>
              <a:buChar char="•"/>
            </a:pPr>
            <a:r>
              <a:rPr lang="el-GR" sz="2200" dirty="0"/>
              <a:t>Ελεύθερη </a:t>
            </a:r>
            <a:r>
              <a:rPr lang="el-GR" sz="2200" dirty="0" smtClean="0"/>
              <a:t>παροχέτευση,</a:t>
            </a:r>
            <a:endParaRPr lang="el-GR" sz="2200" dirty="0"/>
          </a:p>
          <a:p>
            <a:pPr lvl="1">
              <a:spcBef>
                <a:spcPts val="4200"/>
              </a:spcBef>
              <a:buFont typeface="Arial" panose="020B0604020202020204" pitchFamily="34" charset="0"/>
              <a:buChar char="•"/>
            </a:pPr>
            <a:r>
              <a:rPr lang="el-GR" sz="2200" dirty="0"/>
              <a:t>Δοχείο συλλογής κάτω του επιπέδου </a:t>
            </a:r>
            <a:r>
              <a:rPr lang="el-GR" sz="2200" dirty="0" smtClean="0"/>
              <a:t>θώρακα,</a:t>
            </a:r>
            <a:endParaRPr lang="el-GR" sz="2200" dirty="0"/>
          </a:p>
          <a:p>
            <a:pPr lvl="1">
              <a:spcBef>
                <a:spcPts val="4200"/>
              </a:spcBef>
              <a:buFont typeface="Arial" panose="020B0604020202020204" pitchFamily="34" charset="0"/>
              <a:buChar char="•"/>
            </a:pPr>
            <a:r>
              <a:rPr lang="el-GR" sz="2200" dirty="0"/>
              <a:t>Μηχανισμό μιας κατεύθυνσης όπως υδάτινη βαλβίδα ή βαλβίδα </a:t>
            </a:r>
            <a:r>
              <a:rPr lang="el-GR" sz="2200" dirty="0" smtClean="0"/>
              <a:t>Heimlich</a:t>
            </a:r>
            <a:r>
              <a:rPr lang="el-GR" sz="2200" dirty="0" smtClean="0"/>
              <a:t>.</a:t>
            </a:r>
            <a:endParaRPr lang="el-GR" sz="2200"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58571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Κλειστή παροχέτευση θώρακος </a:t>
            </a:r>
            <a:r>
              <a:rPr lang="en-US" dirty="0" smtClean="0"/>
              <a:t>BULAU</a:t>
            </a:r>
            <a:r>
              <a:rPr lang="el-GR" dirty="0" smtClean="0"/>
              <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p:txBody>
          <a:bodyPr/>
          <a:lstStyle/>
          <a:p>
            <a:pPr>
              <a:spcBef>
                <a:spcPts val="4200"/>
              </a:spcBef>
              <a:buFont typeface="Wingdings" panose="05000000000000000000" pitchFamily="2" charset="2"/>
              <a:buChar char="Ø"/>
            </a:pPr>
            <a:r>
              <a:rPr lang="el-GR" sz="2400" dirty="0"/>
              <a:t>Ενδείξεις</a:t>
            </a:r>
          </a:p>
          <a:p>
            <a:pPr lvl="1">
              <a:spcBef>
                <a:spcPts val="4200"/>
              </a:spcBef>
              <a:buFont typeface="Arial" panose="020B0604020202020204" pitchFamily="34" charset="0"/>
              <a:buChar char="•"/>
            </a:pPr>
            <a:r>
              <a:rPr lang="el-GR" sz="2200" dirty="0" smtClean="0"/>
              <a:t>Πνευμοθώρακας,</a:t>
            </a:r>
            <a:endParaRPr lang="el-GR" sz="2200" dirty="0"/>
          </a:p>
          <a:p>
            <a:pPr lvl="1">
              <a:spcBef>
                <a:spcPts val="4200"/>
              </a:spcBef>
              <a:buFont typeface="Arial" panose="020B0604020202020204" pitchFamily="34" charset="0"/>
              <a:buChar char="•"/>
            </a:pPr>
            <a:r>
              <a:rPr lang="el-GR" sz="2200" dirty="0"/>
              <a:t>μετά απο </a:t>
            </a:r>
            <a:r>
              <a:rPr lang="el-GR" sz="2200" dirty="0" smtClean="0"/>
              <a:t>θωρακοτομή,</a:t>
            </a:r>
            <a:endParaRPr lang="el-GR" sz="2200" dirty="0"/>
          </a:p>
          <a:p>
            <a:pPr lvl="1">
              <a:spcBef>
                <a:spcPts val="4200"/>
              </a:spcBef>
              <a:buFont typeface="Arial" panose="020B0604020202020204" pitchFamily="34" charset="0"/>
              <a:buChar char="•"/>
            </a:pPr>
            <a:r>
              <a:rPr lang="el-GR" sz="2200" dirty="0"/>
              <a:t>κατάγματα </a:t>
            </a:r>
            <a:r>
              <a:rPr lang="el-GR" sz="2200" dirty="0" smtClean="0"/>
              <a:t>πλευρών,</a:t>
            </a:r>
            <a:endParaRPr lang="el-GR" sz="2200" dirty="0"/>
          </a:p>
          <a:p>
            <a:pPr lvl="1">
              <a:spcBef>
                <a:spcPts val="4200"/>
              </a:spcBef>
              <a:buFont typeface="Arial" panose="020B0604020202020204" pitchFamily="34" charset="0"/>
              <a:buChar char="•"/>
            </a:pPr>
            <a:r>
              <a:rPr lang="el-GR" sz="2200" dirty="0"/>
              <a:t>αιμοθώρακας\ </a:t>
            </a:r>
            <a:r>
              <a:rPr lang="el-GR" sz="2200" dirty="0" smtClean="0"/>
              <a:t>αιμοπνευμοθώρακας</a:t>
            </a:r>
            <a:r>
              <a:rPr lang="el-GR" sz="2200" dirty="0" smtClean="0"/>
              <a:t>,</a:t>
            </a:r>
            <a:endParaRPr lang="el-GR" sz="2200" dirty="0"/>
          </a:p>
          <a:p>
            <a:pPr lvl="1">
              <a:spcBef>
                <a:spcPts val="4200"/>
              </a:spcBef>
              <a:buFont typeface="Arial" panose="020B0604020202020204" pitchFamily="34" charset="0"/>
              <a:buChar char="•"/>
            </a:pPr>
            <a:r>
              <a:rPr lang="el-GR" sz="2200" dirty="0"/>
              <a:t>εμπύημα </a:t>
            </a:r>
            <a:r>
              <a:rPr lang="el-GR" sz="2200" dirty="0" smtClean="0"/>
              <a:t>υπεζωκότα.</a:t>
            </a:r>
            <a:endParaRPr lang="el-GR" sz="22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813791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Κλειστή παροχέτευση θώρακος </a:t>
            </a:r>
            <a:r>
              <a:rPr lang="en-US" dirty="0" smtClean="0"/>
              <a:t>BULAU</a:t>
            </a:r>
            <a:r>
              <a:rPr lang="el-GR" dirty="0" smtClean="0"/>
              <a:t/>
            </a:r>
            <a:br>
              <a:rPr lang="el-GR" dirty="0" smtClean="0"/>
            </a:br>
            <a:r>
              <a:rPr lang="el-GR" sz="3600" b="0" dirty="0" smtClean="0"/>
              <a:t>(2 από 2)</a:t>
            </a:r>
            <a:endParaRPr lang="el-GR" sz="3600" b="0"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sz="2400" dirty="0"/>
              <a:t>Θωρακική </a:t>
            </a:r>
            <a:r>
              <a:rPr lang="el-GR" sz="2400" dirty="0" smtClean="0"/>
              <a:t>διασωλήνωση</a:t>
            </a:r>
            <a:endParaRPr lang="el-GR" sz="2400" dirty="0"/>
          </a:p>
          <a:p>
            <a:pPr lvl="1">
              <a:spcBef>
                <a:spcPts val="3000"/>
              </a:spcBef>
              <a:buFont typeface="Arial" panose="020B0604020202020204" pitchFamily="34" charset="0"/>
              <a:buChar char="•"/>
            </a:pPr>
            <a:r>
              <a:rPr lang="el-GR" sz="2200" dirty="0"/>
              <a:t>Επί </a:t>
            </a:r>
            <a:r>
              <a:rPr lang="el-GR" sz="2200" dirty="0" smtClean="0"/>
              <a:t>πνευμοθώρακα:</a:t>
            </a:r>
            <a:r>
              <a:rPr lang="en-US" sz="2200" dirty="0" smtClean="0"/>
              <a:t> </a:t>
            </a:r>
            <a:r>
              <a:rPr lang="el-GR" sz="2200" dirty="0" smtClean="0"/>
              <a:t>2</a:t>
            </a:r>
            <a:r>
              <a:rPr lang="el-GR" sz="2200" baseline="30000" dirty="0" smtClean="0"/>
              <a:t>ο</a:t>
            </a:r>
            <a:r>
              <a:rPr lang="en-US" sz="2200" dirty="0" smtClean="0"/>
              <a:t> </a:t>
            </a:r>
            <a:r>
              <a:rPr lang="el-GR" sz="2200" dirty="0" smtClean="0"/>
              <a:t>-3</a:t>
            </a:r>
            <a:r>
              <a:rPr lang="el-GR" sz="2200" baseline="30000" dirty="0" smtClean="0"/>
              <a:t>ο</a:t>
            </a:r>
            <a:r>
              <a:rPr lang="en-US" sz="2200" dirty="0" smtClean="0"/>
              <a:t> </a:t>
            </a:r>
            <a:r>
              <a:rPr lang="el-GR" sz="2200" dirty="0" smtClean="0"/>
              <a:t> </a:t>
            </a:r>
            <a:r>
              <a:rPr lang="el-GR" sz="2200" dirty="0"/>
              <a:t>μεσοπλεύριο διάστημα κατά τη μεσοκλειδική </a:t>
            </a:r>
            <a:r>
              <a:rPr lang="el-GR" sz="2200" dirty="0" smtClean="0"/>
              <a:t>γραμμή</a:t>
            </a:r>
            <a:endParaRPr lang="en-US" sz="2200" dirty="0" smtClean="0"/>
          </a:p>
          <a:p>
            <a:pPr lvl="1">
              <a:spcBef>
                <a:spcPts val="3000"/>
              </a:spcBef>
              <a:buFont typeface="Arial" panose="020B0604020202020204" pitchFamily="34" charset="0"/>
              <a:buChar char="•"/>
            </a:pPr>
            <a:r>
              <a:rPr lang="el-GR" sz="2200" dirty="0"/>
              <a:t>Επί </a:t>
            </a:r>
            <a:r>
              <a:rPr lang="el-GR" sz="2200" dirty="0"/>
              <a:t>αιμοθώρακα</a:t>
            </a:r>
            <a:r>
              <a:rPr lang="el-GR" sz="2200" dirty="0"/>
              <a:t> ή πλευριτικής </a:t>
            </a:r>
            <a:r>
              <a:rPr lang="el-GR" sz="2200" dirty="0" smtClean="0"/>
              <a:t>συλλογής:</a:t>
            </a:r>
            <a:r>
              <a:rPr lang="en-US" sz="2200" dirty="0" smtClean="0"/>
              <a:t> </a:t>
            </a:r>
            <a:r>
              <a:rPr lang="el-GR" sz="2200" dirty="0" smtClean="0"/>
              <a:t>4</a:t>
            </a:r>
            <a:r>
              <a:rPr lang="el-GR" sz="2200" baseline="30000" dirty="0" smtClean="0"/>
              <a:t>ο</a:t>
            </a:r>
            <a:r>
              <a:rPr lang="en-US" sz="2200" dirty="0" smtClean="0"/>
              <a:t> </a:t>
            </a:r>
            <a:r>
              <a:rPr lang="el-GR" sz="2200" dirty="0" smtClean="0"/>
              <a:t>-5</a:t>
            </a:r>
            <a:r>
              <a:rPr lang="el-GR" sz="2200" baseline="30000" dirty="0" smtClean="0"/>
              <a:t>ο</a:t>
            </a:r>
            <a:r>
              <a:rPr lang="en-US" sz="2200" dirty="0" smtClean="0"/>
              <a:t> </a:t>
            </a:r>
            <a:r>
              <a:rPr lang="el-GR" sz="2200" dirty="0" smtClean="0"/>
              <a:t> </a:t>
            </a:r>
            <a:r>
              <a:rPr lang="el-GR" sz="2200" dirty="0"/>
              <a:t>μεσοπλεύριο διάστημα κατά τη μέση προς πρόσθια μασχαλιαία γραμμή</a:t>
            </a:r>
          </a:p>
          <a:p>
            <a:pPr lvl="1">
              <a:spcBef>
                <a:spcPts val="3000"/>
              </a:spcBef>
              <a:buFont typeface="Arial" panose="020B0604020202020204" pitchFamily="34" charset="0"/>
              <a:buChar char="•"/>
            </a:pPr>
            <a:endParaRPr lang="el-GR" sz="22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669998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Πνευμοθώρακας</a:t>
            </a:r>
          </a:p>
        </p:txBody>
      </p:sp>
      <p:sp>
        <p:nvSpPr>
          <p:cNvPr id="3" name="Θέση περιεχομένου 2"/>
          <p:cNvSpPr>
            <a:spLocks noGrp="1"/>
          </p:cNvSpPr>
          <p:nvPr>
            <p:ph idx="1"/>
          </p:nvPr>
        </p:nvSpPr>
        <p:spPr>
          <a:xfrm>
            <a:off x="794568" y="1196752"/>
            <a:ext cx="3900421" cy="5040560"/>
          </a:xfrm>
        </p:spPr>
        <p:txBody>
          <a:bodyPr>
            <a:normAutofit/>
          </a:bodyPr>
          <a:lstStyle/>
          <a:p>
            <a:pPr>
              <a:spcBef>
                <a:spcPts val="4800"/>
              </a:spcBef>
            </a:pPr>
            <a:r>
              <a:rPr lang="el-GR" sz="2400" dirty="0" smtClean="0"/>
              <a:t>Αυτόματος,</a:t>
            </a:r>
            <a:endParaRPr lang="el-GR" sz="2400" dirty="0"/>
          </a:p>
          <a:p>
            <a:pPr>
              <a:spcBef>
                <a:spcPts val="4800"/>
              </a:spcBef>
            </a:pPr>
            <a:r>
              <a:rPr lang="el-GR" sz="2400" dirty="0" smtClean="0"/>
              <a:t>Τραύμα,</a:t>
            </a:r>
            <a:endParaRPr lang="el-GR" sz="2400" dirty="0"/>
          </a:p>
          <a:p>
            <a:pPr>
              <a:spcBef>
                <a:spcPts val="4800"/>
              </a:spcBef>
            </a:pPr>
            <a:r>
              <a:rPr lang="el-GR" sz="2400" dirty="0" smtClean="0"/>
              <a:t>Ιατρογενής,</a:t>
            </a:r>
            <a:endParaRPr lang="el-GR" sz="2400" dirty="0"/>
          </a:p>
          <a:p>
            <a:pPr>
              <a:spcBef>
                <a:spcPts val="4800"/>
              </a:spcBef>
            </a:pPr>
            <a:r>
              <a:rPr lang="el-GR" sz="2400" dirty="0"/>
              <a:t>Υπό-πίεση (tension pneymothorax</a:t>
            </a:r>
            <a:r>
              <a:rPr lang="el-GR" sz="2400" dirty="0" smtClean="0"/>
              <a:t>).</a:t>
            </a:r>
            <a:endParaRPr lang="el-GR" sz="2400" dirty="0"/>
          </a:p>
          <a:p>
            <a:pPr>
              <a:spcBef>
                <a:spcPts val="4800"/>
              </a:spcBef>
            </a:pPr>
            <a:endParaRPr lang="el-GR" sz="2400" dirty="0"/>
          </a:p>
        </p:txBody>
      </p:sp>
      <p:pic>
        <p:nvPicPr>
          <p:cNvPr id="4098" name="Picture 2" descr="Πνευμοθώρακα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064" y="1268760"/>
            <a:ext cx="4525888" cy="45258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10"/>
          <p:cNvSpPr/>
          <p:nvPr/>
        </p:nvSpPr>
        <p:spPr>
          <a:xfrm>
            <a:off x="4792824" y="5794648"/>
            <a:ext cx="331236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Blausen 0742 </a:t>
            </a:r>
            <a:r>
              <a:rPr lang="en-US" sz="1200" dirty="0" smtClean="0">
                <a:latin typeface="+mn-lt"/>
                <a:hlinkClick r:id="rId4"/>
              </a:rPr>
              <a:t>Pneumothorax</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5"/>
              </a:rPr>
              <a:t>BruceBlaus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6"/>
              </a:rPr>
              <a:t>CC BY 3.0</a:t>
            </a:r>
            <a:endParaRPr lang="en-US"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021934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r>
              <a:rPr lang="el-GR" dirty="0"/>
              <a:t>Υπεζωκοτική κοιλότητα</a:t>
            </a:r>
            <a:endParaRPr lang="el-GR" altLang="el-GR" dirty="0" smtClean="0"/>
          </a:p>
        </p:txBody>
      </p:sp>
      <p:grpSp>
        <p:nvGrpSpPr>
          <p:cNvPr id="2" name="Ομάδα 1"/>
          <p:cNvGrpSpPr/>
          <p:nvPr/>
        </p:nvGrpSpPr>
        <p:grpSpPr>
          <a:xfrm>
            <a:off x="863665" y="1052932"/>
            <a:ext cx="7991875" cy="5275755"/>
            <a:chOff x="1043608" y="1052736"/>
            <a:chExt cx="7991875" cy="5275755"/>
          </a:xfrm>
        </p:grpSpPr>
        <p:pic>
          <p:nvPicPr>
            <p:cNvPr id="8" name="Picture 3" descr="C:\Users\fkaram2\Desktop\Εικόνα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67" t="7790" b="3334"/>
            <a:stretch/>
          </p:blipFill>
          <p:spPr bwMode="auto">
            <a:xfrm>
              <a:off x="1043608" y="2132856"/>
              <a:ext cx="5049407" cy="3642156"/>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76982" y="2816971"/>
              <a:ext cx="1458501" cy="646331"/>
            </a:xfrm>
            <a:prstGeom prst="rect">
              <a:avLst/>
            </a:prstGeom>
            <a:solidFill>
              <a:schemeClr val="bg1"/>
            </a:solidFill>
            <a:ln>
              <a:solidFill>
                <a:schemeClr val="tx1"/>
              </a:solidFill>
            </a:ln>
          </p:spPr>
          <p:txBody>
            <a:bodyPr wrap="square" rtlCol="0">
              <a:spAutoFit/>
            </a:bodyPr>
            <a:lstStyle/>
            <a:p>
              <a:r>
                <a:rPr lang="el-GR" dirty="0" smtClean="0">
                  <a:latin typeface="+mn-lt"/>
                </a:rPr>
                <a:t>Υπεζωκοτική κοιλότητα</a:t>
              </a:r>
              <a:endParaRPr lang="el-GR" dirty="0">
                <a:latin typeface="+mn-lt"/>
              </a:endParaRPr>
            </a:p>
          </p:txBody>
        </p:sp>
        <p:pic>
          <p:nvPicPr>
            <p:cNvPr id="22" name="Picture 3" descr="C:\Users\fkaram2\Desktop\Εικόνα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0" t="14681" b="7390"/>
            <a:stretch/>
          </p:blipFill>
          <p:spPr bwMode="auto">
            <a:xfrm>
              <a:off x="4351619" y="1052736"/>
              <a:ext cx="2521122" cy="52757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2" name="Ευθύγραμμο βέλος σύνδεσης 11"/>
            <p:cNvCxnSpPr>
              <a:stCxn id="9" idx="1"/>
            </p:cNvCxnSpPr>
            <p:nvPr/>
          </p:nvCxnSpPr>
          <p:spPr>
            <a:xfrm flipH="1" flipV="1">
              <a:off x="6688051" y="3140136"/>
              <a:ext cx="888931" cy="1"/>
            </a:xfrm>
            <a:prstGeom prst="straightConnector1">
              <a:avLst/>
            </a:prstGeom>
            <a:ln w="38100">
              <a:solidFill>
                <a:srgbClr val="82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Rectangle 8"/>
          <p:cNvSpPr/>
          <p:nvPr/>
        </p:nvSpPr>
        <p:spPr>
          <a:xfrm>
            <a:off x="2477985" y="5775012"/>
            <a:ext cx="218065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4"/>
              </a:rPr>
              <a:t>Gray968</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smtClean="0">
                <a:latin typeface="+mn-lt"/>
                <a:hlinkClick r:id="rId5"/>
              </a:rPr>
              <a:t>Pngbot</a:t>
            </a:r>
            <a:r>
              <a:rPr lang="el-GR" sz="1200" dirty="0">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9218" name="4 - Θέση αριθμού διαφάνειας"/>
          <p:cNvSpPr>
            <a:spLocks noGrp="1"/>
          </p:cNvSpPr>
          <p:nvPr>
            <p:ph type="sldNum" sz="quarter" idx="12"/>
          </p:nvPr>
        </p:nvSpPr>
        <p:spPr>
          <a:xfrm>
            <a:off x="6721940" y="6356267"/>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24B4AD4-8ABD-43AA-AB80-F6834F9DE66D}" type="slidenum">
              <a:rPr lang="el-GR" altLang="el-GR" smtClean="0"/>
              <a:pPr eaLnBrk="1" hangingPunct="1"/>
              <a:t>7</a:t>
            </a:fld>
            <a:endParaRPr lang="el-GR" altLang="el-GR" dirty="0" smtClean="0"/>
          </a:p>
        </p:txBody>
      </p:sp>
    </p:spTree>
    <p:extLst>
      <p:ext uri="{BB962C8B-B14F-4D97-AF65-F5344CB8AC3E}">
        <p14:creationId xmlns:p14="http://schemas.microsoft.com/office/powerpoint/2010/main" val="2716353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Αιμοθώρακας</a:t>
            </a:r>
            <a:endParaRPr lang="el-GR" dirty="0"/>
          </a:p>
        </p:txBody>
      </p:sp>
      <p:pic>
        <p:nvPicPr>
          <p:cNvPr id="5122" name="Picture 2" descr="Αιμοθώρακα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85" y="980728"/>
            <a:ext cx="4919662" cy="491966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Ευθεία γραμμή σύνδεσης 10"/>
          <p:cNvCxnSpPr>
            <a:stCxn id="6" idx="1"/>
          </p:cNvCxnSpPr>
          <p:nvPr/>
        </p:nvCxnSpPr>
        <p:spPr>
          <a:xfrm flipH="1">
            <a:off x="3779912" y="2916348"/>
            <a:ext cx="2088232" cy="368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68144" y="2593182"/>
            <a:ext cx="2376264" cy="646331"/>
          </a:xfrm>
          <a:prstGeom prst="rect">
            <a:avLst/>
          </a:prstGeom>
          <a:noFill/>
          <a:ln>
            <a:solidFill>
              <a:schemeClr val="tx1"/>
            </a:solidFill>
          </a:ln>
        </p:spPr>
        <p:txBody>
          <a:bodyPr wrap="square" rtlCol="0">
            <a:spAutoFit/>
          </a:bodyPr>
          <a:lstStyle/>
          <a:p>
            <a:r>
              <a:rPr lang="el-GR" dirty="0" smtClean="0">
                <a:latin typeface="+mn-lt"/>
              </a:rPr>
              <a:t>Αίμα στην </a:t>
            </a:r>
            <a:r>
              <a:rPr lang="el-GR" dirty="0">
                <a:latin typeface="+mn-lt"/>
              </a:rPr>
              <a:t>Υπεζωκοτική </a:t>
            </a:r>
            <a:r>
              <a:rPr lang="el-GR" dirty="0" smtClean="0">
                <a:latin typeface="+mn-lt"/>
              </a:rPr>
              <a:t>κοιλότητα</a:t>
            </a:r>
            <a:endParaRPr lang="el-GR" dirty="0">
              <a:latin typeface="+mn-lt"/>
            </a:endParaRPr>
          </a:p>
        </p:txBody>
      </p:sp>
      <p:sp>
        <p:nvSpPr>
          <p:cNvPr id="7" name="Rectangle 10"/>
          <p:cNvSpPr/>
          <p:nvPr/>
        </p:nvSpPr>
        <p:spPr>
          <a:xfrm>
            <a:off x="1259632" y="5785730"/>
            <a:ext cx="331236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Blausen 0742 </a:t>
            </a:r>
            <a:r>
              <a:rPr lang="en-US" sz="1200" dirty="0" smtClean="0">
                <a:latin typeface="+mn-lt"/>
                <a:hlinkClick r:id="rId4"/>
              </a:rPr>
              <a:t>Pneumothorax</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5"/>
              </a:rPr>
              <a:t>BruceBlaus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6"/>
              </a:rPr>
              <a:t>CC BY 3.0</a:t>
            </a:r>
            <a:endParaRPr lang="en-US"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1833065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fb5b59a92f5e4c659c8232c27babf141445a33e"/>
</p:tagLst>
</file>

<file path=ppt/theme/theme1.xml><?xml version="1.0" encoding="utf-8"?>
<a:theme xmlns:a="http://schemas.openxmlformats.org/drawingml/2006/main" name="OC_template_updated">
  <a:themeElements>
    <a:clrScheme name="Προσαρμοσμένο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587</TotalTime>
  <Words>633</Words>
  <Application>Microsoft Office PowerPoint</Application>
  <PresentationFormat>Προβολή στην οθόνη (4:3)</PresentationFormat>
  <Paragraphs>119</Paragraphs>
  <Slides>20</Slides>
  <Notes>15</Notes>
  <HiddenSlides>0</HiddenSlides>
  <MMClips>0</MMClips>
  <ScaleCrop>false</ScaleCrop>
  <HeadingPairs>
    <vt:vector size="4" baseType="variant">
      <vt:variant>
        <vt:lpstr>Θέμα</vt:lpstr>
      </vt:variant>
      <vt:variant>
        <vt:i4>3</vt:i4>
      </vt:variant>
      <vt:variant>
        <vt:lpstr>Τίτλοι διαφανειών</vt:lpstr>
      </vt:variant>
      <vt:variant>
        <vt:i4>20</vt:i4>
      </vt:variant>
    </vt:vector>
  </HeadingPairs>
  <TitlesOfParts>
    <vt:vector size="23" baseType="lpstr">
      <vt:lpstr>OC_template_updated</vt:lpstr>
      <vt:lpstr>1_OC_template_updated</vt:lpstr>
      <vt:lpstr>2_OC_template_updated</vt:lpstr>
      <vt:lpstr>Χειρουργική Νοσηλευτική Ι (Ε)</vt:lpstr>
      <vt:lpstr>Χειρουργική Νοσηλευτική Ι (Ε)</vt:lpstr>
      <vt:lpstr>Κλειστή παροχέτευση θώρακα είναι:</vt:lpstr>
      <vt:lpstr>Κλειστή παροχέτευση θώρακα περιλαμβάνει: </vt:lpstr>
      <vt:lpstr>Κλειστή παροχέτευση θώρακος BULAU (1 από 2)</vt:lpstr>
      <vt:lpstr>Κλειστή παροχέτευση θώρακος BULAU (2 από 2)</vt:lpstr>
      <vt:lpstr>Πνευμοθώρακας</vt:lpstr>
      <vt:lpstr>Υπεζωκοτική κοιλότητα</vt:lpstr>
      <vt:lpstr>Αιμοθώρακας</vt:lpstr>
      <vt:lpstr>Τοποθέτηση παροχέτευσης</vt:lpstr>
      <vt:lpstr>Τρεις φιάλες </vt:lpstr>
      <vt:lpstr>Pleur-Evac </vt:lpstr>
      <vt:lpstr>Κλειστή παροχέτευση θώρακα</vt:lpstr>
      <vt:lpstr>Βιβλιογραφία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58</cp:revision>
  <dcterms:created xsi:type="dcterms:W3CDTF">2013-10-17T10:01:32Z</dcterms:created>
  <dcterms:modified xsi:type="dcterms:W3CDTF">2015-03-13T11:18:30Z</dcterms:modified>
</cp:coreProperties>
</file>