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1.xml" ContentType="application/vnd.ms-office.activeX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30"/>
  </p:notesMasterIdLst>
  <p:handoutMasterIdLst>
    <p:handoutMasterId r:id="rId31"/>
  </p:handoutMasterIdLst>
  <p:sldIdLst>
    <p:sldId id="256" r:id="rId3"/>
    <p:sldId id="272" r:id="rId4"/>
    <p:sldId id="273" r:id="rId5"/>
    <p:sldId id="288" r:id="rId6"/>
    <p:sldId id="274" r:id="rId7"/>
    <p:sldId id="275" r:id="rId8"/>
    <p:sldId id="276" r:id="rId9"/>
    <p:sldId id="277" r:id="rId10"/>
    <p:sldId id="278" r:id="rId11"/>
    <p:sldId id="279" r:id="rId12"/>
    <p:sldId id="289" r:id="rId13"/>
    <p:sldId id="280" r:id="rId14"/>
    <p:sldId id="281" r:id="rId15"/>
    <p:sldId id="290" r:id="rId16"/>
    <p:sldId id="282" r:id="rId17"/>
    <p:sldId id="291" r:id="rId18"/>
    <p:sldId id="292" r:id="rId19"/>
    <p:sldId id="284" r:id="rId20"/>
    <p:sldId id="286" r:id="rId21"/>
    <p:sldId id="287" r:id="rId22"/>
    <p:sldId id="257" r:id="rId23"/>
    <p:sldId id="262" r:id="rId24"/>
    <p:sldId id="264" r:id="rId25"/>
    <p:sldId id="269" r:id="rId26"/>
    <p:sldId id="270" r:id="rId27"/>
    <p:sldId id="266" r:id="rId28"/>
    <p:sldId id="261" r:id="rId29"/>
  </p:sldIdLst>
  <p:sldSz cx="9144000" cy="6858000" type="screen4x3"/>
  <p:notesSz cx="7104063" cy="10234613"/>
  <p:custDataLst>
    <p:tags r:id="rId3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21/7/2015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21/7/2015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3FB90C8-56C8-4B6E-A4B9-165EFB25024C}" type="slidenum">
              <a:rPr lang="el-GR" altLang="el-G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l-GR" altLang="el-GR" dirty="0" smtClean="0"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3FB90C8-56C8-4B6E-A4B9-165EFB25024C}" type="slidenum">
              <a:rPr lang="el-GR" altLang="el-G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l-GR" altLang="el-GR" dirty="0" smtClean="0"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A7753C6-4DC5-45AE-9C3D-ADB2443567AE}" type="slidenum">
              <a:rPr lang="el-GR" altLang="el-G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l-GR" altLang="el-GR" dirty="0" smtClean="0"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D9B3B8E-D170-4851-82D8-07E30CDBD3F4}" type="slidenum">
              <a:rPr lang="el-GR" altLang="el-G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l-GR" altLang="el-GR" dirty="0" smtClean="0"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4DA0AA-9222-469A-A87B-7953D80058E7}" type="slidenum">
              <a:rPr lang="el-GR" altLang="el-G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l-GR" altLang="el-GR" dirty="0" smtClean="0"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E971F14-45B8-44C7-902A-9B2753DE2557}" type="slidenum">
              <a:rPr lang="el-GR" altLang="el-G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l-GR" altLang="el-GR" dirty="0" smtClean="0"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556F7A8-A9E3-45C7-AA42-EAAAA1040C73}" type="slidenum">
              <a:rPr lang="el-GR" altLang="el-G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l-GR" altLang="el-GR" dirty="0" smtClean="0"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3E5AE3B-2ED9-4078-951E-32E7966A2082}" type="slidenum">
              <a:rPr lang="el-GR" altLang="el-G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l-GR" altLang="el-GR" dirty="0" smtClean="0"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90D174-5D6F-43F0-B6A9-AB474E70E901}" type="slidenum">
              <a:rPr lang="el-GR" altLang="el-G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l-GR" altLang="el-GR" dirty="0" smtClean="0"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90D174-5D6F-43F0-B6A9-AB474E70E901}" type="slidenum">
              <a:rPr lang="el-GR" altLang="el-G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l-GR" altLang="el-GR" dirty="0" smtClean="0"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2E0243-346E-4441-95D7-E111B2FE9329}" type="slidenum">
              <a:rPr lang="el-GR" altLang="el-G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l-GR" altLang="el-GR" dirty="0" smtClean="0"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F5C768D-8A7D-45B1-B630-AA935AD6F5AA}" type="slidenum">
              <a:rPr lang="el-GR" altLang="el-G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l-GR" altLang="el-GR" dirty="0" smtClean="0"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F5C768D-8A7D-45B1-B630-AA935AD6F5AA}" type="slidenum">
              <a:rPr lang="el-GR" altLang="el-G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l-GR" altLang="el-GR" dirty="0" smtClean="0"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 marL="1143000" indent="-338138">
              <a:lnSpc>
                <a:spcPct val="110000"/>
              </a:lnSpc>
              <a:spcBef>
                <a:spcPts val="1200"/>
              </a:spcBef>
              <a:buFont typeface="Calibri" panose="020F0502020204030204" pitchFamily="34" charset="0"/>
              <a:buChar char="‒"/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8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hyperlink" Target="https://www.youtube.com/watch?v=CLHP4r0E7hg&amp;feature=related" TargetMode="Externa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Ανόργανη και Οργανική Χημεία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206065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3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Ηλεκτρολύτες</a:t>
            </a:r>
            <a:endParaRPr lang="en-US" sz="26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200" dirty="0" smtClean="0"/>
              <a:t>Σπύρος Παπαγεωργίου, </a:t>
            </a:r>
            <a:r>
              <a:rPr lang="el-GR" sz="2200" dirty="0"/>
              <a:t>Χημικός </a:t>
            </a:r>
            <a:r>
              <a:rPr lang="en-US" sz="2200" dirty="0"/>
              <a:t>MSc</a:t>
            </a:r>
            <a:r>
              <a:rPr lang="en-US" sz="2200" dirty="0" smtClean="0"/>
              <a:t>, </a:t>
            </a:r>
            <a:r>
              <a:rPr lang="el-GR" sz="2200" dirty="0" smtClean="0"/>
              <a:t>Καθηγητής Εφαρμογών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Αισθητικής και Κοσμητολογίας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Οξέα – Βάσεις κατά </a:t>
            </a:r>
            <a:r>
              <a:rPr lang="en-US" altLang="el-GR" dirty="0" smtClean="0"/>
              <a:t>Lewis</a:t>
            </a:r>
            <a:r>
              <a:rPr lang="el-GR" altLang="el-GR" dirty="0" smtClean="0"/>
              <a:t> </a:t>
            </a:r>
            <a:r>
              <a:rPr lang="el-GR" altLang="el-GR" sz="3000" b="0" dirty="0" smtClean="0"/>
              <a:t>1/3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b="1" dirty="0"/>
              <a:t>Οξύ</a:t>
            </a:r>
            <a:r>
              <a:rPr lang="el-GR" altLang="el-GR" dirty="0">
                <a:solidFill>
                  <a:schemeClr val="tx2"/>
                </a:solidFill>
              </a:rPr>
              <a:t> </a:t>
            </a:r>
            <a:r>
              <a:rPr lang="el-GR" altLang="el-GR" dirty="0"/>
              <a:t>είναι μόριο ή ιόν που συμπεριφέρεται σαν δέκτης ασύζευκτου (δηλ. όχι δεσμευμένου σε χημικό δεσμό) ζεύγους ηλεκτρονίων (ηλεκτρονιοδέκτης). </a:t>
            </a:r>
            <a:endParaRPr lang="en-US" altLang="el-GR" dirty="0" smtClean="0"/>
          </a:p>
          <a:p>
            <a:r>
              <a:rPr lang="el-GR" altLang="el-GR" b="1" dirty="0"/>
              <a:t>Βάση</a:t>
            </a:r>
            <a:r>
              <a:rPr lang="el-GR" altLang="el-GR" dirty="0">
                <a:solidFill>
                  <a:schemeClr val="tx2"/>
                </a:solidFill>
              </a:rPr>
              <a:t> </a:t>
            </a:r>
            <a:r>
              <a:rPr lang="el-GR" altLang="el-GR" dirty="0"/>
              <a:t>είναι μόριο ή ιόν που συμπεριφέρεται σαν δότης ασύζευκτου (δηλ. όχι δεσμευμένου σε χημικό δεσμό) ζεύγους ηλεκτρονίων (ηλεκτρονιοδότης). </a:t>
            </a:r>
            <a:endParaRPr lang="en-US" altLang="el-GR" dirty="0" smtClean="0"/>
          </a:p>
          <a:p>
            <a:r>
              <a:rPr lang="el-GR" altLang="el-GR" dirty="0"/>
              <a:t>Στη θεωρία του Lewis, όλα τα </a:t>
            </a:r>
            <a:r>
              <a:rPr lang="el-GR" altLang="el-GR" b="1" dirty="0">
                <a:solidFill>
                  <a:srgbClr val="004A82"/>
                </a:solidFill>
              </a:rPr>
              <a:t>κατιόντα</a:t>
            </a:r>
            <a:r>
              <a:rPr lang="el-GR" altLang="el-GR" dirty="0"/>
              <a:t> είναι </a:t>
            </a:r>
            <a:r>
              <a:rPr lang="el-GR" altLang="el-GR" b="1" dirty="0">
                <a:solidFill>
                  <a:srgbClr val="004A82"/>
                </a:solidFill>
              </a:rPr>
              <a:t>οξέα </a:t>
            </a:r>
            <a:r>
              <a:rPr lang="el-GR" altLang="el-GR" dirty="0"/>
              <a:t>και όλα τα </a:t>
            </a:r>
            <a:r>
              <a:rPr lang="el-GR" altLang="el-GR" b="1" dirty="0">
                <a:solidFill>
                  <a:srgbClr val="C00000"/>
                </a:solidFill>
              </a:rPr>
              <a:t>ανιόντα</a:t>
            </a:r>
            <a:r>
              <a:rPr lang="el-GR" altLang="el-GR" dirty="0"/>
              <a:t> είναι </a:t>
            </a:r>
            <a:r>
              <a:rPr lang="el-GR" altLang="el-GR" b="1" dirty="0">
                <a:solidFill>
                  <a:srgbClr val="C00000"/>
                </a:solidFill>
              </a:rPr>
              <a:t>βάσεις</a:t>
            </a:r>
            <a:r>
              <a:rPr lang="el-GR" altLang="el-GR" dirty="0" smtClean="0"/>
              <a:t>.</a:t>
            </a:r>
            <a:endParaRPr lang="en-US" altLang="el-GR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03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Οξέα – Βάσεις κατά </a:t>
            </a:r>
            <a:r>
              <a:rPr lang="en-US" altLang="el-GR" dirty="0"/>
              <a:t>Lewis</a:t>
            </a:r>
            <a:r>
              <a:rPr lang="el-GR" altLang="el-GR" dirty="0"/>
              <a:t> </a:t>
            </a:r>
            <a:r>
              <a:rPr lang="el-GR" altLang="el-GR" sz="3000" b="0" dirty="0" smtClean="0"/>
              <a:t>2/3</a:t>
            </a:r>
            <a:endParaRPr lang="el-GR" altLang="el-GR" dirty="0" smtClean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456384"/>
          </a:xfrm>
        </p:spPr>
        <p:txBody>
          <a:bodyPr>
            <a:normAutofit/>
          </a:bodyPr>
          <a:lstStyle/>
          <a:p>
            <a:r>
              <a:rPr lang="el-GR" altLang="el-GR" sz="2300" dirty="0" smtClean="0"/>
              <a:t>Το </a:t>
            </a:r>
            <a:r>
              <a:rPr lang="el-GR" altLang="el-GR" sz="2300" dirty="0"/>
              <a:t>προϊόν της αντίδρασης οξέος-βάσης λέγεται σύμπλοκο παρά άλας.</a:t>
            </a:r>
          </a:p>
          <a:p>
            <a:r>
              <a:rPr lang="el-GR" altLang="el-GR" sz="2300" dirty="0"/>
              <a:t>Δέχεται ως οξέα όχι μόνο τις ενώσεις του τύπου Η</a:t>
            </a:r>
            <a:r>
              <a:rPr lang="el-GR" altLang="el-GR" sz="2300" baseline="-25000" dirty="0"/>
              <a:t>x</a:t>
            </a:r>
            <a:r>
              <a:rPr lang="el-GR" altLang="el-GR" sz="2300" dirty="0"/>
              <a:t>A αλλά και τα κανονικά οξείδια των αμετάλλων (όπως είναι τα SO</a:t>
            </a:r>
            <a:r>
              <a:rPr lang="el-GR" altLang="el-GR" sz="2300" baseline="-25000" dirty="0"/>
              <a:t>3</a:t>
            </a:r>
            <a:r>
              <a:rPr lang="el-GR" altLang="el-GR" sz="2300" dirty="0"/>
              <a:t>, N</a:t>
            </a:r>
            <a:r>
              <a:rPr lang="el-GR" altLang="el-GR" sz="2300" baseline="-25000" dirty="0"/>
              <a:t>2</a:t>
            </a:r>
            <a:r>
              <a:rPr lang="el-GR" altLang="el-GR" sz="2300" dirty="0"/>
              <a:t>O</a:t>
            </a:r>
            <a:r>
              <a:rPr lang="el-GR" altLang="el-GR" sz="2300" baseline="-25000" dirty="0"/>
              <a:t>5</a:t>
            </a:r>
            <a:r>
              <a:rPr lang="el-GR" altLang="el-GR" sz="2300" dirty="0"/>
              <a:t> κ.ά.). </a:t>
            </a:r>
          </a:p>
          <a:p>
            <a:r>
              <a:rPr lang="el-GR" altLang="el-GR" sz="2300" dirty="0"/>
              <a:t>Σε μια αντίδραση, μια ουσία θα θεωρείται οξύ κατά Lewis αν αντιδρά με άλλη ουσία που είναι ασθενέστερο οξύ από την πρώτη, οπότε η δεύτερη θεωρείται αυτομάτως βάση</a:t>
            </a:r>
            <a:r>
              <a:rPr lang="el-GR" altLang="el-GR" sz="2300" dirty="0" smtClean="0"/>
              <a:t>.</a:t>
            </a:r>
            <a:endParaRPr lang="el-GR" sz="2300" dirty="0"/>
          </a:p>
        </p:txBody>
      </p:sp>
      <p:sp>
        <p:nvSpPr>
          <p:cNvPr id="11273" name="Rectangle 28"/>
          <p:cNvSpPr>
            <a:spLocks noChangeArrowheads="1"/>
          </p:cNvSpPr>
          <p:nvPr/>
        </p:nvSpPr>
        <p:spPr bwMode="auto">
          <a:xfrm>
            <a:off x="935347" y="5358988"/>
            <a:ext cx="7273305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300" dirty="0" smtClean="0">
                <a:latin typeface="+mn-lt"/>
              </a:rPr>
              <a:t>Η </a:t>
            </a:r>
            <a:r>
              <a:rPr lang="el-GR" altLang="el-GR" sz="2300" dirty="0">
                <a:latin typeface="+mn-lt"/>
              </a:rPr>
              <a:t>ισχύς οξέων- βάσεων εξαρτάται από τη βάση </a:t>
            </a:r>
            <a:r>
              <a:rPr lang="el-GR" altLang="el-GR" sz="2300" dirty="0" smtClean="0">
                <a:latin typeface="+mn-lt"/>
              </a:rPr>
              <a:t>σύγκρισης</a:t>
            </a:r>
            <a:r>
              <a:rPr lang="en-US" altLang="el-GR" sz="2300" dirty="0" smtClean="0">
                <a:latin typeface="+mn-lt"/>
              </a:rPr>
              <a:t>.</a:t>
            </a:r>
            <a:endParaRPr lang="el-GR" altLang="el-GR" sz="2300" dirty="0">
              <a:latin typeface="+mn-lt"/>
            </a:endParaRPr>
          </a:p>
        </p:txBody>
      </p:sp>
      <p:sp>
        <p:nvSpPr>
          <p:cNvPr id="3" name="Βέλος προς τα κάτω 2"/>
          <p:cNvSpPr/>
          <p:nvPr/>
        </p:nvSpPr>
        <p:spPr>
          <a:xfrm>
            <a:off x="4211960" y="4385893"/>
            <a:ext cx="360040" cy="843307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8255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Οξέα – Βάσεις κατά </a:t>
            </a:r>
            <a:r>
              <a:rPr lang="en-US" altLang="el-GR" dirty="0"/>
              <a:t>Lewis</a:t>
            </a:r>
            <a:r>
              <a:rPr lang="el-GR" altLang="el-GR" dirty="0"/>
              <a:t> </a:t>
            </a:r>
            <a:r>
              <a:rPr lang="el-GR" altLang="el-GR" sz="3000" b="0" dirty="0" smtClean="0"/>
              <a:t>3/3</a:t>
            </a:r>
            <a:endParaRPr lang="el-GR" altLang="el-GR" dirty="0" smtClean="0"/>
          </a:p>
        </p:txBody>
      </p:sp>
      <p:grpSp>
        <p:nvGrpSpPr>
          <p:cNvPr id="12291" name="Group 25"/>
          <p:cNvGrpSpPr>
            <a:grpSpLocks/>
          </p:cNvGrpSpPr>
          <p:nvPr/>
        </p:nvGrpSpPr>
        <p:grpSpPr bwMode="auto">
          <a:xfrm>
            <a:off x="467544" y="1270451"/>
            <a:ext cx="8676456" cy="3515543"/>
            <a:chOff x="323528" y="1124744"/>
            <a:chExt cx="8136904" cy="3073587"/>
          </a:xfrm>
        </p:grpSpPr>
        <p:sp>
          <p:nvSpPr>
            <p:cNvPr id="12293" name="Rectangle 19"/>
            <p:cNvSpPr>
              <a:spLocks noChangeArrowheads="1"/>
            </p:cNvSpPr>
            <p:nvPr/>
          </p:nvSpPr>
          <p:spPr bwMode="auto">
            <a:xfrm>
              <a:off x="323528" y="1124744"/>
              <a:ext cx="8136904" cy="430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200" b="1" dirty="0">
                  <a:latin typeface="+mn-lt"/>
                </a:rPr>
                <a:t>H</a:t>
              </a:r>
              <a:r>
                <a:rPr lang="el-GR" altLang="el-GR" sz="2200" b="1" baseline="30000" dirty="0">
                  <a:latin typeface="+mn-lt"/>
                </a:rPr>
                <a:t>+</a:t>
              </a:r>
              <a:r>
                <a:rPr lang="el-GR" altLang="el-GR" sz="2200" b="1" dirty="0">
                  <a:latin typeface="+mn-lt"/>
                </a:rPr>
                <a:t> + :NH</a:t>
              </a:r>
              <a:r>
                <a:rPr lang="el-GR" altLang="el-GR" sz="2200" b="1" baseline="-25000" dirty="0">
                  <a:latin typeface="+mn-lt"/>
                </a:rPr>
                <a:t>3</a:t>
              </a:r>
              <a:r>
                <a:rPr lang="el-GR" altLang="el-GR" sz="2200" b="1" dirty="0">
                  <a:latin typeface="+mn-lt"/>
                </a:rPr>
                <a:t> → NH</a:t>
              </a:r>
              <a:r>
                <a:rPr lang="el-GR" altLang="el-GR" sz="2200" b="1" baseline="-25000" dirty="0">
                  <a:latin typeface="+mn-lt"/>
                </a:rPr>
                <a:t>4</a:t>
              </a:r>
              <a:r>
                <a:rPr lang="el-GR" altLang="el-GR" sz="2200" b="1" baseline="30000" dirty="0">
                  <a:latin typeface="+mn-lt"/>
                </a:rPr>
                <a:t>+</a:t>
              </a:r>
              <a:r>
                <a:rPr lang="el-GR" altLang="el-GR" sz="2200" dirty="0">
                  <a:latin typeface="+mn-lt"/>
                </a:rPr>
                <a:t>. Ως οξύ δρα το Η</a:t>
              </a:r>
              <a:r>
                <a:rPr lang="el-GR" altLang="el-GR" sz="2200" baseline="30000" dirty="0">
                  <a:latin typeface="+mn-lt"/>
                </a:rPr>
                <a:t>+</a:t>
              </a:r>
              <a:r>
                <a:rPr lang="el-GR" altLang="el-GR" sz="2200" dirty="0">
                  <a:latin typeface="+mn-lt"/>
                </a:rPr>
                <a:t> και ως βάση η ΝΗ</a:t>
              </a:r>
              <a:r>
                <a:rPr lang="el-GR" altLang="el-GR" sz="2200" baseline="-25000" dirty="0">
                  <a:latin typeface="+mn-lt"/>
                </a:rPr>
                <a:t>3</a:t>
              </a:r>
              <a:r>
                <a:rPr lang="el-GR" altLang="el-GR" sz="2200" dirty="0">
                  <a:latin typeface="+mn-lt"/>
                </a:rPr>
                <a:t>.</a:t>
              </a:r>
            </a:p>
          </p:txBody>
        </p:sp>
        <p:sp>
          <p:nvSpPr>
            <p:cNvPr id="12294" name="Rectangle 20"/>
            <p:cNvSpPr>
              <a:spLocks noChangeArrowheads="1"/>
            </p:cNvSpPr>
            <p:nvPr/>
          </p:nvSpPr>
          <p:spPr bwMode="auto">
            <a:xfrm>
              <a:off x="323528" y="1628800"/>
              <a:ext cx="7776864" cy="376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200" b="1" dirty="0">
                  <a:latin typeface="+mn-lt"/>
                </a:rPr>
                <a:t>CaO: + SO</a:t>
              </a:r>
              <a:r>
                <a:rPr lang="el-GR" altLang="el-GR" sz="2200" b="1" baseline="-25000" dirty="0">
                  <a:latin typeface="+mn-lt"/>
                </a:rPr>
                <a:t>3</a:t>
              </a:r>
              <a:r>
                <a:rPr lang="el-GR" altLang="el-GR" sz="2200" b="1" dirty="0">
                  <a:latin typeface="+mn-lt"/>
                </a:rPr>
                <a:t> → CaΟ:SO</a:t>
              </a:r>
              <a:r>
                <a:rPr lang="el-GR" altLang="el-GR" sz="2200" b="1" baseline="-25000" dirty="0">
                  <a:latin typeface="+mn-lt"/>
                </a:rPr>
                <a:t>3</a:t>
              </a:r>
              <a:r>
                <a:rPr lang="el-GR" altLang="el-GR" sz="2200" dirty="0">
                  <a:latin typeface="+mn-lt"/>
                </a:rPr>
                <a:t> ως οξύ δρα το SO</a:t>
              </a:r>
              <a:r>
                <a:rPr lang="el-GR" altLang="el-GR" sz="2200" baseline="-25000" dirty="0">
                  <a:latin typeface="+mn-lt"/>
                </a:rPr>
                <a:t>3</a:t>
              </a:r>
              <a:r>
                <a:rPr lang="el-GR" altLang="el-GR" sz="2200" dirty="0">
                  <a:latin typeface="+mn-lt"/>
                </a:rPr>
                <a:t> και ως βάση το </a:t>
              </a:r>
              <a:r>
                <a:rPr lang="el-GR" altLang="el-GR" sz="2200" dirty="0" smtClean="0">
                  <a:latin typeface="+mn-lt"/>
                </a:rPr>
                <a:t>CaO</a:t>
              </a:r>
              <a:r>
                <a:rPr lang="en-US" altLang="el-GR" sz="2200" dirty="0" smtClean="0">
                  <a:latin typeface="+mn-lt"/>
                </a:rPr>
                <a:t>.</a:t>
              </a:r>
              <a:endParaRPr lang="el-GR" altLang="el-GR" sz="2200" dirty="0">
                <a:latin typeface="+mn-lt"/>
              </a:endParaRPr>
            </a:p>
          </p:txBody>
        </p:sp>
        <p:sp>
          <p:nvSpPr>
            <p:cNvPr id="12295" name="Rectangle 21"/>
            <p:cNvSpPr>
              <a:spLocks noChangeArrowheads="1"/>
            </p:cNvSpPr>
            <p:nvPr/>
          </p:nvSpPr>
          <p:spPr bwMode="auto">
            <a:xfrm>
              <a:off x="323528" y="2348880"/>
              <a:ext cx="8064896" cy="1107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200" b="1" dirty="0">
                  <a:latin typeface="+mn-lt"/>
                </a:rPr>
                <a:t>PtCl</a:t>
              </a:r>
              <a:r>
                <a:rPr lang="el-GR" altLang="el-GR" sz="2200" b="1" baseline="-25000" dirty="0">
                  <a:latin typeface="+mn-lt"/>
                </a:rPr>
                <a:t>2</a:t>
              </a:r>
              <a:r>
                <a:rPr lang="el-GR" altLang="el-GR" sz="2200" b="1" dirty="0">
                  <a:latin typeface="+mn-lt"/>
                </a:rPr>
                <a:t> + 2 :NH</a:t>
              </a:r>
              <a:r>
                <a:rPr lang="el-GR" altLang="el-GR" sz="2200" b="1" baseline="-25000" dirty="0">
                  <a:latin typeface="+mn-lt"/>
                </a:rPr>
                <a:t>3</a:t>
              </a:r>
              <a:r>
                <a:rPr lang="el-GR" altLang="el-GR" sz="2200" b="1" dirty="0">
                  <a:latin typeface="+mn-lt"/>
                </a:rPr>
                <a:t> ⇆ (H</a:t>
              </a:r>
              <a:r>
                <a:rPr lang="el-GR" altLang="el-GR" sz="2200" b="1" baseline="-25000" dirty="0">
                  <a:latin typeface="+mn-lt"/>
                </a:rPr>
                <a:t>3</a:t>
              </a:r>
              <a:r>
                <a:rPr lang="el-GR" altLang="el-GR" sz="2200" b="1" dirty="0">
                  <a:latin typeface="+mn-lt"/>
                </a:rPr>
                <a:t>N)</a:t>
              </a:r>
              <a:r>
                <a:rPr lang="el-GR" altLang="el-GR" sz="2200" b="1" baseline="-25000" dirty="0">
                  <a:latin typeface="+mn-lt"/>
                </a:rPr>
                <a:t>2</a:t>
              </a:r>
              <a:r>
                <a:rPr lang="el-GR" altLang="el-GR" sz="2200" b="1" dirty="0">
                  <a:latin typeface="+mn-lt"/>
                </a:rPr>
                <a:t>PtCl</a:t>
              </a:r>
              <a:r>
                <a:rPr lang="el-GR" altLang="el-GR" sz="2200" b="1" baseline="-25000" dirty="0">
                  <a:latin typeface="+mn-lt"/>
                </a:rPr>
                <a:t>2</a:t>
              </a:r>
              <a:r>
                <a:rPr lang="el-GR" altLang="el-GR" sz="2200" b="1" dirty="0">
                  <a:latin typeface="+mn-lt"/>
                </a:rPr>
                <a:t>,</a:t>
              </a:r>
              <a:r>
                <a:rPr lang="el-GR" altLang="el-GR" sz="2200" dirty="0">
                  <a:latin typeface="+mn-lt"/>
                </a:rPr>
                <a:t> η ΝΗ</a:t>
              </a:r>
              <a:r>
                <a:rPr lang="el-GR" altLang="el-GR" sz="2200" baseline="-25000" dirty="0">
                  <a:latin typeface="+mn-lt"/>
                </a:rPr>
                <a:t>3</a:t>
              </a:r>
              <a:r>
                <a:rPr lang="el-GR" altLang="el-GR" sz="2200" dirty="0">
                  <a:latin typeface="+mn-lt"/>
                </a:rPr>
                <a:t> είναι δότης ασύζευκτου ζεύγους ηλεκτρονίων (</a:t>
              </a:r>
              <a:r>
                <a:rPr lang="el-GR" altLang="el-GR" sz="2200" b="1" dirty="0">
                  <a:latin typeface="+mn-lt"/>
                </a:rPr>
                <a:t>:</a:t>
              </a:r>
              <a:r>
                <a:rPr lang="el-GR" altLang="el-GR" sz="2200" dirty="0">
                  <a:latin typeface="+mn-lt"/>
                </a:rPr>
                <a:t>) και είναι βάση κατά Lewis ενωμένη ημιπολικά με τον PtCl</a:t>
              </a:r>
              <a:r>
                <a:rPr lang="el-GR" altLang="el-GR" sz="2200" baseline="-25000" dirty="0">
                  <a:latin typeface="+mn-lt"/>
                </a:rPr>
                <a:t>2</a:t>
              </a:r>
              <a:r>
                <a:rPr lang="el-GR" altLang="el-GR" sz="2200" dirty="0">
                  <a:latin typeface="+mn-lt"/>
                </a:rPr>
                <a:t> που είναι το οξύ κατά Lewis.</a:t>
              </a:r>
            </a:p>
          </p:txBody>
        </p:sp>
        <p:sp>
          <p:nvSpPr>
            <p:cNvPr id="12296" name="Rectangle 22"/>
            <p:cNvSpPr>
              <a:spLocks noChangeArrowheads="1"/>
            </p:cNvSpPr>
            <p:nvPr/>
          </p:nvSpPr>
          <p:spPr bwMode="auto">
            <a:xfrm>
              <a:off x="323528" y="3429000"/>
              <a:ext cx="6912768" cy="7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200" b="1" dirty="0">
                  <a:latin typeface="+mn-lt"/>
                </a:rPr>
                <a:t>F</a:t>
              </a:r>
              <a:r>
                <a:rPr lang="el-GR" altLang="el-GR" sz="2200" b="1" baseline="-25000" dirty="0">
                  <a:latin typeface="+mn-lt"/>
                </a:rPr>
                <a:t>3</a:t>
              </a:r>
              <a:r>
                <a:rPr lang="el-GR" altLang="el-GR" sz="2200" b="1" dirty="0">
                  <a:latin typeface="+mn-lt"/>
                </a:rPr>
                <a:t>B + :NH</a:t>
              </a:r>
              <a:r>
                <a:rPr lang="el-GR" altLang="el-GR" sz="2200" b="1" baseline="-25000" dirty="0">
                  <a:latin typeface="+mn-lt"/>
                </a:rPr>
                <a:t>3</a:t>
              </a:r>
              <a:r>
                <a:rPr lang="el-GR" altLang="el-GR" sz="2200" b="1" dirty="0">
                  <a:latin typeface="+mn-lt"/>
                </a:rPr>
                <a:t> → F</a:t>
              </a:r>
              <a:r>
                <a:rPr lang="el-GR" altLang="el-GR" sz="2200" b="1" baseline="-25000" dirty="0">
                  <a:latin typeface="+mn-lt"/>
                </a:rPr>
                <a:t>3</a:t>
              </a:r>
              <a:r>
                <a:rPr lang="el-GR" altLang="el-GR" sz="2200" b="1" dirty="0">
                  <a:latin typeface="+mn-lt"/>
                </a:rPr>
                <a:t>B:NH</a:t>
              </a:r>
              <a:r>
                <a:rPr lang="el-GR" altLang="el-GR" sz="2200" b="1" baseline="-25000" dirty="0">
                  <a:latin typeface="+mn-lt"/>
                </a:rPr>
                <a:t>3</a:t>
              </a:r>
              <a:r>
                <a:rPr lang="el-GR" altLang="el-GR" sz="2200" dirty="0">
                  <a:latin typeface="+mn-lt"/>
                </a:rPr>
                <a:t>. Το BF</a:t>
              </a:r>
              <a:r>
                <a:rPr lang="el-GR" altLang="el-GR" sz="2200" baseline="-25000" dirty="0">
                  <a:latin typeface="+mn-lt"/>
                </a:rPr>
                <a:t>3</a:t>
              </a:r>
              <a:r>
                <a:rPr lang="el-GR" altLang="el-GR" sz="2200" dirty="0">
                  <a:latin typeface="+mn-lt"/>
                </a:rPr>
                <a:t> είναι οξύ κατά Lewis και η ΝΗ</a:t>
              </a:r>
              <a:r>
                <a:rPr lang="el-GR" altLang="el-GR" sz="2200" baseline="-25000" dirty="0">
                  <a:latin typeface="+mn-lt"/>
                </a:rPr>
                <a:t>3</a:t>
              </a:r>
              <a:r>
                <a:rPr lang="el-GR" altLang="el-GR" sz="2200" dirty="0">
                  <a:latin typeface="+mn-lt"/>
                </a:rPr>
                <a:t> η βάση.</a:t>
              </a:r>
            </a:p>
          </p:txBody>
        </p:sp>
      </p:grpSp>
      <p:sp>
        <p:nvSpPr>
          <p:cNvPr id="12292" name="Rectangle 23"/>
          <p:cNvSpPr>
            <a:spLocks noChangeArrowheads="1"/>
          </p:cNvSpPr>
          <p:nvPr/>
        </p:nvSpPr>
        <p:spPr bwMode="auto">
          <a:xfrm>
            <a:off x="450784" y="4942329"/>
            <a:ext cx="867645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b="1" dirty="0">
                <a:latin typeface="+mn-lt"/>
              </a:rPr>
              <a:t>PO</a:t>
            </a:r>
            <a:r>
              <a:rPr lang="el-GR" altLang="el-GR" sz="2200" b="1" baseline="-25000" dirty="0">
                <a:latin typeface="+mn-lt"/>
              </a:rPr>
              <a:t>4</a:t>
            </a:r>
            <a:r>
              <a:rPr lang="el-GR" altLang="el-GR" sz="2200" b="1" baseline="30000" dirty="0">
                <a:latin typeface="+mn-lt"/>
              </a:rPr>
              <a:t>-3</a:t>
            </a:r>
            <a:r>
              <a:rPr lang="el-GR" altLang="el-GR" sz="2200" b="1" dirty="0">
                <a:latin typeface="+mn-lt"/>
              </a:rPr>
              <a:t> + H</a:t>
            </a:r>
            <a:r>
              <a:rPr lang="el-GR" altLang="el-GR" sz="2200" b="1" baseline="-25000" dirty="0">
                <a:latin typeface="+mn-lt"/>
              </a:rPr>
              <a:t>2</a:t>
            </a:r>
            <a:r>
              <a:rPr lang="el-GR" altLang="el-GR" sz="2200" b="1" dirty="0">
                <a:latin typeface="+mn-lt"/>
              </a:rPr>
              <a:t>O ⇆ HPO</a:t>
            </a:r>
            <a:r>
              <a:rPr lang="el-GR" altLang="el-GR" sz="2200" b="1" baseline="-25000" dirty="0">
                <a:latin typeface="+mn-lt"/>
              </a:rPr>
              <a:t>4</a:t>
            </a:r>
            <a:r>
              <a:rPr lang="el-GR" altLang="el-GR" sz="2200" b="1" baseline="30000" dirty="0">
                <a:latin typeface="+mn-lt"/>
              </a:rPr>
              <a:t>-2</a:t>
            </a:r>
            <a:r>
              <a:rPr lang="el-GR" altLang="el-GR" sz="2200" b="1" dirty="0">
                <a:latin typeface="+mn-lt"/>
              </a:rPr>
              <a:t> + OH</a:t>
            </a:r>
            <a:r>
              <a:rPr lang="el-GR" altLang="el-GR" sz="2200" b="1" baseline="30000" dirty="0">
                <a:latin typeface="+mn-lt"/>
              </a:rPr>
              <a:t>-</a:t>
            </a:r>
            <a:r>
              <a:rPr lang="el-GR" altLang="el-GR" sz="2200" b="1" dirty="0">
                <a:latin typeface="+mn-lt"/>
              </a:rPr>
              <a:t>.</a:t>
            </a:r>
            <a:r>
              <a:rPr lang="el-GR" altLang="el-GR" sz="2200" dirty="0">
                <a:latin typeface="+mn-lt"/>
              </a:rPr>
              <a:t> Το PO</a:t>
            </a:r>
            <a:r>
              <a:rPr lang="el-GR" altLang="el-GR" sz="2200" baseline="-25000" dirty="0">
                <a:latin typeface="+mn-lt"/>
              </a:rPr>
              <a:t>4</a:t>
            </a:r>
            <a:r>
              <a:rPr lang="el-GR" altLang="el-GR" sz="2200" baseline="30000" dirty="0">
                <a:latin typeface="+mn-lt"/>
              </a:rPr>
              <a:t>-3</a:t>
            </a:r>
            <a:r>
              <a:rPr lang="el-GR" altLang="el-GR" sz="2200" dirty="0">
                <a:latin typeface="+mn-lt"/>
              </a:rPr>
              <a:t> δρα ως βάση και το Η</a:t>
            </a:r>
            <a:r>
              <a:rPr lang="el-GR" altLang="el-GR" sz="2200" baseline="-25000" dirty="0">
                <a:latin typeface="+mn-lt"/>
              </a:rPr>
              <a:t>2</a:t>
            </a:r>
            <a:r>
              <a:rPr lang="el-GR" altLang="el-GR" sz="2200" dirty="0">
                <a:latin typeface="+mn-lt"/>
              </a:rPr>
              <a:t>Ο είναι το </a:t>
            </a:r>
            <a:r>
              <a:rPr lang="el-GR" altLang="el-GR" sz="2200" dirty="0" smtClean="0">
                <a:latin typeface="+mn-lt"/>
              </a:rPr>
              <a:t>οξύ</a:t>
            </a:r>
            <a:r>
              <a:rPr lang="en-US" altLang="el-GR" sz="2200" dirty="0" smtClean="0">
                <a:latin typeface="+mn-lt"/>
              </a:rPr>
              <a:t>.</a:t>
            </a:r>
            <a:endParaRPr lang="el-GR" altLang="el-GR" sz="2200" dirty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2703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Ταξινόμηση των οξέων</a:t>
            </a:r>
            <a:r>
              <a:rPr lang="en-US" altLang="el-GR" dirty="0" smtClean="0"/>
              <a:t> </a:t>
            </a:r>
            <a:r>
              <a:rPr lang="en-US" altLang="el-GR" sz="3000" b="0" dirty="0" smtClean="0"/>
              <a:t>1/4</a:t>
            </a:r>
            <a:endParaRPr lang="el-GR" altLang="el-GR" sz="3000" b="0" dirty="0" smtClean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196752"/>
            <a:ext cx="8219256" cy="5328592"/>
          </a:xfrm>
        </p:spPr>
        <p:txBody>
          <a:bodyPr>
            <a:noAutofit/>
          </a:bodyPr>
          <a:lstStyle/>
          <a:p>
            <a:r>
              <a:rPr lang="el-GR" altLang="el-GR" dirty="0"/>
              <a:t>Σε </a:t>
            </a:r>
            <a:r>
              <a:rPr lang="el-GR" altLang="el-GR" b="1" dirty="0"/>
              <a:t>ανόργανα</a:t>
            </a:r>
            <a:r>
              <a:rPr lang="el-GR" altLang="el-GR" dirty="0"/>
              <a:t> (π.χ. νιτρικό οξύ, HNO</a:t>
            </a:r>
            <a:r>
              <a:rPr lang="el-GR" altLang="el-GR" baseline="-25000" dirty="0"/>
              <a:t>3</a:t>
            </a:r>
            <a:r>
              <a:rPr lang="el-GR" altLang="el-GR" dirty="0"/>
              <a:t>) και </a:t>
            </a:r>
            <a:r>
              <a:rPr lang="el-GR" altLang="el-GR" b="1" dirty="0"/>
              <a:t>οργανικά</a:t>
            </a:r>
            <a:r>
              <a:rPr lang="el-GR" altLang="el-GR" dirty="0"/>
              <a:t> (π.χ. αιθανικό οξύ, CH</a:t>
            </a:r>
            <a:r>
              <a:rPr lang="el-GR" altLang="el-GR" baseline="-25000" dirty="0"/>
              <a:t>3</a:t>
            </a:r>
            <a:r>
              <a:rPr lang="el-GR" altLang="el-GR" dirty="0"/>
              <a:t>COOH) ανάλογα αν μελετώνται από την ανόργανη ή την οργανική χημεία, </a:t>
            </a:r>
            <a:r>
              <a:rPr lang="el-GR" altLang="el-GR" dirty="0" smtClean="0"/>
              <a:t>αντίστοιχα.</a:t>
            </a:r>
            <a:endParaRPr lang="en-US" altLang="el-GR" dirty="0" smtClean="0"/>
          </a:p>
          <a:p>
            <a:r>
              <a:rPr lang="el-GR" altLang="el-GR" dirty="0" smtClean="0"/>
              <a:t>Σε </a:t>
            </a:r>
            <a:r>
              <a:rPr lang="el-GR" altLang="el-GR" b="1" dirty="0"/>
              <a:t>οξυγονούχα</a:t>
            </a:r>
            <a:r>
              <a:rPr lang="el-GR" altLang="el-GR" dirty="0"/>
              <a:t>, αν περιέχουν οξυγόνο (π.χ. </a:t>
            </a:r>
            <a:r>
              <a:rPr lang="el-GR" altLang="el-GR" dirty="0" smtClean="0"/>
              <a:t>Θει</a:t>
            </a:r>
            <a:r>
              <a:rPr lang="el-GR" altLang="el-GR" dirty="0"/>
              <a:t>ι</a:t>
            </a:r>
            <a:r>
              <a:rPr lang="el-GR" altLang="el-GR" dirty="0" smtClean="0"/>
              <a:t>κό </a:t>
            </a:r>
            <a:r>
              <a:rPr lang="el-GR" altLang="el-GR" dirty="0"/>
              <a:t>οξύ H</a:t>
            </a:r>
            <a:r>
              <a:rPr lang="el-GR" altLang="el-GR" baseline="-25000" dirty="0"/>
              <a:t>2</a:t>
            </a:r>
            <a:r>
              <a:rPr lang="el-GR" altLang="el-GR" dirty="0"/>
              <a:t>SO</a:t>
            </a:r>
            <a:r>
              <a:rPr lang="el-GR" altLang="el-GR" baseline="-25000" dirty="0"/>
              <a:t>4</a:t>
            </a:r>
            <a:r>
              <a:rPr lang="el-GR" altLang="el-GR" dirty="0"/>
              <a:t>), και </a:t>
            </a:r>
            <a:r>
              <a:rPr lang="el-GR" altLang="el-GR" b="1" dirty="0"/>
              <a:t>μη οξυγονούχα</a:t>
            </a:r>
            <a:r>
              <a:rPr lang="el-GR" altLang="el-GR" dirty="0"/>
              <a:t>, αν δεν περιέχουν (π.χ. υδρόθειο Η</a:t>
            </a:r>
            <a:r>
              <a:rPr lang="el-GR" altLang="el-GR" baseline="-25000" dirty="0"/>
              <a:t>2</a:t>
            </a:r>
            <a:r>
              <a:rPr lang="el-GR" altLang="el-GR" dirty="0"/>
              <a:t>S</a:t>
            </a:r>
            <a:r>
              <a:rPr lang="el-GR" altLang="el-GR" dirty="0" smtClean="0"/>
              <a:t>).</a:t>
            </a:r>
            <a:endParaRPr lang="el-GR" altLang="el-GR" dirty="0"/>
          </a:p>
          <a:p>
            <a:r>
              <a:rPr lang="el-GR" altLang="el-GR" dirty="0"/>
              <a:t>Σε </a:t>
            </a:r>
            <a:r>
              <a:rPr lang="el-GR" altLang="el-GR" b="1" dirty="0"/>
              <a:t>ισχυρά</a:t>
            </a:r>
            <a:r>
              <a:rPr lang="el-GR" altLang="el-GR" dirty="0"/>
              <a:t>, αν ιοντίζονται πλήρως και σε </a:t>
            </a:r>
            <a:r>
              <a:rPr lang="el-GR" altLang="el-GR" b="1" dirty="0"/>
              <a:t>ασθενή</a:t>
            </a:r>
            <a:r>
              <a:rPr lang="el-GR" altLang="el-GR" dirty="0"/>
              <a:t>, αν ιοντίζονται εν μέρει. Ισχυρά είναι μόνο τα : υπερχλωρικό (HClO</a:t>
            </a:r>
            <a:r>
              <a:rPr lang="el-GR" altLang="el-GR" baseline="-25000" dirty="0"/>
              <a:t>4</a:t>
            </a:r>
            <a:r>
              <a:rPr lang="el-GR" altLang="el-GR" dirty="0"/>
              <a:t>), νιτρικό (ΗΝΟ</a:t>
            </a:r>
            <a:r>
              <a:rPr lang="el-GR" altLang="el-GR" baseline="-25000" dirty="0"/>
              <a:t>3</a:t>
            </a:r>
            <a:r>
              <a:rPr lang="el-GR" altLang="el-GR" dirty="0"/>
              <a:t>), υδροχλωρικό (HCl), υδροβρωμικό (HBr), υδροϊωδικό (ΗΙ), και θειικό (H</a:t>
            </a:r>
            <a:r>
              <a:rPr lang="el-GR" altLang="el-GR" baseline="-25000" dirty="0"/>
              <a:t>2</a:t>
            </a:r>
            <a:r>
              <a:rPr lang="el-GR" altLang="el-GR" dirty="0"/>
              <a:t>SO</a:t>
            </a:r>
            <a:r>
              <a:rPr lang="el-GR" altLang="el-GR" baseline="-25000" dirty="0"/>
              <a:t>4</a:t>
            </a:r>
            <a:r>
              <a:rPr lang="el-GR" altLang="el-GR" dirty="0"/>
              <a:t>, στο α' στάδιο ιοντισμού) π.χ. HCl + H</a:t>
            </a:r>
            <a:r>
              <a:rPr lang="el-GR" altLang="el-GR" baseline="-25000" dirty="0"/>
              <a:t>2</a:t>
            </a:r>
            <a:r>
              <a:rPr lang="el-GR" altLang="el-GR" dirty="0"/>
              <a:t>O → H</a:t>
            </a:r>
            <a:r>
              <a:rPr lang="el-GR" altLang="el-GR" baseline="-25000" dirty="0"/>
              <a:t>3</a:t>
            </a:r>
            <a:r>
              <a:rPr lang="el-GR" altLang="el-GR" dirty="0"/>
              <a:t>O</a:t>
            </a:r>
            <a:r>
              <a:rPr lang="el-GR" altLang="el-GR" baseline="30000" dirty="0"/>
              <a:t>+</a:t>
            </a:r>
            <a:r>
              <a:rPr lang="el-GR" altLang="el-GR" dirty="0"/>
              <a:t> + Cl</a:t>
            </a:r>
            <a:r>
              <a:rPr lang="el-GR" altLang="el-GR" baseline="30000" dirty="0"/>
              <a:t>-</a:t>
            </a:r>
            <a:r>
              <a:rPr lang="el-GR" altLang="el-GR" dirty="0"/>
              <a:t>. Όλα τα άλλα οξέα είναι ασθενή π.χ.CH</a:t>
            </a:r>
            <a:r>
              <a:rPr lang="el-GR" altLang="el-GR" baseline="-25000" dirty="0"/>
              <a:t>3</a:t>
            </a:r>
            <a:r>
              <a:rPr lang="el-GR" altLang="el-GR" dirty="0"/>
              <a:t>COOH + H</a:t>
            </a:r>
            <a:r>
              <a:rPr lang="el-GR" altLang="el-GR" baseline="-25000" dirty="0"/>
              <a:t>2</a:t>
            </a:r>
            <a:r>
              <a:rPr lang="el-GR" altLang="el-GR" dirty="0"/>
              <a:t>O ⇆ CH</a:t>
            </a:r>
            <a:r>
              <a:rPr lang="el-GR" altLang="el-GR" baseline="-25000" dirty="0"/>
              <a:t>3</a:t>
            </a:r>
            <a:r>
              <a:rPr lang="el-GR" altLang="el-GR" dirty="0"/>
              <a:t>COO</a:t>
            </a:r>
            <a:r>
              <a:rPr lang="el-GR" altLang="el-GR" baseline="30000" dirty="0"/>
              <a:t>-</a:t>
            </a:r>
            <a:r>
              <a:rPr lang="el-GR" altLang="el-GR" dirty="0"/>
              <a:t> + H</a:t>
            </a:r>
            <a:r>
              <a:rPr lang="el-GR" altLang="el-GR" baseline="-25000" dirty="0"/>
              <a:t>3</a:t>
            </a:r>
            <a:r>
              <a:rPr lang="el-GR" altLang="el-GR" dirty="0"/>
              <a:t>O</a:t>
            </a:r>
            <a:r>
              <a:rPr lang="el-GR" altLang="el-GR" baseline="30000" dirty="0" smtClean="0"/>
              <a:t>+</a:t>
            </a:r>
            <a:r>
              <a:rPr lang="el-GR" altLang="el-GR" dirty="0" smtClean="0"/>
              <a:t>.</a:t>
            </a:r>
            <a:endParaRPr lang="el-GR" alt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332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Ταξινόμηση των οξέων</a:t>
            </a:r>
            <a:r>
              <a:rPr lang="en-US" altLang="el-GR" dirty="0"/>
              <a:t> </a:t>
            </a:r>
            <a:r>
              <a:rPr lang="en-US" altLang="el-GR" sz="3000" b="0" dirty="0"/>
              <a:t>2</a:t>
            </a:r>
            <a:r>
              <a:rPr lang="en-US" altLang="el-GR" sz="3000" b="0" dirty="0" smtClean="0"/>
              <a:t>/4</a:t>
            </a:r>
            <a:endParaRPr lang="el-GR" altLang="el-GR" dirty="0" smtClean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196752"/>
            <a:ext cx="8219256" cy="5328592"/>
          </a:xfrm>
        </p:spPr>
        <p:txBody>
          <a:bodyPr>
            <a:noAutofit/>
          </a:bodyPr>
          <a:lstStyle/>
          <a:p>
            <a:r>
              <a:rPr lang="el-GR" altLang="el-GR" dirty="0" smtClean="0"/>
              <a:t>Ο </a:t>
            </a:r>
            <a:r>
              <a:rPr lang="el-GR" altLang="el-GR" dirty="0"/>
              <a:t>Pearson (1963) υποδιαιρεί τα οξέα και τις βάσεις κατά Lewis σε </a:t>
            </a:r>
            <a:r>
              <a:rPr lang="el-GR" altLang="el-GR" b="1" dirty="0"/>
              <a:t>σκληρά</a:t>
            </a:r>
            <a:r>
              <a:rPr lang="el-GR" altLang="el-GR" dirty="0"/>
              <a:t> και </a:t>
            </a:r>
            <a:r>
              <a:rPr lang="el-GR" altLang="el-GR" b="1" dirty="0"/>
              <a:t>ήπια</a:t>
            </a:r>
            <a:r>
              <a:rPr lang="el-GR" altLang="el-GR" dirty="0"/>
              <a:t> ή </a:t>
            </a:r>
            <a:r>
              <a:rPr lang="el-GR" altLang="el-GR" b="1" dirty="0"/>
              <a:t>μαλακά</a:t>
            </a:r>
            <a:r>
              <a:rPr lang="el-GR" altLang="el-GR" dirty="0"/>
              <a:t>. Τα σκληρά οξέα προέρχονται από άτομα μικρού ατομικού αριθμού με μικρή επιδεκτικότητα πόλωσης, ενώ τα μαλακά από άτομα μεγάλου ατομικού αριθμού με μεγάλη επιδεκτικότητα πόλωσης και συνήθως περιέχουν d ηλεκτρόνια. Σκληρά οξέα είναι τα H</a:t>
            </a:r>
            <a:r>
              <a:rPr lang="el-GR" altLang="el-GR" baseline="30000" dirty="0"/>
              <a:t>+</a:t>
            </a:r>
            <a:r>
              <a:rPr lang="el-GR" altLang="el-GR" dirty="0"/>
              <a:t>, Na</a:t>
            </a:r>
            <a:r>
              <a:rPr lang="el-GR" altLang="el-GR" baseline="30000" dirty="0"/>
              <a:t>+</a:t>
            </a:r>
            <a:r>
              <a:rPr lang="el-GR" altLang="el-GR" dirty="0"/>
              <a:t>, K</a:t>
            </a:r>
            <a:r>
              <a:rPr lang="el-GR" altLang="el-GR" baseline="30000" dirty="0"/>
              <a:t>+</a:t>
            </a:r>
            <a:r>
              <a:rPr lang="el-GR" altLang="el-GR" dirty="0"/>
              <a:t>, RC</a:t>
            </a:r>
            <a:r>
              <a:rPr lang="el-GR" altLang="el-GR" baseline="30000" dirty="0"/>
              <a:t>+</a:t>
            </a:r>
            <a:r>
              <a:rPr lang="el-GR" altLang="el-GR" dirty="0"/>
              <a:t>O, R</a:t>
            </a:r>
            <a:r>
              <a:rPr lang="el-GR" altLang="el-GR" baseline="30000" dirty="0"/>
              <a:t>+</a:t>
            </a:r>
            <a:r>
              <a:rPr lang="el-GR" altLang="el-GR" dirty="0"/>
              <a:t>, BF3 κ.ά. Μαλακά οξέα είναι τα Cu</a:t>
            </a:r>
            <a:r>
              <a:rPr lang="el-GR" altLang="el-GR" baseline="30000" dirty="0"/>
              <a:t>+</a:t>
            </a:r>
            <a:r>
              <a:rPr lang="el-GR" altLang="el-GR" dirty="0"/>
              <a:t>, Ag</a:t>
            </a:r>
            <a:r>
              <a:rPr lang="el-GR" altLang="el-GR" baseline="30000" dirty="0"/>
              <a:t>+</a:t>
            </a:r>
            <a:r>
              <a:rPr lang="el-GR" altLang="el-GR" dirty="0"/>
              <a:t>, Hg</a:t>
            </a:r>
            <a:r>
              <a:rPr lang="el-GR" altLang="el-GR" baseline="30000" dirty="0"/>
              <a:t>+</a:t>
            </a:r>
            <a:r>
              <a:rPr lang="el-GR" altLang="el-GR" dirty="0"/>
              <a:t> κ.ά</a:t>
            </a:r>
            <a:r>
              <a:rPr lang="el-GR" altLang="el-GR" dirty="0" smtClean="0"/>
              <a:t>.</a:t>
            </a:r>
            <a:endParaRPr lang="el-GR" altLang="el-GR" dirty="0"/>
          </a:p>
          <a:p>
            <a:r>
              <a:rPr lang="el-GR" altLang="el-GR" dirty="0"/>
              <a:t>Σε </a:t>
            </a:r>
            <a:r>
              <a:rPr lang="el-GR" altLang="el-GR" b="1" dirty="0"/>
              <a:t>μονοπρωτικά</a:t>
            </a:r>
            <a:r>
              <a:rPr lang="el-GR" altLang="el-GR" dirty="0"/>
              <a:t> (ή μονοβασικά), αν αποδίδουν πρωτόνιο σε ένα στάδιο ιοντισμού (π.χ. HCl), και σε </a:t>
            </a:r>
            <a:r>
              <a:rPr lang="el-GR" altLang="el-GR" b="1" dirty="0"/>
              <a:t>πολυπρωτικά</a:t>
            </a:r>
            <a:r>
              <a:rPr lang="el-GR" altLang="el-GR" dirty="0"/>
              <a:t> (ή πολυβασικά), αν αποδίδουν πρωτόνια σε πολλά στάδια (π.χ. φωσφορικό H</a:t>
            </a:r>
            <a:r>
              <a:rPr lang="el-GR" altLang="el-GR" baseline="-25000" dirty="0"/>
              <a:t>3</a:t>
            </a:r>
            <a:r>
              <a:rPr lang="el-GR" altLang="el-GR" dirty="0"/>
              <a:t>PO</a:t>
            </a:r>
            <a:r>
              <a:rPr lang="el-GR" altLang="el-GR" baseline="-25000" dirty="0"/>
              <a:t>4</a:t>
            </a:r>
            <a:r>
              <a:rPr lang="el-GR" altLang="el-GR" dirty="0" smtClean="0"/>
              <a:t>).</a:t>
            </a:r>
            <a:endParaRPr lang="el-GR" alt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0490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Ταξινόμηση των οξέων</a:t>
            </a:r>
            <a:r>
              <a:rPr lang="en-US" altLang="el-GR" dirty="0"/>
              <a:t> </a:t>
            </a:r>
            <a:r>
              <a:rPr lang="en-US" altLang="el-GR" sz="3000" b="0" dirty="0" smtClean="0"/>
              <a:t>3/4</a:t>
            </a:r>
            <a:endParaRPr lang="el-GR" altLang="el-GR" dirty="0" smtClean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dirty="0" smtClean="0"/>
              <a:t>Σε </a:t>
            </a:r>
            <a:r>
              <a:rPr lang="el-GR" altLang="el-GR" b="1" dirty="0"/>
              <a:t>ορθο-οξέα</a:t>
            </a:r>
            <a:r>
              <a:rPr lang="el-GR" altLang="el-GR" dirty="0"/>
              <a:t> που περιέχουν τόσα άτομα οξυγόνου και υδρογόνου όσος είναι ο αριθμός οξείδωσης του κεντρικού στοιχείου του χημικού τους τύπου π.χ. ορθο-βορικό οξύ ή απλά βορικό οξύ (H</a:t>
            </a:r>
            <a:r>
              <a:rPr lang="el-GR" altLang="el-GR" baseline="-25000" dirty="0"/>
              <a:t>3</a:t>
            </a:r>
            <a:r>
              <a:rPr lang="el-GR" altLang="el-GR" dirty="0"/>
              <a:t>BO</a:t>
            </a:r>
            <a:r>
              <a:rPr lang="el-GR" altLang="el-GR" baseline="-25000" dirty="0"/>
              <a:t>3</a:t>
            </a:r>
            <a:r>
              <a:rPr lang="el-GR" altLang="el-GR" dirty="0"/>
              <a:t>), ορθο-πυριτικό οξύ (H</a:t>
            </a:r>
            <a:r>
              <a:rPr lang="el-GR" altLang="el-GR" baseline="-25000" dirty="0"/>
              <a:t>4</a:t>
            </a:r>
            <a:r>
              <a:rPr lang="el-GR" altLang="el-GR" dirty="0"/>
              <a:t>SiO</a:t>
            </a:r>
            <a:r>
              <a:rPr lang="el-GR" altLang="el-GR" baseline="-25000" dirty="0"/>
              <a:t>4</a:t>
            </a:r>
            <a:r>
              <a:rPr lang="el-GR" altLang="el-GR" dirty="0"/>
              <a:t>) κ.ά.</a:t>
            </a:r>
          </a:p>
          <a:p>
            <a:r>
              <a:rPr lang="el-GR" altLang="el-GR" dirty="0" smtClean="0"/>
              <a:t>Σε </a:t>
            </a:r>
            <a:r>
              <a:rPr lang="el-GR" altLang="el-GR" b="1" dirty="0"/>
              <a:t>μετα-οξέα</a:t>
            </a:r>
            <a:r>
              <a:rPr lang="el-GR" altLang="el-GR" dirty="0"/>
              <a:t> τα οποία προέρχονται από τα ορθο-οξέα με αφαίρεση ενός μορίου νερού π.χ. μετα-πυριτικό οξύ (H</a:t>
            </a:r>
            <a:r>
              <a:rPr lang="el-GR" altLang="el-GR" baseline="-25000" dirty="0"/>
              <a:t>2</a:t>
            </a:r>
            <a:r>
              <a:rPr lang="el-GR" altLang="el-GR" dirty="0"/>
              <a:t>SiO</a:t>
            </a:r>
            <a:r>
              <a:rPr lang="el-GR" altLang="el-GR" baseline="-25000" dirty="0"/>
              <a:t>3</a:t>
            </a:r>
            <a:r>
              <a:rPr lang="el-GR" altLang="el-GR" dirty="0"/>
              <a:t>) κ.ά.</a:t>
            </a:r>
          </a:p>
          <a:p>
            <a:r>
              <a:rPr lang="el-GR" altLang="el-GR" dirty="0" smtClean="0"/>
              <a:t>Σε </a:t>
            </a:r>
            <a:r>
              <a:rPr lang="el-GR" altLang="el-GR" b="1" dirty="0"/>
              <a:t>σύμπλοκα οξέα</a:t>
            </a:r>
            <a:r>
              <a:rPr lang="el-GR" altLang="el-GR" dirty="0"/>
              <a:t> που προκύπτουν θεωρητικά από τα οξυγονούχα οξέα αν αντικατασταθούν άτομα οξυγόνου από ίσο αριθμό ατόμων άλλου αμετάλλου ή ιόντος π.χ. εξαφθοριοπυριτικό οξύ (H</a:t>
            </a:r>
            <a:r>
              <a:rPr lang="el-GR" altLang="el-GR" baseline="-25000" dirty="0"/>
              <a:t>2</a:t>
            </a:r>
            <a:r>
              <a:rPr lang="el-GR" altLang="el-GR" dirty="0"/>
              <a:t>SiF</a:t>
            </a:r>
            <a:r>
              <a:rPr lang="el-GR" altLang="el-GR" baseline="-25000" dirty="0"/>
              <a:t>6</a:t>
            </a:r>
            <a:r>
              <a:rPr lang="el-GR" altLang="el-GR" dirty="0"/>
              <a:t>) κ.ά</a:t>
            </a:r>
            <a:r>
              <a:rPr lang="el-GR" altLang="el-GR" dirty="0" smtClean="0"/>
              <a:t>.</a:t>
            </a:r>
            <a:endParaRPr lang="el-GR" alt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2652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Ταξινόμηση των οξέων</a:t>
            </a:r>
            <a:r>
              <a:rPr lang="en-US" altLang="el-GR" dirty="0"/>
              <a:t> </a:t>
            </a:r>
            <a:r>
              <a:rPr lang="en-US" altLang="el-GR" sz="3000" b="0" dirty="0" smtClean="0"/>
              <a:t>4/4</a:t>
            </a:r>
            <a:endParaRPr lang="el-GR" altLang="el-GR" dirty="0" smtClean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dirty="0" smtClean="0"/>
              <a:t>Σε </a:t>
            </a:r>
            <a:r>
              <a:rPr lang="el-GR" altLang="el-GR" b="1" dirty="0"/>
              <a:t>υπεροξυ-οξέα</a:t>
            </a:r>
            <a:r>
              <a:rPr lang="el-GR" altLang="el-GR" dirty="0"/>
              <a:t> αν περιέχουν υπεροξειδική γέφυρα (— Ο — Ο —) π.χ. υπεροξυνιτρικό οξύ (HNO</a:t>
            </a:r>
            <a:r>
              <a:rPr lang="el-GR" altLang="el-GR" baseline="-25000" dirty="0"/>
              <a:t>4</a:t>
            </a:r>
            <a:r>
              <a:rPr lang="el-GR" altLang="el-GR" dirty="0"/>
              <a:t>) κ.ά.</a:t>
            </a:r>
          </a:p>
          <a:p>
            <a:r>
              <a:rPr lang="el-GR" altLang="el-GR" dirty="0" smtClean="0"/>
              <a:t>Σε </a:t>
            </a:r>
            <a:r>
              <a:rPr lang="el-GR" altLang="el-GR" b="1" dirty="0"/>
              <a:t>θειοξέα</a:t>
            </a:r>
            <a:r>
              <a:rPr lang="el-GR" altLang="el-GR" dirty="0"/>
              <a:t> που προέρχονται από τα οξοοξέα με αντικατάσταση ατόμων οξυγόνου από θείο π.χ. θειοθειικό οξύ (H</a:t>
            </a:r>
            <a:r>
              <a:rPr lang="el-GR" altLang="el-GR" baseline="-25000" dirty="0"/>
              <a:t>2</a:t>
            </a:r>
            <a:r>
              <a:rPr lang="el-GR" altLang="el-GR" dirty="0"/>
              <a:t>S</a:t>
            </a:r>
            <a:r>
              <a:rPr lang="el-GR" altLang="el-GR" baseline="-25000" dirty="0"/>
              <a:t>2</a:t>
            </a:r>
            <a:r>
              <a:rPr lang="el-GR" altLang="el-GR" dirty="0"/>
              <a:t>O</a:t>
            </a:r>
            <a:r>
              <a:rPr lang="el-GR" altLang="el-GR" baseline="-25000" dirty="0"/>
              <a:t>3</a:t>
            </a:r>
            <a:r>
              <a:rPr lang="el-GR" altLang="el-GR" dirty="0"/>
              <a:t>), διθειοφωσφορικό οξύ (H</a:t>
            </a:r>
            <a:r>
              <a:rPr lang="el-GR" altLang="el-GR" baseline="-25000" dirty="0"/>
              <a:t>3</a:t>
            </a:r>
            <a:r>
              <a:rPr lang="el-GR" altLang="el-GR" dirty="0"/>
              <a:t>PO</a:t>
            </a:r>
            <a:r>
              <a:rPr lang="el-GR" altLang="el-GR" baseline="-25000" dirty="0"/>
              <a:t>2</a:t>
            </a:r>
            <a:r>
              <a:rPr lang="el-GR" altLang="el-GR" dirty="0"/>
              <a:t>S</a:t>
            </a:r>
            <a:r>
              <a:rPr lang="el-GR" altLang="el-GR" baseline="-25000" dirty="0"/>
              <a:t>2</a:t>
            </a:r>
            <a:r>
              <a:rPr lang="el-GR" altLang="el-GR" dirty="0"/>
              <a:t>) κ.ά.</a:t>
            </a:r>
          </a:p>
          <a:p>
            <a:r>
              <a:rPr lang="el-GR" altLang="el-GR" dirty="0" smtClean="0"/>
              <a:t>Σε </a:t>
            </a:r>
            <a:r>
              <a:rPr lang="el-GR" altLang="el-GR" b="1" dirty="0"/>
              <a:t>πολυοξέα</a:t>
            </a:r>
            <a:r>
              <a:rPr lang="el-GR" altLang="el-GR" dirty="0"/>
              <a:t> που προκύπτουν από τη συνένωση απλών οξέων με ταυτόχρονη απόσπαση μορίων νερού π.χ. τριπυριτικό οξύ (H</a:t>
            </a:r>
            <a:r>
              <a:rPr lang="el-GR" altLang="el-GR" baseline="-25000" dirty="0"/>
              <a:t>8</a:t>
            </a:r>
            <a:r>
              <a:rPr lang="el-GR" altLang="el-GR" dirty="0"/>
              <a:t>Si</a:t>
            </a:r>
            <a:r>
              <a:rPr lang="el-GR" altLang="el-GR" baseline="-25000" dirty="0"/>
              <a:t>3</a:t>
            </a:r>
            <a:r>
              <a:rPr lang="el-GR" altLang="el-GR" dirty="0"/>
              <a:t>O</a:t>
            </a:r>
            <a:r>
              <a:rPr lang="el-GR" altLang="el-GR" baseline="-25000" dirty="0"/>
              <a:t>10</a:t>
            </a:r>
            <a:r>
              <a:rPr lang="el-GR" altLang="el-GR" dirty="0"/>
              <a:t>) κ.ά.</a:t>
            </a:r>
          </a:p>
          <a:p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826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1484784"/>
            <a:ext cx="9144000" cy="1368152"/>
          </a:xfrm>
          <a:solidFill>
            <a:srgbClr val="004A82"/>
          </a:solidFill>
          <a:ln w="28575">
            <a:solidFill>
              <a:srgbClr val="004A82"/>
            </a:solidFill>
          </a:ln>
        </p:spPr>
        <p:txBody>
          <a:bodyPr>
            <a:normAutofit/>
          </a:bodyPr>
          <a:lstStyle/>
          <a:p>
            <a:pPr marL="541338" algn="l"/>
            <a:r>
              <a:rPr lang="el-GR" sz="4400" dirty="0" smtClean="0">
                <a:solidFill>
                  <a:schemeClr val="bg1"/>
                </a:solidFill>
              </a:rPr>
              <a:t>Ερωτήσεις </a:t>
            </a:r>
            <a:endParaRPr lang="el-GR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8329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Ερωτήσεις </a:t>
            </a:r>
            <a:r>
              <a:rPr lang="el-GR" sz="3000" b="0" dirty="0" smtClean="0"/>
              <a:t>1/3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altLang="el-GR" dirty="0" smtClean="0">
                <a:ea typeface="Calibri" pitchFamily="34" charset="0"/>
                <a:cs typeface="Times New Roman" pitchFamily="18" charset="0"/>
              </a:rPr>
              <a:t>Τα </a:t>
            </a:r>
            <a:r>
              <a:rPr lang="el-GR" altLang="el-GR" dirty="0">
                <a:ea typeface="Calibri" pitchFamily="34" charset="0"/>
                <a:cs typeface="Times New Roman" pitchFamily="18" charset="0"/>
              </a:rPr>
              <a:t>οξέα, κατά </a:t>
            </a:r>
            <a:r>
              <a:rPr lang="en-US" altLang="el-GR" dirty="0">
                <a:ea typeface="Calibri" pitchFamily="34" charset="0"/>
                <a:cs typeface="Times New Roman" pitchFamily="18" charset="0"/>
              </a:rPr>
              <a:t>Lewis</a:t>
            </a:r>
            <a:r>
              <a:rPr lang="el-GR" altLang="el-GR" dirty="0">
                <a:ea typeface="Calibri" pitchFamily="34" charset="0"/>
                <a:cs typeface="Times New Roman" pitchFamily="18" charset="0"/>
              </a:rPr>
              <a:t>, είναι δέκτες ασύζευκτου ζεύγους ηλεκτρονίων. </a:t>
            </a:r>
            <a:endParaRPr lang="en-US" altLang="el-GR" dirty="0" smtClean="0">
              <a:ea typeface="Calibri" pitchFamily="34" charset="0"/>
              <a:cs typeface="Times New Roman" pitchFamily="18" charset="0"/>
            </a:endParaRPr>
          </a:p>
          <a:p>
            <a:pPr marL="444500" indent="0">
              <a:buNone/>
            </a:pPr>
            <a:r>
              <a:rPr lang="el-GR" altLang="el-GR" dirty="0" smtClean="0">
                <a:ea typeface="Calibri" pitchFamily="34" charset="0"/>
                <a:cs typeface="Times New Roman" pitchFamily="18" charset="0"/>
              </a:rPr>
              <a:t>Σωστό </a:t>
            </a:r>
            <a:r>
              <a:rPr lang="el-GR" altLang="el-GR" dirty="0">
                <a:ea typeface="Calibri" pitchFamily="34" charset="0"/>
                <a:cs typeface="Times New Roman" pitchFamily="18" charset="0"/>
              </a:rPr>
              <a:t>ή λάθος</a:t>
            </a:r>
            <a:r>
              <a:rPr lang="el-GR" altLang="el-GR" dirty="0" smtClean="0">
                <a:ea typeface="Calibri" pitchFamily="34" charset="0"/>
                <a:cs typeface="Times New Roman" pitchFamily="18" charset="0"/>
              </a:rPr>
              <a:t>;</a:t>
            </a:r>
            <a:endParaRPr lang="en-US" altLang="el-GR" dirty="0" smtClean="0">
              <a:ea typeface="Calibri" pitchFamily="34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l-GR" altLang="el-GR" dirty="0" smtClean="0">
                <a:ea typeface="Calibri" pitchFamily="34" charset="0"/>
                <a:cs typeface="Times New Roman" pitchFamily="18" charset="0"/>
              </a:rPr>
              <a:t>Οποιοδήποτε </a:t>
            </a:r>
            <a:r>
              <a:rPr lang="el-GR" altLang="el-GR" dirty="0">
                <a:ea typeface="Calibri" pitchFamily="34" charset="0"/>
                <a:cs typeface="Times New Roman" pitchFamily="18" charset="0"/>
              </a:rPr>
              <a:t>υγρό είναι είτε οξύ είτε βάση. </a:t>
            </a:r>
            <a:endParaRPr lang="en-US" altLang="el-GR" dirty="0" smtClean="0">
              <a:ea typeface="Calibri" pitchFamily="34" charset="0"/>
              <a:cs typeface="Times New Roman" pitchFamily="18" charset="0"/>
            </a:endParaRPr>
          </a:p>
          <a:p>
            <a:pPr marL="541338" indent="0">
              <a:buNone/>
            </a:pPr>
            <a:r>
              <a:rPr lang="el-GR" altLang="el-GR" dirty="0" smtClean="0">
                <a:ea typeface="Calibri" pitchFamily="34" charset="0"/>
                <a:cs typeface="Times New Roman" pitchFamily="18" charset="0"/>
              </a:rPr>
              <a:t>Σωστό </a:t>
            </a:r>
            <a:r>
              <a:rPr lang="el-GR" altLang="el-GR" dirty="0">
                <a:ea typeface="Calibri" pitchFamily="34" charset="0"/>
                <a:cs typeface="Times New Roman" pitchFamily="18" charset="0"/>
              </a:rPr>
              <a:t>ή λάθος</a:t>
            </a:r>
            <a:r>
              <a:rPr lang="el-GR" altLang="el-GR" dirty="0" smtClean="0">
                <a:ea typeface="Calibri" pitchFamily="34" charset="0"/>
                <a:cs typeface="Times New Roman" pitchFamily="18" charset="0"/>
              </a:rPr>
              <a:t>;</a:t>
            </a:r>
            <a:endParaRPr lang="en-US" altLang="el-GR" dirty="0" smtClean="0">
              <a:ea typeface="Calibri" pitchFamily="34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el-GR" altLang="el-GR" dirty="0" smtClean="0">
                <a:ea typeface="Calibri" pitchFamily="34" charset="0"/>
                <a:cs typeface="Times New Roman" pitchFamily="18" charset="0"/>
              </a:rPr>
              <a:t>Ποια </a:t>
            </a:r>
            <a:r>
              <a:rPr lang="el-GR" altLang="el-GR" dirty="0">
                <a:ea typeface="Calibri" pitchFamily="34" charset="0"/>
                <a:cs typeface="Times New Roman" pitchFamily="18" charset="0"/>
              </a:rPr>
              <a:t>από τις παρακάτω επιλογές θεωρείται βάση κατά  Bronsted-Lowry</a:t>
            </a:r>
            <a:r>
              <a:rPr lang="el-GR" altLang="el-GR" dirty="0" smtClean="0">
                <a:ea typeface="Calibri" pitchFamily="34" charset="0"/>
                <a:cs typeface="Times New Roman" pitchFamily="18" charset="0"/>
              </a:rPr>
              <a:t>;</a:t>
            </a:r>
            <a:endParaRPr lang="en-US" altLang="el-GR" dirty="0" smtClean="0">
              <a:ea typeface="Calibri" pitchFamily="34" charset="0"/>
              <a:cs typeface="Times New Roman" pitchFamily="18" charset="0"/>
            </a:endParaRPr>
          </a:p>
          <a:p>
            <a:pPr marL="444500" indent="0">
              <a:buNone/>
            </a:pPr>
            <a:r>
              <a:rPr lang="el-GR" altLang="el-GR" dirty="0">
                <a:ea typeface="Calibri" pitchFamily="34" charset="0"/>
                <a:cs typeface="Times New Roman" pitchFamily="18" charset="0"/>
              </a:rPr>
              <a:t>Δέκτης </a:t>
            </a:r>
            <a:r>
              <a:rPr lang="el-GR" altLang="el-GR" dirty="0" smtClean="0">
                <a:ea typeface="Calibri" pitchFamily="34" charset="0"/>
                <a:cs typeface="Times New Roman" pitchFamily="18" charset="0"/>
              </a:rPr>
              <a:t>ηλεκτρονίων.</a:t>
            </a:r>
          </a:p>
          <a:p>
            <a:pPr marL="444500" indent="0">
              <a:buNone/>
            </a:pPr>
            <a:r>
              <a:rPr lang="el-GR" altLang="el-GR" dirty="0">
                <a:ea typeface="Calibri" pitchFamily="34" charset="0"/>
                <a:cs typeface="Times New Roman" pitchFamily="18" charset="0"/>
              </a:rPr>
              <a:t>Δότης </a:t>
            </a:r>
            <a:r>
              <a:rPr lang="el-GR" altLang="el-GR" dirty="0" smtClean="0">
                <a:ea typeface="Calibri" pitchFamily="34" charset="0"/>
                <a:cs typeface="Times New Roman" pitchFamily="18" charset="0"/>
              </a:rPr>
              <a:t>πρωτονίων.</a:t>
            </a:r>
            <a:endParaRPr lang="el-GR" altLang="el-GR" dirty="0">
              <a:ea typeface="Calibri" pitchFamily="34" charset="0"/>
              <a:cs typeface="Times New Roman" pitchFamily="18" charset="0"/>
            </a:endParaRPr>
          </a:p>
          <a:p>
            <a:pPr marL="444500" indent="0">
              <a:buNone/>
            </a:pPr>
            <a:r>
              <a:rPr lang="el-GR" altLang="el-GR" dirty="0">
                <a:ea typeface="Calibri" pitchFamily="34" charset="0"/>
                <a:cs typeface="Times New Roman" pitchFamily="18" charset="0"/>
              </a:rPr>
              <a:t>Δέκτης </a:t>
            </a:r>
            <a:r>
              <a:rPr lang="el-GR" altLang="el-GR" dirty="0" smtClean="0">
                <a:ea typeface="Calibri" pitchFamily="34" charset="0"/>
                <a:cs typeface="Times New Roman" pitchFamily="18" charset="0"/>
              </a:rPr>
              <a:t>πρωτονίων.</a:t>
            </a:r>
            <a:endParaRPr lang="el-GR" altLang="el-GR" dirty="0">
              <a:ea typeface="Calibri" pitchFamily="34" charset="0"/>
              <a:cs typeface="Times New Roman" pitchFamily="18" charset="0"/>
            </a:endParaRPr>
          </a:p>
          <a:p>
            <a:pPr marL="444500" indent="0">
              <a:buNone/>
            </a:pPr>
            <a:r>
              <a:rPr lang="el-GR" altLang="el-GR" dirty="0">
                <a:ea typeface="Calibri" pitchFamily="34" charset="0"/>
                <a:cs typeface="Times New Roman" pitchFamily="18" charset="0"/>
              </a:rPr>
              <a:t>Κανένα από τα </a:t>
            </a:r>
            <a:r>
              <a:rPr lang="el-GR" altLang="el-GR" dirty="0" smtClean="0">
                <a:ea typeface="Calibri" pitchFamily="34" charset="0"/>
                <a:cs typeface="Times New Roman" pitchFamily="18" charset="0"/>
              </a:rPr>
              <a:t>παραπάνω.</a:t>
            </a:r>
            <a:endParaRPr lang="el-GR" altLang="el-GR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Έλλειψη 3"/>
          <p:cNvSpPr/>
          <p:nvPr/>
        </p:nvSpPr>
        <p:spPr>
          <a:xfrm>
            <a:off x="683568" y="1988840"/>
            <a:ext cx="1296144" cy="7200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7" name="Έλλειψη 6"/>
          <p:cNvSpPr/>
          <p:nvPr/>
        </p:nvSpPr>
        <p:spPr>
          <a:xfrm>
            <a:off x="1979712" y="2996952"/>
            <a:ext cx="1296144" cy="7200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8" name="Έλλειψη 7"/>
          <p:cNvSpPr/>
          <p:nvPr/>
        </p:nvSpPr>
        <p:spPr>
          <a:xfrm>
            <a:off x="835968" y="5445224"/>
            <a:ext cx="2799928" cy="7200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1811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Ερωτήσεις </a:t>
            </a:r>
            <a:r>
              <a:rPr lang="el-GR" sz="3000" b="0" dirty="0" smtClean="0"/>
              <a:t>2/3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ct val="0"/>
              </a:spcBef>
              <a:buFont typeface="+mj-lt"/>
              <a:buAutoNum type="arabicPeriod" startAt="4"/>
            </a:pPr>
            <a:r>
              <a:rPr lang="el-GR" altLang="el-GR" dirty="0" smtClean="0">
                <a:ea typeface="Calibri" pitchFamily="34" charset="0"/>
                <a:cs typeface="Times New Roman" pitchFamily="18" charset="0"/>
              </a:rPr>
              <a:t>Ως </a:t>
            </a:r>
            <a:r>
              <a:rPr lang="el-GR" altLang="el-GR" dirty="0">
                <a:ea typeface="Calibri" pitchFamily="34" charset="0"/>
                <a:cs typeface="Times New Roman" pitchFamily="18" charset="0"/>
              </a:rPr>
              <a:t>οξύ κατά </a:t>
            </a:r>
            <a:r>
              <a:rPr lang="en-US" altLang="el-GR" dirty="0">
                <a:ea typeface="Calibri" pitchFamily="34" charset="0"/>
                <a:cs typeface="Times New Roman" pitchFamily="18" charset="0"/>
              </a:rPr>
              <a:t>Arrhenius </a:t>
            </a:r>
            <a:r>
              <a:rPr lang="el-GR" altLang="el-GR" dirty="0">
                <a:ea typeface="Calibri" pitchFamily="34" charset="0"/>
                <a:cs typeface="Times New Roman" pitchFamily="18" charset="0"/>
              </a:rPr>
              <a:t>ορίζεται η ένωση η οποία __________ τη συγκέντρωση των οξωνίων σε διάλυμα.</a:t>
            </a:r>
          </a:p>
          <a:p>
            <a:pPr>
              <a:spcBef>
                <a:spcPct val="0"/>
              </a:spcBef>
              <a:buFontTx/>
              <a:buNone/>
            </a:pPr>
            <a:endParaRPr lang="el-GR" altLang="el-GR" dirty="0">
              <a:ea typeface="Calibri" pitchFamily="34" charset="0"/>
              <a:cs typeface="Times New Roman" pitchFamily="18" charset="0"/>
            </a:endParaRPr>
          </a:p>
          <a:p>
            <a:pPr marL="715963">
              <a:spcBef>
                <a:spcPct val="0"/>
              </a:spcBef>
              <a:buFontTx/>
              <a:buNone/>
            </a:pPr>
            <a:r>
              <a:rPr lang="el-GR" altLang="el-GR" dirty="0">
                <a:ea typeface="Calibri" pitchFamily="34" charset="0"/>
                <a:cs typeface="Times New Roman" pitchFamily="18" charset="0"/>
              </a:rPr>
              <a:t>α)</a:t>
            </a:r>
            <a:r>
              <a:rPr lang="en-US" altLang="el-GR" dirty="0">
                <a:ea typeface="Calibri" pitchFamily="34" charset="0"/>
                <a:cs typeface="Times New Roman" pitchFamily="18" charset="0"/>
              </a:rPr>
              <a:t> </a:t>
            </a:r>
            <a:r>
              <a:rPr lang="el-GR" altLang="el-GR" dirty="0">
                <a:ea typeface="Calibri" pitchFamily="34" charset="0"/>
                <a:cs typeface="Times New Roman" pitchFamily="18" charset="0"/>
              </a:rPr>
              <a:t>μειώνει</a:t>
            </a:r>
          </a:p>
          <a:p>
            <a:pPr marL="715963">
              <a:spcBef>
                <a:spcPct val="0"/>
              </a:spcBef>
              <a:buFontTx/>
              <a:buNone/>
            </a:pPr>
            <a:endParaRPr lang="el-GR" altLang="el-GR" dirty="0">
              <a:ea typeface="Calibri" pitchFamily="34" charset="0"/>
              <a:cs typeface="Times New Roman" pitchFamily="18" charset="0"/>
            </a:endParaRPr>
          </a:p>
          <a:p>
            <a:pPr marL="715963">
              <a:spcBef>
                <a:spcPct val="0"/>
              </a:spcBef>
              <a:buFontTx/>
              <a:buNone/>
            </a:pPr>
            <a:r>
              <a:rPr lang="el-GR" altLang="el-GR" dirty="0">
                <a:ea typeface="Calibri" pitchFamily="34" charset="0"/>
                <a:cs typeface="Times New Roman" pitchFamily="18" charset="0"/>
              </a:rPr>
              <a:t>β)</a:t>
            </a:r>
            <a:r>
              <a:rPr lang="en-US" altLang="el-GR" dirty="0">
                <a:ea typeface="Calibri" pitchFamily="34" charset="0"/>
                <a:cs typeface="Times New Roman" pitchFamily="18" charset="0"/>
              </a:rPr>
              <a:t> </a:t>
            </a:r>
            <a:r>
              <a:rPr lang="el-GR" altLang="el-GR" dirty="0">
                <a:ea typeface="Calibri" pitchFamily="34" charset="0"/>
                <a:cs typeface="Times New Roman" pitchFamily="18" charset="0"/>
              </a:rPr>
              <a:t>αυξάνει</a:t>
            </a:r>
          </a:p>
          <a:p>
            <a:pPr marL="715963">
              <a:spcBef>
                <a:spcPct val="0"/>
              </a:spcBef>
              <a:buFontTx/>
              <a:buNone/>
            </a:pPr>
            <a:endParaRPr lang="el-GR" altLang="el-GR" dirty="0">
              <a:ea typeface="Calibri" pitchFamily="34" charset="0"/>
              <a:cs typeface="Times New Roman" pitchFamily="18" charset="0"/>
            </a:endParaRPr>
          </a:p>
          <a:p>
            <a:pPr marL="715963">
              <a:spcBef>
                <a:spcPct val="0"/>
              </a:spcBef>
              <a:buFontTx/>
              <a:buNone/>
            </a:pPr>
            <a:r>
              <a:rPr lang="el-GR" altLang="el-GR" dirty="0">
                <a:ea typeface="Calibri" pitchFamily="34" charset="0"/>
                <a:cs typeface="Times New Roman" pitchFamily="18" charset="0"/>
              </a:rPr>
              <a:t>γ)</a:t>
            </a:r>
            <a:r>
              <a:rPr lang="en-US" altLang="el-GR" dirty="0">
                <a:ea typeface="Calibri" pitchFamily="34" charset="0"/>
                <a:cs typeface="Times New Roman" pitchFamily="18" charset="0"/>
              </a:rPr>
              <a:t> </a:t>
            </a:r>
            <a:r>
              <a:rPr lang="el-GR" altLang="el-GR" dirty="0">
                <a:ea typeface="Calibri" pitchFamily="34" charset="0"/>
                <a:cs typeface="Times New Roman" pitchFamily="18" charset="0"/>
              </a:rPr>
              <a:t>διατηρεί </a:t>
            </a:r>
            <a:r>
              <a:rPr lang="el-GR" altLang="el-GR" dirty="0" smtClean="0">
                <a:ea typeface="Calibri" pitchFamily="34" charset="0"/>
                <a:cs typeface="Times New Roman" pitchFamily="18" charset="0"/>
              </a:rPr>
              <a:t>αμετάβλητη</a:t>
            </a:r>
            <a:endParaRPr lang="el-GR" altLang="el-GR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Έλλειψη 3"/>
          <p:cNvSpPr/>
          <p:nvPr/>
        </p:nvSpPr>
        <p:spPr>
          <a:xfrm>
            <a:off x="683568" y="3068960"/>
            <a:ext cx="1872208" cy="8640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5072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Ηλεκτρολύτες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152128"/>
          </a:xfrm>
        </p:spPr>
        <p:txBody>
          <a:bodyPr/>
          <a:lstStyle/>
          <a:p>
            <a:r>
              <a:rPr lang="el-GR" altLang="el-GR" dirty="0"/>
              <a:t>Ουσίες που άγουν το ηλεκτρικό ρεύμα με ταυτόχρονη χημική μεταβολή</a:t>
            </a:r>
            <a:r>
              <a:rPr lang="el-GR" altLang="el-GR" dirty="0" smtClean="0"/>
              <a:t>.</a:t>
            </a:r>
            <a:endParaRPr lang="el-GR" altLang="el-GR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757427"/>
              </p:ext>
            </p:extLst>
          </p:nvPr>
        </p:nvGraphicFramePr>
        <p:xfrm>
          <a:off x="1727511" y="2132856"/>
          <a:ext cx="5688979" cy="19208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88979"/>
              </a:tblGrid>
              <a:tr h="64029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l-GR" sz="2200" b="1" dirty="0" smtClean="0"/>
                        <a:t>Οξέα</a:t>
                      </a:r>
                      <a:r>
                        <a:rPr lang="el-GR" sz="2200" dirty="0" smtClean="0"/>
                        <a:t> </a:t>
                      </a:r>
                      <a:r>
                        <a:rPr lang="en-US" sz="2200" dirty="0" smtClean="0"/>
                        <a:t>(HCl,</a:t>
                      </a:r>
                      <a:r>
                        <a:rPr lang="en-US" sz="2200" baseline="0" dirty="0" smtClean="0"/>
                        <a:t> HF, H</a:t>
                      </a:r>
                      <a:r>
                        <a:rPr lang="en-US" sz="2200" baseline="-25000" dirty="0" smtClean="0"/>
                        <a:t>2</a:t>
                      </a:r>
                      <a:r>
                        <a:rPr lang="en-US" sz="2200" baseline="0" dirty="0" smtClean="0"/>
                        <a:t>SO</a:t>
                      </a:r>
                      <a:r>
                        <a:rPr lang="en-US" sz="2200" baseline="-25000" dirty="0" smtClean="0"/>
                        <a:t>4</a:t>
                      </a:r>
                      <a:r>
                        <a:rPr lang="en-US" sz="2200" baseline="0" dirty="0" smtClean="0"/>
                        <a:t>, HNO</a:t>
                      </a:r>
                      <a:r>
                        <a:rPr lang="en-US" sz="2200" baseline="-25000" dirty="0" smtClean="0"/>
                        <a:t>3</a:t>
                      </a:r>
                      <a:r>
                        <a:rPr lang="en-US" sz="2200" baseline="0" dirty="0" smtClean="0"/>
                        <a:t>, RCOOH,…)</a:t>
                      </a:r>
                      <a:endParaRPr lang="el-GR" sz="2200" dirty="0"/>
                    </a:p>
                  </a:txBody>
                  <a:tcPr marL="91452" marR="91452" marT="45735" marB="4573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40292">
                <a:tc>
                  <a:txBody>
                    <a:bodyPr/>
                    <a:lstStyle/>
                    <a:p>
                      <a:r>
                        <a:rPr lang="el-GR" sz="2200" b="1" dirty="0" smtClean="0"/>
                        <a:t>Βάσεις</a:t>
                      </a:r>
                      <a:r>
                        <a:rPr lang="en-US" sz="2200" dirty="0" smtClean="0"/>
                        <a:t> ( KOH, NaOH, Ca(OH)</a:t>
                      </a:r>
                      <a:r>
                        <a:rPr lang="en-US" sz="2200" baseline="-25000" dirty="0" smtClean="0"/>
                        <a:t>2</a:t>
                      </a:r>
                      <a:r>
                        <a:rPr lang="en-US" sz="2200" dirty="0" smtClean="0"/>
                        <a:t>,</a:t>
                      </a:r>
                      <a:r>
                        <a:rPr lang="en-US" sz="2200" baseline="0" dirty="0" smtClean="0"/>
                        <a:t> NH</a:t>
                      </a:r>
                      <a:r>
                        <a:rPr lang="en-US" sz="2200" baseline="-25000" dirty="0" smtClean="0"/>
                        <a:t>3</a:t>
                      </a:r>
                      <a:r>
                        <a:rPr lang="en-US" sz="2200" baseline="0" dirty="0" smtClean="0"/>
                        <a:t>, RNH</a:t>
                      </a:r>
                      <a:r>
                        <a:rPr lang="en-US" sz="2200" baseline="-25000" dirty="0" smtClean="0"/>
                        <a:t>2</a:t>
                      </a:r>
                      <a:r>
                        <a:rPr lang="en-US" sz="2200" baseline="0" dirty="0" smtClean="0"/>
                        <a:t>,…)</a:t>
                      </a:r>
                      <a:endParaRPr lang="el-GR" sz="2200" dirty="0"/>
                    </a:p>
                  </a:txBody>
                  <a:tcPr marL="91452" marR="91452" marT="45735" marB="4573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40292">
                <a:tc>
                  <a:txBody>
                    <a:bodyPr/>
                    <a:lstStyle/>
                    <a:p>
                      <a:r>
                        <a:rPr lang="el-GR" sz="2200" b="1" dirty="0" smtClean="0"/>
                        <a:t>Άλατα</a:t>
                      </a:r>
                      <a:r>
                        <a:rPr lang="en-US" sz="2200" dirty="0" smtClean="0"/>
                        <a:t> </a:t>
                      </a:r>
                      <a:r>
                        <a:rPr lang="el-GR" sz="2200" dirty="0" smtClean="0"/>
                        <a:t>(</a:t>
                      </a:r>
                      <a:r>
                        <a:rPr lang="en-US" sz="2200" dirty="0" smtClean="0"/>
                        <a:t>NaCl, CaCl</a:t>
                      </a:r>
                      <a:r>
                        <a:rPr lang="en-US" sz="2200" baseline="-25000" dirty="0" smtClean="0"/>
                        <a:t>2</a:t>
                      </a:r>
                      <a:r>
                        <a:rPr lang="en-US" sz="2200" dirty="0" smtClean="0"/>
                        <a:t>, NH</a:t>
                      </a:r>
                      <a:r>
                        <a:rPr lang="en-US" sz="2200" baseline="-25000" dirty="0" smtClean="0"/>
                        <a:t>4</a:t>
                      </a:r>
                      <a:r>
                        <a:rPr lang="en-US" sz="2200" dirty="0" smtClean="0"/>
                        <a:t>Cl, CH</a:t>
                      </a:r>
                      <a:r>
                        <a:rPr lang="en-US" sz="2200" baseline="-25000" dirty="0" smtClean="0"/>
                        <a:t>3</a:t>
                      </a:r>
                      <a:r>
                        <a:rPr lang="en-US" sz="2200" dirty="0" smtClean="0"/>
                        <a:t>COONa,…)</a:t>
                      </a:r>
                      <a:endParaRPr lang="el-GR" sz="2200" dirty="0"/>
                    </a:p>
                  </a:txBody>
                  <a:tcPr marL="91452" marR="91452" marT="45735" marB="4573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147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029385"/>
              </p:ext>
            </p:extLst>
          </p:nvPr>
        </p:nvGraphicFramePr>
        <p:xfrm>
          <a:off x="899592" y="4365104"/>
          <a:ext cx="7464152" cy="1523832"/>
        </p:xfrm>
        <a:graphic>
          <a:graphicData uri="http://schemas.openxmlformats.org/drawingml/2006/table">
            <a:tbl>
              <a:tblPr/>
              <a:tblGrid>
                <a:gridCol w="2027373"/>
                <a:gridCol w="5436779"/>
              </a:tblGrid>
              <a:tr h="639763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l-G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Ταξινόμηση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ηλεκτρολυτών</a:t>
                      </a:r>
                    </a:p>
                  </a:txBody>
                  <a:tcPr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Ιοντικές ενώσεις (άλατα, υδροξείδια αλκαλίων και αλκαλικών γαιών</a:t>
                      </a:r>
                      <a:r>
                        <a:rPr kumimoji="0" lang="en-US" alt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)</a:t>
                      </a:r>
                      <a:endParaRPr kumimoji="0" lang="el-GR" altLang="el-G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39763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Μοριακές ενώσεις (οξέα και βάσεις, εκτός των ιοντικών)</a:t>
                      </a:r>
                    </a:p>
                  </a:txBody>
                  <a:tcPr marT="45678" marB="4567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1545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Ερωτήσεις </a:t>
            </a:r>
            <a:r>
              <a:rPr lang="el-GR" sz="3000" b="0" dirty="0" smtClean="0"/>
              <a:t>3/3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ct val="0"/>
              </a:spcBef>
              <a:buFont typeface="+mj-lt"/>
              <a:buAutoNum type="arabicPeriod" startAt="5"/>
            </a:pPr>
            <a:r>
              <a:rPr lang="el-GR" altLang="el-GR" dirty="0" smtClean="0">
                <a:ea typeface="Calibri" pitchFamily="34" charset="0"/>
                <a:cs typeface="Times New Roman" pitchFamily="18" charset="0"/>
              </a:rPr>
              <a:t>Ως </a:t>
            </a:r>
            <a:r>
              <a:rPr lang="el-GR" altLang="el-GR" dirty="0">
                <a:ea typeface="Calibri" pitchFamily="34" charset="0"/>
                <a:cs typeface="Times New Roman" pitchFamily="18" charset="0"/>
              </a:rPr>
              <a:t>οξύ κατά </a:t>
            </a:r>
            <a:r>
              <a:rPr lang="en-US" altLang="el-GR" dirty="0">
                <a:ea typeface="Calibri" pitchFamily="34" charset="0"/>
                <a:cs typeface="Times New Roman" pitchFamily="18" charset="0"/>
              </a:rPr>
              <a:t>Arrhenius </a:t>
            </a:r>
            <a:r>
              <a:rPr lang="el-GR" altLang="el-GR" dirty="0">
                <a:ea typeface="Calibri" pitchFamily="34" charset="0"/>
                <a:cs typeface="Times New Roman" pitchFamily="18" charset="0"/>
              </a:rPr>
              <a:t>ορίζεται η </a:t>
            </a:r>
            <a:r>
              <a:rPr lang="el-GR" altLang="el-GR" dirty="0" smtClean="0">
                <a:ea typeface="Calibri" pitchFamily="34" charset="0"/>
                <a:cs typeface="Times New Roman" pitchFamily="18" charset="0"/>
              </a:rPr>
              <a:t>ένωση:</a:t>
            </a:r>
            <a:endParaRPr lang="el-GR" altLang="el-GR" dirty="0"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l-GR" altLang="el-GR" dirty="0">
              <a:ea typeface="Calibri" pitchFamily="34" charset="0"/>
              <a:cs typeface="Times New Roman" pitchFamily="18" charset="0"/>
            </a:endParaRPr>
          </a:p>
          <a:p>
            <a:pPr marL="627063">
              <a:spcBef>
                <a:spcPct val="0"/>
              </a:spcBef>
              <a:buFontTx/>
              <a:buNone/>
            </a:pPr>
            <a:r>
              <a:rPr lang="el-GR" altLang="el-GR" dirty="0">
                <a:ea typeface="Calibri" pitchFamily="34" charset="0"/>
                <a:cs typeface="Times New Roman" pitchFamily="18" charset="0"/>
              </a:rPr>
              <a:t>α) που απελευθερώνει </a:t>
            </a:r>
            <a:r>
              <a:rPr lang="en-US" altLang="el-GR" dirty="0">
                <a:ea typeface="Calibri" pitchFamily="34" charset="0"/>
                <a:cs typeface="Times New Roman" pitchFamily="18" charset="0"/>
              </a:rPr>
              <a:t>H</a:t>
            </a:r>
            <a:r>
              <a:rPr lang="el-GR" altLang="el-GR" dirty="0">
                <a:ea typeface="Calibri" pitchFamily="34" charset="0"/>
                <a:cs typeface="Times New Roman" pitchFamily="18" charset="0"/>
              </a:rPr>
              <a:t>+ στο νερό</a:t>
            </a:r>
          </a:p>
          <a:p>
            <a:pPr marL="627063">
              <a:spcBef>
                <a:spcPct val="0"/>
              </a:spcBef>
            </a:pPr>
            <a:endParaRPr lang="el-GR" altLang="el-GR" dirty="0">
              <a:ea typeface="Calibri" pitchFamily="34" charset="0"/>
              <a:cs typeface="Times New Roman" pitchFamily="18" charset="0"/>
            </a:endParaRPr>
          </a:p>
          <a:p>
            <a:pPr marL="627063">
              <a:spcBef>
                <a:spcPct val="0"/>
              </a:spcBef>
              <a:buFontTx/>
              <a:buNone/>
            </a:pPr>
            <a:r>
              <a:rPr lang="el-GR" altLang="el-GR" dirty="0">
                <a:ea typeface="Calibri" pitchFamily="34" charset="0"/>
                <a:cs typeface="Times New Roman" pitchFamily="18" charset="0"/>
              </a:rPr>
              <a:t>β) που απελευθερώνει </a:t>
            </a:r>
            <a:r>
              <a:rPr lang="en-US" altLang="el-GR" dirty="0">
                <a:ea typeface="Calibri" pitchFamily="34" charset="0"/>
                <a:cs typeface="Times New Roman" pitchFamily="18" charset="0"/>
              </a:rPr>
              <a:t>OH</a:t>
            </a:r>
            <a:r>
              <a:rPr lang="el-GR" altLang="el-GR" dirty="0">
                <a:ea typeface="Calibri" pitchFamily="34" charset="0"/>
                <a:cs typeface="Times New Roman" pitchFamily="18" charset="0"/>
              </a:rPr>
              <a:t>- στο νερό</a:t>
            </a:r>
          </a:p>
          <a:p>
            <a:pPr marL="627063">
              <a:spcBef>
                <a:spcPct val="0"/>
              </a:spcBef>
              <a:buFontTx/>
              <a:buNone/>
            </a:pPr>
            <a:endParaRPr lang="el-GR" altLang="el-GR" dirty="0">
              <a:ea typeface="Calibri" pitchFamily="34" charset="0"/>
              <a:cs typeface="Times New Roman" pitchFamily="18" charset="0"/>
            </a:endParaRPr>
          </a:p>
          <a:p>
            <a:pPr marL="627063">
              <a:spcBef>
                <a:spcPct val="0"/>
              </a:spcBef>
              <a:buFontTx/>
              <a:buNone/>
            </a:pPr>
            <a:r>
              <a:rPr lang="el-GR" altLang="el-GR" dirty="0">
                <a:ea typeface="Calibri" pitchFamily="34" charset="0"/>
                <a:cs typeface="Times New Roman" pitchFamily="18" charset="0"/>
              </a:rPr>
              <a:t>γ) είναι διαλυτή στο νερό</a:t>
            </a:r>
          </a:p>
          <a:p>
            <a:pPr marL="627063">
              <a:spcBef>
                <a:spcPct val="0"/>
              </a:spcBef>
              <a:buFontTx/>
              <a:buNone/>
            </a:pPr>
            <a:endParaRPr lang="el-GR" altLang="el-GR" dirty="0">
              <a:ea typeface="Calibri" pitchFamily="34" charset="0"/>
              <a:cs typeface="Times New Roman" pitchFamily="18" charset="0"/>
            </a:endParaRPr>
          </a:p>
          <a:p>
            <a:pPr marL="627063">
              <a:spcBef>
                <a:spcPct val="0"/>
              </a:spcBef>
              <a:buFontTx/>
              <a:buNone/>
            </a:pPr>
            <a:r>
              <a:rPr lang="el-GR" altLang="el-GR" dirty="0">
                <a:ea typeface="Calibri" pitchFamily="34" charset="0"/>
                <a:cs typeface="Times New Roman" pitchFamily="18" charset="0"/>
              </a:rPr>
              <a:t>δ) έχει </a:t>
            </a:r>
            <a:r>
              <a:rPr lang="en-US" altLang="el-GR" dirty="0">
                <a:ea typeface="Calibri" pitchFamily="34" charset="0"/>
                <a:cs typeface="Times New Roman" pitchFamily="18" charset="0"/>
              </a:rPr>
              <a:t>pH</a:t>
            </a:r>
            <a:r>
              <a:rPr lang="el-GR" altLang="el-GR" dirty="0">
                <a:ea typeface="Calibri" pitchFamily="34" charset="0"/>
                <a:cs typeface="Times New Roman" pitchFamily="18" charset="0"/>
              </a:rPr>
              <a:t>&gt;7</a:t>
            </a:r>
          </a:p>
          <a:p>
            <a:pPr marL="627063"/>
            <a:endParaRPr lang="el-GR" dirty="0"/>
          </a:p>
        </p:txBody>
      </p:sp>
      <p:sp>
        <p:nvSpPr>
          <p:cNvPr id="4" name="Έλλειψη 3"/>
          <p:cNvSpPr/>
          <p:nvPr/>
        </p:nvSpPr>
        <p:spPr>
          <a:xfrm>
            <a:off x="539552" y="1772816"/>
            <a:ext cx="5040560" cy="9361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0559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Σπύρος Παπαγεωργίου</a:t>
            </a:r>
            <a:r>
              <a:rPr lang="el-GR" sz="2000" dirty="0"/>
              <a:t>. Σπύρος Παπαγεωργίου. «Ανόργανη και Οργανική Χημεία (Θ). </a:t>
            </a:r>
            <a:r>
              <a:rPr lang="el-GR" sz="2000" dirty="0" smtClean="0"/>
              <a:t>Ενότητα </a:t>
            </a:r>
            <a:r>
              <a:rPr lang="en-US" sz="2000" dirty="0" smtClean="0"/>
              <a:t>3:</a:t>
            </a:r>
            <a:r>
              <a:rPr lang="el-GR" sz="2000" dirty="0" smtClean="0"/>
              <a:t> </a:t>
            </a:r>
            <a:r>
              <a:rPr lang="el-GR" sz="2000" dirty="0"/>
              <a:t>Ηλεκτρολύτες».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Διάσταση ηλεκτρολυτών</a:t>
            </a:r>
            <a:r>
              <a:rPr lang="en-US" altLang="el-GR" dirty="0" smtClean="0"/>
              <a:t> </a:t>
            </a:r>
            <a:r>
              <a:rPr lang="en-US" altLang="el-GR" sz="3000" b="0" dirty="0" smtClean="0"/>
              <a:t>1/2</a:t>
            </a:r>
            <a:endParaRPr lang="el-GR" altLang="el-GR" sz="3000" b="0" dirty="0" smtClean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648072"/>
          </a:xfrm>
        </p:spPr>
        <p:txBody>
          <a:bodyPr/>
          <a:lstStyle/>
          <a:p>
            <a:r>
              <a:rPr lang="el-GR" dirty="0" smtClean="0"/>
              <a:t>Διάλυση </a:t>
            </a:r>
            <a:r>
              <a:rPr lang="el-GR" dirty="0"/>
              <a:t>ιοντικής ένωσης στο νερό</a:t>
            </a:r>
          </a:p>
          <a:p>
            <a:endParaRPr lang="el-GR" dirty="0"/>
          </a:p>
        </p:txBody>
      </p:sp>
      <p:pic>
        <p:nvPicPr>
          <p:cNvPr id="34818" name="Picture 2" descr="http://learnbiochemistry.files.wordpress.com/2011/08/nacl2.gif?w=500&amp;h=2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100" y="1844824"/>
            <a:ext cx="4762500" cy="24765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</p:pic>
      <p:sp>
        <p:nvSpPr>
          <p:cNvPr id="5126" name="TextBox 4"/>
          <p:cNvSpPr txBox="1">
            <a:spLocks noChangeArrowheads="1"/>
          </p:cNvSpPr>
          <p:nvPr/>
        </p:nvSpPr>
        <p:spPr bwMode="auto">
          <a:xfrm>
            <a:off x="504056" y="4509120"/>
            <a:ext cx="85308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</a:pPr>
            <a:r>
              <a:rPr lang="el-GR" altLang="el-GR" sz="2400" dirty="0" smtClean="0">
                <a:latin typeface="+mn-lt"/>
              </a:rPr>
              <a:t>Ιοντικές </a:t>
            </a:r>
            <a:r>
              <a:rPr lang="el-GR" altLang="el-GR" sz="2400" dirty="0">
                <a:latin typeface="+mn-lt"/>
              </a:rPr>
              <a:t>ενώσεις </a:t>
            </a:r>
            <a:r>
              <a:rPr lang="el-GR" altLang="el-GR" sz="2400" dirty="0">
                <a:latin typeface="+mn-lt"/>
                <a:sym typeface="Symbol" pitchFamily="18" charset="2"/>
              </a:rPr>
              <a:t> πλήρης διάσταση  ισχυροί ηλεκτρολύτες</a:t>
            </a:r>
            <a:r>
              <a:rPr lang="el-GR" altLang="el-GR" sz="2400" dirty="0">
                <a:latin typeface="+mn-lt"/>
              </a:rPr>
              <a:t> </a:t>
            </a: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800" dirty="0"/>
              <a:t/>
            </a:r>
            <a:br>
              <a:rPr lang="el-GR" altLang="el-GR" sz="1800" dirty="0"/>
            </a:br>
            <a:endParaRPr lang="el-GR" altLang="el-GR" sz="1800" dirty="0"/>
          </a:p>
        </p:txBody>
      </p:sp>
      <p:sp>
        <p:nvSpPr>
          <p:cNvPr id="13" name="Rectangle 12"/>
          <p:cNvSpPr/>
          <p:nvPr/>
        </p:nvSpPr>
        <p:spPr>
          <a:xfrm>
            <a:off x="5580112" y="1844824"/>
            <a:ext cx="3454792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400" b="1" dirty="0">
                <a:latin typeface="+mn-lt"/>
              </a:rPr>
              <a:t>NaCl(s) = Na</a:t>
            </a:r>
            <a:r>
              <a:rPr lang="pt-BR" sz="2400" b="1" baseline="30000" dirty="0">
                <a:latin typeface="+mn-lt"/>
              </a:rPr>
              <a:t>+</a:t>
            </a:r>
            <a:r>
              <a:rPr lang="pt-BR" sz="2400" b="1" dirty="0">
                <a:latin typeface="+mn-lt"/>
              </a:rPr>
              <a:t>(aq) + Cl</a:t>
            </a:r>
            <a:r>
              <a:rPr lang="pt-BR" sz="2400" b="1" baseline="30000" dirty="0">
                <a:latin typeface="+mn-lt"/>
              </a:rPr>
              <a:t>-</a:t>
            </a:r>
            <a:r>
              <a:rPr lang="pt-BR" sz="2400" b="1" dirty="0">
                <a:latin typeface="+mn-lt"/>
              </a:rPr>
              <a:t>(aq)</a:t>
            </a:r>
            <a:endParaRPr lang="el-GR" sz="2400" b="1" dirty="0">
              <a:latin typeface="+mn-lt"/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1152129" y="5013176"/>
            <a:ext cx="759633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F"/>
            </a:pPr>
            <a:r>
              <a:rPr lang="el-GR" altLang="el-GR" sz="2200" dirty="0">
                <a:latin typeface="+mn-lt"/>
              </a:rPr>
              <a:t> άλατα ανόργανων οξέων	</a:t>
            </a:r>
            <a:r>
              <a:rPr lang="el-GR" altLang="el-GR" sz="2200" dirty="0">
                <a:latin typeface="+mn-lt"/>
                <a:sym typeface="Wingdings" pitchFamily="2" charset="2"/>
              </a:rPr>
              <a:t> υδροξείδια αλκαλίων</a:t>
            </a:r>
            <a:endParaRPr lang="el-GR" altLang="el-GR" sz="2200" dirty="0">
              <a:latin typeface="+mn-lt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F"/>
            </a:pPr>
            <a:r>
              <a:rPr lang="el-GR" altLang="el-GR" sz="2200" dirty="0">
                <a:latin typeface="+mn-lt"/>
              </a:rPr>
              <a:t> άλατα καρβοξυλικών οξέων	</a:t>
            </a:r>
            <a:r>
              <a:rPr lang="el-GR" altLang="el-GR" sz="2200" dirty="0">
                <a:latin typeface="+mn-lt"/>
                <a:sym typeface="Wingdings" pitchFamily="2" charset="2"/>
              </a:rPr>
              <a:t> υδροξείδια αλκαλικών γαιών</a:t>
            </a:r>
            <a:endParaRPr lang="el-GR" altLang="el-GR" sz="2200" dirty="0">
              <a:latin typeface="+mn-lt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F"/>
            </a:pPr>
            <a:r>
              <a:rPr lang="el-GR" altLang="el-GR" sz="2200" dirty="0">
                <a:latin typeface="+mn-lt"/>
              </a:rPr>
              <a:t> άλατα αμινών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2439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Διάσταση ηλεκτρολυτών</a:t>
            </a:r>
            <a:r>
              <a:rPr lang="en-US" altLang="el-GR" dirty="0"/>
              <a:t> </a:t>
            </a:r>
            <a:r>
              <a:rPr lang="en-US" altLang="el-GR" sz="3000" b="0" dirty="0" smtClean="0"/>
              <a:t>2/2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3547777" y="6021288"/>
            <a:ext cx="2048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  <a:hlinkClick r:id="rId5"/>
              </a:rPr>
              <a:t>Dissociation of NaCl</a:t>
            </a:r>
            <a:endParaRPr lang="el-GR" dirty="0">
              <a:latin typeface="+mn-lt"/>
            </a:endParaRPr>
          </a:p>
        </p:txBody>
      </p:sp>
      <p:pic>
        <p:nvPicPr>
          <p:cNvPr id="1027" name="Picture 3" descr="C:\Users\fkaram2\Desktop\Photo-Video-Film2-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205" y="6064374"/>
            <a:ext cx="373211" cy="37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030" name="ShockwaveFlash1" r:id="rId2" imgW="6095238" imgH="4571429"/>
        </mc:Choice>
        <mc:Fallback>
          <p:control name="ShockwaveFlash1" r:id="rId2" imgW="6095238" imgH="457142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76375" y="1233488"/>
                  <a:ext cx="6096000" cy="4572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51597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Ιοντισμός ηλεκτρολυτών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690786"/>
          </a:xfrm>
        </p:spPr>
        <p:txBody>
          <a:bodyPr/>
          <a:lstStyle/>
          <a:p>
            <a:r>
              <a:rPr lang="el-GR" altLang="el-GR" dirty="0" smtClean="0"/>
              <a:t>Διάλυση </a:t>
            </a:r>
            <a:r>
              <a:rPr lang="el-GR" altLang="el-GR" dirty="0"/>
              <a:t>μοριακής ένωσης στο </a:t>
            </a:r>
            <a:r>
              <a:rPr lang="el-GR" altLang="el-GR" dirty="0" smtClean="0"/>
              <a:t>νερό</a:t>
            </a:r>
            <a:r>
              <a:rPr lang="en-US" altLang="el-GR" dirty="0" smtClean="0"/>
              <a:t>.</a:t>
            </a:r>
            <a:endParaRPr lang="el-GR" altLang="el-GR" dirty="0"/>
          </a:p>
        </p:txBody>
      </p:sp>
      <p:sp>
        <p:nvSpPr>
          <p:cNvPr id="6148" name="Rectangle 8"/>
          <p:cNvSpPr>
            <a:spLocks noChangeArrowheads="1"/>
          </p:cNvSpPr>
          <p:nvPr/>
        </p:nvSpPr>
        <p:spPr bwMode="auto">
          <a:xfrm>
            <a:off x="827088" y="1893333"/>
            <a:ext cx="4032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400" dirty="0">
                <a:latin typeface="+mn-lt"/>
              </a:rPr>
              <a:t>HCl + H</a:t>
            </a:r>
            <a:r>
              <a:rPr lang="en-US" altLang="el-GR" sz="2400" baseline="-25000" dirty="0">
                <a:latin typeface="+mn-lt"/>
              </a:rPr>
              <a:t>2</a:t>
            </a:r>
            <a:r>
              <a:rPr lang="en-US" altLang="el-GR" sz="2400" dirty="0">
                <a:latin typeface="+mn-lt"/>
              </a:rPr>
              <a:t>O → H</a:t>
            </a:r>
            <a:r>
              <a:rPr lang="en-US" altLang="el-GR" sz="2400" baseline="-25000" dirty="0">
                <a:latin typeface="+mn-lt"/>
              </a:rPr>
              <a:t>3</a:t>
            </a:r>
            <a:r>
              <a:rPr lang="en-US" altLang="el-GR" sz="2400" dirty="0">
                <a:latin typeface="+mn-lt"/>
              </a:rPr>
              <a:t>O</a:t>
            </a:r>
            <a:r>
              <a:rPr lang="en-US" altLang="el-GR" sz="2400" baseline="30000" dirty="0">
                <a:latin typeface="+mn-lt"/>
              </a:rPr>
              <a:t>+</a:t>
            </a:r>
            <a:r>
              <a:rPr lang="en-US" altLang="el-GR" sz="2400" dirty="0">
                <a:latin typeface="+mn-lt"/>
              </a:rPr>
              <a:t> + Cl</a:t>
            </a:r>
            <a:r>
              <a:rPr lang="en-US" altLang="el-GR" sz="2400" baseline="30000" dirty="0">
                <a:latin typeface="+mn-lt"/>
              </a:rPr>
              <a:t>−</a:t>
            </a:r>
            <a:endParaRPr lang="el-GR" altLang="el-GR" sz="2400" dirty="0">
              <a:latin typeface="+mn-lt"/>
            </a:endParaRPr>
          </a:p>
        </p:txBody>
      </p:sp>
      <p:sp>
        <p:nvSpPr>
          <p:cNvPr id="6149" name="Rectangle 11"/>
          <p:cNvSpPr>
            <a:spLocks noChangeArrowheads="1"/>
          </p:cNvSpPr>
          <p:nvPr/>
        </p:nvSpPr>
        <p:spPr bwMode="auto">
          <a:xfrm>
            <a:off x="683568" y="2921241"/>
            <a:ext cx="4953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400" dirty="0">
                <a:latin typeface="+mn-lt"/>
              </a:rPr>
              <a:t>NH</a:t>
            </a:r>
            <a:r>
              <a:rPr lang="en-US" altLang="el-GR" sz="2400" baseline="-25000" dirty="0">
                <a:latin typeface="+mn-lt"/>
              </a:rPr>
              <a:t>3</a:t>
            </a:r>
            <a:r>
              <a:rPr lang="en-US" altLang="el-GR" sz="2400" dirty="0">
                <a:latin typeface="+mn-lt"/>
              </a:rPr>
              <a:t> + H</a:t>
            </a:r>
            <a:r>
              <a:rPr lang="en-US" altLang="el-GR" sz="2400" baseline="-25000" dirty="0">
                <a:latin typeface="+mn-lt"/>
              </a:rPr>
              <a:t>2</a:t>
            </a:r>
            <a:r>
              <a:rPr lang="en-US" altLang="el-GR" sz="2400" dirty="0">
                <a:latin typeface="+mn-lt"/>
              </a:rPr>
              <a:t>O  </a:t>
            </a:r>
            <a:r>
              <a:rPr lang="el-GR" altLang="el-GR" sz="2400" dirty="0">
                <a:latin typeface="+mn-lt"/>
              </a:rPr>
              <a:t> </a:t>
            </a:r>
            <a:r>
              <a:rPr lang="el-GR" altLang="el-GR" sz="2400" dirty="0" smtClean="0">
                <a:latin typeface="+mn-lt"/>
              </a:rPr>
              <a:t>↔    </a:t>
            </a:r>
            <a:r>
              <a:rPr lang="en-US" altLang="el-GR" sz="2400" dirty="0">
                <a:latin typeface="+mn-lt"/>
              </a:rPr>
              <a:t>NH</a:t>
            </a:r>
            <a:r>
              <a:rPr lang="en-US" altLang="el-GR" sz="2400" baseline="-25000" dirty="0">
                <a:latin typeface="+mn-lt"/>
              </a:rPr>
              <a:t>4</a:t>
            </a:r>
            <a:r>
              <a:rPr lang="en-US" altLang="el-GR" sz="2400" baseline="30000" dirty="0">
                <a:latin typeface="+mn-lt"/>
              </a:rPr>
              <a:t>+</a:t>
            </a:r>
            <a:r>
              <a:rPr lang="en-US" altLang="el-GR" sz="2400" dirty="0">
                <a:latin typeface="+mn-lt"/>
              </a:rPr>
              <a:t> + OH</a:t>
            </a:r>
            <a:r>
              <a:rPr lang="en-US" altLang="el-GR" sz="2400" baseline="30000" dirty="0">
                <a:latin typeface="+mn-lt"/>
              </a:rPr>
              <a:t>-</a:t>
            </a:r>
            <a:r>
              <a:rPr lang="en-US" altLang="el-GR" sz="2400" dirty="0">
                <a:latin typeface="+mn-lt"/>
              </a:rPr>
              <a:t> </a:t>
            </a:r>
            <a:endParaRPr lang="el-GR" altLang="el-GR" sz="2400" dirty="0">
              <a:latin typeface="+mn-lt"/>
            </a:endParaRPr>
          </a:p>
        </p:txBody>
      </p:sp>
      <p:sp>
        <p:nvSpPr>
          <p:cNvPr id="6151" name="Rectangle 13"/>
          <p:cNvSpPr>
            <a:spLocks noChangeArrowheads="1"/>
          </p:cNvSpPr>
          <p:nvPr/>
        </p:nvSpPr>
        <p:spPr bwMode="auto">
          <a:xfrm>
            <a:off x="4859338" y="1844675"/>
            <a:ext cx="3384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dirty="0">
                <a:latin typeface="+mn-lt"/>
              </a:rPr>
              <a:t>Ισχυρός ηλεκτρολύτης</a:t>
            </a:r>
          </a:p>
        </p:txBody>
      </p:sp>
      <p:sp>
        <p:nvSpPr>
          <p:cNvPr id="6152" name="Rectangle 14"/>
          <p:cNvSpPr>
            <a:spLocks noChangeArrowheads="1"/>
          </p:cNvSpPr>
          <p:nvPr/>
        </p:nvSpPr>
        <p:spPr bwMode="auto">
          <a:xfrm>
            <a:off x="4859338" y="2865437"/>
            <a:ext cx="3384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dirty="0">
                <a:latin typeface="+mn-lt"/>
              </a:rPr>
              <a:t>Ασθενής ηλεκτρολύτης</a:t>
            </a:r>
          </a:p>
        </p:txBody>
      </p:sp>
      <p:sp>
        <p:nvSpPr>
          <p:cNvPr id="6153" name="TextBox 4"/>
          <p:cNvSpPr txBox="1">
            <a:spLocks noChangeArrowheads="1"/>
          </p:cNvSpPr>
          <p:nvPr/>
        </p:nvSpPr>
        <p:spPr bwMode="auto">
          <a:xfrm>
            <a:off x="554542" y="4077072"/>
            <a:ext cx="7704583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342900" indent="-342900" eaLnBrk="1" hangingPunct="1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l-GR" altLang="el-GR" sz="2400" dirty="0" smtClean="0">
                <a:latin typeface="+mn-lt"/>
              </a:rPr>
              <a:t>Οξέα </a:t>
            </a:r>
            <a:r>
              <a:rPr lang="el-GR" altLang="el-GR" sz="2400" dirty="0">
                <a:latin typeface="+mn-lt"/>
              </a:rPr>
              <a:t>(</a:t>
            </a:r>
            <a:r>
              <a:rPr lang="en-US" altLang="el-GR" sz="2400" dirty="0">
                <a:latin typeface="+mn-lt"/>
              </a:rPr>
              <a:t>HCl, HCN, HNO</a:t>
            </a:r>
            <a:r>
              <a:rPr lang="en-US" altLang="el-GR" sz="2400" baseline="-25000" dirty="0">
                <a:latin typeface="+mn-lt"/>
              </a:rPr>
              <a:t>3</a:t>
            </a:r>
            <a:r>
              <a:rPr lang="en-US" altLang="el-GR" sz="2400" dirty="0" smtClean="0">
                <a:latin typeface="+mn-lt"/>
              </a:rPr>
              <a:t>,…).</a:t>
            </a:r>
            <a:endParaRPr lang="el-GR" altLang="el-GR" sz="2400" dirty="0">
              <a:latin typeface="+mn-lt"/>
            </a:endParaRPr>
          </a:p>
          <a:p>
            <a:pPr marL="342900" indent="-342900" eaLnBrk="1" hangingPunct="1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l-GR" altLang="el-GR" sz="2400" dirty="0" smtClean="0">
                <a:latin typeface="+mn-lt"/>
              </a:rPr>
              <a:t>Βάσεις </a:t>
            </a:r>
            <a:r>
              <a:rPr lang="el-GR" altLang="el-GR" sz="2400" dirty="0">
                <a:latin typeface="+mn-lt"/>
              </a:rPr>
              <a:t>(</a:t>
            </a:r>
            <a:r>
              <a:rPr lang="en-US" altLang="el-GR" sz="2400" dirty="0">
                <a:latin typeface="+mn-lt"/>
              </a:rPr>
              <a:t>NH</a:t>
            </a:r>
            <a:r>
              <a:rPr lang="en-US" altLang="el-GR" sz="2400" baseline="-25000" dirty="0">
                <a:latin typeface="+mn-lt"/>
              </a:rPr>
              <a:t>3</a:t>
            </a:r>
            <a:r>
              <a:rPr lang="en-US" altLang="el-GR" sz="2400" dirty="0">
                <a:latin typeface="+mn-lt"/>
              </a:rPr>
              <a:t>, RNH</a:t>
            </a:r>
            <a:r>
              <a:rPr lang="en-US" altLang="el-GR" sz="2400" baseline="-25000" dirty="0">
                <a:latin typeface="+mn-lt"/>
              </a:rPr>
              <a:t>2</a:t>
            </a:r>
            <a:r>
              <a:rPr lang="en-US" altLang="el-GR" sz="2400" dirty="0">
                <a:latin typeface="+mn-lt"/>
              </a:rPr>
              <a:t>, … </a:t>
            </a:r>
            <a:r>
              <a:rPr lang="el-GR" altLang="el-GR" sz="2400" dirty="0">
                <a:latin typeface="+mn-lt"/>
              </a:rPr>
              <a:t>εκτός από αυτές που </a:t>
            </a:r>
            <a:r>
              <a:rPr lang="el-GR" altLang="el-GR" sz="2400" dirty="0" smtClean="0">
                <a:latin typeface="+mn-lt"/>
              </a:rPr>
              <a:t>διίστανται)</a:t>
            </a:r>
            <a:r>
              <a:rPr lang="en-US" altLang="el-GR" sz="2400" dirty="0" smtClean="0">
                <a:latin typeface="+mn-lt"/>
              </a:rPr>
              <a:t>.</a:t>
            </a:r>
            <a:endParaRPr lang="el-GR" altLang="el-GR" sz="24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9448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Οξέα – Βάσεις κατά </a:t>
            </a:r>
            <a:r>
              <a:rPr lang="en-US" altLang="el-GR" dirty="0" smtClean="0"/>
              <a:t>Arrhenius</a:t>
            </a:r>
            <a:endParaRPr lang="el-GR" altLang="el-GR" dirty="0" smtClean="0"/>
          </a:p>
        </p:txBody>
      </p:sp>
      <p:pic>
        <p:nvPicPr>
          <p:cNvPr id="7171" name="Picture 12" descr="http://facultyfp.salisbury.edu/dfrieck/htdocs/212/rev/acidbase/acidbase.htg/im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2343" y="2082006"/>
            <a:ext cx="4853441" cy="62475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pic>
        <p:nvPicPr>
          <p:cNvPr id="7172" name="Picture 13" descr="http://facultyfp.salisbury.edu/dfrieck/htdocs/212/rev/acidbase/acidbase.htg/img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1879" y="4365104"/>
            <a:ext cx="5494367" cy="64755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pic>
        <p:nvPicPr>
          <p:cNvPr id="7173" name="Picture 15" descr="http://facultyfp.salisbury.edu/dfrieck/htdocs/212/rev/acidbase/acidbase.htg/img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6875" y="2852738"/>
            <a:ext cx="5915715" cy="5042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7174" name="TextBox 15"/>
          <p:cNvSpPr txBox="1">
            <a:spLocks noChangeArrowheads="1"/>
          </p:cNvSpPr>
          <p:nvPr/>
        </p:nvSpPr>
        <p:spPr bwMode="auto">
          <a:xfrm>
            <a:off x="7377363" y="2263483"/>
            <a:ext cx="2873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b="1" dirty="0">
                <a:latin typeface="+mn-lt"/>
              </a:rPr>
              <a:t>ή</a:t>
            </a:r>
          </a:p>
        </p:txBody>
      </p:sp>
      <p:sp>
        <p:nvSpPr>
          <p:cNvPr id="7175" name="Rectangle 23"/>
          <p:cNvSpPr>
            <a:spLocks noChangeArrowheads="1"/>
          </p:cNvSpPr>
          <p:nvPr/>
        </p:nvSpPr>
        <p:spPr bwMode="auto">
          <a:xfrm>
            <a:off x="499269" y="1196752"/>
            <a:ext cx="79930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b="1" dirty="0">
                <a:latin typeface="+mn-lt"/>
              </a:rPr>
              <a:t>Οξύ</a:t>
            </a:r>
            <a:r>
              <a:rPr lang="el-GR" altLang="el-GR" sz="2200" dirty="0">
                <a:latin typeface="+mn-lt"/>
              </a:rPr>
              <a:t> είναι η ένωση, η οποία όταν διαλύεται στο νερό αποδίδει κατιόντα υδρογόνου (Η</a:t>
            </a:r>
            <a:r>
              <a:rPr lang="el-GR" altLang="el-GR" sz="2200" baseline="30000" dirty="0">
                <a:latin typeface="+mn-lt"/>
              </a:rPr>
              <a:t>+</a:t>
            </a:r>
            <a:r>
              <a:rPr lang="el-GR" altLang="el-GR" sz="2200" dirty="0">
                <a:latin typeface="+mn-lt"/>
              </a:rPr>
              <a:t>).</a:t>
            </a:r>
          </a:p>
        </p:txBody>
      </p:sp>
      <p:sp>
        <p:nvSpPr>
          <p:cNvPr id="7176" name="Rectangle 23"/>
          <p:cNvSpPr>
            <a:spLocks noChangeArrowheads="1"/>
          </p:cNvSpPr>
          <p:nvPr/>
        </p:nvSpPr>
        <p:spPr bwMode="auto">
          <a:xfrm>
            <a:off x="499269" y="5201324"/>
            <a:ext cx="810517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b="1" dirty="0" smtClean="0">
                <a:latin typeface="+mn-lt"/>
              </a:rPr>
              <a:t>Μειονεκτήματα:</a:t>
            </a:r>
            <a:endParaRPr lang="en-US" altLang="el-GR" sz="2200" b="1" dirty="0" smtClean="0">
              <a:latin typeface="+mn-lt"/>
            </a:endParaRPr>
          </a:p>
          <a:p>
            <a:pPr marL="342900" indent="-342900" eaLnBrk="1" hangingPunct="1">
              <a:spcBef>
                <a:spcPct val="0"/>
              </a:spcBef>
              <a:buSzPct val="100000"/>
            </a:pPr>
            <a:r>
              <a:rPr lang="el-GR" altLang="el-GR" sz="2200" dirty="0" smtClean="0">
                <a:latin typeface="+mn-lt"/>
              </a:rPr>
              <a:t>Απαραίτητη </a:t>
            </a:r>
            <a:r>
              <a:rPr lang="el-GR" altLang="el-GR" sz="2200" dirty="0">
                <a:latin typeface="+mn-lt"/>
              </a:rPr>
              <a:t>η παρουσία </a:t>
            </a:r>
            <a:r>
              <a:rPr lang="el-GR" altLang="el-GR" sz="2200" dirty="0" smtClean="0">
                <a:latin typeface="+mn-lt"/>
              </a:rPr>
              <a:t>νερού</a:t>
            </a:r>
            <a:endParaRPr lang="en-US" altLang="el-GR" sz="2200" dirty="0" smtClean="0">
              <a:latin typeface="+mn-lt"/>
            </a:endParaRPr>
          </a:p>
          <a:p>
            <a:pPr marL="342900" indent="-342900" eaLnBrk="1" hangingPunct="1">
              <a:spcBef>
                <a:spcPct val="0"/>
              </a:spcBef>
              <a:buSzPct val="100000"/>
            </a:pPr>
            <a:r>
              <a:rPr lang="el-GR" altLang="el-GR" sz="2200" dirty="0" smtClean="0">
                <a:latin typeface="+mn-lt"/>
              </a:rPr>
              <a:t>Εμφάνιση </a:t>
            </a:r>
            <a:r>
              <a:rPr lang="el-GR" altLang="el-GR" sz="2200" dirty="0">
                <a:latin typeface="+mn-lt"/>
              </a:rPr>
              <a:t>όξινου ή βασικού χαρακτήρα και σε άλλους διαλύτες</a:t>
            </a:r>
          </a:p>
        </p:txBody>
      </p:sp>
      <p:sp>
        <p:nvSpPr>
          <p:cNvPr id="7177" name="Rectangle 23"/>
          <p:cNvSpPr>
            <a:spLocks noChangeArrowheads="1"/>
          </p:cNvSpPr>
          <p:nvPr/>
        </p:nvSpPr>
        <p:spPr bwMode="auto">
          <a:xfrm>
            <a:off x="491374" y="3501008"/>
            <a:ext cx="79930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b="1" dirty="0">
                <a:latin typeface="+mn-lt"/>
              </a:rPr>
              <a:t>Βάση </a:t>
            </a:r>
            <a:r>
              <a:rPr lang="el-GR" altLang="el-GR" sz="2200" dirty="0">
                <a:latin typeface="+mn-lt"/>
              </a:rPr>
              <a:t>είναι η ένωση, οποία όταν διαλύεται στο νερό αποδίδει ανιόντα υδροξειδίου (ΟΗ</a:t>
            </a:r>
            <a:r>
              <a:rPr lang="el-GR" altLang="el-GR" sz="2200" baseline="30000" dirty="0">
                <a:latin typeface="+mn-lt"/>
              </a:rPr>
              <a:t>-</a:t>
            </a:r>
            <a:r>
              <a:rPr lang="el-GR" altLang="el-GR" sz="2200" dirty="0">
                <a:latin typeface="+mn-lt"/>
              </a:rPr>
              <a:t>).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3249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Οξέα – Βάσεις κατά </a:t>
            </a:r>
            <a:r>
              <a:rPr lang="en-US" altLang="el-GR" dirty="0" smtClean="0"/>
              <a:t>Brönsted-Lowry</a:t>
            </a:r>
            <a:r>
              <a:rPr lang="el-GR" altLang="el-GR" dirty="0" smtClean="0"/>
              <a:t> </a:t>
            </a:r>
            <a:r>
              <a:rPr lang="en-US" altLang="el-GR" sz="3000" b="0" dirty="0" smtClean="0"/>
              <a:t>1/2</a:t>
            </a:r>
            <a:endParaRPr lang="el-GR" altLang="el-GR" sz="3000" b="0" dirty="0" smtClean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376238" y="2996952"/>
            <a:ext cx="8229600" cy="3599917"/>
          </a:xfrm>
        </p:spPr>
        <p:txBody>
          <a:bodyPr>
            <a:normAutofit/>
          </a:bodyPr>
          <a:lstStyle/>
          <a:p>
            <a:r>
              <a:rPr lang="el-GR" altLang="el-GR" sz="2200" dirty="0" smtClean="0"/>
              <a:t>Το </a:t>
            </a:r>
            <a:r>
              <a:rPr lang="el-GR" altLang="el-GR" sz="2200" dirty="0"/>
              <a:t>HCl δρα ως οξύ (πρωτονιοδότης) δίνοντας ένα Η</a:t>
            </a:r>
            <a:r>
              <a:rPr lang="el-GR" altLang="el-GR" sz="2200" baseline="30000" dirty="0"/>
              <a:t>+</a:t>
            </a:r>
            <a:r>
              <a:rPr lang="el-GR" altLang="el-GR" sz="2200" dirty="0"/>
              <a:t> στο Η</a:t>
            </a:r>
            <a:r>
              <a:rPr lang="el-GR" altLang="el-GR" sz="2200" baseline="-25000" dirty="0"/>
              <a:t>2</a:t>
            </a:r>
            <a:r>
              <a:rPr lang="el-GR" altLang="el-GR" sz="2200" dirty="0"/>
              <a:t>Ο (που δρα ως βάση δηλ. πρωτονιοδέκτης). </a:t>
            </a:r>
            <a:endParaRPr lang="en-US" altLang="el-GR" sz="2200" dirty="0" smtClean="0"/>
          </a:p>
          <a:p>
            <a:r>
              <a:rPr lang="el-GR" altLang="el-GR" sz="2200" dirty="0"/>
              <a:t>Στο μόριο HCl αντιστοιχεί η συζυγής βάση Cl</a:t>
            </a:r>
            <a:r>
              <a:rPr lang="el-GR" altLang="el-GR" sz="2200" baseline="30000" dirty="0"/>
              <a:t>-</a:t>
            </a:r>
            <a:r>
              <a:rPr lang="el-GR" altLang="el-GR" sz="2200" dirty="0"/>
              <a:t> (συζυγές ζεύγος HCl - Cl</a:t>
            </a:r>
            <a:r>
              <a:rPr lang="el-GR" altLang="el-GR" sz="2200" baseline="30000" dirty="0"/>
              <a:t>-</a:t>
            </a:r>
            <a:r>
              <a:rPr lang="el-GR" altLang="el-GR" sz="2200" dirty="0"/>
              <a:t>) και στο μόριο Η</a:t>
            </a:r>
            <a:r>
              <a:rPr lang="el-GR" altLang="el-GR" sz="2200" baseline="-25000" dirty="0"/>
              <a:t>2</a:t>
            </a:r>
            <a:r>
              <a:rPr lang="el-GR" altLang="el-GR" sz="2200" dirty="0"/>
              <a:t>Ο αντιστοιχεί το συζυγές οξύ H</a:t>
            </a:r>
            <a:r>
              <a:rPr lang="el-GR" altLang="el-GR" sz="2200" baseline="-25000" dirty="0"/>
              <a:t>3</a:t>
            </a:r>
            <a:r>
              <a:rPr lang="el-GR" altLang="el-GR" sz="2200" dirty="0"/>
              <a:t>O</a:t>
            </a:r>
            <a:r>
              <a:rPr lang="el-GR" altLang="el-GR" sz="2200" baseline="30000" dirty="0"/>
              <a:t>+</a:t>
            </a:r>
            <a:r>
              <a:rPr lang="el-GR" altLang="el-GR" sz="2200" dirty="0"/>
              <a:t> (συζυγές ζεύγος H</a:t>
            </a:r>
            <a:r>
              <a:rPr lang="el-GR" altLang="el-GR" sz="2200" baseline="-25000" dirty="0"/>
              <a:t>2</a:t>
            </a:r>
            <a:r>
              <a:rPr lang="el-GR" altLang="el-GR" sz="2200" dirty="0"/>
              <a:t>O - H</a:t>
            </a:r>
            <a:r>
              <a:rPr lang="el-GR" altLang="el-GR" sz="2200" baseline="-25000" dirty="0"/>
              <a:t>3</a:t>
            </a:r>
            <a:r>
              <a:rPr lang="el-GR" altLang="el-GR" sz="2200" dirty="0"/>
              <a:t>O</a:t>
            </a:r>
            <a:r>
              <a:rPr lang="el-GR" altLang="el-GR" sz="2200" baseline="30000" dirty="0" smtClean="0"/>
              <a:t>+</a:t>
            </a:r>
            <a:r>
              <a:rPr lang="el-GR" altLang="el-GR" sz="2200" dirty="0" smtClean="0"/>
              <a:t>).</a:t>
            </a:r>
            <a:endParaRPr lang="en-US" altLang="el-GR" sz="2200" dirty="0"/>
          </a:p>
          <a:p>
            <a:pPr lvl="1"/>
            <a:r>
              <a:rPr lang="el-GR" altLang="el-GR" sz="2200" dirty="0" smtClean="0"/>
              <a:t>Ισχυρό </a:t>
            </a:r>
            <a:r>
              <a:rPr lang="el-GR" altLang="el-GR" sz="2200" dirty="0"/>
              <a:t>οξύ δίνει ασθενή </a:t>
            </a:r>
            <a:r>
              <a:rPr lang="el-GR" altLang="el-GR" sz="2200" dirty="0" smtClean="0"/>
              <a:t>βάση</a:t>
            </a:r>
            <a:r>
              <a:rPr lang="en-US" altLang="el-GR" sz="2200" dirty="0" smtClean="0"/>
              <a:t>.</a:t>
            </a:r>
          </a:p>
          <a:p>
            <a:pPr lvl="1"/>
            <a:r>
              <a:rPr lang="el-GR" altLang="el-GR" sz="2200" dirty="0" smtClean="0"/>
              <a:t>Ισχυρή </a:t>
            </a:r>
            <a:r>
              <a:rPr lang="el-GR" altLang="el-GR" sz="2200" dirty="0"/>
              <a:t>βάση δίνει ασθενές </a:t>
            </a:r>
            <a:r>
              <a:rPr lang="el-GR" altLang="el-GR" sz="2200" dirty="0" smtClean="0"/>
              <a:t>οξύ</a:t>
            </a:r>
            <a:r>
              <a:rPr lang="en-US" altLang="el-GR" sz="2200" dirty="0" smtClean="0"/>
              <a:t>.</a:t>
            </a:r>
            <a:endParaRPr lang="el-GR" sz="2200" dirty="0"/>
          </a:p>
        </p:txBody>
      </p:sp>
      <p:pic>
        <p:nvPicPr>
          <p:cNvPr id="8195" name="Picture 15" descr="http://facultyfp.salisbury.edu/dfrieck/htdocs/212/rev/acidbase/acidbase.htg/img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3580" y="2204864"/>
            <a:ext cx="6762527" cy="57643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467544" y="1221961"/>
            <a:ext cx="8568630" cy="81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l-GR" altLang="el-GR" sz="2200" b="1" dirty="0">
                <a:solidFill>
                  <a:srgbClr val="004A82"/>
                </a:solidFill>
                <a:latin typeface="+mn-lt"/>
              </a:rPr>
              <a:t>Οξύ</a:t>
            </a:r>
            <a:r>
              <a:rPr lang="el-GR" altLang="el-GR" sz="2200" b="1" dirty="0">
                <a:latin typeface="+mn-lt"/>
              </a:rPr>
              <a:t> είναι μόριο ή ιόν που μπορεί να αποδώσει πρωτόνιο</a:t>
            </a:r>
            <a:r>
              <a:rPr lang="el-GR" altLang="el-GR" sz="2200" dirty="0">
                <a:latin typeface="+mn-lt"/>
              </a:rPr>
              <a:t> σ' ένα άλλο μόριο ή ιόν που μπορεί να δεχθεί το πρωτόνιο </a:t>
            </a:r>
            <a:r>
              <a:rPr lang="el-GR" altLang="el-GR" sz="2200" b="1" dirty="0">
                <a:solidFill>
                  <a:srgbClr val="004A82"/>
                </a:solidFill>
                <a:latin typeface="+mn-lt"/>
              </a:rPr>
              <a:t>(βάση</a:t>
            </a:r>
            <a:r>
              <a:rPr lang="el-GR" altLang="el-GR" sz="2200" b="1" dirty="0" smtClean="0">
                <a:solidFill>
                  <a:srgbClr val="004A82"/>
                </a:solidFill>
                <a:latin typeface="+mn-lt"/>
              </a:rPr>
              <a:t>)</a:t>
            </a:r>
            <a:r>
              <a:rPr lang="el-GR" altLang="el-GR" sz="2200" dirty="0" smtClean="0">
                <a:solidFill>
                  <a:srgbClr val="004A82"/>
                </a:solidFill>
                <a:latin typeface="+mn-lt"/>
              </a:rPr>
              <a:t>.</a:t>
            </a:r>
            <a:endParaRPr lang="el-GR" altLang="el-GR" sz="2200" dirty="0">
              <a:solidFill>
                <a:srgbClr val="004A82"/>
              </a:solidFill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846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Οξέα – Βάσεις κατά </a:t>
            </a:r>
            <a:r>
              <a:rPr lang="en-US" altLang="el-GR" dirty="0"/>
              <a:t>Brönsted-Lowry</a:t>
            </a:r>
            <a:r>
              <a:rPr lang="el-GR" altLang="el-GR" dirty="0"/>
              <a:t> </a:t>
            </a:r>
            <a:r>
              <a:rPr lang="en-US" altLang="el-GR" sz="3000" b="0" dirty="0" smtClean="0"/>
              <a:t>2/2</a:t>
            </a:r>
            <a:endParaRPr lang="el-GR" altLang="el-GR" dirty="0" smtClean="0"/>
          </a:p>
        </p:txBody>
      </p:sp>
      <p:sp>
        <p:nvSpPr>
          <p:cNvPr id="9219" name="Rectangle 9"/>
          <p:cNvSpPr>
            <a:spLocks noChangeArrowheads="1"/>
          </p:cNvSpPr>
          <p:nvPr/>
        </p:nvSpPr>
        <p:spPr bwMode="auto">
          <a:xfrm>
            <a:off x="542741" y="1341359"/>
            <a:ext cx="7921625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200" b="1" dirty="0">
                <a:latin typeface="+mn-lt"/>
              </a:rPr>
              <a:t>H</a:t>
            </a:r>
            <a:r>
              <a:rPr lang="en-US" altLang="el-GR" sz="2200" b="1" baseline="-25000" dirty="0">
                <a:latin typeface="+mn-lt"/>
              </a:rPr>
              <a:t>2</a:t>
            </a:r>
            <a:r>
              <a:rPr lang="en-US" altLang="el-GR" sz="2200" b="1" dirty="0">
                <a:latin typeface="+mn-lt"/>
              </a:rPr>
              <a:t>SO</a:t>
            </a:r>
            <a:r>
              <a:rPr lang="en-US" altLang="el-GR" sz="2200" b="1" baseline="-25000" dirty="0">
                <a:latin typeface="+mn-lt"/>
              </a:rPr>
              <a:t>4</a:t>
            </a:r>
            <a:r>
              <a:rPr lang="en-US" altLang="el-GR" sz="2200" b="1" dirty="0">
                <a:latin typeface="+mn-lt"/>
              </a:rPr>
              <a:t> + H</a:t>
            </a:r>
            <a:r>
              <a:rPr lang="en-US" altLang="el-GR" sz="2200" b="1" baseline="-25000" dirty="0">
                <a:latin typeface="+mn-lt"/>
              </a:rPr>
              <a:t>2</a:t>
            </a:r>
            <a:r>
              <a:rPr lang="en-US" altLang="el-GR" sz="2200" b="1" dirty="0">
                <a:latin typeface="+mn-lt"/>
              </a:rPr>
              <a:t>O → HSO</a:t>
            </a:r>
            <a:r>
              <a:rPr lang="en-US" altLang="el-GR" sz="2200" b="1" baseline="-25000" dirty="0">
                <a:latin typeface="+mn-lt"/>
              </a:rPr>
              <a:t>4</a:t>
            </a:r>
            <a:r>
              <a:rPr lang="en-US" altLang="el-GR" sz="2200" b="1" baseline="30000" dirty="0">
                <a:latin typeface="+mn-lt"/>
              </a:rPr>
              <a:t>-</a:t>
            </a:r>
            <a:r>
              <a:rPr lang="en-US" altLang="el-GR" sz="2200" b="1" dirty="0">
                <a:latin typeface="+mn-lt"/>
              </a:rPr>
              <a:t> + H</a:t>
            </a:r>
            <a:r>
              <a:rPr lang="en-US" altLang="el-GR" sz="2200" b="1" baseline="-25000" dirty="0">
                <a:latin typeface="+mn-lt"/>
              </a:rPr>
              <a:t>3</a:t>
            </a:r>
            <a:r>
              <a:rPr lang="en-US" altLang="el-GR" sz="2200" b="1" dirty="0">
                <a:latin typeface="+mn-lt"/>
              </a:rPr>
              <a:t>O</a:t>
            </a:r>
            <a:r>
              <a:rPr lang="en-US" altLang="el-GR" sz="2200" b="1" baseline="30000" dirty="0">
                <a:latin typeface="+mn-lt"/>
              </a:rPr>
              <a:t>+</a:t>
            </a:r>
            <a:endParaRPr lang="el-GR" altLang="el-GR" sz="2200" b="1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dirty="0">
                <a:latin typeface="+mn-lt"/>
              </a:rPr>
              <a:t>Συζυγή ζεύγη οξέος-βάσης : </a:t>
            </a:r>
            <a:r>
              <a:rPr lang="en-US" altLang="el-GR" sz="2200" dirty="0">
                <a:latin typeface="+mn-lt"/>
              </a:rPr>
              <a:t>H</a:t>
            </a:r>
            <a:r>
              <a:rPr lang="en-US" altLang="el-GR" sz="2200" baseline="-25000" dirty="0">
                <a:latin typeface="+mn-lt"/>
              </a:rPr>
              <a:t>2</a:t>
            </a:r>
            <a:r>
              <a:rPr lang="en-US" altLang="el-GR" sz="2200" dirty="0">
                <a:latin typeface="+mn-lt"/>
              </a:rPr>
              <a:t>SO</a:t>
            </a:r>
            <a:r>
              <a:rPr lang="en-US" altLang="el-GR" sz="2200" baseline="-25000" dirty="0">
                <a:latin typeface="+mn-lt"/>
              </a:rPr>
              <a:t>4</a:t>
            </a:r>
            <a:r>
              <a:rPr lang="en-US" altLang="el-GR" sz="2200" dirty="0">
                <a:latin typeface="+mn-lt"/>
              </a:rPr>
              <a:t>-HSO</a:t>
            </a:r>
            <a:r>
              <a:rPr lang="en-US" altLang="el-GR" sz="2200" baseline="-25000" dirty="0">
                <a:latin typeface="+mn-lt"/>
              </a:rPr>
              <a:t>4</a:t>
            </a:r>
            <a:r>
              <a:rPr lang="en-US" altLang="el-GR" sz="2200" baseline="30000" dirty="0">
                <a:latin typeface="+mn-lt"/>
              </a:rPr>
              <a:t>-</a:t>
            </a:r>
            <a:r>
              <a:rPr lang="en-US" altLang="el-GR" sz="2200" dirty="0">
                <a:latin typeface="+mn-lt"/>
              </a:rPr>
              <a:t> </a:t>
            </a:r>
            <a:r>
              <a:rPr lang="el-GR" altLang="el-GR" sz="2200" dirty="0">
                <a:latin typeface="+mn-lt"/>
              </a:rPr>
              <a:t>και </a:t>
            </a:r>
            <a:r>
              <a:rPr lang="en-US" altLang="el-GR" sz="2200" dirty="0">
                <a:latin typeface="+mn-lt"/>
              </a:rPr>
              <a:t>H</a:t>
            </a:r>
            <a:r>
              <a:rPr lang="en-US" altLang="el-GR" sz="2200" baseline="-25000" dirty="0">
                <a:latin typeface="+mn-lt"/>
              </a:rPr>
              <a:t>3</a:t>
            </a:r>
            <a:r>
              <a:rPr lang="en-US" altLang="el-GR" sz="2200" dirty="0">
                <a:latin typeface="+mn-lt"/>
              </a:rPr>
              <a:t>O</a:t>
            </a:r>
            <a:r>
              <a:rPr lang="en-US" altLang="el-GR" sz="2200" baseline="30000" dirty="0">
                <a:latin typeface="+mn-lt"/>
              </a:rPr>
              <a:t>+</a:t>
            </a:r>
            <a:r>
              <a:rPr lang="en-US" altLang="el-GR" sz="2200" dirty="0">
                <a:latin typeface="+mn-lt"/>
              </a:rPr>
              <a:t>-H</a:t>
            </a:r>
            <a:r>
              <a:rPr lang="en-US" altLang="el-GR" sz="2200" baseline="-25000" dirty="0">
                <a:latin typeface="+mn-lt"/>
              </a:rPr>
              <a:t>2</a:t>
            </a:r>
            <a:r>
              <a:rPr lang="en-US" altLang="el-GR" sz="2200" dirty="0">
                <a:latin typeface="+mn-lt"/>
              </a:rPr>
              <a:t>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2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200" b="1" dirty="0">
                <a:latin typeface="+mn-lt"/>
              </a:rPr>
              <a:t>NH</a:t>
            </a:r>
            <a:r>
              <a:rPr lang="en-US" altLang="el-GR" sz="2200" b="1" baseline="-25000" dirty="0">
                <a:latin typeface="+mn-lt"/>
              </a:rPr>
              <a:t>3</a:t>
            </a:r>
            <a:r>
              <a:rPr lang="en-US" altLang="el-GR" sz="2200" b="1" dirty="0">
                <a:latin typeface="+mn-lt"/>
              </a:rPr>
              <a:t> + HCl → NH</a:t>
            </a:r>
            <a:r>
              <a:rPr lang="en-US" altLang="el-GR" sz="2200" b="1" baseline="-25000" dirty="0">
                <a:latin typeface="+mn-lt"/>
              </a:rPr>
              <a:t>4</a:t>
            </a:r>
            <a:r>
              <a:rPr lang="en-US" altLang="el-GR" sz="2200" b="1" baseline="30000" dirty="0">
                <a:latin typeface="+mn-lt"/>
              </a:rPr>
              <a:t>+</a:t>
            </a:r>
            <a:r>
              <a:rPr lang="en-US" altLang="el-GR" sz="2200" b="1" dirty="0">
                <a:latin typeface="+mn-lt"/>
              </a:rPr>
              <a:t> + Cl</a:t>
            </a:r>
            <a:r>
              <a:rPr lang="en-US" altLang="el-GR" sz="2200" b="1" baseline="30000" dirty="0">
                <a:latin typeface="+mn-lt"/>
              </a:rPr>
              <a:t>-</a:t>
            </a:r>
            <a:endParaRPr lang="el-GR" altLang="el-GR" sz="2200" b="1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dirty="0">
                <a:latin typeface="+mn-lt"/>
              </a:rPr>
              <a:t>Συζυγή ζεύγη οξέος-βάσης : </a:t>
            </a:r>
            <a:r>
              <a:rPr lang="en-US" altLang="el-GR" sz="2200" dirty="0">
                <a:latin typeface="+mn-lt"/>
              </a:rPr>
              <a:t>NH</a:t>
            </a:r>
            <a:r>
              <a:rPr lang="en-US" altLang="el-GR" sz="2200" baseline="-25000" dirty="0">
                <a:latin typeface="+mn-lt"/>
              </a:rPr>
              <a:t>4</a:t>
            </a:r>
            <a:r>
              <a:rPr lang="en-US" altLang="el-GR" sz="2200" baseline="30000" dirty="0">
                <a:latin typeface="+mn-lt"/>
              </a:rPr>
              <a:t>+</a:t>
            </a:r>
            <a:r>
              <a:rPr lang="en-US" altLang="el-GR" sz="2200" dirty="0">
                <a:latin typeface="+mn-lt"/>
              </a:rPr>
              <a:t>-NH</a:t>
            </a:r>
            <a:r>
              <a:rPr lang="en-US" altLang="el-GR" sz="2200" baseline="-25000" dirty="0">
                <a:latin typeface="+mn-lt"/>
              </a:rPr>
              <a:t>3</a:t>
            </a:r>
            <a:r>
              <a:rPr lang="en-US" altLang="el-GR" sz="2200" dirty="0">
                <a:latin typeface="+mn-lt"/>
              </a:rPr>
              <a:t> </a:t>
            </a:r>
            <a:r>
              <a:rPr lang="el-GR" altLang="el-GR" sz="2200" dirty="0">
                <a:latin typeface="+mn-lt"/>
              </a:rPr>
              <a:t>και </a:t>
            </a:r>
            <a:r>
              <a:rPr lang="en-US" altLang="el-GR" sz="2200" dirty="0">
                <a:latin typeface="+mn-lt"/>
              </a:rPr>
              <a:t>HCl-Cl</a:t>
            </a:r>
            <a:r>
              <a:rPr lang="en-US" altLang="el-GR" sz="2200" baseline="30000" dirty="0">
                <a:latin typeface="+mn-lt"/>
              </a:rPr>
              <a:t>-</a:t>
            </a:r>
            <a:r>
              <a:rPr lang="en-US" altLang="el-GR" sz="2200" dirty="0">
                <a:latin typeface="+mn-lt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2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b="1" dirty="0">
                <a:latin typeface="+mn-lt"/>
              </a:rPr>
              <a:t>Η</a:t>
            </a:r>
            <a:r>
              <a:rPr lang="el-GR" altLang="el-GR" sz="2200" b="1" baseline="-25000" dirty="0">
                <a:latin typeface="+mn-lt"/>
              </a:rPr>
              <a:t>2</a:t>
            </a:r>
            <a:r>
              <a:rPr lang="el-GR" altLang="el-GR" sz="2200" b="1" dirty="0">
                <a:latin typeface="+mn-lt"/>
              </a:rPr>
              <a:t>Ο + Η</a:t>
            </a:r>
            <a:r>
              <a:rPr lang="el-GR" altLang="el-GR" sz="2200" b="1" baseline="-25000" dirty="0">
                <a:latin typeface="+mn-lt"/>
              </a:rPr>
              <a:t>2</a:t>
            </a:r>
            <a:r>
              <a:rPr lang="el-GR" altLang="el-GR" sz="2200" b="1" dirty="0">
                <a:latin typeface="+mn-lt"/>
              </a:rPr>
              <a:t>Ο ⇄ Η</a:t>
            </a:r>
            <a:r>
              <a:rPr lang="el-GR" altLang="el-GR" sz="2200" b="1" baseline="-25000" dirty="0">
                <a:latin typeface="+mn-lt"/>
              </a:rPr>
              <a:t>3</a:t>
            </a:r>
            <a:r>
              <a:rPr lang="el-GR" altLang="el-GR" sz="2200" b="1" dirty="0">
                <a:latin typeface="+mn-lt"/>
              </a:rPr>
              <a:t>Ο</a:t>
            </a:r>
            <a:r>
              <a:rPr lang="el-GR" altLang="el-GR" sz="2200" b="1" baseline="30000" dirty="0">
                <a:latin typeface="+mn-lt"/>
              </a:rPr>
              <a:t>+</a:t>
            </a:r>
            <a:r>
              <a:rPr lang="el-GR" altLang="el-GR" sz="2200" b="1" dirty="0">
                <a:latin typeface="+mn-lt"/>
              </a:rPr>
              <a:t> + ΟΗ</a:t>
            </a:r>
            <a:r>
              <a:rPr lang="el-GR" altLang="el-GR" sz="2200" b="1" baseline="30000" dirty="0">
                <a:latin typeface="+mn-lt"/>
              </a:rPr>
              <a:t>-</a:t>
            </a:r>
            <a:endParaRPr lang="el-GR" altLang="el-GR" sz="2200" b="1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dirty="0">
                <a:latin typeface="+mn-lt"/>
              </a:rPr>
              <a:t>Συζυγή ζεύγη οξέος-βάσης : Η</a:t>
            </a:r>
            <a:r>
              <a:rPr lang="el-GR" altLang="el-GR" sz="2200" baseline="-25000" dirty="0">
                <a:latin typeface="+mn-lt"/>
              </a:rPr>
              <a:t>2</a:t>
            </a:r>
            <a:r>
              <a:rPr lang="el-GR" altLang="el-GR" sz="2200" dirty="0">
                <a:latin typeface="+mn-lt"/>
              </a:rPr>
              <a:t>Ο-ΟΗ</a:t>
            </a:r>
            <a:r>
              <a:rPr lang="el-GR" altLang="el-GR" sz="2200" baseline="30000" dirty="0">
                <a:latin typeface="+mn-lt"/>
              </a:rPr>
              <a:t>-</a:t>
            </a:r>
            <a:r>
              <a:rPr lang="el-GR" altLang="el-GR" sz="2200" dirty="0">
                <a:latin typeface="+mn-lt"/>
              </a:rPr>
              <a:t> και Η</a:t>
            </a:r>
            <a:r>
              <a:rPr lang="el-GR" altLang="el-GR" sz="2200" baseline="-25000" dirty="0">
                <a:latin typeface="+mn-lt"/>
              </a:rPr>
              <a:t>3</a:t>
            </a:r>
            <a:r>
              <a:rPr lang="el-GR" altLang="el-GR" sz="2200" dirty="0">
                <a:latin typeface="+mn-lt"/>
              </a:rPr>
              <a:t>Ο</a:t>
            </a:r>
            <a:r>
              <a:rPr lang="el-GR" altLang="el-GR" sz="2200" baseline="30000" dirty="0">
                <a:latin typeface="+mn-lt"/>
              </a:rPr>
              <a:t>+</a:t>
            </a:r>
            <a:r>
              <a:rPr lang="el-GR" altLang="el-GR" sz="2200" dirty="0">
                <a:latin typeface="+mn-lt"/>
              </a:rPr>
              <a:t>-Η</a:t>
            </a:r>
            <a:r>
              <a:rPr lang="el-GR" altLang="el-GR" sz="2200" baseline="-25000" dirty="0">
                <a:latin typeface="+mn-lt"/>
              </a:rPr>
              <a:t>2</a:t>
            </a:r>
            <a:r>
              <a:rPr lang="el-GR" altLang="el-GR" sz="2200" dirty="0">
                <a:latin typeface="+mn-lt"/>
              </a:rPr>
              <a:t>Ο.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2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200" b="1" dirty="0">
                <a:latin typeface="+mn-lt"/>
              </a:rPr>
              <a:t>HS</a:t>
            </a:r>
            <a:r>
              <a:rPr lang="en-US" altLang="el-GR" sz="2200" b="1" baseline="30000" dirty="0">
                <a:latin typeface="+mn-lt"/>
              </a:rPr>
              <a:t>-</a:t>
            </a:r>
            <a:r>
              <a:rPr lang="en-US" altLang="el-GR" sz="2200" b="1" dirty="0">
                <a:latin typeface="+mn-lt"/>
              </a:rPr>
              <a:t> + H</a:t>
            </a:r>
            <a:r>
              <a:rPr lang="en-US" altLang="el-GR" sz="2200" b="1" baseline="-25000" dirty="0">
                <a:latin typeface="+mn-lt"/>
              </a:rPr>
              <a:t>2</a:t>
            </a:r>
            <a:r>
              <a:rPr lang="en-US" altLang="el-GR" sz="2200" b="1" dirty="0">
                <a:latin typeface="+mn-lt"/>
              </a:rPr>
              <a:t>O ⇄ S</a:t>
            </a:r>
            <a:r>
              <a:rPr lang="en-US" altLang="el-GR" sz="2200" b="1" baseline="30000" dirty="0">
                <a:latin typeface="+mn-lt"/>
              </a:rPr>
              <a:t>-2</a:t>
            </a:r>
            <a:r>
              <a:rPr lang="en-US" altLang="el-GR" sz="2200" b="1" dirty="0">
                <a:latin typeface="+mn-lt"/>
              </a:rPr>
              <a:t> + H</a:t>
            </a:r>
            <a:r>
              <a:rPr lang="en-US" altLang="el-GR" sz="2200" b="1" baseline="-25000" dirty="0">
                <a:latin typeface="+mn-lt"/>
              </a:rPr>
              <a:t>3</a:t>
            </a:r>
            <a:r>
              <a:rPr lang="en-US" altLang="el-GR" sz="2200" b="1" dirty="0">
                <a:latin typeface="+mn-lt"/>
              </a:rPr>
              <a:t>O</a:t>
            </a:r>
            <a:r>
              <a:rPr lang="en-US" altLang="el-GR" sz="2200" b="1" baseline="30000" dirty="0">
                <a:latin typeface="+mn-lt"/>
              </a:rPr>
              <a:t>+</a:t>
            </a:r>
            <a:endParaRPr lang="el-GR" altLang="el-GR" sz="2200" b="1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dirty="0">
                <a:latin typeface="+mn-lt"/>
              </a:rPr>
              <a:t>Συζυγή ζεύγη οξέος-βάσης : </a:t>
            </a:r>
            <a:r>
              <a:rPr lang="en-US" altLang="el-GR" sz="2200" dirty="0">
                <a:latin typeface="+mn-lt"/>
              </a:rPr>
              <a:t>HS</a:t>
            </a:r>
            <a:r>
              <a:rPr lang="en-US" altLang="el-GR" sz="2200" baseline="30000" dirty="0">
                <a:latin typeface="+mn-lt"/>
              </a:rPr>
              <a:t>-</a:t>
            </a:r>
            <a:r>
              <a:rPr lang="en-US" altLang="el-GR" sz="2200" dirty="0">
                <a:latin typeface="+mn-lt"/>
              </a:rPr>
              <a:t>-S</a:t>
            </a:r>
            <a:r>
              <a:rPr lang="en-US" altLang="el-GR" sz="2200" baseline="30000" dirty="0">
                <a:latin typeface="+mn-lt"/>
              </a:rPr>
              <a:t>-2</a:t>
            </a:r>
            <a:r>
              <a:rPr lang="en-US" altLang="el-GR" sz="2200" dirty="0">
                <a:latin typeface="+mn-lt"/>
              </a:rPr>
              <a:t> </a:t>
            </a:r>
            <a:r>
              <a:rPr lang="el-GR" altLang="el-GR" sz="2200" dirty="0">
                <a:latin typeface="+mn-lt"/>
              </a:rPr>
              <a:t>και </a:t>
            </a:r>
            <a:r>
              <a:rPr lang="en-US" altLang="el-GR" sz="2200" dirty="0">
                <a:latin typeface="+mn-lt"/>
              </a:rPr>
              <a:t>H</a:t>
            </a:r>
            <a:r>
              <a:rPr lang="en-US" altLang="el-GR" sz="2200" baseline="-25000" dirty="0">
                <a:latin typeface="+mn-lt"/>
              </a:rPr>
              <a:t>3</a:t>
            </a:r>
            <a:r>
              <a:rPr lang="en-US" altLang="el-GR" sz="2200" dirty="0">
                <a:latin typeface="+mn-lt"/>
              </a:rPr>
              <a:t>O</a:t>
            </a:r>
            <a:r>
              <a:rPr lang="en-US" altLang="el-GR" sz="2200" baseline="30000" dirty="0">
                <a:latin typeface="+mn-lt"/>
              </a:rPr>
              <a:t>+</a:t>
            </a:r>
            <a:r>
              <a:rPr lang="en-US" altLang="el-GR" sz="2200" dirty="0">
                <a:latin typeface="+mn-lt"/>
              </a:rPr>
              <a:t>-H</a:t>
            </a:r>
            <a:r>
              <a:rPr lang="en-US" altLang="el-GR" sz="2200" baseline="-25000" dirty="0">
                <a:latin typeface="+mn-lt"/>
              </a:rPr>
              <a:t>2</a:t>
            </a:r>
            <a:r>
              <a:rPr lang="en-US" altLang="el-GR" sz="2200" dirty="0">
                <a:latin typeface="+mn-lt"/>
              </a:rPr>
              <a:t>O</a:t>
            </a:r>
          </a:p>
        </p:txBody>
      </p:sp>
      <p:sp>
        <p:nvSpPr>
          <p:cNvPr id="9221" name="Rectangle 11"/>
          <p:cNvSpPr>
            <a:spLocks noChangeArrowheads="1"/>
          </p:cNvSpPr>
          <p:nvPr/>
        </p:nvSpPr>
        <p:spPr bwMode="auto">
          <a:xfrm>
            <a:off x="467544" y="5301208"/>
            <a:ext cx="85965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l-GR" altLang="el-GR" sz="2400" dirty="0" smtClean="0">
                <a:latin typeface="+mn-lt"/>
              </a:rPr>
              <a:t>Πρωτολυτική αντίδραση</a:t>
            </a:r>
            <a:r>
              <a:rPr lang="en-US" altLang="el-GR" sz="2400" dirty="0" smtClean="0">
                <a:latin typeface="+mn-lt"/>
              </a:rPr>
              <a:t>.</a:t>
            </a:r>
            <a:endParaRPr lang="en-US" altLang="el-GR" sz="2400" dirty="0" smtClean="0">
              <a:latin typeface="+mn-lt"/>
              <a:sym typeface="Wingdings" pitchFamily="2" charset="2"/>
            </a:endParaRPr>
          </a:p>
          <a:p>
            <a:pPr marL="342900" indent="-342900" eaLnBrk="1" hangingPunct="1">
              <a:spcBef>
                <a:spcPct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l-GR" altLang="el-GR" sz="2400" dirty="0" smtClean="0">
                <a:latin typeface="+mn-lt"/>
                <a:sym typeface="Wingdings" pitchFamily="2" charset="2"/>
              </a:rPr>
              <a:t>Αμφιπρωτικές </a:t>
            </a:r>
            <a:r>
              <a:rPr lang="el-GR" altLang="el-GR" sz="2400" dirty="0">
                <a:latin typeface="+mn-lt"/>
                <a:sym typeface="Wingdings" pitchFamily="2" charset="2"/>
              </a:rPr>
              <a:t>ουσίες ή </a:t>
            </a:r>
            <a:r>
              <a:rPr lang="el-GR" altLang="el-GR" sz="2400" dirty="0">
                <a:latin typeface="+mn-lt"/>
              </a:rPr>
              <a:t>αμφολύτες ή επαμφοτερίζοντα </a:t>
            </a:r>
            <a:r>
              <a:rPr lang="el-GR" altLang="el-GR" sz="2400" dirty="0" smtClean="0">
                <a:latin typeface="+mn-lt"/>
              </a:rPr>
              <a:t>σώματα</a:t>
            </a:r>
            <a:r>
              <a:rPr lang="el-GR" altLang="el-GR" sz="2400" dirty="0">
                <a:latin typeface="+mn-lt"/>
              </a:rPr>
              <a:t>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7297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Διαφορές </a:t>
            </a:r>
            <a:r>
              <a:rPr lang="en-US" altLang="el-GR" dirty="0" smtClean="0"/>
              <a:t>Arrhenius </a:t>
            </a:r>
            <a:r>
              <a:rPr lang="el-GR" altLang="el-GR" dirty="0" smtClean="0"/>
              <a:t>και </a:t>
            </a:r>
            <a:r>
              <a:rPr lang="en-US" altLang="el-GR" dirty="0" smtClean="0"/>
              <a:t>Brönsted-Lowry</a:t>
            </a:r>
            <a:endParaRPr lang="el-GR" altLang="el-GR" dirty="0" smtClean="0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251520" y="1628800"/>
            <a:ext cx="3960440" cy="3884910"/>
          </a:xfrm>
          <a:prstGeom prst="rect">
            <a:avLst/>
          </a:prstGeom>
          <a:noFill/>
          <a:ln w="9525">
            <a:solidFill>
              <a:srgbClr val="004A8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defRPr/>
            </a:pPr>
            <a:r>
              <a:rPr lang="el-GR" sz="2200" b="1" dirty="0">
                <a:latin typeface="+mn-lt"/>
              </a:rPr>
              <a:t>Θεωρία </a:t>
            </a:r>
            <a:r>
              <a:rPr lang="en-US" sz="2200" b="1" dirty="0" smtClean="0">
                <a:latin typeface="+mn-lt"/>
              </a:rPr>
              <a:t>Arrhenius</a:t>
            </a:r>
            <a:endParaRPr lang="en-US" sz="2200" b="1" dirty="0">
              <a:latin typeface="+mn-lt"/>
            </a:endParaRPr>
          </a:p>
          <a:p>
            <a:pPr marL="285750" indent="-28575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l-GR" sz="2200" dirty="0" smtClean="0">
                <a:latin typeface="+mn-lt"/>
              </a:rPr>
              <a:t>Η </a:t>
            </a:r>
            <a:r>
              <a:rPr lang="el-GR" sz="2200" dirty="0">
                <a:latin typeface="+mn-lt"/>
              </a:rPr>
              <a:t>συμπεριφορά ενός οξέος και μιας βάσης εκδηλώνεται </a:t>
            </a:r>
            <a:r>
              <a:rPr lang="el-GR" sz="2200" b="1" dirty="0">
                <a:latin typeface="+mn-lt"/>
              </a:rPr>
              <a:t>μόνο</a:t>
            </a:r>
            <a:r>
              <a:rPr lang="el-GR" sz="2200" dirty="0">
                <a:latin typeface="+mn-lt"/>
              </a:rPr>
              <a:t> σε υδατικά διαλύματα και ανεξάρτητα από την παρουσία βάσης και οξέος, αντίστοιχα.</a:t>
            </a:r>
          </a:p>
          <a:p>
            <a:pPr marL="285750" indent="-28575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l-GR" sz="2200" dirty="0">
                <a:latin typeface="+mn-lt"/>
              </a:rPr>
              <a:t> Εξουδετέρωση:</a:t>
            </a:r>
          </a:p>
          <a:p>
            <a:pPr algn="ctr">
              <a:lnSpc>
                <a:spcPct val="110000"/>
              </a:lnSpc>
              <a:spcBef>
                <a:spcPts val="1200"/>
              </a:spcBef>
              <a:defRPr/>
            </a:pPr>
            <a:r>
              <a:rPr lang="el-GR" sz="2200" b="1" dirty="0">
                <a:latin typeface="+mn-lt"/>
              </a:rPr>
              <a:t>Η</a:t>
            </a:r>
            <a:r>
              <a:rPr lang="el-GR" sz="2200" b="1" baseline="30000" dirty="0">
                <a:latin typeface="+mn-lt"/>
              </a:rPr>
              <a:t>+</a:t>
            </a:r>
            <a:r>
              <a:rPr lang="el-GR" sz="2200" b="1" dirty="0">
                <a:latin typeface="+mn-lt"/>
              </a:rPr>
              <a:t> + ΟΗ</a:t>
            </a:r>
            <a:r>
              <a:rPr lang="el-GR" sz="2200" b="1" baseline="30000" dirty="0">
                <a:latin typeface="+mn-lt"/>
              </a:rPr>
              <a:t>-</a:t>
            </a:r>
            <a:r>
              <a:rPr lang="el-GR" sz="2200" b="1" dirty="0">
                <a:latin typeface="+mn-lt"/>
              </a:rPr>
              <a:t> </a:t>
            </a:r>
            <a:r>
              <a:rPr lang="el-GR" sz="2200" b="1" dirty="0">
                <a:latin typeface="+mn-lt"/>
                <a:sym typeface="Wingdings"/>
              </a:rPr>
              <a:t> </a:t>
            </a:r>
            <a:r>
              <a:rPr lang="el-GR" sz="2200" b="1" dirty="0">
                <a:latin typeface="+mn-lt"/>
              </a:rPr>
              <a:t>Η</a:t>
            </a:r>
            <a:r>
              <a:rPr lang="el-GR" sz="2200" b="1" baseline="-25000" dirty="0">
                <a:latin typeface="+mn-lt"/>
              </a:rPr>
              <a:t>2</a:t>
            </a:r>
            <a:r>
              <a:rPr lang="el-GR" sz="2200" b="1" dirty="0">
                <a:latin typeface="+mn-lt"/>
              </a:rPr>
              <a:t>Ο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4355976" y="1628800"/>
            <a:ext cx="4680520" cy="3687163"/>
          </a:xfrm>
          <a:prstGeom prst="rect">
            <a:avLst/>
          </a:prstGeom>
          <a:noFill/>
          <a:ln w="9525">
            <a:solidFill>
              <a:srgbClr val="004A8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defRPr/>
            </a:pPr>
            <a:r>
              <a:rPr lang="el-GR" sz="2200" b="1" dirty="0">
                <a:latin typeface="+mn-lt"/>
              </a:rPr>
              <a:t>Θεωρία </a:t>
            </a:r>
            <a:r>
              <a:rPr lang="en-US" sz="2200" b="1" dirty="0" smtClean="0">
                <a:latin typeface="+mn-lt"/>
              </a:rPr>
              <a:t>Brönsted-Lowry</a:t>
            </a:r>
            <a:endParaRPr lang="en-US" sz="2200" dirty="0">
              <a:latin typeface="+mn-lt"/>
            </a:endParaRPr>
          </a:p>
          <a:p>
            <a:pPr marL="285750" indent="-28575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n-lt"/>
              </a:rPr>
              <a:t> </a:t>
            </a:r>
            <a:r>
              <a:rPr lang="el-GR" sz="2200" dirty="0">
                <a:latin typeface="+mn-lt"/>
              </a:rPr>
              <a:t>Η συμπεριφορά ενός οξέος και μιας βάσης εκδηλώνεται σε οποιοδήποτε </a:t>
            </a:r>
            <a:r>
              <a:rPr lang="el-GR" sz="2200" dirty="0" smtClean="0">
                <a:latin typeface="+mn-lt"/>
              </a:rPr>
              <a:t>περιβάλλον</a:t>
            </a:r>
            <a:r>
              <a:rPr lang="en-US" sz="2200" dirty="0" smtClean="0">
                <a:latin typeface="+mn-lt"/>
              </a:rPr>
              <a:t>.</a:t>
            </a:r>
            <a:endParaRPr lang="el-GR" sz="2200" dirty="0">
              <a:latin typeface="+mn-lt"/>
            </a:endParaRPr>
          </a:p>
          <a:p>
            <a:pPr marL="285750" indent="-28575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l-GR" sz="2200" dirty="0" smtClean="0">
                <a:latin typeface="+mn-lt"/>
              </a:rPr>
              <a:t>Για </a:t>
            </a:r>
            <a:r>
              <a:rPr lang="el-GR" sz="2200" dirty="0">
                <a:latin typeface="+mn-lt"/>
              </a:rPr>
              <a:t>τη δράση του οξέος απαιτείται η παρουσία βάσης και αντίστροφα.</a:t>
            </a:r>
          </a:p>
          <a:p>
            <a:pPr marL="285750" indent="-28575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l-GR" sz="2200" dirty="0" smtClean="0">
                <a:latin typeface="+mn-lt"/>
              </a:rPr>
              <a:t>Εξουδετέρωση</a:t>
            </a:r>
            <a:r>
              <a:rPr lang="el-GR" sz="2200" dirty="0">
                <a:latin typeface="+mn-lt"/>
              </a:rPr>
              <a:t>:</a:t>
            </a:r>
          </a:p>
          <a:p>
            <a:pPr algn="ctr">
              <a:lnSpc>
                <a:spcPct val="110000"/>
              </a:lnSpc>
              <a:spcBef>
                <a:spcPts val="1200"/>
              </a:spcBef>
              <a:defRPr/>
            </a:pPr>
            <a:r>
              <a:rPr lang="el-GR" sz="2200" b="1" dirty="0">
                <a:latin typeface="+mn-lt"/>
              </a:rPr>
              <a:t>Οξύ </a:t>
            </a:r>
            <a:r>
              <a:rPr lang="el-GR" sz="2200" b="1" baseline="-25000" dirty="0">
                <a:latin typeface="+mn-lt"/>
              </a:rPr>
              <a:t>(1)</a:t>
            </a:r>
            <a:r>
              <a:rPr lang="el-GR" sz="2200" b="1" dirty="0">
                <a:latin typeface="+mn-lt"/>
              </a:rPr>
              <a:t> + βάση </a:t>
            </a:r>
            <a:r>
              <a:rPr lang="el-GR" sz="2200" b="1" baseline="-25000" dirty="0">
                <a:latin typeface="+mn-lt"/>
              </a:rPr>
              <a:t>(2)</a:t>
            </a:r>
            <a:r>
              <a:rPr lang="el-GR" sz="2200" b="1" dirty="0">
                <a:latin typeface="+mn-lt"/>
              </a:rPr>
              <a:t> </a:t>
            </a:r>
            <a:r>
              <a:rPr lang="el-GR" sz="2200" b="1" dirty="0">
                <a:latin typeface="+mn-lt"/>
                <a:sym typeface="Wingdings"/>
              </a:rPr>
              <a:t> </a:t>
            </a:r>
            <a:r>
              <a:rPr lang="el-GR" sz="2200" b="1" dirty="0">
                <a:latin typeface="+mn-lt"/>
              </a:rPr>
              <a:t>Οξύ </a:t>
            </a:r>
            <a:r>
              <a:rPr lang="el-GR" sz="2200" b="1" baseline="-25000" dirty="0">
                <a:latin typeface="+mn-lt"/>
              </a:rPr>
              <a:t>(2)</a:t>
            </a:r>
            <a:r>
              <a:rPr lang="el-GR" sz="2200" b="1" dirty="0">
                <a:latin typeface="+mn-lt"/>
              </a:rPr>
              <a:t> + βάση </a:t>
            </a:r>
            <a:r>
              <a:rPr lang="el-GR" sz="2200" b="1" baseline="-25000" dirty="0">
                <a:latin typeface="+mn-lt"/>
              </a:rPr>
              <a:t>(1)</a:t>
            </a:r>
            <a:r>
              <a:rPr lang="el-GR" sz="2200" b="1" dirty="0">
                <a:latin typeface="+mn-lt"/>
              </a:rPr>
              <a:t> </a:t>
            </a:r>
            <a:endParaRPr lang="en-US" sz="2200" b="1" dirty="0" smtClean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6194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YT_SHOW_AFTER" val="0"/>
  <p:tag name="ISPRING_YT_WEB_ADDRESS" val="http://www.youtube.com/v/CLHP4r0E7hg?feature=related"/>
</p:tagLst>
</file>

<file path=ppt/theme/theme1.xml><?xml version="1.0" encoding="utf-8"?>
<a:theme xmlns:a="http://schemas.openxmlformats.org/drawingml/2006/main" name="exo-opistho_simeiomata">
  <a:themeElements>
    <a:clrScheme name="Προσαρμοσμένο 23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91</TotalTime>
  <Words>1739</Words>
  <Application>Microsoft Office PowerPoint</Application>
  <PresentationFormat>Προβολή στην οθόνη (4:3)</PresentationFormat>
  <Paragraphs>221</Paragraphs>
  <Slides>27</Slides>
  <Notes>20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27</vt:i4>
      </vt:variant>
    </vt:vector>
  </HeadingPairs>
  <TitlesOfParts>
    <vt:vector size="29" baseType="lpstr">
      <vt:lpstr>exo-opistho_simeiomata</vt:lpstr>
      <vt:lpstr>OC_template_updated</vt:lpstr>
      <vt:lpstr>Ανόργανη και Οργανική Χημεία (Θ)</vt:lpstr>
      <vt:lpstr>Ηλεκτρολύτες</vt:lpstr>
      <vt:lpstr>Διάσταση ηλεκτρολυτών 1/2</vt:lpstr>
      <vt:lpstr>Διάσταση ηλεκτρολυτών 2/2</vt:lpstr>
      <vt:lpstr>Ιοντισμός ηλεκτρολυτών</vt:lpstr>
      <vt:lpstr>Οξέα – Βάσεις κατά Arrhenius</vt:lpstr>
      <vt:lpstr>Οξέα – Βάσεις κατά Brönsted-Lowry 1/2</vt:lpstr>
      <vt:lpstr>Οξέα – Βάσεις κατά Brönsted-Lowry 2/2</vt:lpstr>
      <vt:lpstr>Διαφορές Arrhenius και Brönsted-Lowry</vt:lpstr>
      <vt:lpstr>Οξέα – Βάσεις κατά Lewis 1/3</vt:lpstr>
      <vt:lpstr>Οξέα – Βάσεις κατά Lewis 2/3</vt:lpstr>
      <vt:lpstr>Οξέα – Βάσεις κατά Lewis 3/3</vt:lpstr>
      <vt:lpstr>Ταξινόμηση των οξέων 1/4</vt:lpstr>
      <vt:lpstr>Ταξινόμηση των οξέων 2/4</vt:lpstr>
      <vt:lpstr>Ταξινόμηση των οξέων 3/4</vt:lpstr>
      <vt:lpstr>Ταξινόμηση των οξέων 4/4</vt:lpstr>
      <vt:lpstr>Ερωτήσεις </vt:lpstr>
      <vt:lpstr>Ερωτήσεις 1/3</vt:lpstr>
      <vt:lpstr>Ερωτήσεις 2/3</vt:lpstr>
      <vt:lpstr>Ερωτήσεις 3/3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Ανόργανη και Οργανική Χημεία (Θ)</dc:title>
  <dc:creator>opencourses@teiath.gr</dc:creator>
  <cp:lastModifiedBy>natasakar new</cp:lastModifiedBy>
  <cp:revision>17</cp:revision>
  <dcterms:created xsi:type="dcterms:W3CDTF">2015-05-14T08:20:43Z</dcterms:created>
  <dcterms:modified xsi:type="dcterms:W3CDTF">2015-07-21T10:43:55Z</dcterms:modified>
</cp:coreProperties>
</file>