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257" r:id="rId12"/>
    <p:sldId id="262" r:id="rId13"/>
    <p:sldId id="264" r:id="rId14"/>
    <p:sldId id="302" r:id="rId15"/>
    <p:sldId id="303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820000"/>
    <a:srgbClr val="003300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89108" autoAdjust="0"/>
  </p:normalViewPr>
  <p:slideViewPr>
    <p:cSldViewPr>
      <p:cViewPr>
        <p:scale>
          <a:sx n="100" d="100"/>
          <a:sy n="100" d="100"/>
        </p:scale>
        <p:origin x="-211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3579-6D48-4CFE-A7B0-87CF50F4D7B7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A44-4478-47C0-AB62-BB3A827614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38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EE16A-FE70-4B47-8C51-9A776165018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638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2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1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6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4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Ανάλυση Βιολογικών Υγρών &amp; Εκκριμάτων (Ε)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300" b="1" dirty="0" smtClean="0"/>
              <a:t>Ενότητα 7</a:t>
            </a:r>
            <a:r>
              <a:rPr lang="el-GR" sz="3300" dirty="0" smtClean="0"/>
              <a:t>:</a:t>
            </a:r>
            <a:r>
              <a:rPr lang="en-US" sz="3300" dirty="0" smtClean="0"/>
              <a:t> </a:t>
            </a:r>
            <a:r>
              <a:rPr lang="el-GR" sz="3300" dirty="0" smtClean="0"/>
              <a:t>Ο προσδιορισμός της συγκέντρωσης και του αριθμού των σπερματοζωαρίων</a:t>
            </a:r>
            <a:endParaRPr lang="el-GR" sz="33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«Ανάλυση Βιολογικών Υγρών &amp; Εκκριμάτων (Ε). </a:t>
            </a:r>
            <a:r>
              <a:rPr lang="el-GR" sz="2000" dirty="0"/>
              <a:t>Ενότητα </a:t>
            </a:r>
            <a:r>
              <a:rPr lang="el-GR" sz="2000" dirty="0" smtClean="0"/>
              <a:t>7: Ο προσδιορισμός της συγκέντρωσης και του αριθμού των σπερματοζωαρίων».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9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11471"/>
              </p:ext>
            </p:extLst>
          </p:nvPr>
        </p:nvGraphicFramePr>
        <p:xfrm>
          <a:off x="467544" y="3212976"/>
          <a:ext cx="8137525" cy="3017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74900"/>
                <a:gridCol w="2193925"/>
                <a:gridCol w="1335088"/>
                <a:gridCol w="2233612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Αριθμός σπερματοζωαρίων από 4 οπτικά πεδία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Αραίωση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Δείγμα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Διάλυμα φορμαλδεΰδης – όξινου ανθρακικού νατρίου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solidFill>
                      <a:srgbClr val="004B82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Μέθοδος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Swim-up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: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(1 +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15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: 5    (1 + 4)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– 40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: 10  (1 + 9)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 – 200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: 20  (1 + 19)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 200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: 50  (1 + 49)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αριθμού </a:t>
            </a:r>
            <a:r>
              <a:rPr lang="el-GR" dirty="0" smtClean="0"/>
              <a:t>σπερματοζωαρίων </a:t>
            </a:r>
            <a:r>
              <a:rPr lang="el-GR" sz="3600" b="0" dirty="0" smtClean="0"/>
              <a:t>(1 </a:t>
            </a:r>
            <a:r>
              <a:rPr lang="el-GR" sz="3600" b="0" dirty="0" smtClean="0"/>
              <a:t>από 7) 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00200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 smtClean="0"/>
              <a:t>Μετράμε </a:t>
            </a:r>
            <a:r>
              <a:rPr lang="el-GR" sz="2400" dirty="0"/>
              <a:t>σε μικροσκόπιο αντίθετης φάσης τον αριθμό των σπερματοζωαρίων τεσσάρων οπτικών πεδίων.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 smtClean="0"/>
              <a:t>Από </a:t>
            </a:r>
            <a:r>
              <a:rPr lang="el-GR" sz="2400" dirty="0"/>
              <a:t>τον μέσο όρο των οπτικών πεδίων προσδιορίζουμε τι αραίωση θα κάνουμε στο νωπό ρευστοποιημένο δείγμα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686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36385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581473"/>
            <a:ext cx="36004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αριθμού </a:t>
            </a:r>
            <a:r>
              <a:rPr lang="el-GR" dirty="0" smtClean="0"/>
              <a:t>σπερματοζωαρίων </a:t>
            </a:r>
            <a:r>
              <a:rPr lang="el-GR" b="0" dirty="0" smtClean="0"/>
              <a:t>(2 </a:t>
            </a:r>
            <a:r>
              <a:rPr lang="el-GR" b="0" dirty="0" smtClean="0"/>
              <a:t>από 7)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sz="2400" dirty="0" smtClean="0"/>
              <a:t>Κάνουμε </a:t>
            </a:r>
            <a:r>
              <a:rPr lang="el-GR" sz="2400" dirty="0"/>
              <a:t>την προηγούμενη αραίωση με σιφώνιο </a:t>
            </a:r>
            <a:r>
              <a:rPr lang="el-GR" sz="2400" b="1" dirty="0">
                <a:solidFill>
                  <a:srgbClr val="004B82"/>
                </a:solidFill>
              </a:rPr>
              <a:t>θετικής αναρρόφησης</a:t>
            </a:r>
            <a:r>
              <a:rPr lang="el-GR" sz="2400" dirty="0">
                <a:solidFill>
                  <a:srgbClr val="004B82"/>
                </a:solidFill>
              </a:rPr>
              <a:t>.</a:t>
            </a:r>
          </a:p>
          <a:p>
            <a:pPr marL="457200" indent="-457200">
              <a:buFont typeface="+mj-lt"/>
              <a:buAutoNum type="arabicPeriod" startAt="3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913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594" y="2679594"/>
            <a:ext cx="4572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362" y="4725144"/>
            <a:ext cx="42195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5 - TextBox"/>
          <p:cNvSpPr txBox="1">
            <a:spLocks noChangeArrowheads="1"/>
          </p:cNvSpPr>
          <p:nvPr/>
        </p:nvSpPr>
        <p:spPr bwMode="auto">
          <a:xfrm>
            <a:off x="5523585" y="2796332"/>
            <a:ext cx="3646406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sz="2400" dirty="0">
                <a:latin typeface="+mn-lt"/>
              </a:rPr>
              <a:t>Η συγκόλληση της καλυπτρίδας επιβεβαιώνεται από τους δακτυλίους </a:t>
            </a:r>
            <a:r>
              <a:rPr lang="en-US" sz="2400" dirty="0">
                <a:latin typeface="+mn-lt"/>
              </a:rPr>
              <a:t>Newton </a:t>
            </a:r>
            <a:r>
              <a:rPr lang="el-GR" sz="2400" dirty="0">
                <a:latin typeface="+mn-lt"/>
              </a:rPr>
              <a:t>που εμφανίζονται στο πλάι.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αριθμού </a:t>
            </a:r>
            <a:r>
              <a:rPr lang="el-GR" dirty="0" smtClean="0"/>
              <a:t>σπερματοζωαρίων </a:t>
            </a:r>
            <a:r>
              <a:rPr lang="el-GR" b="0" dirty="0" smtClean="0"/>
              <a:t>(3 </a:t>
            </a:r>
            <a:r>
              <a:rPr lang="el-GR" b="0" dirty="0" smtClean="0"/>
              <a:t>από 7)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00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sz="2400" dirty="0" smtClean="0"/>
              <a:t>Τοποθετούμε </a:t>
            </a:r>
            <a:r>
              <a:rPr lang="el-GR" sz="2400" dirty="0"/>
              <a:t>πάνω σε πλάκα </a:t>
            </a:r>
            <a:r>
              <a:rPr lang="en-US" sz="2400" dirty="0"/>
              <a:t>Neubauer  </a:t>
            </a:r>
            <a:r>
              <a:rPr lang="el-GR" sz="2400" dirty="0"/>
              <a:t>μία </a:t>
            </a:r>
            <a:r>
              <a:rPr lang="el-GR" sz="2400" b="1" dirty="0">
                <a:solidFill>
                  <a:srgbClr val="004B82"/>
                </a:solidFill>
              </a:rPr>
              <a:t>ειδική καλυπτρίδα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για πλάκα </a:t>
            </a:r>
            <a:r>
              <a:rPr lang="en-US" sz="2400" dirty="0"/>
              <a:t>Neubauer.  </a:t>
            </a:r>
            <a:r>
              <a:rPr lang="el-GR" sz="2400" dirty="0"/>
              <a:t>Βρέχουμε ελαφρά τα δύο πλαϊνά αυλάκια της πλάκας </a:t>
            </a:r>
            <a:r>
              <a:rPr lang="en-US" sz="2400" dirty="0"/>
              <a:t>Neubauer </a:t>
            </a:r>
            <a:r>
              <a:rPr lang="el-GR" sz="2400" dirty="0"/>
              <a:t>και τρίβουμε την καλυπτρίδα πάνω σε αυτά μέχρι να κολλήσει σταθερά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961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23422"/>
            <a:ext cx="69850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457200" y="5157788"/>
            <a:ext cx="82089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 startAt="6"/>
            </a:pPr>
            <a:r>
              <a:rPr lang="el-GR" sz="2400" dirty="0" smtClean="0">
                <a:latin typeface="+mn-lt"/>
              </a:rPr>
              <a:t>Στη </a:t>
            </a:r>
            <a:r>
              <a:rPr lang="el-GR" sz="2400" dirty="0">
                <a:latin typeface="+mn-lt"/>
              </a:rPr>
              <a:t>συνέχεια το δείγμα τοποθετείται σε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υγρό θάλαμο </a:t>
            </a:r>
            <a:r>
              <a:rPr lang="el-GR" sz="2400" dirty="0">
                <a:latin typeface="+mn-lt"/>
              </a:rPr>
              <a:t>για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15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λεπτά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(τρυβλίο με βρεγμένο χαρτί) προκειμένου τα σπερματοζωάρια να καθιζήσουν στον πυθμένα της πλάκας </a:t>
            </a:r>
            <a:r>
              <a:rPr lang="en-US" sz="2400" dirty="0">
                <a:latin typeface="+mn-lt"/>
              </a:rPr>
              <a:t>Neubauer</a:t>
            </a:r>
            <a:r>
              <a:rPr lang="el-GR" sz="2400" dirty="0">
                <a:latin typeface="+mn-lt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αριθμού </a:t>
            </a:r>
            <a:r>
              <a:rPr lang="el-GR" dirty="0" smtClean="0"/>
              <a:t>σπερματοζωαρίων </a:t>
            </a:r>
            <a:r>
              <a:rPr lang="el-GR" b="0" dirty="0" smtClean="0"/>
              <a:t>(4 </a:t>
            </a:r>
            <a:r>
              <a:rPr lang="el-GR" b="0" dirty="0" smtClean="0"/>
              <a:t>από 7)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1600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To</a:t>
            </a:r>
            <a:r>
              <a:rPr lang="el-GR" sz="2400" dirty="0" smtClean="0"/>
              <a:t> </a:t>
            </a:r>
            <a:r>
              <a:rPr lang="el-GR" sz="2400" dirty="0"/>
              <a:t>αραιωμένο δείγμα αναδεύεται καλά σε </a:t>
            </a:r>
            <a:r>
              <a:rPr lang="en-US" sz="2400" b="1" dirty="0">
                <a:solidFill>
                  <a:srgbClr val="004B82"/>
                </a:solidFill>
              </a:rPr>
              <a:t>vortex</a:t>
            </a:r>
            <a:r>
              <a:rPr lang="en-US" sz="2400" b="1" dirty="0"/>
              <a:t> </a:t>
            </a:r>
            <a:r>
              <a:rPr lang="el-GR" sz="2400" dirty="0"/>
              <a:t>για 15 δευτερόλεπτα. Η τοποθέτηση του αραιωμένου δείγματος πάνω στην πλάκα </a:t>
            </a:r>
            <a:r>
              <a:rPr lang="en-US" sz="2400" dirty="0"/>
              <a:t>Neubauer</a:t>
            </a:r>
            <a:r>
              <a:rPr lang="el-GR" sz="2400" dirty="0"/>
              <a:t> γίνεται με πιπέτα των </a:t>
            </a:r>
            <a:r>
              <a:rPr lang="el-GR" sz="2400" b="1" dirty="0">
                <a:solidFill>
                  <a:srgbClr val="004B82"/>
                </a:solidFill>
              </a:rPr>
              <a:t>10</a:t>
            </a:r>
            <a:r>
              <a:rPr lang="el-GR" sz="2400" dirty="0">
                <a:solidFill>
                  <a:srgbClr val="004B82"/>
                </a:solidFill>
              </a:rPr>
              <a:t> </a:t>
            </a:r>
            <a:r>
              <a:rPr lang="el-GR" sz="2400" b="1" dirty="0" smtClean="0">
                <a:solidFill>
                  <a:srgbClr val="004B82"/>
                </a:solidFill>
              </a:rPr>
              <a:t>μ</a:t>
            </a:r>
            <a:r>
              <a:rPr lang="en-US" sz="2400" b="1" dirty="0" smtClean="0">
                <a:solidFill>
                  <a:srgbClr val="004B82"/>
                </a:solidFill>
              </a:rPr>
              <a:t>L</a:t>
            </a:r>
            <a:r>
              <a:rPr lang="el-GR" sz="2400" b="1" dirty="0" smtClean="0"/>
              <a:t>. </a:t>
            </a:r>
            <a:r>
              <a:rPr lang="el-GR" sz="2400" dirty="0"/>
              <a:t>Το γέμισμα γίνεται προσεκτικά για να μην ξεχειλίσει ο χώρος της πλάκας. </a:t>
            </a:r>
          </a:p>
          <a:p>
            <a:pPr marL="457200" indent="-457200">
              <a:buFont typeface="+mj-lt"/>
              <a:buAutoNum type="arabicPeriod" startAt="5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567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4803202" y="1319276"/>
            <a:ext cx="41764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79388">
              <a:lnSpc>
                <a:spcPct val="125000"/>
              </a:lnSpc>
            </a:pPr>
            <a:r>
              <a:rPr lang="el-GR" sz="2400" dirty="0">
                <a:latin typeface="+mn-lt"/>
              </a:rPr>
              <a:t>7. Πρώτα μετράμε τον αριθμό των σπερματοζωαρίων στο άνω αριστερό τετράγωνο.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5289" y="1340768"/>
            <a:ext cx="7993136" cy="5389170"/>
            <a:chOff x="395288" y="404813"/>
            <a:chExt cx="8289925" cy="5827712"/>
          </a:xfrm>
        </p:grpSpPr>
        <p:grpSp>
          <p:nvGrpSpPr>
            <p:cNvPr id="4" name="Group 3"/>
            <p:cNvGrpSpPr/>
            <p:nvPr/>
          </p:nvGrpSpPr>
          <p:grpSpPr>
            <a:xfrm>
              <a:off x="395288" y="404813"/>
              <a:ext cx="4248150" cy="1911350"/>
              <a:chOff x="395288" y="404813"/>
              <a:chExt cx="4248150" cy="1911350"/>
            </a:xfrm>
          </p:grpSpPr>
          <p:pic>
            <p:nvPicPr>
              <p:cNvPr id="33794" name="Picture 4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288" y="404813"/>
                <a:ext cx="4248150" cy="19113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795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075" y="620713"/>
                <a:ext cx="606425" cy="6175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796" name="Picture 6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075" y="1484313"/>
                <a:ext cx="606425" cy="6175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7895" name="Picture 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2924175"/>
              <a:ext cx="3611562" cy="320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>
              <a:off x="2700338" y="1484313"/>
              <a:ext cx="1150937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 flipH="1">
              <a:off x="468313" y="1484313"/>
              <a:ext cx="1727200" cy="1512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pic>
          <p:nvPicPr>
            <p:cNvPr id="37898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3213100"/>
              <a:ext cx="3105150" cy="301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 flipH="1">
              <a:off x="2555875" y="3284538"/>
              <a:ext cx="3095625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 flipH="1" flipV="1">
              <a:off x="2627313" y="5013325"/>
              <a:ext cx="3097212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 flipH="1">
              <a:off x="5651500" y="2060575"/>
              <a:ext cx="576263" cy="1223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>
              <a:off x="6227763" y="2060575"/>
              <a:ext cx="0" cy="1223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αριθμού </a:t>
            </a:r>
            <a:r>
              <a:rPr lang="el-GR" dirty="0" smtClean="0"/>
              <a:t>σπερματοζωαρίων</a:t>
            </a:r>
            <a:r>
              <a:rPr lang="en-US" dirty="0" smtClean="0"/>
              <a:t> </a:t>
            </a:r>
            <a:r>
              <a:rPr lang="el-GR" b="0" dirty="0" smtClean="0"/>
              <a:t>(</a:t>
            </a:r>
            <a:r>
              <a:rPr lang="en-US" b="0" dirty="0" smtClean="0"/>
              <a:t>5</a:t>
            </a:r>
            <a:r>
              <a:rPr lang="el-GR" b="0" dirty="0" smtClean="0"/>
              <a:t> </a:t>
            </a:r>
            <a:r>
              <a:rPr lang="el-GR" b="0" dirty="0" smtClean="0"/>
              <a:t>από 7)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01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αριθμού </a:t>
            </a:r>
            <a:r>
              <a:rPr lang="el-GR" dirty="0" smtClean="0"/>
              <a:t>σπερματοζωαρίων</a:t>
            </a:r>
            <a:r>
              <a:rPr lang="en-US" dirty="0" smtClean="0"/>
              <a:t> </a:t>
            </a:r>
            <a:r>
              <a:rPr lang="el-GR" b="0" dirty="0" smtClean="0"/>
              <a:t>(</a:t>
            </a:r>
            <a:r>
              <a:rPr lang="en-US" b="0" dirty="0" smtClean="0"/>
              <a:t>6</a:t>
            </a:r>
            <a:r>
              <a:rPr lang="el-GR" b="0" dirty="0" smtClean="0"/>
              <a:t> </a:t>
            </a:r>
            <a:r>
              <a:rPr lang="el-GR" b="0" dirty="0"/>
              <a:t>από </a:t>
            </a:r>
            <a:r>
              <a:rPr lang="en-US" b="0" dirty="0" smtClean="0"/>
              <a:t>7</a:t>
            </a:r>
            <a:r>
              <a:rPr lang="el-GR" b="0" dirty="0" smtClean="0"/>
              <a:t>) </a:t>
            </a:r>
            <a:endParaRPr lang="el-GR" dirty="0"/>
          </a:p>
        </p:txBody>
      </p:sp>
      <p:sp>
        <p:nvSpPr>
          <p:cNvPr id="34836" name="Rectangle 58"/>
          <p:cNvSpPr>
            <a:spLocks noChangeArrowheads="1"/>
          </p:cNvSpPr>
          <p:nvPr/>
        </p:nvSpPr>
        <p:spPr bwMode="auto">
          <a:xfrm>
            <a:off x="469617" y="4293096"/>
            <a:ext cx="8353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arenR" startAt="9"/>
            </a:pPr>
            <a:r>
              <a:rPr lang="el-GR" sz="2000" dirty="0" smtClean="0">
                <a:latin typeface="+mn-lt"/>
              </a:rPr>
              <a:t>Μετρώνται </a:t>
            </a:r>
            <a:r>
              <a:rPr lang="el-GR" sz="2000" dirty="0">
                <a:latin typeface="+mn-lt"/>
              </a:rPr>
              <a:t>οι κεφαλές των σπερματοζωαρίων των οποίων οι κεφαλές περιλαμβάνονται στις τριπλές γραμμές που βρίσκονται αριστερά ή πάνω.</a:t>
            </a:r>
          </a:p>
          <a:p>
            <a:pPr marL="450850">
              <a:spcBef>
                <a:spcPts val="0"/>
              </a:spcBef>
            </a:pPr>
            <a:r>
              <a:rPr lang="el-GR" sz="2000" dirty="0">
                <a:latin typeface="+mn-lt"/>
              </a:rPr>
              <a:t>Αντίθετα αποκλείονται τα σπερματοζωάρια που βρίσκονται στις δεξιές και κάτω τριπλές γραμμές.</a:t>
            </a:r>
          </a:p>
          <a:p>
            <a:pPr marL="450850">
              <a:spcBef>
                <a:spcPts val="0"/>
              </a:spcBef>
            </a:pPr>
            <a:r>
              <a:rPr lang="el-GR" sz="2000" dirty="0">
                <a:latin typeface="+mn-lt"/>
              </a:rPr>
              <a:t>Μετρώνται μόνο τα σπερματοζωάρια που έχουν κεφαλή και ουρά ή μόνο κεφαλή. Απομονωμένες ουρές κεφαλές δεν μετρώνται.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l-GR" sz="2000" dirty="0" smtClean="0"/>
              <a:t>Ανάλογα </a:t>
            </a:r>
            <a:r>
              <a:rPr lang="el-GR" sz="2000" dirty="0"/>
              <a:t>με τον αριθμό των σπερματοζωαρίων στο επάνω αριστερό τετράγωνο αποφασίζουμε πόσα τετράγωνα της πλάκας </a:t>
            </a:r>
            <a:r>
              <a:rPr lang="en-US" sz="2000" dirty="0"/>
              <a:t>Neubauer </a:t>
            </a:r>
            <a:r>
              <a:rPr lang="el-GR" sz="2000" dirty="0"/>
              <a:t>θα χρησιμοποιήσουμε για την μέτρηση σύμφωνα με τον παρακάτω πίνακα.</a:t>
            </a:r>
          </a:p>
          <a:p>
            <a:pPr marL="457200" indent="-457200">
              <a:buFont typeface="+mj-lt"/>
              <a:buAutoNum type="arabicPeriod" startAt="8"/>
            </a:pPr>
            <a:endParaRPr lang="el-GR" sz="2400" dirty="0"/>
          </a:p>
        </p:txBody>
      </p:sp>
      <p:graphicFrame>
        <p:nvGraphicFramePr>
          <p:cNvPr id="10" name="Group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675334"/>
              </p:ext>
            </p:extLst>
          </p:nvPr>
        </p:nvGraphicFramePr>
        <p:xfrm>
          <a:off x="971600" y="2564904"/>
          <a:ext cx="7128792" cy="1463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92488"/>
                <a:gridCol w="2736304"/>
              </a:tblGrid>
              <a:tr h="1440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Σπερμ/ρια στο επάνω αριστερό τετράγωνο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4974" marR="124974" anchor="ctr" horzOverflow="overflow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Τετράγωνα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4974" marR="124974" anchor="ctr" horzOverflow="overflow">
                    <a:solidFill>
                      <a:srgbClr val="004B82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10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4974" marR="12497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4974" marR="124974" horzOverflow="overflow"/>
                </a:tc>
              </a:tr>
              <a:tr h="1440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– 40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4974" marR="12497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4974" marR="124974" horzOverflow="overflow"/>
                </a:tc>
              </a:tr>
              <a:tr h="1440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4974" marR="124974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(4 ακριανά και κεντρικό)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4974" marR="12497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815" y="1004417"/>
            <a:ext cx="36671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309" y="1484784"/>
            <a:ext cx="3492500" cy="2271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468313" y="4042892"/>
            <a:ext cx="82804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1813" indent="-531813">
              <a:spcBef>
                <a:spcPts val="600"/>
              </a:spcBef>
              <a:buFont typeface="+mj-lt"/>
              <a:buAutoNum type="arabicPeriod" startAt="10"/>
            </a:pPr>
            <a:r>
              <a:rPr lang="el-GR" sz="2200" dirty="0" smtClean="0">
                <a:latin typeface="+mn-lt"/>
              </a:rPr>
              <a:t>Μετρώνται </a:t>
            </a:r>
            <a:r>
              <a:rPr lang="el-GR" sz="2200" dirty="0">
                <a:latin typeface="+mn-lt"/>
              </a:rPr>
              <a:t>σπερματοζωάρια και στις δύο θέσεις της πλάκας </a:t>
            </a:r>
            <a:r>
              <a:rPr lang="en-US" sz="2200" dirty="0">
                <a:latin typeface="+mn-lt"/>
              </a:rPr>
              <a:t>Neubauer</a:t>
            </a:r>
            <a:r>
              <a:rPr lang="el-GR" sz="2200" dirty="0">
                <a:latin typeface="+mn-lt"/>
              </a:rPr>
              <a:t>. </a:t>
            </a:r>
          </a:p>
          <a:p>
            <a:pPr marL="531813">
              <a:spcBef>
                <a:spcPts val="600"/>
              </a:spcBef>
            </a:pPr>
            <a:r>
              <a:rPr lang="el-GR" sz="2200" dirty="0">
                <a:latin typeface="+mn-lt"/>
              </a:rPr>
              <a:t>Προσθέτουμε τον αριθμό των σπερματοζωαρίων στα τετράγωνα και των δύο θέσεων της </a:t>
            </a:r>
            <a:r>
              <a:rPr lang="en-US" sz="2200" dirty="0">
                <a:latin typeface="+mn-lt"/>
              </a:rPr>
              <a:t>Neubauer</a:t>
            </a:r>
            <a:r>
              <a:rPr lang="el-GR" sz="2200" dirty="0">
                <a:latin typeface="+mn-lt"/>
              </a:rPr>
              <a:t>. </a:t>
            </a:r>
          </a:p>
          <a:p>
            <a:pPr marL="531813">
              <a:spcBef>
                <a:spcPts val="600"/>
              </a:spcBef>
            </a:pPr>
            <a:r>
              <a:rPr lang="en-US" sz="2200" dirty="0">
                <a:latin typeface="+mn-lt"/>
              </a:rPr>
              <a:t>O</a:t>
            </a:r>
            <a:r>
              <a:rPr lang="el-GR" sz="2200" dirty="0">
                <a:latin typeface="+mn-lt"/>
              </a:rPr>
              <a:t> αριθμός αυτός </a:t>
            </a:r>
            <a:r>
              <a:rPr lang="el-GR" sz="2200" b="1" dirty="0">
                <a:solidFill>
                  <a:srgbClr val="004B82"/>
                </a:solidFill>
                <a:latin typeface="+mn-lt"/>
              </a:rPr>
              <a:t>διαιρείται με ένα συντελεστή </a:t>
            </a:r>
            <a:r>
              <a:rPr lang="el-GR" sz="2200" dirty="0">
                <a:latin typeface="+mn-lt"/>
              </a:rPr>
              <a:t>ο οποίος καθορίζεται από την </a:t>
            </a:r>
            <a:r>
              <a:rPr lang="el-GR" sz="2200" b="1" dirty="0">
                <a:solidFill>
                  <a:srgbClr val="004B82"/>
                </a:solidFill>
                <a:latin typeface="+mn-lt"/>
              </a:rPr>
              <a:t>αραίωση </a:t>
            </a:r>
            <a:r>
              <a:rPr lang="el-GR" sz="2200" dirty="0">
                <a:latin typeface="+mn-lt"/>
              </a:rPr>
              <a:t>και τον </a:t>
            </a:r>
            <a:r>
              <a:rPr lang="el-GR" sz="2200" b="1" dirty="0">
                <a:solidFill>
                  <a:srgbClr val="004B82"/>
                </a:solidFill>
                <a:latin typeface="+mn-lt"/>
              </a:rPr>
              <a:t>αριθμό των τετραγώνων που επιλέχθηκαν</a:t>
            </a:r>
            <a:r>
              <a:rPr lang="el-GR" sz="2200" dirty="0">
                <a:solidFill>
                  <a:srgbClr val="004B82"/>
                </a:solidFill>
                <a:latin typeface="+mn-lt"/>
              </a:rPr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αριθμού </a:t>
            </a:r>
            <a:r>
              <a:rPr lang="el-GR" dirty="0" smtClean="0"/>
              <a:t>σπερματοζωαρίων</a:t>
            </a:r>
            <a:r>
              <a:rPr lang="en-US" dirty="0" smtClean="0"/>
              <a:t> </a:t>
            </a:r>
            <a:r>
              <a:rPr lang="el-GR" b="0" dirty="0" smtClean="0"/>
              <a:t>(</a:t>
            </a:r>
            <a:r>
              <a:rPr lang="en-US" b="0" dirty="0"/>
              <a:t>7</a:t>
            </a:r>
            <a:r>
              <a:rPr lang="el-GR" b="0" dirty="0" smtClean="0"/>
              <a:t> </a:t>
            </a:r>
            <a:r>
              <a:rPr lang="el-GR" b="0" dirty="0" smtClean="0"/>
              <a:t>από </a:t>
            </a:r>
            <a:r>
              <a:rPr lang="en-US" b="0" dirty="0" smtClean="0"/>
              <a:t>7</a:t>
            </a:r>
            <a:r>
              <a:rPr lang="el-GR" b="0" dirty="0" smtClean="0"/>
              <a:t>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98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559652"/>
              </p:ext>
            </p:extLst>
          </p:nvPr>
        </p:nvGraphicFramePr>
        <p:xfrm>
          <a:off x="3131840" y="1196752"/>
          <a:ext cx="5586412" cy="273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125"/>
                <a:gridCol w="1760537"/>
                <a:gridCol w="1131888"/>
                <a:gridCol w="1185862"/>
              </a:tblGrid>
              <a:tr h="5397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Αραίωση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4B8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Αριθμός τετραγώνων που μετρήθηκαν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004B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5363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/ 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5363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/ 5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5363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/ 10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5363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/ 20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5363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/ 50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5363" algn="l"/>
                        </a:tabLst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1,6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Πίνακας συντελεστών για υπολογισμό αριθμού σπερματοζωαρίων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2602632" cy="331236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000" dirty="0"/>
              <a:t>Π.χ. έστω ότι κάναμε αραίωση 1/10.</a:t>
            </a:r>
          </a:p>
          <a:p>
            <a:pPr>
              <a:spcBef>
                <a:spcPts val="600"/>
              </a:spcBef>
            </a:pPr>
            <a:r>
              <a:rPr lang="el-GR" sz="2000" dirty="0" smtClean="0"/>
              <a:t>μετρήσαμε </a:t>
            </a:r>
            <a:r>
              <a:rPr lang="el-GR" sz="2000" dirty="0"/>
              <a:t>10 τετράγωνα σε κάθε θέση της πλάκας </a:t>
            </a:r>
            <a:r>
              <a:rPr lang="en-US" sz="2000" dirty="0"/>
              <a:t>Neubauer</a:t>
            </a:r>
          </a:p>
          <a:p>
            <a:pPr>
              <a:spcBef>
                <a:spcPts val="600"/>
              </a:spcBef>
            </a:pPr>
            <a:r>
              <a:rPr lang="el-GR" sz="2000" dirty="0" smtClean="0"/>
              <a:t>τα </a:t>
            </a:r>
            <a:r>
              <a:rPr lang="el-GR" sz="2000" dirty="0"/>
              <a:t>σπερματοζωάρια ήταν 56 και 65 αντίστοιχα σε κάθε θέση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5" name="Rectangle 4"/>
          <p:cNvSpPr/>
          <p:nvPr/>
        </p:nvSpPr>
        <p:spPr>
          <a:xfrm>
            <a:off x="827584" y="4437112"/>
            <a:ext cx="76328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2000" dirty="0">
                <a:latin typeface="+mn-lt"/>
              </a:rPr>
              <a:t>Το άθροισμα είναι 56 + 65 = 121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>
                <a:latin typeface="+mn-lt"/>
              </a:rPr>
              <a:t>Ο συντελεστής αραίωσης είναι 121 / 8 = 15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>
                <a:latin typeface="+mn-lt"/>
              </a:rPr>
              <a:t>Πολλαπλασιάζουμε επί 1.000.000 και βρίσκουμε συγκέντρωση</a:t>
            </a:r>
            <a:r>
              <a:rPr lang="en-US" sz="2000" dirty="0">
                <a:latin typeface="+mn-lt"/>
              </a:rPr>
              <a:t>: 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l-GR" sz="2000" dirty="0" smtClean="0">
                <a:latin typeface="+mn-lt"/>
              </a:rPr>
              <a:t>15.000.000 </a:t>
            </a:r>
            <a:r>
              <a:rPr lang="el-GR" sz="2000" dirty="0">
                <a:latin typeface="+mn-lt"/>
              </a:rPr>
              <a:t>σπερματοζωάρια / </a:t>
            </a:r>
            <a:r>
              <a:rPr lang="en-US" sz="2000" dirty="0">
                <a:latin typeface="+mn-lt"/>
              </a:rPr>
              <a:t>ml </a:t>
            </a:r>
            <a:endParaRPr lang="el-GR" sz="2000" dirty="0"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l-GR" sz="2000" dirty="0">
                <a:latin typeface="+mn-lt"/>
              </a:rPr>
              <a:t>Αν ο όγκος είναι 2,5 </a:t>
            </a:r>
            <a:r>
              <a:rPr lang="en-US" sz="2000" dirty="0">
                <a:latin typeface="+mn-lt"/>
              </a:rPr>
              <a:t>ml </a:t>
            </a:r>
            <a:r>
              <a:rPr lang="el-GR" sz="2000" dirty="0">
                <a:latin typeface="+mn-lt"/>
              </a:rPr>
              <a:t>τότε ο συνολικός αριθμός είναι</a:t>
            </a:r>
            <a:r>
              <a:rPr lang="en-US" sz="2000" dirty="0">
                <a:latin typeface="+mn-lt"/>
              </a:rPr>
              <a:t>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+mn-lt"/>
              </a:rPr>
              <a:t>2,5 x 15.000.000 =  37.500.000 / </a:t>
            </a:r>
            <a:r>
              <a:rPr lang="el-GR" sz="2000" dirty="0">
                <a:latin typeface="+mn-lt"/>
              </a:rPr>
              <a:t>εκσπερμάτιση</a:t>
            </a:r>
            <a:r>
              <a:rPr lang="en-US" sz="2000" dirty="0">
                <a:latin typeface="+mn-lt"/>
              </a:rPr>
              <a:t>                  </a:t>
            </a:r>
            <a:endParaRPr lang="el-GR" sz="2000" dirty="0">
              <a:latin typeface="+mn-lt"/>
            </a:endParaRPr>
          </a:p>
          <a:p>
            <a:pPr>
              <a:spcBef>
                <a:spcPts val="600"/>
              </a:spcBef>
            </a:pP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7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aafa1498b4d74f34756d09691193eeacf177"/>
  <p:tag name="ISPRING_RESOURCE_PATHS_HASH_PRESENTER" val="3ec76c7c19d1cbed786ab93e6a86a9423a61f596"/>
</p:tagLst>
</file>

<file path=ppt/theme/theme1.xml><?xml version="1.0" encoding="utf-8"?>
<a:theme xmlns:a="http://schemas.openxmlformats.org/drawingml/2006/main" name="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1179</Words>
  <Application>Microsoft Office PowerPoint</Application>
  <PresentationFormat>Προβολή στην οθόνη (4:3)</PresentationFormat>
  <Paragraphs>155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OC_template_updated</vt:lpstr>
      <vt:lpstr>1_OC_template_updated</vt:lpstr>
      <vt:lpstr>Ανάλυση Βιολογικών Υγρών &amp; Εκκριμάτων (Ε)</vt:lpstr>
      <vt:lpstr>Προσδιορισμός αριθμού σπερματοζωαρίων (1 από 7) </vt:lpstr>
      <vt:lpstr>Προσδιορισμός αριθμού σπερματοζωαρίων (2 από 7) </vt:lpstr>
      <vt:lpstr>Προσδιορισμός αριθμού σπερματοζωαρίων (3 από 7) </vt:lpstr>
      <vt:lpstr>Προσδιορισμός αριθμού σπερματοζωαρίων (4 από 7) </vt:lpstr>
      <vt:lpstr>Προσδιορισμός αριθμού σπερματοζωαρίων (5 από 7) </vt:lpstr>
      <vt:lpstr>Προσδιορισμός αριθμού σπερματοζωαρίων (6 από 7) </vt:lpstr>
      <vt:lpstr>Προσδιορισμός αριθμού σπερματοζωαρίων (7 από 7) </vt:lpstr>
      <vt:lpstr>Πίνακας συντελεστών για υπολογισμό αριθμού σπερματοζωαρίων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80</cp:revision>
  <dcterms:created xsi:type="dcterms:W3CDTF">2013-03-04T13:35:19Z</dcterms:created>
  <dcterms:modified xsi:type="dcterms:W3CDTF">2015-03-26T09:42:42Z</dcterms:modified>
</cp:coreProperties>
</file>