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7" r:id="rId3"/>
    <p:sldMasterId id="2147483718" r:id="rId4"/>
  </p:sldMasterIdLst>
  <p:notesMasterIdLst>
    <p:notesMasterId r:id="rId31"/>
  </p:notesMasterIdLst>
  <p:handoutMasterIdLst>
    <p:handoutMasterId r:id="rId32"/>
  </p:handoutMasterIdLst>
  <p:sldIdLst>
    <p:sldId id="256" r:id="rId5"/>
    <p:sldId id="328" r:id="rId6"/>
    <p:sldId id="329" r:id="rId7"/>
    <p:sldId id="330" r:id="rId8"/>
    <p:sldId id="331" r:id="rId9"/>
    <p:sldId id="332" r:id="rId10"/>
    <p:sldId id="333" r:id="rId11"/>
    <p:sldId id="334" r:id="rId12"/>
    <p:sldId id="336" r:id="rId13"/>
    <p:sldId id="337" r:id="rId14"/>
    <p:sldId id="340" r:id="rId15"/>
    <p:sldId id="341" r:id="rId16"/>
    <p:sldId id="342" r:id="rId17"/>
    <p:sldId id="348" r:id="rId18"/>
    <p:sldId id="318" r:id="rId19"/>
    <p:sldId id="319" r:id="rId20"/>
    <p:sldId id="320" r:id="rId21"/>
    <p:sldId id="321" r:id="rId22"/>
    <p:sldId id="322" r:id="rId23"/>
    <p:sldId id="257" r:id="rId24"/>
    <p:sldId id="262" r:id="rId25"/>
    <p:sldId id="343" r:id="rId26"/>
    <p:sldId id="349" r:id="rId27"/>
    <p:sldId id="350" r:id="rId28"/>
    <p:sldId id="345" r:id="rId29"/>
    <p:sldId id="347" r:id="rId30"/>
  </p:sldIdLst>
  <p:sldSz cx="9144000" cy="6858000" type="screen4x3"/>
  <p:notesSz cx="7104063" cy="10234613"/>
  <p:custDataLst>
    <p:tags r:id="rId33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97D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25/2/2015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25/2/2015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421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722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336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311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991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272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2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154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002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bg>
      <p:bgPr>
        <a:solidFill>
          <a:srgbClr val="1F4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>
                <a:solidFill>
                  <a:schemeClr val="bg1"/>
                </a:solidFill>
              </a:defRPr>
            </a:lvl1pPr>
            <a:lvl2pPr marL="742950" indent="-285750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>
                <a:solidFill>
                  <a:schemeClr val="bg1"/>
                </a:solidFill>
              </a:defRPr>
            </a:lvl2pPr>
            <a:lvl3pPr>
              <a:lnSpc>
                <a:spcPct val="110000"/>
              </a:lnSpc>
              <a:spcBef>
                <a:spcPts val="1200"/>
              </a:spcBef>
              <a:defRPr sz="2400"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spcBef>
                <a:spcPts val="1200"/>
              </a:spcBef>
              <a:defRPr sz="2400">
                <a:solidFill>
                  <a:schemeClr val="bg1"/>
                </a:solidFill>
              </a:defRPr>
            </a:lvl4pPr>
            <a:lvl5pPr>
              <a:lnSpc>
                <a:spcPct val="110000"/>
              </a:lnSpc>
              <a:spcBef>
                <a:spcPts val="1200"/>
              </a:spcBef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954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370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anose="05000000000000000000" pitchFamily="2" charset="2"/>
              <a:buChar char="Ø"/>
              <a:defRPr sz="2400"/>
            </a:lvl1pPr>
            <a:lvl2pPr>
              <a:defRPr sz="2200"/>
            </a:lvl2pPr>
            <a:lvl3pPr>
              <a:defRPr sz="2000"/>
            </a:lvl3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908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36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27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159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945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323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256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91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736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019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anose="05000000000000000000" pitchFamily="2" charset="2"/>
              <a:buChar char="Ø"/>
              <a:defRPr sz="2400"/>
            </a:lvl1pPr>
            <a:lvl2pPr>
              <a:defRPr sz="2200"/>
            </a:lvl2pPr>
            <a:lvl3pPr>
              <a:defRPr sz="2000"/>
            </a:lvl3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381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071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433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206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638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405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198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256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808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908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832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743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User:Silje" TargetMode="External"/><Relationship Id="rId3" Type="http://schemas.openxmlformats.org/officeDocument/2006/relationships/image" Target="../media/image9.jpeg"/><Relationship Id="rId7" Type="http://schemas.openxmlformats.org/officeDocument/2006/relationships/hyperlink" Target="http://commons.wikimedia.org/wiki/File:Triple-Lumen.jp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3.0/" TargetMode="External"/><Relationship Id="rId5" Type="http://schemas.openxmlformats.org/officeDocument/2006/relationships/hyperlink" Target="http://commons.wikimedia.org/w/index.php?title=User:Fireman_biff&amp;action=edit&amp;redlink=1" TargetMode="External"/><Relationship Id="rId4" Type="http://schemas.openxmlformats.org/officeDocument/2006/relationships/hyperlink" Target="http://commons.wikimedia.org/wiki/File:Central-venous-catheter.png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/index.php?title=User:General_Ludd&amp;action=edit&amp;redlink=1" TargetMode="External"/><Relationship Id="rId3" Type="http://schemas.openxmlformats.org/officeDocument/2006/relationships/image" Target="../media/image11.jpeg"/><Relationship Id="rId7" Type="http://schemas.openxmlformats.org/officeDocument/2006/relationships/hyperlink" Target="http://commons.wikimedia.org/wiki/File:Hickman_line_catheter_with_2_lumens.jp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3.0/" TargetMode="External"/><Relationship Id="rId5" Type="http://schemas.openxmlformats.org/officeDocument/2006/relationships/hyperlink" Target="http://en.wikipedia.org/wiki/User:Jfdwolff" TargetMode="External"/><Relationship Id="rId4" Type="http://schemas.openxmlformats.org/officeDocument/2006/relationships/hyperlink" Target="http://en.wikipedia.org/wiki/File:Hickman_line.pn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penmachine/" TargetMode="External"/><Relationship Id="rId2" Type="http://schemas.openxmlformats.org/officeDocument/2006/relationships/hyperlink" Target="https://www.flickr.com/photos/penmachine/1528815888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s://creativecommons.org/licenses/by/2.0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Port-catheter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Una_Smith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5" Type="http://schemas.openxmlformats.org/officeDocument/2006/relationships/hyperlink" Target="https://www.youtube.com/watch?v=OCzDKxILGUg" TargetMode="Externa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User:DiverDave" TargetMode="External"/><Relationship Id="rId3" Type="http://schemas.openxmlformats.org/officeDocument/2006/relationships/image" Target="../media/image17.jpeg"/><Relationship Id="rId7" Type="http://schemas.openxmlformats.org/officeDocument/2006/relationships/hyperlink" Target="http://commons.wikimedia.org/wiki/File:PCA-02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3.0/" TargetMode="External"/><Relationship Id="rId5" Type="http://schemas.openxmlformats.org/officeDocument/2006/relationships/hyperlink" Target="http://commons.wikimedia.org/wiki/User:Rotatebot" TargetMode="External"/><Relationship Id="rId4" Type="http://schemas.openxmlformats.org/officeDocument/2006/relationships/hyperlink" Target="http://commons.wikimedia.org/wiki/File:PCA-01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Diagram_showing_a_central_line_CRUK_059.sv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4.0/deed.en" TargetMode="External"/><Relationship Id="rId4" Type="http://schemas.openxmlformats.org/officeDocument/2006/relationships/hyperlink" Target="http://commons.wikimedia.org/wiki/User:F%C3%A6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Blausen_0193_Catheter_PICC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/3.0/deed.en" TargetMode="External"/><Relationship Id="rId4" Type="http://schemas.openxmlformats.org/officeDocument/2006/relationships/hyperlink" Target="http://commons.wikimedia.org/wiki/User:Dcoetze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Central_line_equipment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/3.0/deed.en" TargetMode="External"/><Relationship Id="rId4" Type="http://schemas.openxmlformats.org/officeDocument/2006/relationships/hyperlink" Target="http://commons.wikimedia.org/wiki/User:PhilippN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Ειδικές 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I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ατρικές 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E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φαρμογές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600" b="1" dirty="0" smtClean="0"/>
              <a:t>Ενότητα 13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Διαχείριση του καρκινοπαθούς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/>
              <a:t>Δρ. Νικόλαος Δ. Θαλασσινός, Επίκουρος Καθηγητής</a:t>
            </a:r>
          </a:p>
          <a:p>
            <a:pPr>
              <a:spcBef>
                <a:spcPts val="0"/>
              </a:spcBef>
            </a:pPr>
            <a:r>
              <a:rPr lang="el-GR" sz="2200" dirty="0"/>
              <a:t>Χειρουργός Θώρακος</a:t>
            </a:r>
          </a:p>
          <a:p>
            <a:pPr>
              <a:spcBef>
                <a:spcPts val="0"/>
              </a:spcBef>
            </a:pPr>
            <a:r>
              <a:rPr lang="el-GR" sz="2200" dirty="0"/>
              <a:t>Τμήμα Ραδιολογίας - Ακτινολογίας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Κεντρικοί φλεβικοί καθετήρες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2050" name="Picture 2" descr="File:Central-venous-cathe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616" y="1677997"/>
            <a:ext cx="1640141" cy="484734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ile:Triple-Lum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044" y="1726506"/>
            <a:ext cx="4338482" cy="347078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87624" y="1148243"/>
            <a:ext cx="1776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solidFill>
                  <a:schemeClr val="bg1"/>
                </a:solidFill>
                <a:latin typeface="+mn-lt"/>
              </a:rPr>
              <a:t>Υποκλείδιος </a:t>
            </a:r>
            <a:endParaRPr lang="el-GR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22237" y="1196751"/>
            <a:ext cx="1854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solidFill>
                  <a:schemeClr val="bg1"/>
                </a:solidFill>
                <a:latin typeface="+mn-lt"/>
              </a:rPr>
              <a:t>Σφαγιτιδικός </a:t>
            </a:r>
            <a:endParaRPr lang="el-GR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Rectangle 7"/>
          <p:cNvSpPr/>
          <p:nvPr/>
        </p:nvSpPr>
        <p:spPr>
          <a:xfrm>
            <a:off x="2843808" y="5895052"/>
            <a:ext cx="2026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4"/>
              </a:rPr>
              <a:t>Central-venous-catheter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1200" u="sng" dirty="0">
                <a:latin typeface="+mn-lt"/>
                <a:hlinkClick r:id="rId5" tooltip="User:Fireman biff (page does not exist)"/>
              </a:rPr>
              <a:t>Fireman biff</a:t>
            </a:r>
            <a:r>
              <a:rPr lang="el-GR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διαθέσιμη με άδεια </a:t>
            </a:r>
            <a:r>
              <a:rPr lang="en-US" sz="1200" dirty="0">
                <a:latin typeface="+mn-lt"/>
                <a:hlinkClick r:id="rId6"/>
              </a:rPr>
              <a:t>CC BY-SA 3.0</a:t>
            </a:r>
            <a:endParaRPr lang="en-US" sz="1200" dirty="0">
              <a:latin typeface="+mn-lt"/>
            </a:endParaRPr>
          </a:p>
        </p:txBody>
      </p:sp>
      <p:sp>
        <p:nvSpPr>
          <p:cNvPr id="11" name="Rectangle 7"/>
          <p:cNvSpPr/>
          <p:nvPr/>
        </p:nvSpPr>
        <p:spPr>
          <a:xfrm>
            <a:off x="4016793" y="5240233"/>
            <a:ext cx="36649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7"/>
              </a:rPr>
              <a:t>Triple-Lumen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8" tooltip="User:Silje"/>
              </a:rPr>
              <a:t>Silje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5388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000" dirty="0" smtClean="0"/>
              <a:t>Ο καθετήρας   </a:t>
            </a:r>
            <a:r>
              <a:rPr lang="en-US" altLang="el-GR" sz="4000" dirty="0" smtClean="0"/>
              <a:t>Hickmann</a:t>
            </a:r>
            <a:endParaRPr lang="el-GR" altLang="el-GR" sz="4000" dirty="0" smtClean="0"/>
          </a:p>
        </p:txBody>
      </p:sp>
      <p:pic>
        <p:nvPicPr>
          <p:cNvPr id="19458" name="Picture 2" descr="File:Hickman li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84784"/>
            <a:ext cx="2088232" cy="475347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File:Hickman line catheter with 2 lume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800" y="1484784"/>
            <a:ext cx="2566365" cy="475252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/>
          <p:nvPr/>
        </p:nvSpPr>
        <p:spPr>
          <a:xfrm>
            <a:off x="1494812" y="6238261"/>
            <a:ext cx="24819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Hickman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line</a:t>
            </a:r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white">
                    <a:lumMod val="7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 tooltip="User:Jfdwolff"/>
              </a:rPr>
              <a:t>Jfdwolff</a:t>
            </a:r>
            <a:r>
              <a:rPr lang="el-GR" sz="1200" dirty="0" smtClean="0">
                <a:solidFill>
                  <a:prstClr val="white">
                    <a:lumMod val="75000"/>
                  </a:prstClr>
                </a:solidFill>
                <a:latin typeface="Calibri"/>
              </a:rPr>
              <a:t> διαθέσιμη με άδεια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6"/>
              </a:rPr>
              <a:t>CC BY-SA 3.0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7"/>
          <p:cNvSpPr/>
          <p:nvPr/>
        </p:nvSpPr>
        <p:spPr>
          <a:xfrm>
            <a:off x="4618777" y="6263177"/>
            <a:ext cx="32444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7"/>
              </a:rPr>
              <a:t>Hickman line catheter with 2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7"/>
              </a:rPr>
              <a:t>lumens</a:t>
            </a:r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white">
                    <a:lumMod val="7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8" tooltip="User:General Ludd (page does not exist)"/>
              </a:rPr>
              <a:t>General Ludd</a:t>
            </a:r>
            <a:r>
              <a:rPr lang="el-GR" sz="1200" dirty="0" smtClean="0">
                <a:solidFill>
                  <a:prstClr val="white">
                    <a:lumMod val="75000"/>
                  </a:prstClr>
                </a:solidFill>
                <a:latin typeface="Calibri"/>
              </a:rPr>
              <a:t> διαθέσιμη με άδεια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6"/>
              </a:rPr>
              <a:t>CC BY-SA 3.0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74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z="4000" b="1" dirty="0" smtClean="0"/>
              <a:t>H</a:t>
            </a:r>
            <a:r>
              <a:rPr lang="el-GR" altLang="el-GR" sz="4000" b="1" dirty="0" smtClean="0"/>
              <a:t> συσκευή  </a:t>
            </a:r>
            <a:r>
              <a:rPr lang="en-US" altLang="el-GR" sz="4000" b="1" dirty="0" smtClean="0"/>
              <a:t>Port</a:t>
            </a:r>
            <a:endParaRPr lang="el-GR" altLang="el-GR" sz="4000" b="1" dirty="0" smtClean="0"/>
          </a:p>
        </p:txBody>
      </p:sp>
      <p:sp>
        <p:nvSpPr>
          <p:cNvPr id="7" name="Rectangle 7"/>
          <p:cNvSpPr/>
          <p:nvPr/>
        </p:nvSpPr>
        <p:spPr>
          <a:xfrm>
            <a:off x="2367332" y="5910261"/>
            <a:ext cx="44093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2"/>
              </a:rPr>
              <a:t>Portacath</a:t>
            </a:r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white">
                    <a:lumMod val="7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3" tooltip="Go to Derek K. Miller's photostream"/>
              </a:rPr>
              <a:t>Derek K. Miller</a:t>
            </a:r>
            <a:r>
              <a:rPr lang="el-GR" sz="1200" dirty="0" smtClean="0">
                <a:solidFill>
                  <a:prstClr val="white">
                    <a:lumMod val="75000"/>
                  </a:prstClr>
                </a:solidFill>
                <a:latin typeface="Calibri"/>
              </a:rPr>
              <a:t> διαθέσιμη με άδεια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CC BY 2.0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0" name="Ομάδα 9"/>
          <p:cNvGrpSpPr/>
          <p:nvPr/>
        </p:nvGrpSpPr>
        <p:grpSpPr>
          <a:xfrm>
            <a:off x="1773344" y="1521139"/>
            <a:ext cx="5597312" cy="4212117"/>
            <a:chOff x="1773344" y="1521139"/>
            <a:chExt cx="5597312" cy="4212117"/>
          </a:xfrm>
        </p:grpSpPr>
        <p:pic>
          <p:nvPicPr>
            <p:cNvPr id="17412" name="Picture 4" descr="https://farm3.staticflickr.com/2309/1528815888_2c4a7fa3db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3344" y="1535272"/>
              <a:ext cx="5597312" cy="419798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</p:pic>
        <p:sp>
          <p:nvSpPr>
            <p:cNvPr id="3" name="TextBox 2"/>
            <p:cNvSpPr txBox="1"/>
            <p:nvPr/>
          </p:nvSpPr>
          <p:spPr>
            <a:xfrm>
              <a:off x="5988996" y="5348802"/>
              <a:ext cx="138166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solidFill>
                    <a:prstClr val="black"/>
                  </a:solidFill>
                  <a:latin typeface="Calibri"/>
                </a:rPr>
                <a:t>Ρεζερβουαρ 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73344" y="1521139"/>
              <a:ext cx="127470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solidFill>
                    <a:prstClr val="black"/>
                  </a:solidFill>
                  <a:latin typeface="Calibri"/>
                </a:rPr>
                <a:t>Καθετήρας 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5" name="Ευθύγραμμο βέλος σύνδεσης 4"/>
            <p:cNvCxnSpPr/>
            <p:nvPr/>
          </p:nvCxnSpPr>
          <p:spPr>
            <a:xfrm flipH="1" flipV="1">
              <a:off x="6588224" y="4725144"/>
              <a:ext cx="91602" cy="623658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Ευθύγραμμο βέλος σύνδεσης 7"/>
            <p:cNvCxnSpPr/>
            <p:nvPr/>
          </p:nvCxnSpPr>
          <p:spPr>
            <a:xfrm>
              <a:off x="2410698" y="1890471"/>
              <a:ext cx="217086" cy="746441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89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Τοποθετημένη συσκευή </a:t>
            </a:r>
            <a:r>
              <a:rPr lang="en-US" dirty="0" smtClean="0"/>
              <a:t>port </a:t>
            </a:r>
            <a:r>
              <a:rPr lang="en-US" sz="3600" b="0" dirty="0" smtClean="0"/>
              <a:t>1/2</a:t>
            </a:r>
            <a:endParaRPr lang="el-GR" sz="36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3074" name="Picture 2" descr="File:Port-cathe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309" y="1340768"/>
            <a:ext cx="4521382" cy="496855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/>
          <p:nvPr/>
        </p:nvSpPr>
        <p:spPr>
          <a:xfrm>
            <a:off x="2367332" y="6381328"/>
            <a:ext cx="44093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+mj-lt"/>
              </a:rPr>
              <a:t>“</a:t>
            </a:r>
            <a:r>
              <a:rPr lang="en-US" sz="1200" dirty="0" smtClean="0">
                <a:latin typeface="+mj-lt"/>
                <a:hlinkClick r:id="rId3"/>
              </a:rPr>
              <a:t>Port-catheter</a:t>
            </a:r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+mj-lt"/>
              </a:rPr>
              <a:t>”, </a:t>
            </a:r>
            <a:r>
              <a:rPr lang="el-GR" sz="1200" dirty="0" smtClean="0">
                <a:solidFill>
                  <a:prstClr val="white">
                    <a:lumMod val="75000"/>
                  </a:prstClr>
                </a:solidFill>
                <a:latin typeface="+mj-lt"/>
              </a:rPr>
              <a:t>από</a:t>
            </a:r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+mj-lt"/>
              </a:rPr>
              <a:t> </a:t>
            </a:r>
            <a:r>
              <a:rPr lang="en-US" sz="1200" dirty="0">
                <a:latin typeface="+mj-lt"/>
                <a:hlinkClick r:id="rId4" tooltip="User:Una Smith"/>
              </a:rPr>
              <a:t>Una </a:t>
            </a:r>
            <a:r>
              <a:rPr lang="en-US" sz="1200" dirty="0" smtClean="0">
                <a:latin typeface="+mj-lt"/>
                <a:hlinkClick r:id="rId4" tooltip="User:Una Smith"/>
              </a:rPr>
              <a:t>Smith</a:t>
            </a:r>
            <a:endParaRPr lang="en-US" sz="1200" dirty="0">
              <a:solidFill>
                <a:prstClr val="black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6624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Τοποθέτηση συσκευής </a:t>
            </a:r>
            <a:r>
              <a:rPr lang="en-US" dirty="0" smtClean="0"/>
              <a:t>port </a:t>
            </a:r>
            <a:r>
              <a:rPr lang="en-US" sz="3600" b="0" dirty="0" smtClean="0"/>
              <a:t>2/2</a:t>
            </a:r>
            <a:endParaRPr lang="el-GR" sz="36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4067944" y="6104329"/>
            <a:ext cx="10067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+mn-lt"/>
                <a:hlinkClick r:id="rId5"/>
              </a:rPr>
              <a:t>Port catheter</a:t>
            </a:r>
            <a:endParaRPr lang="el-GR" sz="1200" dirty="0">
              <a:latin typeface="+mn-lt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0" name="ShockwaveFlash1" r:id="rId2" imgW="6095238" imgH="4571429"/>
        </mc:Choice>
        <mc:Fallback>
          <p:control name="ShockwaveFlash1" r:id="rId2" imgW="6095238" imgH="4571429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76375" y="1377950"/>
                  <a:ext cx="6096000" cy="4572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63470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1 - Τίτλος"/>
          <p:cNvSpPr>
            <a:spLocks noGrp="1"/>
          </p:cNvSpPr>
          <p:nvPr>
            <p:ph type="title"/>
          </p:nvPr>
        </p:nvSpPr>
        <p:spPr>
          <a:xfrm>
            <a:off x="467544" y="2132856"/>
            <a:ext cx="8229600" cy="1008112"/>
          </a:xfrm>
          <a:ln w="38100">
            <a:solidFill>
              <a:schemeClr val="bg1"/>
            </a:solidFill>
          </a:ln>
        </p:spPr>
        <p:txBody>
          <a:bodyPr/>
          <a:lstStyle/>
          <a:p>
            <a:r>
              <a:rPr lang="el-GR" altLang="el-GR" dirty="0"/>
              <a:t>Κ</a:t>
            </a:r>
            <a:r>
              <a:rPr lang="el-GR" altLang="el-GR" sz="4000" b="1" dirty="0" smtClean="0"/>
              <a:t>αρκινικός πόνος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3421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000" b="1" dirty="0" smtClean="0"/>
              <a:t>Είδη</a:t>
            </a: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Σωματικός.</a:t>
            </a:r>
            <a:endParaRPr lang="el-GR" dirty="0"/>
          </a:p>
          <a:p>
            <a:r>
              <a:rPr lang="el-GR" dirty="0" smtClean="0"/>
              <a:t>Σπλαγχνικός.</a:t>
            </a:r>
            <a:endParaRPr lang="el-GR" dirty="0"/>
          </a:p>
          <a:p>
            <a:r>
              <a:rPr lang="el-GR" dirty="0" smtClean="0"/>
              <a:t>Νευροπαθητικός.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6991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000" b="1" dirty="0" smtClean="0"/>
              <a:t>Αίτια </a:t>
            </a: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Διήθηση </a:t>
            </a:r>
            <a:r>
              <a:rPr lang="el-GR" dirty="0"/>
              <a:t>νεύρων και νευρικών </a:t>
            </a:r>
            <a:r>
              <a:rPr lang="el-GR" dirty="0" smtClean="0"/>
              <a:t>πλεγμάτων.</a:t>
            </a:r>
            <a:endParaRPr lang="el-GR" dirty="0"/>
          </a:p>
          <a:p>
            <a:r>
              <a:rPr lang="el-GR" dirty="0" smtClean="0"/>
              <a:t>Διήθηση αγγείων.</a:t>
            </a:r>
            <a:endParaRPr lang="el-GR" dirty="0"/>
          </a:p>
          <a:p>
            <a:r>
              <a:rPr lang="el-GR" dirty="0" smtClean="0"/>
              <a:t>Συμπίεση </a:t>
            </a:r>
            <a:r>
              <a:rPr lang="el-GR" dirty="0"/>
              <a:t>ή διήθηση μυελικού </a:t>
            </a:r>
            <a:r>
              <a:rPr lang="el-GR" dirty="0" smtClean="0"/>
              <a:t>σωλήνα.</a:t>
            </a:r>
            <a:endParaRPr lang="el-GR" dirty="0"/>
          </a:p>
          <a:p>
            <a:r>
              <a:rPr lang="el-GR" dirty="0" smtClean="0"/>
              <a:t>Διήθηση </a:t>
            </a:r>
            <a:r>
              <a:rPr lang="el-GR" dirty="0"/>
              <a:t>οργάνων και </a:t>
            </a:r>
            <a:r>
              <a:rPr lang="el-GR" dirty="0" smtClean="0"/>
              <a:t>ιστών.</a:t>
            </a:r>
            <a:endParaRPr lang="el-GR" dirty="0"/>
          </a:p>
          <a:p>
            <a:r>
              <a:rPr lang="el-GR" dirty="0" smtClean="0"/>
              <a:t>Δημιουργία </a:t>
            </a:r>
            <a:r>
              <a:rPr lang="el-GR" dirty="0"/>
              <a:t>αποφρακτικών </a:t>
            </a:r>
            <a:r>
              <a:rPr lang="el-GR" dirty="0" smtClean="0"/>
              <a:t>φαινομένων.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5175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sz="4000" b="1" dirty="0" smtClean="0"/>
              <a:t>Τρόποι έλεγχου του καρκινικού πόνου</a:t>
            </a: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Απλά αναλγητικά.</a:t>
            </a:r>
            <a:endParaRPr lang="el-GR" dirty="0"/>
          </a:p>
          <a:p>
            <a:r>
              <a:rPr lang="el-GR" dirty="0" smtClean="0"/>
              <a:t>Οπιοειδή.</a:t>
            </a:r>
            <a:endParaRPr lang="el-GR" dirty="0"/>
          </a:p>
          <a:p>
            <a:r>
              <a:rPr lang="el-GR" dirty="0" smtClean="0"/>
              <a:t>Συσκευές αναλγησίας.</a:t>
            </a:r>
            <a:endParaRPr lang="el-GR" dirty="0"/>
          </a:p>
          <a:p>
            <a:r>
              <a:rPr lang="el-GR" dirty="0" smtClean="0"/>
              <a:t>Ακτινοθεραπεία.</a:t>
            </a:r>
            <a:endParaRPr lang="el-GR" dirty="0"/>
          </a:p>
          <a:p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4034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sz="4000" b="1" dirty="0" smtClean="0"/>
              <a:t>Η κατ’ επίκληση αναλγησία</a:t>
            </a:r>
            <a:br>
              <a:rPr lang="el-GR" altLang="el-GR" sz="4000" b="1" dirty="0" smtClean="0"/>
            </a:br>
            <a:r>
              <a:rPr lang="el-GR" altLang="el-GR" sz="4000" b="1" dirty="0" smtClean="0"/>
              <a:t>(</a:t>
            </a:r>
            <a:r>
              <a:rPr lang="en-US" altLang="el-GR" sz="4000" b="1" dirty="0" smtClean="0"/>
              <a:t>patient controlled analgesia</a:t>
            </a:r>
            <a:r>
              <a:rPr lang="el-GR" altLang="el-GR" sz="4000" b="1" dirty="0" smtClean="0"/>
              <a:t>)</a:t>
            </a:r>
          </a:p>
        </p:txBody>
      </p:sp>
      <p:pic>
        <p:nvPicPr>
          <p:cNvPr id="6146" name="Picture 2" descr="File:PCA-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916098"/>
            <a:ext cx="4992555" cy="374441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ile:PCA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51620"/>
            <a:ext cx="3206130" cy="427484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/>
          <p:nvPr/>
        </p:nvSpPr>
        <p:spPr>
          <a:xfrm>
            <a:off x="829625" y="6007428"/>
            <a:ext cx="24819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4"/>
              </a:rPr>
              <a:t>PCA-01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5" tooltip="User:Rotatebot"/>
              </a:rPr>
              <a:t>Rotatebot</a:t>
            </a:r>
            <a:r>
              <a:rPr lang="el-GR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διαθέσιμη με άδεια </a:t>
            </a:r>
            <a:r>
              <a:rPr lang="en-US" sz="1200" dirty="0">
                <a:latin typeface="+mn-lt"/>
                <a:hlinkClick r:id="rId6"/>
              </a:rPr>
              <a:t>CC BY-SA 3.0</a:t>
            </a:r>
            <a:endParaRPr lang="en-US" sz="1200" dirty="0">
              <a:latin typeface="+mn-lt"/>
            </a:endParaRPr>
          </a:p>
        </p:txBody>
      </p:sp>
      <p:sp>
        <p:nvSpPr>
          <p:cNvPr id="7" name="Rectangle 7"/>
          <p:cNvSpPr/>
          <p:nvPr/>
        </p:nvSpPr>
        <p:spPr>
          <a:xfrm>
            <a:off x="5179220" y="5776595"/>
            <a:ext cx="24819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7"/>
              </a:rPr>
              <a:t>PCA-02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8" tooltip="User:DiverDave"/>
              </a:rPr>
              <a:t>DiverDave</a:t>
            </a:r>
            <a:r>
              <a:rPr lang="el-GR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διαθέσιμη με άδεια </a:t>
            </a:r>
            <a:r>
              <a:rPr lang="en-US" sz="1200" dirty="0">
                <a:latin typeface="+mn-lt"/>
                <a:hlinkClick r:id="rId6"/>
              </a:rPr>
              <a:t>CC BY-SA 3.0</a:t>
            </a:r>
            <a:endParaRPr lang="en-US" sz="1200" dirty="0">
              <a:latin typeface="+mn-lt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8997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Τίτλος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008112"/>
          </a:xfrm>
          <a:ln w="28575">
            <a:solidFill>
              <a:schemeClr val="bg1"/>
            </a:solidFill>
          </a:ln>
        </p:spPr>
        <p:txBody>
          <a:bodyPr/>
          <a:lstStyle/>
          <a:p>
            <a:r>
              <a:rPr lang="el-GR" altLang="el-GR" dirty="0" smtClean="0"/>
              <a:t>Κεντρικοί φλεβικοί καθετήρες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38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Group 1"/>
          <p:cNvGrpSpPr/>
          <p:nvPr/>
        </p:nvGrpSpPr>
        <p:grpSpPr>
          <a:xfrm>
            <a:off x="1767633" y="5833725"/>
            <a:ext cx="5608735" cy="847725"/>
            <a:chOff x="1838952" y="5833725"/>
            <a:chExt cx="5608735" cy="847725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8952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1" name="Picture 3" descr="Λογότυπο Επιχειρησιακού Προγράμματος Εκπαίδευση και Δια βίου Μάθηση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4387" y="5833725"/>
              <a:ext cx="3543300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Νικόλαος Θαλασσινός 2014. Νικόλαος Θαλασσινός. </a:t>
            </a:r>
            <a:r>
              <a:rPr lang="el-GR" sz="2000" dirty="0"/>
              <a:t>«Ειδικές Ιατρικές </a:t>
            </a:r>
            <a:r>
              <a:rPr lang="el-GR" sz="2000" dirty="0" smtClean="0"/>
              <a:t>Εφαρμογές. Ενότητα 13</a:t>
            </a:r>
            <a:r>
              <a:rPr lang="en-US" sz="2000" dirty="0" smtClean="0"/>
              <a:t>:</a:t>
            </a:r>
            <a:r>
              <a:rPr lang="el-GR" sz="2000" dirty="0" smtClean="0"/>
              <a:t> Διαχείριση του καρκινοπαθούς».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61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Αδειοδότησης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creativecommons.org/licenses/by-nc-sa/4.0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059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Επεξήγηση όρων χρήσης έργων τρίτων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12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12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9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>
                <a:solidFill>
                  <a:prstClr val="white"/>
                </a:solidFill>
              </a:rPr>
              <a:t>Κεντρικοί φλεβικοί καθετήρες</a:t>
            </a:r>
            <a:endParaRPr lang="el-GR" altLang="el-GR" sz="4000" b="1" dirty="0" smtClean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Είναι συσκευές αγγειακής φλεβικής πρόσβασης που τοποθετούνται σε μεγάλο φλεβικό στέλεχος ή αγγείο που βρίσκεται κοντά στις καρδιακές </a:t>
            </a:r>
            <a:r>
              <a:rPr lang="el-GR" dirty="0" smtClean="0"/>
              <a:t>κοιλότητες.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21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Θέση υποκλείδιου κεντρικού φλεβικού καθετήρα</a:t>
            </a:r>
            <a:endParaRPr lang="el-GR" dirty="0"/>
          </a:p>
        </p:txBody>
      </p:sp>
      <p:pic>
        <p:nvPicPr>
          <p:cNvPr id="29698" name="Picture 2" descr="File:Diagram showing a central line CRUK 059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974" y="1628800"/>
            <a:ext cx="6542052" cy="46085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/>
        </p:spPr>
      </p:pic>
      <p:sp>
        <p:nvSpPr>
          <p:cNvPr id="8" name="Rectangle 7"/>
          <p:cNvSpPr/>
          <p:nvPr/>
        </p:nvSpPr>
        <p:spPr>
          <a:xfrm>
            <a:off x="2894793" y="6237312"/>
            <a:ext cx="33544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3"/>
              </a:rPr>
              <a:t>Diagram showing a central line CRUK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3"/>
              </a:rPr>
              <a:t>059</a:t>
            </a:r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white">
                    <a:lumMod val="7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 tooltip="User:Fæ"/>
              </a:rPr>
              <a:t>Fæ</a:t>
            </a:r>
            <a:r>
              <a:rPr lang="el-GR" sz="1200" dirty="0" smtClean="0">
                <a:solidFill>
                  <a:prstClr val="white">
                    <a:lumMod val="75000"/>
                  </a:prstClr>
                </a:solidFill>
                <a:latin typeface="Calibri"/>
              </a:rPr>
              <a:t> διαθέσιμη με άδεια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/>
              </a:rPr>
              <a:t>CC BY-SA 4.0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04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el-GR" b="1" dirty="0" smtClean="0"/>
              <a:t>Ενδείξεις τοποθέτησης κεντρικών φλεβικών καθετήρων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/>
          <a:lstStyle/>
          <a:p>
            <a:r>
              <a:rPr lang="el-GR" dirty="0" smtClean="0"/>
              <a:t>Αδυναμία </a:t>
            </a:r>
            <a:r>
              <a:rPr lang="el-GR" dirty="0"/>
              <a:t>προσπέλασης περιφερικών </a:t>
            </a:r>
            <a:r>
              <a:rPr lang="el-GR" dirty="0" smtClean="0"/>
              <a:t>φλεβών.</a:t>
            </a:r>
            <a:endParaRPr lang="el-GR" dirty="0"/>
          </a:p>
          <a:p>
            <a:r>
              <a:rPr lang="el-GR" dirty="0" smtClean="0"/>
              <a:t>Ανάγκη </a:t>
            </a:r>
            <a:r>
              <a:rPr lang="el-GR" dirty="0"/>
              <a:t>χορήγησης μεγάλων ποσοτήτων υγρών</a:t>
            </a:r>
            <a:r>
              <a:rPr lang="el-GR" dirty="0" smtClean="0"/>
              <a:t>, αίματος </a:t>
            </a:r>
            <a:r>
              <a:rPr lang="el-GR" dirty="0"/>
              <a:t>και </a:t>
            </a:r>
            <a:r>
              <a:rPr lang="el-GR" dirty="0" smtClean="0"/>
              <a:t>παραγώγων.</a:t>
            </a:r>
            <a:endParaRPr lang="el-GR" dirty="0"/>
          </a:p>
          <a:p>
            <a:r>
              <a:rPr lang="el-GR" dirty="0" smtClean="0"/>
              <a:t>Συχνές αιμοληψίες.</a:t>
            </a:r>
            <a:endParaRPr lang="el-GR" dirty="0"/>
          </a:p>
          <a:p>
            <a:r>
              <a:rPr lang="el-GR" dirty="0" smtClean="0"/>
              <a:t>Χορήγηση χημειοθεραπείας.</a:t>
            </a:r>
            <a:endParaRPr lang="el-GR" dirty="0"/>
          </a:p>
          <a:p>
            <a:r>
              <a:rPr lang="el-GR" dirty="0" smtClean="0"/>
              <a:t>Έλεγχος </a:t>
            </a:r>
            <a:r>
              <a:rPr lang="el-GR" dirty="0"/>
              <a:t>Κεντρικής φλεβικής </a:t>
            </a:r>
            <a:r>
              <a:rPr lang="el-GR" dirty="0" smtClean="0"/>
              <a:t>πίεσης.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2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000" b="1" dirty="0" smtClean="0"/>
              <a:t>Τύποι φλεβικών καθετήρων</a:t>
            </a: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/>
          <a:lstStyle/>
          <a:p>
            <a:r>
              <a:rPr lang="el-GR" dirty="0" smtClean="0"/>
              <a:t>Εμφυτεύσιμοι.</a:t>
            </a:r>
            <a:endParaRPr lang="el-GR" dirty="0"/>
          </a:p>
          <a:p>
            <a:r>
              <a:rPr lang="el-GR" dirty="0" smtClean="0"/>
              <a:t>Μη εμφυτεύσιμοι.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79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Θέση άκρου κεντρικού φλεβικού καθετήρα (δεξιός κόλπος)</a:t>
            </a:r>
            <a:endParaRPr lang="el-GR" dirty="0"/>
          </a:p>
        </p:txBody>
      </p:sp>
      <p:pic>
        <p:nvPicPr>
          <p:cNvPr id="26626" name="Picture 2" descr="File:Blausen 0193 Catheter PIC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20" y="1340768"/>
            <a:ext cx="6840760" cy="513057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717172" y="6525344"/>
            <a:ext cx="57096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3"/>
              </a:rPr>
              <a:t>Blausen 0193 Catheter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3"/>
              </a:rPr>
              <a:t>PICC</a:t>
            </a:r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white">
                    <a:lumMod val="7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 tooltip="User:Dcoetzee"/>
              </a:rPr>
              <a:t>Dcoetzee</a:t>
            </a:r>
            <a:r>
              <a:rPr lang="el-GR" sz="1200" dirty="0" smtClean="0">
                <a:solidFill>
                  <a:prstClr val="white">
                    <a:lumMod val="75000"/>
                  </a:prstClr>
                </a:solidFill>
                <a:latin typeface="Calibri"/>
              </a:rPr>
              <a:t> διαθέσιμη με άδεια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/>
              </a:rPr>
              <a:t>CC BY 3.0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05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</a:t>
            </a:r>
            <a:r>
              <a:rPr lang="el-GR" dirty="0" smtClean="0"/>
              <a:t> κεντρικού φλεβικού καθετήρα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1026" name="Picture 2" descr="File:Central line equip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406" y="1340768"/>
            <a:ext cx="6095188" cy="457139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1717171" y="6093296"/>
            <a:ext cx="57096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Central line </a:t>
            </a:r>
            <a:r>
              <a:rPr lang="en-US" sz="1200" dirty="0" smtClean="0">
                <a:latin typeface="+mn-lt"/>
                <a:hlinkClick r:id="rId3"/>
              </a:rPr>
              <a:t>equipment</a:t>
            </a:r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white">
                    <a:lumMod val="7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PhilippN"/>
              </a:rPr>
              <a:t>PhilippN</a:t>
            </a:r>
            <a:r>
              <a:rPr lang="el-GR" sz="1200" dirty="0" smtClean="0">
                <a:solidFill>
                  <a:prstClr val="white">
                    <a:lumMod val="75000"/>
                  </a:prstClr>
                </a:solidFill>
                <a:latin typeface="+mn-lt"/>
              </a:rPr>
              <a:t> διαθέσιμη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5"/>
              </a:rPr>
              <a:t>CC BY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9138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sz="4000" b="1" dirty="0" smtClean="0"/>
              <a:t>Συνήθεις θέσεις τοποθέτησης κεντρικών φλεβικών γραμμών</a:t>
            </a: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80520"/>
          </a:xfrm>
        </p:spPr>
        <p:txBody>
          <a:bodyPr/>
          <a:lstStyle/>
          <a:p>
            <a:r>
              <a:rPr lang="el-GR" dirty="0" smtClean="0"/>
              <a:t>Υποκλείδιος  φλέβα.</a:t>
            </a:r>
            <a:endParaRPr lang="el-GR" dirty="0"/>
          </a:p>
          <a:p>
            <a:r>
              <a:rPr lang="el-GR" dirty="0" smtClean="0"/>
              <a:t>Έσω </a:t>
            </a:r>
            <a:r>
              <a:rPr lang="el-GR" dirty="0"/>
              <a:t>σφαγίτιδα </a:t>
            </a:r>
            <a:r>
              <a:rPr lang="el-GR" dirty="0" smtClean="0"/>
              <a:t>φλέβα.</a:t>
            </a:r>
            <a:endParaRPr lang="el-GR" dirty="0"/>
          </a:p>
          <a:p>
            <a:r>
              <a:rPr lang="el-GR" dirty="0" smtClean="0"/>
              <a:t>Μηριαία φλέβα.</a:t>
            </a:r>
            <a:endParaRPr lang="el-GR" dirty="0"/>
          </a:p>
          <a:p>
            <a:r>
              <a:rPr lang="el-GR" dirty="0" smtClean="0"/>
              <a:t>Μεσοβασιλική - κεφαλική φλέβα.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46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YT_SHOW_AFTER" val="0"/>
  <p:tag name="ISPRING_YT_WEB_ADDRESS" val="http://www.youtube.com/v/OCzDKxILGUg"/>
</p:tagLst>
</file>

<file path=ppt/theme/theme1.xml><?xml version="1.0" encoding="utf-8"?>
<a:theme xmlns:a="http://schemas.openxmlformats.org/drawingml/2006/main" name="template new">
  <a:themeElements>
    <a:clrScheme name="Προσαρμοσμένο 15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2F2F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xo-opistho_simeiomata">
  <a:themeElements>
    <a:clrScheme name="Προσαρμοσμένο 14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C_template_updated">
  <a:themeElements>
    <a:clrScheme name="Custom 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C_template_updated">
  <a:themeElements>
    <a:clrScheme name="Custom 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new</Template>
  <TotalTime>195</TotalTime>
  <Words>938</Words>
  <Application>Microsoft Office PowerPoint</Application>
  <PresentationFormat>Προβολή στην οθόνη (4:3)</PresentationFormat>
  <Paragraphs>146</Paragraphs>
  <Slides>26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4</vt:i4>
      </vt:variant>
      <vt:variant>
        <vt:lpstr>Τίτλοι διαφανειών</vt:lpstr>
      </vt:variant>
      <vt:variant>
        <vt:i4>26</vt:i4>
      </vt:variant>
    </vt:vector>
  </HeadingPairs>
  <TitlesOfParts>
    <vt:vector size="30" baseType="lpstr">
      <vt:lpstr>template new</vt:lpstr>
      <vt:lpstr>exo-opistho_simeiomata</vt:lpstr>
      <vt:lpstr>OC_template_updated</vt:lpstr>
      <vt:lpstr>1_OC_template_updated</vt:lpstr>
      <vt:lpstr>Ειδικές Iατρικές Eφαρμογές</vt:lpstr>
      <vt:lpstr>Κεντρικοί φλεβικοί καθετήρες</vt:lpstr>
      <vt:lpstr>Κεντρικοί φλεβικοί καθετήρες</vt:lpstr>
      <vt:lpstr>Θέση υποκλείδιου κεντρικού φλεβικού καθετήρα</vt:lpstr>
      <vt:lpstr>Ενδείξεις τοποθέτησης κεντρικών φλεβικών καθετήρων</vt:lpstr>
      <vt:lpstr>Τύποι φλεβικών καθετήρων</vt:lpstr>
      <vt:lpstr>Θέση άκρου κεντρικού φλεβικού καθετήρα (δεξιός κόλπος)</vt:lpstr>
      <vt:lpstr>Set κεντρικού φλεβικού καθετήρα</vt:lpstr>
      <vt:lpstr>Συνήθεις θέσεις τοποθέτησης κεντρικών φλεβικών γραμμών</vt:lpstr>
      <vt:lpstr>Κεντρικοί φλεβικοί καθετήρες</vt:lpstr>
      <vt:lpstr>Ο καθετήρας   Hickmann</vt:lpstr>
      <vt:lpstr>H συσκευή  Port</vt:lpstr>
      <vt:lpstr>Τοποθετημένη συσκευή port 1/2</vt:lpstr>
      <vt:lpstr>Τοποθέτηση συσκευής port 2/2</vt:lpstr>
      <vt:lpstr>Καρκινικός πόνος</vt:lpstr>
      <vt:lpstr>Είδη</vt:lpstr>
      <vt:lpstr>Αίτια </vt:lpstr>
      <vt:lpstr>Τρόποι έλεγχου του καρκινικού πόνου</vt:lpstr>
      <vt:lpstr>Η κατ’ επίκληση αναλγησία (patient controlled analgesia)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ΕΙΔΙΚΕΣ ΙΑΤΡΙΚΕΣ ΕΦΑΡΜΟΓΕΣ</dc:title>
  <dc:creator>opencourses@teiath.gr</dc:creator>
  <cp:lastModifiedBy>natasakar new</cp:lastModifiedBy>
  <cp:revision>31</cp:revision>
  <dcterms:created xsi:type="dcterms:W3CDTF">2014-09-02T10:16:18Z</dcterms:created>
  <dcterms:modified xsi:type="dcterms:W3CDTF">2015-02-25T13:39:53Z</dcterms:modified>
</cp:coreProperties>
</file>