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21"/>
  </p:notesMasterIdLst>
  <p:handoutMasterIdLst>
    <p:handoutMasterId r:id="rId22"/>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3" r:id="rId17"/>
    <p:sldId id="284" r:id="rId18"/>
    <p:sldId id="281" r:id="rId19"/>
    <p:sldId id="282" r:id="rId20"/>
  </p:sldIdLst>
  <p:sldSz cx="9144000" cy="6858000" type="screen4x3"/>
  <p:notesSz cx="7104063" cy="10234613"/>
  <p:custDataLst>
    <p:tags r:id="rId2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8E7"/>
    <a:srgbClr val="3E671F"/>
    <a:srgbClr val="F49625"/>
    <a:srgbClr val="61A030"/>
    <a:srgbClr val="820000"/>
    <a:srgbClr val="A6BDBF"/>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7" autoAdjust="0"/>
    <p:restoredTop sz="86400" autoAdjust="0"/>
  </p:normalViewPr>
  <p:slideViewPr>
    <p:cSldViewPr>
      <p:cViewPr varScale="1">
        <p:scale>
          <a:sx n="97" d="100"/>
          <a:sy n="97" d="100"/>
        </p:scale>
        <p:origin x="-193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98C196-17DD-4CA7-A8B1-3BCEF961FCB6}"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l-GR"/>
        </a:p>
      </dgm:t>
    </dgm:pt>
    <dgm:pt modelId="{C5DFCA34-1B20-4963-BD90-EF6FE52043AC}">
      <dgm:prSet phldrT="[Text]"/>
      <dgm:spPr>
        <a:solidFill>
          <a:srgbClr val="3E671F"/>
        </a:solidFill>
      </dgm:spPr>
      <dgm:t>
        <a:bodyPr/>
        <a:lstStyle/>
        <a:p>
          <a:r>
            <a:rPr lang="el-GR" b="1" dirty="0"/>
            <a:t>Επίθετα</a:t>
          </a:r>
        </a:p>
      </dgm:t>
    </dgm:pt>
    <dgm:pt modelId="{08194A00-5321-4A4F-9E7F-E96B505021FD}" type="parTrans" cxnId="{BFBDC389-0C20-4C2F-90B8-3EFEA7B9CD4F}">
      <dgm:prSet/>
      <dgm:spPr/>
      <dgm:t>
        <a:bodyPr/>
        <a:lstStyle/>
        <a:p>
          <a:endParaRPr lang="el-GR"/>
        </a:p>
      </dgm:t>
    </dgm:pt>
    <dgm:pt modelId="{81A74CDB-6CC3-4B5C-AAAF-9AD999ED211B}" type="sibTrans" cxnId="{BFBDC389-0C20-4C2F-90B8-3EFEA7B9CD4F}">
      <dgm:prSet/>
      <dgm:spPr/>
      <dgm:t>
        <a:bodyPr/>
        <a:lstStyle/>
        <a:p>
          <a:endParaRPr lang="el-GR"/>
        </a:p>
      </dgm:t>
    </dgm:pt>
    <dgm:pt modelId="{56FDB621-D919-441C-93A2-68C68CFDEEAE}">
      <dgm:prSet phldrT="[Text]"/>
      <dgm:spPr>
        <a:solidFill>
          <a:srgbClr val="F4F8E7">
            <a:alpha val="90000"/>
          </a:srgbClr>
        </a:solidFill>
        <a:ln>
          <a:solidFill>
            <a:schemeClr val="bg1">
              <a:alpha val="90000"/>
            </a:schemeClr>
          </a:solidFill>
        </a:ln>
      </dgm:spPr>
      <dgm:t>
        <a:bodyPr/>
        <a:lstStyle/>
        <a:p>
          <a:r>
            <a:rPr lang="el-GR" dirty="0"/>
            <a:t>_</a:t>
          </a:r>
        </a:p>
      </dgm:t>
    </dgm:pt>
    <dgm:pt modelId="{38867ECD-856A-4DC3-A680-B91F28B56ADC}" type="parTrans" cxnId="{FB03465D-1813-44EA-9E88-1E73CB34C744}">
      <dgm:prSet/>
      <dgm:spPr/>
      <dgm:t>
        <a:bodyPr/>
        <a:lstStyle/>
        <a:p>
          <a:endParaRPr lang="el-GR"/>
        </a:p>
      </dgm:t>
    </dgm:pt>
    <dgm:pt modelId="{FC853AEE-1132-420F-9FC3-9D7979A1AB54}" type="sibTrans" cxnId="{FB03465D-1813-44EA-9E88-1E73CB34C744}">
      <dgm:prSet/>
      <dgm:spPr/>
      <dgm:t>
        <a:bodyPr/>
        <a:lstStyle/>
        <a:p>
          <a:endParaRPr lang="el-GR"/>
        </a:p>
      </dgm:t>
    </dgm:pt>
    <dgm:pt modelId="{BCE487DD-C2DD-4B7B-A51E-48F33A464E52}">
      <dgm:prSet phldrT="[Text]"/>
      <dgm:spPr>
        <a:solidFill>
          <a:srgbClr val="F4F8E7">
            <a:alpha val="90000"/>
          </a:srgbClr>
        </a:solidFill>
        <a:ln>
          <a:solidFill>
            <a:schemeClr val="bg1">
              <a:alpha val="90000"/>
            </a:schemeClr>
          </a:solidFill>
        </a:ln>
      </dgm:spPr>
      <dgm:t>
        <a:bodyPr/>
        <a:lstStyle/>
        <a:p>
          <a:r>
            <a:rPr lang="el-GR" dirty="0"/>
            <a:t>Τεχνολογική</a:t>
          </a:r>
        </a:p>
      </dgm:t>
    </dgm:pt>
    <dgm:pt modelId="{D7607B7F-60BB-41E9-B29D-C9C56E6AEE35}" type="parTrans" cxnId="{FE321055-1ED1-440C-8A5F-47B6BC95CF05}">
      <dgm:prSet/>
      <dgm:spPr/>
      <dgm:t>
        <a:bodyPr/>
        <a:lstStyle/>
        <a:p>
          <a:endParaRPr lang="el-GR"/>
        </a:p>
      </dgm:t>
    </dgm:pt>
    <dgm:pt modelId="{0A74CB16-9D3C-41DC-B0AD-3663AF520CF5}" type="sibTrans" cxnId="{FE321055-1ED1-440C-8A5F-47B6BC95CF05}">
      <dgm:prSet/>
      <dgm:spPr/>
      <dgm:t>
        <a:bodyPr/>
        <a:lstStyle/>
        <a:p>
          <a:endParaRPr lang="el-GR"/>
        </a:p>
      </dgm:t>
    </dgm:pt>
    <dgm:pt modelId="{EA4BF3FB-5460-49CD-84E9-8B6F9CB6AAEC}">
      <dgm:prSet phldrT="[Text]"/>
      <dgm:spPr>
        <a:solidFill>
          <a:srgbClr val="3E671F"/>
        </a:solidFill>
      </dgm:spPr>
      <dgm:t>
        <a:bodyPr/>
        <a:lstStyle/>
        <a:p>
          <a:r>
            <a:rPr lang="el-GR" b="1" dirty="0" smtClean="0"/>
            <a:t>Ουσιαστικά</a:t>
          </a:r>
          <a:endParaRPr lang="el-GR" b="1" dirty="0"/>
        </a:p>
      </dgm:t>
    </dgm:pt>
    <dgm:pt modelId="{F30F6E34-B292-46E5-9903-867D45EC1888}" type="parTrans" cxnId="{CE212A8E-536E-4BAA-8100-03F4200ACA26}">
      <dgm:prSet/>
      <dgm:spPr/>
      <dgm:t>
        <a:bodyPr/>
        <a:lstStyle/>
        <a:p>
          <a:endParaRPr lang="el-GR"/>
        </a:p>
      </dgm:t>
    </dgm:pt>
    <dgm:pt modelId="{A356BE00-23F5-41C7-A4B5-2D68D08C2EE3}" type="sibTrans" cxnId="{CE212A8E-536E-4BAA-8100-03F4200ACA26}">
      <dgm:prSet/>
      <dgm:spPr/>
      <dgm:t>
        <a:bodyPr/>
        <a:lstStyle/>
        <a:p>
          <a:endParaRPr lang="el-GR"/>
        </a:p>
      </dgm:t>
    </dgm:pt>
    <dgm:pt modelId="{08CAE05D-3B8B-47EE-B903-A7C1189AEA44}">
      <dgm:prSet phldrT="[Text]"/>
      <dgm:spPr>
        <a:solidFill>
          <a:srgbClr val="F4F8E7">
            <a:alpha val="90000"/>
          </a:srgbClr>
        </a:solidFill>
        <a:ln>
          <a:solidFill>
            <a:schemeClr val="bg1">
              <a:alpha val="90000"/>
            </a:schemeClr>
          </a:solidFill>
        </a:ln>
      </dgm:spPr>
      <dgm:t>
        <a:bodyPr/>
        <a:lstStyle/>
        <a:p>
          <a:r>
            <a:rPr lang="el-GR" dirty="0"/>
            <a:t>Εκπαίδευση</a:t>
          </a:r>
        </a:p>
      </dgm:t>
    </dgm:pt>
    <dgm:pt modelId="{101540C5-D434-4823-AD7A-CEFB0DD97E6D}" type="parTrans" cxnId="{9739D999-F080-4F8D-93C7-8B43F539C6E8}">
      <dgm:prSet/>
      <dgm:spPr/>
      <dgm:t>
        <a:bodyPr/>
        <a:lstStyle/>
        <a:p>
          <a:endParaRPr lang="el-GR"/>
        </a:p>
      </dgm:t>
    </dgm:pt>
    <dgm:pt modelId="{2CED9ADC-55BD-46CE-BE42-5E95DF8C8C18}" type="sibTrans" cxnId="{9739D999-F080-4F8D-93C7-8B43F539C6E8}">
      <dgm:prSet/>
      <dgm:spPr/>
      <dgm:t>
        <a:bodyPr/>
        <a:lstStyle/>
        <a:p>
          <a:endParaRPr lang="el-GR"/>
        </a:p>
      </dgm:t>
    </dgm:pt>
    <dgm:pt modelId="{2D6C1BAE-71A0-44A7-800C-248A7730EE30}">
      <dgm:prSet phldrT="[Text]"/>
      <dgm:spPr>
        <a:solidFill>
          <a:srgbClr val="F4F8E7">
            <a:alpha val="90000"/>
          </a:srgbClr>
        </a:solidFill>
        <a:ln>
          <a:solidFill>
            <a:schemeClr val="bg1">
              <a:alpha val="90000"/>
            </a:schemeClr>
          </a:solidFill>
        </a:ln>
      </dgm:spPr>
      <dgm:t>
        <a:bodyPr/>
        <a:lstStyle/>
        <a:p>
          <a:r>
            <a:rPr lang="el-GR" dirty="0"/>
            <a:t>Εκπαίδευση</a:t>
          </a:r>
        </a:p>
      </dgm:t>
    </dgm:pt>
    <dgm:pt modelId="{681B5411-0FDD-418A-8F20-0AE7955A152E}" type="parTrans" cxnId="{662C6B91-9FA2-4783-A149-118369A18592}">
      <dgm:prSet/>
      <dgm:spPr/>
      <dgm:t>
        <a:bodyPr/>
        <a:lstStyle/>
        <a:p>
          <a:endParaRPr lang="el-GR"/>
        </a:p>
      </dgm:t>
    </dgm:pt>
    <dgm:pt modelId="{5BE58416-53B8-4BC3-8846-3931F66D31DB}" type="sibTrans" cxnId="{662C6B91-9FA2-4783-A149-118369A18592}">
      <dgm:prSet/>
      <dgm:spPr/>
      <dgm:t>
        <a:bodyPr/>
        <a:lstStyle/>
        <a:p>
          <a:endParaRPr lang="el-GR"/>
        </a:p>
      </dgm:t>
    </dgm:pt>
    <dgm:pt modelId="{BF4A7522-367F-405F-8137-B2E9E7A266A6}">
      <dgm:prSet/>
      <dgm:spPr>
        <a:solidFill>
          <a:srgbClr val="F4F8E7">
            <a:alpha val="90000"/>
          </a:srgbClr>
        </a:solidFill>
        <a:ln>
          <a:solidFill>
            <a:schemeClr val="bg1">
              <a:alpha val="90000"/>
            </a:schemeClr>
          </a:solidFill>
        </a:ln>
      </dgm:spPr>
      <dgm:t>
        <a:bodyPr/>
        <a:lstStyle/>
        <a:p>
          <a:r>
            <a:rPr lang="el-GR" dirty="0"/>
            <a:t>Επαγγελματική</a:t>
          </a:r>
        </a:p>
      </dgm:t>
    </dgm:pt>
    <dgm:pt modelId="{3662C5F9-030B-4C74-9414-0BF922651215}" type="parTrans" cxnId="{8E095B93-697B-4E71-BB2F-02821A1B3F32}">
      <dgm:prSet/>
      <dgm:spPr/>
      <dgm:t>
        <a:bodyPr/>
        <a:lstStyle/>
        <a:p>
          <a:endParaRPr lang="el-GR"/>
        </a:p>
      </dgm:t>
    </dgm:pt>
    <dgm:pt modelId="{9064247A-9757-4AF4-A8F4-69F053DBB493}" type="sibTrans" cxnId="{8E095B93-697B-4E71-BB2F-02821A1B3F32}">
      <dgm:prSet/>
      <dgm:spPr/>
      <dgm:t>
        <a:bodyPr/>
        <a:lstStyle/>
        <a:p>
          <a:endParaRPr lang="el-GR"/>
        </a:p>
      </dgm:t>
    </dgm:pt>
    <dgm:pt modelId="{8DDF432F-1D26-464D-95C9-AEFEB88B5B01}">
      <dgm:prSet/>
      <dgm:spPr>
        <a:solidFill>
          <a:srgbClr val="F4F8E7">
            <a:alpha val="90000"/>
          </a:srgbClr>
        </a:solidFill>
        <a:ln>
          <a:solidFill>
            <a:schemeClr val="bg1">
              <a:alpha val="90000"/>
            </a:schemeClr>
          </a:solidFill>
        </a:ln>
      </dgm:spPr>
      <dgm:t>
        <a:bodyPr/>
        <a:lstStyle/>
        <a:p>
          <a:r>
            <a:rPr lang="el-GR" dirty="0"/>
            <a:t>Εκπαίδευση</a:t>
          </a:r>
        </a:p>
      </dgm:t>
    </dgm:pt>
    <dgm:pt modelId="{4042B724-D825-4662-B6AB-513C4793D0DC}" type="parTrans" cxnId="{AA5A800B-3A21-436F-8B38-AD04AB18F9D3}">
      <dgm:prSet/>
      <dgm:spPr/>
      <dgm:t>
        <a:bodyPr/>
        <a:lstStyle/>
        <a:p>
          <a:endParaRPr lang="el-GR"/>
        </a:p>
      </dgm:t>
    </dgm:pt>
    <dgm:pt modelId="{BAEC97F3-EACD-4855-9F3B-3300D4B28DBA}" type="sibTrans" cxnId="{AA5A800B-3A21-436F-8B38-AD04AB18F9D3}">
      <dgm:prSet/>
      <dgm:spPr/>
      <dgm:t>
        <a:bodyPr/>
        <a:lstStyle/>
        <a:p>
          <a:endParaRPr lang="el-GR"/>
        </a:p>
      </dgm:t>
    </dgm:pt>
    <dgm:pt modelId="{E662A8CD-7C91-4C75-935B-77B9FF0EC517}" type="pres">
      <dgm:prSet presAssocID="{9E98C196-17DD-4CA7-A8B1-3BCEF961FCB6}" presName="list" presStyleCnt="0">
        <dgm:presLayoutVars>
          <dgm:dir/>
          <dgm:animLvl val="lvl"/>
        </dgm:presLayoutVars>
      </dgm:prSet>
      <dgm:spPr/>
      <dgm:t>
        <a:bodyPr/>
        <a:lstStyle/>
        <a:p>
          <a:endParaRPr lang="el-GR"/>
        </a:p>
      </dgm:t>
    </dgm:pt>
    <dgm:pt modelId="{8116C267-4D26-429D-B6D1-ACC0B204544C}" type="pres">
      <dgm:prSet presAssocID="{C5DFCA34-1B20-4963-BD90-EF6FE52043AC}" presName="posSpace" presStyleCnt="0"/>
      <dgm:spPr/>
    </dgm:pt>
    <dgm:pt modelId="{DCE3B542-E51A-4860-9A9F-E108ED614874}" type="pres">
      <dgm:prSet presAssocID="{C5DFCA34-1B20-4963-BD90-EF6FE52043AC}" presName="vertFlow" presStyleCnt="0"/>
      <dgm:spPr/>
    </dgm:pt>
    <dgm:pt modelId="{D5000235-B0B9-4566-B85C-4BBA41F3D680}" type="pres">
      <dgm:prSet presAssocID="{C5DFCA34-1B20-4963-BD90-EF6FE52043AC}" presName="topSpace" presStyleCnt="0"/>
      <dgm:spPr/>
    </dgm:pt>
    <dgm:pt modelId="{F7C6ABC3-B720-4330-9D36-CF87C146E8E9}" type="pres">
      <dgm:prSet presAssocID="{C5DFCA34-1B20-4963-BD90-EF6FE52043AC}" presName="firstComp" presStyleCnt="0"/>
      <dgm:spPr/>
    </dgm:pt>
    <dgm:pt modelId="{C6DEB22C-50AB-4299-A94F-112FE21F07B7}" type="pres">
      <dgm:prSet presAssocID="{C5DFCA34-1B20-4963-BD90-EF6FE52043AC}" presName="firstChild" presStyleLbl="bgAccFollowNode1" presStyleIdx="0" presStyleCnt="6"/>
      <dgm:spPr/>
      <dgm:t>
        <a:bodyPr/>
        <a:lstStyle/>
        <a:p>
          <a:endParaRPr lang="el-GR"/>
        </a:p>
      </dgm:t>
    </dgm:pt>
    <dgm:pt modelId="{F9AE2AC7-67B2-4C78-974D-66BD2D3A5A0D}" type="pres">
      <dgm:prSet presAssocID="{C5DFCA34-1B20-4963-BD90-EF6FE52043AC}" presName="firstChildTx" presStyleLbl="bgAccFollowNode1" presStyleIdx="0" presStyleCnt="6">
        <dgm:presLayoutVars>
          <dgm:bulletEnabled val="1"/>
        </dgm:presLayoutVars>
      </dgm:prSet>
      <dgm:spPr/>
      <dgm:t>
        <a:bodyPr/>
        <a:lstStyle/>
        <a:p>
          <a:endParaRPr lang="el-GR"/>
        </a:p>
      </dgm:t>
    </dgm:pt>
    <dgm:pt modelId="{B33DE94C-FB23-4302-9B04-C4D9AE57D9E6}" type="pres">
      <dgm:prSet presAssocID="{BCE487DD-C2DD-4B7B-A51E-48F33A464E52}" presName="comp" presStyleCnt="0"/>
      <dgm:spPr/>
    </dgm:pt>
    <dgm:pt modelId="{601AB145-99C4-413B-93C1-D4866D1934B0}" type="pres">
      <dgm:prSet presAssocID="{BCE487DD-C2DD-4B7B-A51E-48F33A464E52}" presName="child" presStyleLbl="bgAccFollowNode1" presStyleIdx="1" presStyleCnt="6"/>
      <dgm:spPr/>
      <dgm:t>
        <a:bodyPr/>
        <a:lstStyle/>
        <a:p>
          <a:endParaRPr lang="el-GR"/>
        </a:p>
      </dgm:t>
    </dgm:pt>
    <dgm:pt modelId="{022DDDF3-BBA6-4E23-A3FB-D14BC53FDA39}" type="pres">
      <dgm:prSet presAssocID="{BCE487DD-C2DD-4B7B-A51E-48F33A464E52}" presName="childTx" presStyleLbl="bgAccFollowNode1" presStyleIdx="1" presStyleCnt="6">
        <dgm:presLayoutVars>
          <dgm:bulletEnabled val="1"/>
        </dgm:presLayoutVars>
      </dgm:prSet>
      <dgm:spPr/>
      <dgm:t>
        <a:bodyPr/>
        <a:lstStyle/>
        <a:p>
          <a:endParaRPr lang="el-GR"/>
        </a:p>
      </dgm:t>
    </dgm:pt>
    <dgm:pt modelId="{9CA0596F-AF54-4C02-979C-82F079F2363F}" type="pres">
      <dgm:prSet presAssocID="{BF4A7522-367F-405F-8137-B2E9E7A266A6}" presName="comp" presStyleCnt="0"/>
      <dgm:spPr/>
    </dgm:pt>
    <dgm:pt modelId="{A4F2917E-8C08-41A4-A5BC-27F9EB2EDA95}" type="pres">
      <dgm:prSet presAssocID="{BF4A7522-367F-405F-8137-B2E9E7A266A6}" presName="child" presStyleLbl="bgAccFollowNode1" presStyleIdx="2" presStyleCnt="6"/>
      <dgm:spPr/>
      <dgm:t>
        <a:bodyPr/>
        <a:lstStyle/>
        <a:p>
          <a:endParaRPr lang="el-GR"/>
        </a:p>
      </dgm:t>
    </dgm:pt>
    <dgm:pt modelId="{F01B5B99-3C65-4EF6-80A3-8CDEED32C5EF}" type="pres">
      <dgm:prSet presAssocID="{BF4A7522-367F-405F-8137-B2E9E7A266A6}" presName="childTx" presStyleLbl="bgAccFollowNode1" presStyleIdx="2" presStyleCnt="6">
        <dgm:presLayoutVars>
          <dgm:bulletEnabled val="1"/>
        </dgm:presLayoutVars>
      </dgm:prSet>
      <dgm:spPr/>
      <dgm:t>
        <a:bodyPr/>
        <a:lstStyle/>
        <a:p>
          <a:endParaRPr lang="el-GR"/>
        </a:p>
      </dgm:t>
    </dgm:pt>
    <dgm:pt modelId="{CED3040E-F34F-4ECC-BB87-3EC4D4ACD17F}" type="pres">
      <dgm:prSet presAssocID="{C5DFCA34-1B20-4963-BD90-EF6FE52043AC}" presName="negSpace" presStyleCnt="0"/>
      <dgm:spPr/>
    </dgm:pt>
    <dgm:pt modelId="{1494BE62-2FA0-41F3-844E-E47D5EE31452}" type="pres">
      <dgm:prSet presAssocID="{C5DFCA34-1B20-4963-BD90-EF6FE52043AC}" presName="circle" presStyleLbl="node1" presStyleIdx="0" presStyleCnt="2"/>
      <dgm:spPr/>
      <dgm:t>
        <a:bodyPr/>
        <a:lstStyle/>
        <a:p>
          <a:endParaRPr lang="el-GR"/>
        </a:p>
      </dgm:t>
    </dgm:pt>
    <dgm:pt modelId="{62B9BEE8-B339-4E37-AC49-16DD9AF80E58}" type="pres">
      <dgm:prSet presAssocID="{81A74CDB-6CC3-4B5C-AAAF-9AD999ED211B}" presName="transSpace" presStyleCnt="0"/>
      <dgm:spPr/>
    </dgm:pt>
    <dgm:pt modelId="{C29908E6-E8E9-4503-A234-375B70B191F1}" type="pres">
      <dgm:prSet presAssocID="{EA4BF3FB-5460-49CD-84E9-8B6F9CB6AAEC}" presName="posSpace" presStyleCnt="0"/>
      <dgm:spPr/>
    </dgm:pt>
    <dgm:pt modelId="{E733F7B9-7281-40A7-8CC4-3D6A7CA57CB8}" type="pres">
      <dgm:prSet presAssocID="{EA4BF3FB-5460-49CD-84E9-8B6F9CB6AAEC}" presName="vertFlow" presStyleCnt="0"/>
      <dgm:spPr/>
    </dgm:pt>
    <dgm:pt modelId="{D2710139-1AE9-469E-8827-4FB42426748C}" type="pres">
      <dgm:prSet presAssocID="{EA4BF3FB-5460-49CD-84E9-8B6F9CB6AAEC}" presName="topSpace" presStyleCnt="0"/>
      <dgm:spPr/>
    </dgm:pt>
    <dgm:pt modelId="{A3743663-5540-43DE-92DB-EEB2ACC86EE7}" type="pres">
      <dgm:prSet presAssocID="{EA4BF3FB-5460-49CD-84E9-8B6F9CB6AAEC}" presName="firstComp" presStyleCnt="0"/>
      <dgm:spPr/>
    </dgm:pt>
    <dgm:pt modelId="{E15D094C-90DB-4DB7-BB49-E18F1AAF2B39}" type="pres">
      <dgm:prSet presAssocID="{EA4BF3FB-5460-49CD-84E9-8B6F9CB6AAEC}" presName="firstChild" presStyleLbl="bgAccFollowNode1" presStyleIdx="3" presStyleCnt="6"/>
      <dgm:spPr/>
      <dgm:t>
        <a:bodyPr/>
        <a:lstStyle/>
        <a:p>
          <a:endParaRPr lang="el-GR"/>
        </a:p>
      </dgm:t>
    </dgm:pt>
    <dgm:pt modelId="{4F9EE8A3-D6F8-46F7-8AED-CFDEE154D654}" type="pres">
      <dgm:prSet presAssocID="{EA4BF3FB-5460-49CD-84E9-8B6F9CB6AAEC}" presName="firstChildTx" presStyleLbl="bgAccFollowNode1" presStyleIdx="3" presStyleCnt="6">
        <dgm:presLayoutVars>
          <dgm:bulletEnabled val="1"/>
        </dgm:presLayoutVars>
      </dgm:prSet>
      <dgm:spPr/>
      <dgm:t>
        <a:bodyPr/>
        <a:lstStyle/>
        <a:p>
          <a:endParaRPr lang="el-GR"/>
        </a:p>
      </dgm:t>
    </dgm:pt>
    <dgm:pt modelId="{6E1EDDAB-63DC-4BBE-A589-D0A1BFB17CE1}" type="pres">
      <dgm:prSet presAssocID="{8DDF432F-1D26-464D-95C9-AEFEB88B5B01}" presName="comp" presStyleCnt="0"/>
      <dgm:spPr/>
    </dgm:pt>
    <dgm:pt modelId="{239FE09C-0F91-451D-900F-CAA08ACF6C97}" type="pres">
      <dgm:prSet presAssocID="{8DDF432F-1D26-464D-95C9-AEFEB88B5B01}" presName="child" presStyleLbl="bgAccFollowNode1" presStyleIdx="4" presStyleCnt="6"/>
      <dgm:spPr/>
      <dgm:t>
        <a:bodyPr/>
        <a:lstStyle/>
        <a:p>
          <a:endParaRPr lang="el-GR"/>
        </a:p>
      </dgm:t>
    </dgm:pt>
    <dgm:pt modelId="{AFD0D293-02F7-41C0-97A3-DBE8A87E59D2}" type="pres">
      <dgm:prSet presAssocID="{8DDF432F-1D26-464D-95C9-AEFEB88B5B01}" presName="childTx" presStyleLbl="bgAccFollowNode1" presStyleIdx="4" presStyleCnt="6">
        <dgm:presLayoutVars>
          <dgm:bulletEnabled val="1"/>
        </dgm:presLayoutVars>
      </dgm:prSet>
      <dgm:spPr/>
      <dgm:t>
        <a:bodyPr/>
        <a:lstStyle/>
        <a:p>
          <a:endParaRPr lang="el-GR"/>
        </a:p>
      </dgm:t>
    </dgm:pt>
    <dgm:pt modelId="{56CBF4FE-C34C-415B-8A12-095072B97C86}" type="pres">
      <dgm:prSet presAssocID="{2D6C1BAE-71A0-44A7-800C-248A7730EE30}" presName="comp" presStyleCnt="0"/>
      <dgm:spPr/>
    </dgm:pt>
    <dgm:pt modelId="{C8182762-8CAE-4C68-92DF-1C1B626ACF9D}" type="pres">
      <dgm:prSet presAssocID="{2D6C1BAE-71A0-44A7-800C-248A7730EE30}" presName="child" presStyleLbl="bgAccFollowNode1" presStyleIdx="5" presStyleCnt="6"/>
      <dgm:spPr/>
      <dgm:t>
        <a:bodyPr/>
        <a:lstStyle/>
        <a:p>
          <a:endParaRPr lang="el-GR"/>
        </a:p>
      </dgm:t>
    </dgm:pt>
    <dgm:pt modelId="{CD03BF5B-C26F-41D3-AF1B-75EE6C47FC50}" type="pres">
      <dgm:prSet presAssocID="{2D6C1BAE-71A0-44A7-800C-248A7730EE30}" presName="childTx" presStyleLbl="bgAccFollowNode1" presStyleIdx="5" presStyleCnt="6">
        <dgm:presLayoutVars>
          <dgm:bulletEnabled val="1"/>
        </dgm:presLayoutVars>
      </dgm:prSet>
      <dgm:spPr/>
      <dgm:t>
        <a:bodyPr/>
        <a:lstStyle/>
        <a:p>
          <a:endParaRPr lang="el-GR"/>
        </a:p>
      </dgm:t>
    </dgm:pt>
    <dgm:pt modelId="{C0BCE79E-9284-4ED4-834C-23073B8D9174}" type="pres">
      <dgm:prSet presAssocID="{EA4BF3FB-5460-49CD-84E9-8B6F9CB6AAEC}" presName="negSpace" presStyleCnt="0"/>
      <dgm:spPr/>
    </dgm:pt>
    <dgm:pt modelId="{81685621-3878-4500-AF23-D355B46B3A65}" type="pres">
      <dgm:prSet presAssocID="{EA4BF3FB-5460-49CD-84E9-8B6F9CB6AAEC}" presName="circle" presStyleLbl="node1" presStyleIdx="1" presStyleCnt="2"/>
      <dgm:spPr/>
      <dgm:t>
        <a:bodyPr/>
        <a:lstStyle/>
        <a:p>
          <a:endParaRPr lang="el-GR"/>
        </a:p>
      </dgm:t>
    </dgm:pt>
  </dgm:ptLst>
  <dgm:cxnLst>
    <dgm:cxn modelId="{662C6B91-9FA2-4783-A149-118369A18592}" srcId="{EA4BF3FB-5460-49CD-84E9-8B6F9CB6AAEC}" destId="{2D6C1BAE-71A0-44A7-800C-248A7730EE30}" srcOrd="2" destOrd="0" parTransId="{681B5411-0FDD-418A-8F20-0AE7955A152E}" sibTransId="{5BE58416-53B8-4BC3-8846-3931F66D31DB}"/>
    <dgm:cxn modelId="{BFBDC389-0C20-4C2F-90B8-3EFEA7B9CD4F}" srcId="{9E98C196-17DD-4CA7-A8B1-3BCEF961FCB6}" destId="{C5DFCA34-1B20-4963-BD90-EF6FE52043AC}" srcOrd="0" destOrd="0" parTransId="{08194A00-5321-4A4F-9E7F-E96B505021FD}" sibTransId="{81A74CDB-6CC3-4B5C-AAAF-9AD999ED211B}"/>
    <dgm:cxn modelId="{0B50E855-23FC-4087-9ADE-C35C0DF35AAC}" type="presOf" srcId="{EA4BF3FB-5460-49CD-84E9-8B6F9CB6AAEC}" destId="{81685621-3878-4500-AF23-D355B46B3A65}" srcOrd="0" destOrd="0" presId="urn:microsoft.com/office/officeart/2005/8/layout/hList9"/>
    <dgm:cxn modelId="{CE212A8E-536E-4BAA-8100-03F4200ACA26}" srcId="{9E98C196-17DD-4CA7-A8B1-3BCEF961FCB6}" destId="{EA4BF3FB-5460-49CD-84E9-8B6F9CB6AAEC}" srcOrd="1" destOrd="0" parTransId="{F30F6E34-B292-46E5-9903-867D45EC1888}" sibTransId="{A356BE00-23F5-41C7-A4B5-2D68D08C2EE3}"/>
    <dgm:cxn modelId="{7C4DDAFC-D404-4B46-AD53-63865AEFED20}" type="presOf" srcId="{BCE487DD-C2DD-4B7B-A51E-48F33A464E52}" destId="{601AB145-99C4-413B-93C1-D4866D1934B0}" srcOrd="0" destOrd="0" presId="urn:microsoft.com/office/officeart/2005/8/layout/hList9"/>
    <dgm:cxn modelId="{8EF24A50-18A4-4AA3-9A9C-A6F0079CA7DE}" type="presOf" srcId="{56FDB621-D919-441C-93A2-68C68CFDEEAE}" destId="{F9AE2AC7-67B2-4C78-974D-66BD2D3A5A0D}" srcOrd="1" destOrd="0" presId="urn:microsoft.com/office/officeart/2005/8/layout/hList9"/>
    <dgm:cxn modelId="{54D70641-075A-45A6-97DA-31795B31F136}" type="presOf" srcId="{08CAE05D-3B8B-47EE-B903-A7C1189AEA44}" destId="{4F9EE8A3-D6F8-46F7-8AED-CFDEE154D654}" srcOrd="1" destOrd="0" presId="urn:microsoft.com/office/officeart/2005/8/layout/hList9"/>
    <dgm:cxn modelId="{9739D999-F080-4F8D-93C7-8B43F539C6E8}" srcId="{EA4BF3FB-5460-49CD-84E9-8B6F9CB6AAEC}" destId="{08CAE05D-3B8B-47EE-B903-A7C1189AEA44}" srcOrd="0" destOrd="0" parTransId="{101540C5-D434-4823-AD7A-CEFB0DD97E6D}" sibTransId="{2CED9ADC-55BD-46CE-BE42-5E95DF8C8C18}"/>
    <dgm:cxn modelId="{AA5A800B-3A21-436F-8B38-AD04AB18F9D3}" srcId="{EA4BF3FB-5460-49CD-84E9-8B6F9CB6AAEC}" destId="{8DDF432F-1D26-464D-95C9-AEFEB88B5B01}" srcOrd="1" destOrd="0" parTransId="{4042B724-D825-4662-B6AB-513C4793D0DC}" sibTransId="{BAEC97F3-EACD-4855-9F3B-3300D4B28DBA}"/>
    <dgm:cxn modelId="{EA7A17E0-8FDD-4316-9DA4-39A9B1ECB98E}" type="presOf" srcId="{8DDF432F-1D26-464D-95C9-AEFEB88B5B01}" destId="{239FE09C-0F91-451D-900F-CAA08ACF6C97}" srcOrd="0" destOrd="0" presId="urn:microsoft.com/office/officeart/2005/8/layout/hList9"/>
    <dgm:cxn modelId="{164175CC-E29F-444C-8B34-A2515DE21B52}" type="presOf" srcId="{8DDF432F-1D26-464D-95C9-AEFEB88B5B01}" destId="{AFD0D293-02F7-41C0-97A3-DBE8A87E59D2}" srcOrd="1" destOrd="0" presId="urn:microsoft.com/office/officeart/2005/8/layout/hList9"/>
    <dgm:cxn modelId="{DE303AD1-6999-4B26-83A8-47E54F375B5A}" type="presOf" srcId="{BCE487DD-C2DD-4B7B-A51E-48F33A464E52}" destId="{022DDDF3-BBA6-4E23-A3FB-D14BC53FDA39}" srcOrd="1" destOrd="0" presId="urn:microsoft.com/office/officeart/2005/8/layout/hList9"/>
    <dgm:cxn modelId="{FE321055-1ED1-440C-8A5F-47B6BC95CF05}" srcId="{C5DFCA34-1B20-4963-BD90-EF6FE52043AC}" destId="{BCE487DD-C2DD-4B7B-A51E-48F33A464E52}" srcOrd="1" destOrd="0" parTransId="{D7607B7F-60BB-41E9-B29D-C9C56E6AEE35}" sibTransId="{0A74CB16-9D3C-41DC-B0AD-3663AF520CF5}"/>
    <dgm:cxn modelId="{8E095B93-697B-4E71-BB2F-02821A1B3F32}" srcId="{C5DFCA34-1B20-4963-BD90-EF6FE52043AC}" destId="{BF4A7522-367F-405F-8137-B2E9E7A266A6}" srcOrd="2" destOrd="0" parTransId="{3662C5F9-030B-4C74-9414-0BF922651215}" sibTransId="{9064247A-9757-4AF4-A8F4-69F053DBB493}"/>
    <dgm:cxn modelId="{34B7681D-8899-4F2F-9AA0-B0DDED8CE3BF}" type="presOf" srcId="{9E98C196-17DD-4CA7-A8B1-3BCEF961FCB6}" destId="{E662A8CD-7C91-4C75-935B-77B9FF0EC517}" srcOrd="0" destOrd="0" presId="urn:microsoft.com/office/officeart/2005/8/layout/hList9"/>
    <dgm:cxn modelId="{1B08EE96-6A53-4710-97C4-AAE8D6D96800}" type="presOf" srcId="{2D6C1BAE-71A0-44A7-800C-248A7730EE30}" destId="{C8182762-8CAE-4C68-92DF-1C1B626ACF9D}" srcOrd="0" destOrd="0" presId="urn:microsoft.com/office/officeart/2005/8/layout/hList9"/>
    <dgm:cxn modelId="{FDD8957B-3EE0-44B0-9E99-D7D56E665A5E}" type="presOf" srcId="{BF4A7522-367F-405F-8137-B2E9E7A266A6}" destId="{A4F2917E-8C08-41A4-A5BC-27F9EB2EDA95}" srcOrd="0" destOrd="0" presId="urn:microsoft.com/office/officeart/2005/8/layout/hList9"/>
    <dgm:cxn modelId="{ACE0F212-5E9F-4E05-B79E-69CB9641E862}" type="presOf" srcId="{08CAE05D-3B8B-47EE-B903-A7C1189AEA44}" destId="{E15D094C-90DB-4DB7-BB49-E18F1AAF2B39}" srcOrd="0" destOrd="0" presId="urn:microsoft.com/office/officeart/2005/8/layout/hList9"/>
    <dgm:cxn modelId="{D333ADB1-7FD0-4CD0-BD4C-7530E5E9C0ED}" type="presOf" srcId="{C5DFCA34-1B20-4963-BD90-EF6FE52043AC}" destId="{1494BE62-2FA0-41F3-844E-E47D5EE31452}" srcOrd="0" destOrd="0" presId="urn:microsoft.com/office/officeart/2005/8/layout/hList9"/>
    <dgm:cxn modelId="{73CF7BB9-0ADC-486F-ACA2-BFC4E6440CFD}" type="presOf" srcId="{BF4A7522-367F-405F-8137-B2E9E7A266A6}" destId="{F01B5B99-3C65-4EF6-80A3-8CDEED32C5EF}" srcOrd="1" destOrd="0" presId="urn:microsoft.com/office/officeart/2005/8/layout/hList9"/>
    <dgm:cxn modelId="{90E6D3BF-AB05-4365-B797-AD8AF2EEA093}" type="presOf" srcId="{56FDB621-D919-441C-93A2-68C68CFDEEAE}" destId="{C6DEB22C-50AB-4299-A94F-112FE21F07B7}" srcOrd="0" destOrd="0" presId="urn:microsoft.com/office/officeart/2005/8/layout/hList9"/>
    <dgm:cxn modelId="{394AE13F-649F-41CE-B498-11AC563BD54B}" type="presOf" srcId="{2D6C1BAE-71A0-44A7-800C-248A7730EE30}" destId="{CD03BF5B-C26F-41D3-AF1B-75EE6C47FC50}" srcOrd="1" destOrd="0" presId="urn:microsoft.com/office/officeart/2005/8/layout/hList9"/>
    <dgm:cxn modelId="{FB03465D-1813-44EA-9E88-1E73CB34C744}" srcId="{C5DFCA34-1B20-4963-BD90-EF6FE52043AC}" destId="{56FDB621-D919-441C-93A2-68C68CFDEEAE}" srcOrd="0" destOrd="0" parTransId="{38867ECD-856A-4DC3-A680-B91F28B56ADC}" sibTransId="{FC853AEE-1132-420F-9FC3-9D7979A1AB54}"/>
    <dgm:cxn modelId="{206D91E2-C88A-428E-A488-C2B6A419D3C9}" type="presParOf" srcId="{E662A8CD-7C91-4C75-935B-77B9FF0EC517}" destId="{8116C267-4D26-429D-B6D1-ACC0B204544C}" srcOrd="0" destOrd="0" presId="urn:microsoft.com/office/officeart/2005/8/layout/hList9"/>
    <dgm:cxn modelId="{0F4F606F-CFA0-470B-B7F7-421BA90DAF74}" type="presParOf" srcId="{E662A8CD-7C91-4C75-935B-77B9FF0EC517}" destId="{DCE3B542-E51A-4860-9A9F-E108ED614874}" srcOrd="1" destOrd="0" presId="urn:microsoft.com/office/officeart/2005/8/layout/hList9"/>
    <dgm:cxn modelId="{A87531E1-764E-4F4A-9C6B-0F4EEB7F79EC}" type="presParOf" srcId="{DCE3B542-E51A-4860-9A9F-E108ED614874}" destId="{D5000235-B0B9-4566-B85C-4BBA41F3D680}" srcOrd="0" destOrd="0" presId="urn:microsoft.com/office/officeart/2005/8/layout/hList9"/>
    <dgm:cxn modelId="{0086C773-1E4B-43FE-BFB9-E4FEA891AECC}" type="presParOf" srcId="{DCE3B542-E51A-4860-9A9F-E108ED614874}" destId="{F7C6ABC3-B720-4330-9D36-CF87C146E8E9}" srcOrd="1" destOrd="0" presId="urn:microsoft.com/office/officeart/2005/8/layout/hList9"/>
    <dgm:cxn modelId="{F6EC1409-F85B-429C-81D5-D1162216A3CA}" type="presParOf" srcId="{F7C6ABC3-B720-4330-9D36-CF87C146E8E9}" destId="{C6DEB22C-50AB-4299-A94F-112FE21F07B7}" srcOrd="0" destOrd="0" presId="urn:microsoft.com/office/officeart/2005/8/layout/hList9"/>
    <dgm:cxn modelId="{DEC4697C-91FE-49F0-9F42-29464D7F72B6}" type="presParOf" srcId="{F7C6ABC3-B720-4330-9D36-CF87C146E8E9}" destId="{F9AE2AC7-67B2-4C78-974D-66BD2D3A5A0D}" srcOrd="1" destOrd="0" presId="urn:microsoft.com/office/officeart/2005/8/layout/hList9"/>
    <dgm:cxn modelId="{EF7D5571-171E-48D8-BEC4-1B95D0013833}" type="presParOf" srcId="{DCE3B542-E51A-4860-9A9F-E108ED614874}" destId="{B33DE94C-FB23-4302-9B04-C4D9AE57D9E6}" srcOrd="2" destOrd="0" presId="urn:microsoft.com/office/officeart/2005/8/layout/hList9"/>
    <dgm:cxn modelId="{6C6F3A31-9493-47E2-A6D6-3EA1AEDA4686}" type="presParOf" srcId="{B33DE94C-FB23-4302-9B04-C4D9AE57D9E6}" destId="{601AB145-99C4-413B-93C1-D4866D1934B0}" srcOrd="0" destOrd="0" presId="urn:microsoft.com/office/officeart/2005/8/layout/hList9"/>
    <dgm:cxn modelId="{E337F66C-F220-4900-B8ED-C88007FB4EF5}" type="presParOf" srcId="{B33DE94C-FB23-4302-9B04-C4D9AE57D9E6}" destId="{022DDDF3-BBA6-4E23-A3FB-D14BC53FDA39}" srcOrd="1" destOrd="0" presId="urn:microsoft.com/office/officeart/2005/8/layout/hList9"/>
    <dgm:cxn modelId="{50BA2756-2743-44B1-BA42-4D10BAF44634}" type="presParOf" srcId="{DCE3B542-E51A-4860-9A9F-E108ED614874}" destId="{9CA0596F-AF54-4C02-979C-82F079F2363F}" srcOrd="3" destOrd="0" presId="urn:microsoft.com/office/officeart/2005/8/layout/hList9"/>
    <dgm:cxn modelId="{E0DF2F80-28CC-4E55-BB5A-E17ED7689270}" type="presParOf" srcId="{9CA0596F-AF54-4C02-979C-82F079F2363F}" destId="{A4F2917E-8C08-41A4-A5BC-27F9EB2EDA95}" srcOrd="0" destOrd="0" presId="urn:microsoft.com/office/officeart/2005/8/layout/hList9"/>
    <dgm:cxn modelId="{A456A012-9D8D-4CED-AAE9-716B9428B377}" type="presParOf" srcId="{9CA0596F-AF54-4C02-979C-82F079F2363F}" destId="{F01B5B99-3C65-4EF6-80A3-8CDEED32C5EF}" srcOrd="1" destOrd="0" presId="urn:microsoft.com/office/officeart/2005/8/layout/hList9"/>
    <dgm:cxn modelId="{596D1000-CB9C-4FA1-94EC-4C77D4E536B1}" type="presParOf" srcId="{E662A8CD-7C91-4C75-935B-77B9FF0EC517}" destId="{CED3040E-F34F-4ECC-BB87-3EC4D4ACD17F}" srcOrd="2" destOrd="0" presId="urn:microsoft.com/office/officeart/2005/8/layout/hList9"/>
    <dgm:cxn modelId="{AD108464-5D68-4DF4-9068-79D715CB5D8C}" type="presParOf" srcId="{E662A8CD-7C91-4C75-935B-77B9FF0EC517}" destId="{1494BE62-2FA0-41F3-844E-E47D5EE31452}" srcOrd="3" destOrd="0" presId="urn:microsoft.com/office/officeart/2005/8/layout/hList9"/>
    <dgm:cxn modelId="{3F81DEB3-72B0-4D8A-849C-913BF3054D20}" type="presParOf" srcId="{E662A8CD-7C91-4C75-935B-77B9FF0EC517}" destId="{62B9BEE8-B339-4E37-AC49-16DD9AF80E58}" srcOrd="4" destOrd="0" presId="urn:microsoft.com/office/officeart/2005/8/layout/hList9"/>
    <dgm:cxn modelId="{EFD87A97-4E77-4ABD-986C-E30D8A889F61}" type="presParOf" srcId="{E662A8CD-7C91-4C75-935B-77B9FF0EC517}" destId="{C29908E6-E8E9-4503-A234-375B70B191F1}" srcOrd="5" destOrd="0" presId="urn:microsoft.com/office/officeart/2005/8/layout/hList9"/>
    <dgm:cxn modelId="{47E03F8D-05C3-4679-9FCB-5461ED89000C}" type="presParOf" srcId="{E662A8CD-7C91-4C75-935B-77B9FF0EC517}" destId="{E733F7B9-7281-40A7-8CC4-3D6A7CA57CB8}" srcOrd="6" destOrd="0" presId="urn:microsoft.com/office/officeart/2005/8/layout/hList9"/>
    <dgm:cxn modelId="{B2C64362-71D9-4DA2-A5FB-F8DFA3E787DA}" type="presParOf" srcId="{E733F7B9-7281-40A7-8CC4-3D6A7CA57CB8}" destId="{D2710139-1AE9-469E-8827-4FB42426748C}" srcOrd="0" destOrd="0" presId="urn:microsoft.com/office/officeart/2005/8/layout/hList9"/>
    <dgm:cxn modelId="{31AF9320-F586-4656-92C8-AC35089FE3D6}" type="presParOf" srcId="{E733F7B9-7281-40A7-8CC4-3D6A7CA57CB8}" destId="{A3743663-5540-43DE-92DB-EEB2ACC86EE7}" srcOrd="1" destOrd="0" presId="urn:microsoft.com/office/officeart/2005/8/layout/hList9"/>
    <dgm:cxn modelId="{2C6F3469-FB5C-4F5C-81E4-1EF8DA206B7C}" type="presParOf" srcId="{A3743663-5540-43DE-92DB-EEB2ACC86EE7}" destId="{E15D094C-90DB-4DB7-BB49-E18F1AAF2B39}" srcOrd="0" destOrd="0" presId="urn:microsoft.com/office/officeart/2005/8/layout/hList9"/>
    <dgm:cxn modelId="{EEE957BD-FF2B-4212-8F4E-160F2D7D7F70}" type="presParOf" srcId="{A3743663-5540-43DE-92DB-EEB2ACC86EE7}" destId="{4F9EE8A3-D6F8-46F7-8AED-CFDEE154D654}" srcOrd="1" destOrd="0" presId="urn:microsoft.com/office/officeart/2005/8/layout/hList9"/>
    <dgm:cxn modelId="{DDEE7C00-AD3C-4027-AE19-C66772DBCC72}" type="presParOf" srcId="{E733F7B9-7281-40A7-8CC4-3D6A7CA57CB8}" destId="{6E1EDDAB-63DC-4BBE-A589-D0A1BFB17CE1}" srcOrd="2" destOrd="0" presId="urn:microsoft.com/office/officeart/2005/8/layout/hList9"/>
    <dgm:cxn modelId="{3E589245-7E14-44CD-8676-9E66591F8422}" type="presParOf" srcId="{6E1EDDAB-63DC-4BBE-A589-D0A1BFB17CE1}" destId="{239FE09C-0F91-451D-900F-CAA08ACF6C97}" srcOrd="0" destOrd="0" presId="urn:microsoft.com/office/officeart/2005/8/layout/hList9"/>
    <dgm:cxn modelId="{1CB9673C-3A7D-4072-AC83-B1D9B0B1CC2E}" type="presParOf" srcId="{6E1EDDAB-63DC-4BBE-A589-D0A1BFB17CE1}" destId="{AFD0D293-02F7-41C0-97A3-DBE8A87E59D2}" srcOrd="1" destOrd="0" presId="urn:microsoft.com/office/officeart/2005/8/layout/hList9"/>
    <dgm:cxn modelId="{8E24ADBE-CA28-43A4-BEB9-F82093A8A35E}" type="presParOf" srcId="{E733F7B9-7281-40A7-8CC4-3D6A7CA57CB8}" destId="{56CBF4FE-C34C-415B-8A12-095072B97C86}" srcOrd="3" destOrd="0" presId="urn:microsoft.com/office/officeart/2005/8/layout/hList9"/>
    <dgm:cxn modelId="{2A4AEBF2-A918-421E-92E8-94CC47F0A12F}" type="presParOf" srcId="{56CBF4FE-C34C-415B-8A12-095072B97C86}" destId="{C8182762-8CAE-4C68-92DF-1C1B626ACF9D}" srcOrd="0" destOrd="0" presId="urn:microsoft.com/office/officeart/2005/8/layout/hList9"/>
    <dgm:cxn modelId="{4B1BA970-7D55-4042-B6C4-BB2076CDE3C1}" type="presParOf" srcId="{56CBF4FE-C34C-415B-8A12-095072B97C86}" destId="{CD03BF5B-C26F-41D3-AF1B-75EE6C47FC50}" srcOrd="1" destOrd="0" presId="urn:microsoft.com/office/officeart/2005/8/layout/hList9"/>
    <dgm:cxn modelId="{64C18C83-E02F-450A-A052-8F6B521013FC}" type="presParOf" srcId="{E662A8CD-7C91-4C75-935B-77B9FF0EC517}" destId="{C0BCE79E-9284-4ED4-834C-23073B8D9174}" srcOrd="7" destOrd="0" presId="urn:microsoft.com/office/officeart/2005/8/layout/hList9"/>
    <dgm:cxn modelId="{C152C13D-AA28-4989-8E05-1EE9229C0B7D}" type="presParOf" srcId="{E662A8CD-7C91-4C75-935B-77B9FF0EC517}" destId="{81685621-3878-4500-AF23-D355B46B3A65}"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EB22C-50AB-4299-A94F-112FE21F07B7}">
      <dsp:nvSpPr>
        <dsp:cNvPr id="0" name=""/>
        <dsp:cNvSpPr/>
      </dsp:nvSpPr>
      <dsp:spPr>
        <a:xfrm>
          <a:off x="1745575" y="594050"/>
          <a:ext cx="2221148" cy="1481505"/>
        </a:xfrm>
        <a:prstGeom prst="rect">
          <a:avLst/>
        </a:prstGeom>
        <a:solidFill>
          <a:srgbClr val="F4F8E7">
            <a:alpha val="90000"/>
          </a:srgb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lvl="0" algn="l" defTabSz="933450">
            <a:lnSpc>
              <a:spcPct val="90000"/>
            </a:lnSpc>
            <a:spcBef>
              <a:spcPct val="0"/>
            </a:spcBef>
            <a:spcAft>
              <a:spcPct val="35000"/>
            </a:spcAft>
          </a:pPr>
          <a:r>
            <a:rPr lang="el-GR" sz="2100" kern="1200" dirty="0"/>
            <a:t>_</a:t>
          </a:r>
        </a:p>
      </dsp:txBody>
      <dsp:txXfrm>
        <a:off x="2100959" y="594050"/>
        <a:ext cx="1865764" cy="1481505"/>
      </dsp:txXfrm>
    </dsp:sp>
    <dsp:sp modelId="{601AB145-99C4-413B-93C1-D4866D1934B0}">
      <dsp:nvSpPr>
        <dsp:cNvPr id="0" name=""/>
        <dsp:cNvSpPr/>
      </dsp:nvSpPr>
      <dsp:spPr>
        <a:xfrm>
          <a:off x="1745575" y="2075556"/>
          <a:ext cx="2221148" cy="1481505"/>
        </a:xfrm>
        <a:prstGeom prst="rect">
          <a:avLst/>
        </a:prstGeom>
        <a:solidFill>
          <a:srgbClr val="F4F8E7">
            <a:alpha val="90000"/>
          </a:srgb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lvl="0" algn="l" defTabSz="933450">
            <a:lnSpc>
              <a:spcPct val="90000"/>
            </a:lnSpc>
            <a:spcBef>
              <a:spcPct val="0"/>
            </a:spcBef>
            <a:spcAft>
              <a:spcPct val="35000"/>
            </a:spcAft>
          </a:pPr>
          <a:r>
            <a:rPr lang="el-GR" sz="2100" kern="1200" dirty="0"/>
            <a:t>Τεχνολογική</a:t>
          </a:r>
        </a:p>
      </dsp:txBody>
      <dsp:txXfrm>
        <a:off x="2100959" y="2075556"/>
        <a:ext cx="1865764" cy="1481505"/>
      </dsp:txXfrm>
    </dsp:sp>
    <dsp:sp modelId="{A4F2917E-8C08-41A4-A5BC-27F9EB2EDA95}">
      <dsp:nvSpPr>
        <dsp:cNvPr id="0" name=""/>
        <dsp:cNvSpPr/>
      </dsp:nvSpPr>
      <dsp:spPr>
        <a:xfrm>
          <a:off x="1745575" y="3557062"/>
          <a:ext cx="2221148" cy="1481505"/>
        </a:xfrm>
        <a:prstGeom prst="rect">
          <a:avLst/>
        </a:prstGeom>
        <a:solidFill>
          <a:srgbClr val="F4F8E7">
            <a:alpha val="90000"/>
          </a:srgb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lvl="0" algn="l" defTabSz="933450">
            <a:lnSpc>
              <a:spcPct val="90000"/>
            </a:lnSpc>
            <a:spcBef>
              <a:spcPct val="0"/>
            </a:spcBef>
            <a:spcAft>
              <a:spcPct val="35000"/>
            </a:spcAft>
          </a:pPr>
          <a:r>
            <a:rPr lang="el-GR" sz="2100" kern="1200" dirty="0"/>
            <a:t>Επαγγελματική</a:t>
          </a:r>
        </a:p>
      </dsp:txBody>
      <dsp:txXfrm>
        <a:off x="2100959" y="3557062"/>
        <a:ext cx="1865764" cy="1481505"/>
      </dsp:txXfrm>
    </dsp:sp>
    <dsp:sp modelId="{1494BE62-2FA0-41F3-844E-E47D5EE31452}">
      <dsp:nvSpPr>
        <dsp:cNvPr id="0" name=""/>
        <dsp:cNvSpPr/>
      </dsp:nvSpPr>
      <dsp:spPr>
        <a:xfrm>
          <a:off x="560962" y="1744"/>
          <a:ext cx="1480765" cy="1480765"/>
        </a:xfrm>
        <a:prstGeom prst="ellipse">
          <a:avLst/>
        </a:prstGeom>
        <a:solidFill>
          <a:srgbClr val="3E67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l-GR" sz="1600" b="1" kern="1200" dirty="0"/>
            <a:t>Επίθετα</a:t>
          </a:r>
        </a:p>
      </dsp:txBody>
      <dsp:txXfrm>
        <a:off x="777815" y="218597"/>
        <a:ext cx="1047059" cy="1047059"/>
      </dsp:txXfrm>
    </dsp:sp>
    <dsp:sp modelId="{E15D094C-90DB-4DB7-BB49-E18F1AAF2B39}">
      <dsp:nvSpPr>
        <dsp:cNvPr id="0" name=""/>
        <dsp:cNvSpPr/>
      </dsp:nvSpPr>
      <dsp:spPr>
        <a:xfrm>
          <a:off x="5447488" y="594050"/>
          <a:ext cx="2221148" cy="1481505"/>
        </a:xfrm>
        <a:prstGeom prst="rect">
          <a:avLst/>
        </a:prstGeom>
        <a:solidFill>
          <a:srgbClr val="F4F8E7">
            <a:alpha val="90000"/>
          </a:srgb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lvl="0" algn="l" defTabSz="933450">
            <a:lnSpc>
              <a:spcPct val="90000"/>
            </a:lnSpc>
            <a:spcBef>
              <a:spcPct val="0"/>
            </a:spcBef>
            <a:spcAft>
              <a:spcPct val="35000"/>
            </a:spcAft>
          </a:pPr>
          <a:r>
            <a:rPr lang="el-GR" sz="2100" kern="1200" dirty="0"/>
            <a:t>Εκπαίδευση</a:t>
          </a:r>
        </a:p>
      </dsp:txBody>
      <dsp:txXfrm>
        <a:off x="5802872" y="594050"/>
        <a:ext cx="1865764" cy="1481505"/>
      </dsp:txXfrm>
    </dsp:sp>
    <dsp:sp modelId="{239FE09C-0F91-451D-900F-CAA08ACF6C97}">
      <dsp:nvSpPr>
        <dsp:cNvPr id="0" name=""/>
        <dsp:cNvSpPr/>
      </dsp:nvSpPr>
      <dsp:spPr>
        <a:xfrm>
          <a:off x="5447488" y="2075556"/>
          <a:ext cx="2221148" cy="1481505"/>
        </a:xfrm>
        <a:prstGeom prst="rect">
          <a:avLst/>
        </a:prstGeom>
        <a:solidFill>
          <a:srgbClr val="F4F8E7">
            <a:alpha val="90000"/>
          </a:srgb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lvl="0" algn="l" defTabSz="933450">
            <a:lnSpc>
              <a:spcPct val="90000"/>
            </a:lnSpc>
            <a:spcBef>
              <a:spcPct val="0"/>
            </a:spcBef>
            <a:spcAft>
              <a:spcPct val="35000"/>
            </a:spcAft>
          </a:pPr>
          <a:r>
            <a:rPr lang="el-GR" sz="2100" kern="1200" dirty="0"/>
            <a:t>Εκπαίδευση</a:t>
          </a:r>
        </a:p>
      </dsp:txBody>
      <dsp:txXfrm>
        <a:off x="5802872" y="2075556"/>
        <a:ext cx="1865764" cy="1481505"/>
      </dsp:txXfrm>
    </dsp:sp>
    <dsp:sp modelId="{C8182762-8CAE-4C68-92DF-1C1B626ACF9D}">
      <dsp:nvSpPr>
        <dsp:cNvPr id="0" name=""/>
        <dsp:cNvSpPr/>
      </dsp:nvSpPr>
      <dsp:spPr>
        <a:xfrm>
          <a:off x="5447488" y="3557062"/>
          <a:ext cx="2221148" cy="1481505"/>
        </a:xfrm>
        <a:prstGeom prst="rect">
          <a:avLst/>
        </a:prstGeom>
        <a:solidFill>
          <a:srgbClr val="F4F8E7">
            <a:alpha val="90000"/>
          </a:srgb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lvl="0" algn="l" defTabSz="933450">
            <a:lnSpc>
              <a:spcPct val="90000"/>
            </a:lnSpc>
            <a:spcBef>
              <a:spcPct val="0"/>
            </a:spcBef>
            <a:spcAft>
              <a:spcPct val="35000"/>
            </a:spcAft>
          </a:pPr>
          <a:r>
            <a:rPr lang="el-GR" sz="2100" kern="1200" dirty="0"/>
            <a:t>Εκπαίδευση</a:t>
          </a:r>
        </a:p>
      </dsp:txBody>
      <dsp:txXfrm>
        <a:off x="5802872" y="3557062"/>
        <a:ext cx="1865764" cy="1481505"/>
      </dsp:txXfrm>
    </dsp:sp>
    <dsp:sp modelId="{81685621-3878-4500-AF23-D355B46B3A65}">
      <dsp:nvSpPr>
        <dsp:cNvPr id="0" name=""/>
        <dsp:cNvSpPr/>
      </dsp:nvSpPr>
      <dsp:spPr>
        <a:xfrm>
          <a:off x="4262876" y="1744"/>
          <a:ext cx="1480765" cy="1480765"/>
        </a:xfrm>
        <a:prstGeom prst="ellipse">
          <a:avLst/>
        </a:prstGeom>
        <a:solidFill>
          <a:srgbClr val="3E67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l-GR" sz="1600" b="1" kern="1200" dirty="0" smtClean="0"/>
            <a:t>Ουσιαστικά</a:t>
          </a:r>
          <a:endParaRPr lang="el-GR" sz="1600" b="1" kern="1200" dirty="0"/>
        </a:p>
      </dsp:txBody>
      <dsp:txXfrm>
        <a:off x="4479729" y="218597"/>
        <a:ext cx="1047059" cy="1047059"/>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20/3/2015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20/3/2015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12</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13</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507A8D-B692-4803-A10B-AF4C0FFD0B58}" type="slidenum">
              <a:rPr lang="en-US"/>
              <a:pPr/>
              <a:t>1</a:t>
            </a:fld>
            <a:endParaRPr lang="en-US" dirty="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F9AE72-B66B-46E3-BEB8-1E440147A150}" type="slidenum">
              <a:rPr lang="en-US"/>
              <a:pPr/>
              <a:t>2</a:t>
            </a:fld>
            <a:endParaRPr lang="en-US" dirty="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AF559E-D47A-4789-B323-9739DA95A77A}" type="slidenum">
              <a:rPr lang="en-US"/>
              <a:pPr/>
              <a:t>3</a:t>
            </a:fld>
            <a:endParaRPr lang="en-US" dirty="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E50567-5B09-4F48-BEFE-6271F6ADE00A}" type="slidenum">
              <a:rPr lang="en-US"/>
              <a:pPr/>
              <a:t>4</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C8F830-D178-4598-AA90-E66A8AC6855A}" type="slidenum">
              <a:rPr lang="en-US"/>
              <a:pPr/>
              <a:t>6</a:t>
            </a:fld>
            <a:endParaRPr lang="en-US" dirty="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039065-1CC2-4DBA-BBCA-B0CFBBC5A22B}" type="slidenum">
              <a:rPr lang="en-US"/>
              <a:pPr/>
              <a:t>8</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10</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11</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fld id="{B03ED4BB-A024-45E1-8176-EA633F545100}" type="datetime1">
              <a:rPr lang="en-US" smtClean="0"/>
              <a:pPr>
                <a:defRPr/>
              </a:pPr>
              <a:t>3/20/2015</a:t>
            </a:fld>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fld id="{D71DC554-A55E-417A-9D6F-7039386D04BF}" type="datetime1">
              <a:rPr lang="en-US" smtClean="0"/>
              <a:pPr>
                <a:defRPr/>
              </a:pPr>
              <a:t>3/20/2015</a:t>
            </a:fld>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F6EE5A4-C5B2-44A7-9C44-4E08BB94E4E1}" type="datetime1">
              <a:rPr lang="en-US" smtClean="0"/>
              <a:pPr/>
              <a:t>3/20/2015</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23DB0773-AEF3-42F0-BD67-7212A8C60B10}" type="slidenum">
              <a:rPr lang="en-US"/>
              <a:pPr/>
              <a:t>‹#›</a:t>
            </a:fld>
            <a:endParaRPr lang="en-US" dirty="0"/>
          </a:p>
        </p:txBody>
      </p:sp>
    </p:spTree>
    <p:extLst>
      <p:ext uri="{BB962C8B-B14F-4D97-AF65-F5344CB8AC3E}">
        <p14:creationId xmlns:p14="http://schemas.microsoft.com/office/powerpoint/2010/main" val="2559275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074142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958068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345255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393174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492428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374316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904918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44366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Users\alex\Desktop\wave-green-background-backgrounds-wallpapers-wave-green-background-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332"/>
            <a:ext cx="9144000" cy="6861332"/>
          </a:xfrm>
          <a:prstGeom prst="rect">
            <a:avLst/>
          </a:prstGeom>
          <a:solidFill>
            <a:schemeClr val="bg1"/>
          </a:solidFill>
        </p:spPr>
      </p:pic>
      <p:sp>
        <p:nvSpPr>
          <p:cNvPr id="2" name="Title 1"/>
          <p:cNvSpPr>
            <a:spLocks noGrp="1"/>
          </p:cNvSpPr>
          <p:nvPr>
            <p:ph type="title"/>
          </p:nvPr>
        </p:nvSpPr>
        <p:spPr>
          <a:solidFill>
            <a:srgbClr val="F4F8E7"/>
          </a:solidFill>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gradFill flip="none" rotWithShape="1">
            <a:gsLst>
              <a:gs pos="0">
                <a:srgbClr val="F4F8E7"/>
              </a:gs>
              <a:gs pos="91000">
                <a:srgbClr val="F4F8E7"/>
              </a:gs>
              <a:gs pos="100000">
                <a:srgbClr val="F4F8E7">
                  <a:alpha val="14000"/>
                </a:srgbClr>
              </a:gs>
            </a:gsLst>
            <a:lin ang="5400000" scaled="1"/>
            <a:tileRect/>
          </a:gra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fld id="{E741EC9A-1001-49F2-A837-5D57E454313D}" type="datetime1">
              <a:rPr lang="en-US" smtClean="0"/>
              <a:pPr>
                <a:defRPr/>
              </a:pPr>
              <a:t>3/20/2015</a:t>
            </a:fld>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927185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7695327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solidFill>
                <a:prstClr val="black">
                  <a:tint val="75000"/>
                </a:prstClr>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99134A91-F0AD-49F2-9EB5-AF10614CBCC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46444337"/>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4C92170-F0ED-413E-8F38-41689A13ED24}" type="datetime1">
              <a:rPr lang="en-US" smtClean="0"/>
              <a:pPr>
                <a:defRPr/>
              </a:pPr>
              <a:t>3/20/2015</a:t>
            </a:fld>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fld id="{16EDFEE8-57B3-4A36-B1AB-6A60FA0A8069}" type="datetime1">
              <a:rPr lang="en-US" smtClean="0"/>
              <a:pPr>
                <a:defRPr/>
              </a:pPr>
              <a:t>3/20/2015</a:t>
            </a:fld>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fld id="{CE1C39F0-C123-4B77-B008-1715B113832A}" type="datetime1">
              <a:rPr lang="en-US" smtClean="0"/>
              <a:pPr>
                <a:defRPr/>
              </a:pPr>
              <a:t>3/20/2015</a:t>
            </a:fld>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fld id="{D6205122-4C62-41D7-BB76-450EB4F92829}" type="datetime1">
              <a:rPr lang="en-US" smtClean="0"/>
              <a:pPr>
                <a:defRPr/>
              </a:pPr>
              <a:t>3/20/2015</a:t>
            </a:fld>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6BDEE40-3DB7-4381-893B-5A3BCAD445CC}" type="datetime1">
              <a:rPr lang="en-US" smtClean="0"/>
              <a:pPr>
                <a:defRPr/>
              </a:pPr>
              <a:t>3/20/2015</a:t>
            </a:fld>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02D24F0-7F24-477B-A30C-80CAC8584D7C}" type="datetime1">
              <a:rPr lang="en-US" smtClean="0"/>
              <a:pPr>
                <a:defRPr/>
              </a:pPr>
              <a:t>3/20/2015</a:t>
            </a:fld>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fld id="{0C7D439B-B5A7-438A-AD8A-291CF88C2D56}" type="datetime1">
              <a:rPr lang="en-US" smtClean="0"/>
              <a:pPr>
                <a:defRPr/>
              </a:pPr>
              <a:t>3/20/2015</a:t>
            </a:fld>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BFFA6EE-194B-4FD4-BFDB-F2EEFB5151DA}" type="datetime1">
              <a:rPr lang="en-US" smtClean="0"/>
              <a:pPr>
                <a:defRPr/>
              </a:pPr>
              <a:t>3/20/2015</a:t>
            </a:fld>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1759050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tx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87524" y="1340768"/>
            <a:ext cx="8568952" cy="1470025"/>
          </a:xfrm>
        </p:spPr>
        <p:txBody>
          <a:bodyPr>
            <a:normAutofit/>
          </a:bodyPr>
          <a:lstStyle/>
          <a:p>
            <a:pPr lvl="1" algn="ctr"/>
            <a:r>
              <a:rPr lang="el-GR" sz="4000" b="1" dirty="0" smtClean="0">
                <a:solidFill>
                  <a:schemeClr val="tx1"/>
                </a:solidFill>
                <a:latin typeface="+mn-lt"/>
              </a:rPr>
              <a:t>Συστήματα Θεματικής Πρόσβασης (Θ)</a:t>
            </a:r>
            <a:endParaRPr lang="el-GR" sz="1600" b="1" dirty="0">
              <a:solidFill>
                <a:schemeClr val="tx1"/>
              </a:solidFill>
              <a:latin typeface="+mn-lt"/>
            </a:endParaRPr>
          </a:p>
        </p:txBody>
      </p:sp>
      <p:sp>
        <p:nvSpPr>
          <p:cNvPr id="3" name="Υπότιτλος 2"/>
          <p:cNvSpPr>
            <a:spLocks noGrp="1"/>
          </p:cNvSpPr>
          <p:nvPr>
            <p:ph type="subTitle" idx="1"/>
          </p:nvPr>
        </p:nvSpPr>
        <p:spPr>
          <a:xfrm>
            <a:off x="476697" y="2780928"/>
            <a:ext cx="8148970" cy="1752600"/>
          </a:xfrm>
        </p:spPr>
        <p:txBody>
          <a:bodyPr>
            <a:noAutofit/>
          </a:bodyPr>
          <a:lstStyle/>
          <a:p>
            <a:r>
              <a:rPr lang="el-GR" sz="2700" b="1" dirty="0" smtClean="0"/>
              <a:t>Ενότητα 4</a:t>
            </a:r>
            <a:r>
              <a:rPr lang="el-GR" sz="2700" dirty="0" smtClean="0"/>
              <a:t>:</a:t>
            </a:r>
            <a:r>
              <a:rPr lang="en-US" sz="2700" dirty="0" smtClean="0"/>
              <a:t> </a:t>
            </a:r>
            <a:r>
              <a:rPr lang="el-GR" sz="2700" dirty="0" smtClean="0"/>
              <a:t>Θεματική Πρόσβαση</a:t>
            </a:r>
            <a:r>
              <a:rPr lang="en-US" sz="2700" dirty="0" smtClean="0"/>
              <a:t>: </a:t>
            </a:r>
            <a:r>
              <a:rPr lang="el-GR" sz="2700" dirty="0" smtClean="0"/>
              <a:t>Προβληματισμοί και προσδιορισμός των εννοιών</a:t>
            </a:r>
            <a:endParaRPr lang="en-US" sz="2700" dirty="0" smtClean="0"/>
          </a:p>
          <a:p>
            <a:endParaRPr lang="en-US" sz="2400" dirty="0" smtClean="0"/>
          </a:p>
          <a:p>
            <a:pPr>
              <a:spcBef>
                <a:spcPts val="0"/>
              </a:spcBef>
            </a:pPr>
            <a:r>
              <a:rPr lang="el-GR" sz="2400" dirty="0"/>
              <a:t>Δάφνη Κυριάκη-Μάνεση</a:t>
            </a:r>
          </a:p>
          <a:p>
            <a:pPr>
              <a:spcBef>
                <a:spcPts val="0"/>
              </a:spcBef>
            </a:pPr>
            <a:r>
              <a:rPr lang="el-GR" sz="2400" dirty="0"/>
              <a:t>Τμήμα Βιβλιοθηκονομίας</a:t>
            </a:r>
            <a:r>
              <a:rPr lang="en-US" sz="2400" dirty="0"/>
              <a:t> </a:t>
            </a:r>
            <a:r>
              <a:rPr lang="el-GR" sz="2400" dirty="0"/>
              <a:t>και </a:t>
            </a:r>
            <a:r>
              <a:rPr lang="el-GR" sz="2400" dirty="0" smtClean="0"/>
              <a:t>Συστημάτων Πληροφόρησης</a:t>
            </a:r>
            <a:endParaRPr lang="el-GR" sz="2400" dirty="0"/>
          </a:p>
        </p:txBody>
      </p:sp>
      <p:pic>
        <p:nvPicPr>
          <p:cNvPr id="11" name="Picture 10"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p:cNvGraphicFramePr>
            <a:graphicFrameLocks noGrp="1"/>
          </p:cNvGraphicFramePr>
          <p:nvPr>
            <p:extLst>
              <p:ext uri="{D42A27DB-BD31-4B8C-83A1-F6EECF244321}">
                <p14:modId xmlns:p14="http://schemas.microsoft.com/office/powerpoint/2010/main" val="536885598"/>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4" name="Picture 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5"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Συχνές ερωτήσεις</a:t>
            </a:r>
            <a:endParaRPr lang="el-GR" dirty="0"/>
          </a:p>
        </p:txBody>
      </p:sp>
      <p:sp>
        <p:nvSpPr>
          <p:cNvPr id="3" name="Content Placeholder 2"/>
          <p:cNvSpPr>
            <a:spLocks noGrp="1"/>
          </p:cNvSpPr>
          <p:nvPr>
            <p:ph idx="1"/>
          </p:nvPr>
        </p:nvSpPr>
        <p:spPr/>
        <p:txBody>
          <a:bodyPr>
            <a:normAutofit/>
          </a:bodyPr>
          <a:lstStyle/>
          <a:p>
            <a:r>
              <a:rPr lang="el-GR" sz="2800" dirty="0" smtClean="0"/>
              <a:t>Πόσο ειδικός πρέπει να είναι ένας όρος;</a:t>
            </a:r>
          </a:p>
          <a:p>
            <a:r>
              <a:rPr lang="el-GR" sz="2800" dirty="0" smtClean="0"/>
              <a:t>Πόσοι όροι σε κάθε τεκμήριο;</a:t>
            </a:r>
          </a:p>
          <a:p>
            <a:r>
              <a:rPr lang="el-GR" sz="2800" dirty="0" smtClean="0"/>
              <a:t>Οι όροι στον ενικό ή τον πληθυντικό;</a:t>
            </a:r>
          </a:p>
          <a:p>
            <a:r>
              <a:rPr lang="el-GR" sz="2800" dirty="0" smtClean="0"/>
              <a:t>Τι κάνουμε όταν μια έννοια δεν υπάρχει στο ελεγχόμενο λεξιλόγιο;</a:t>
            </a:r>
            <a:endParaRPr lang="el-GR" sz="2800" dirty="0"/>
          </a:p>
        </p:txBody>
      </p:sp>
      <p:sp>
        <p:nvSpPr>
          <p:cNvPr id="5" name="Slide Number Placeholder 4"/>
          <p:cNvSpPr>
            <a:spLocks noGrp="1"/>
          </p:cNvSpPr>
          <p:nvPr>
            <p:ph type="sldNum" sz="quarter" idx="12"/>
          </p:nvPr>
        </p:nvSpPr>
        <p:spPr/>
        <p:txBody>
          <a:bodyPr/>
          <a:lstStyle/>
          <a:p>
            <a:fld id="{E6702095-FC09-48ED-8635-29232688293D}" type="slidenum">
              <a:rPr lang="en-US" smtClean="0"/>
              <a:pPr/>
              <a:t>9</a:t>
            </a:fld>
            <a:endParaRPr lang="en-US" dirty="0"/>
          </a:p>
        </p:txBody>
      </p:sp>
    </p:spTree>
    <p:extLst>
      <p:ext uri="{BB962C8B-B14F-4D97-AF65-F5344CB8AC3E}">
        <p14:creationId xmlns:p14="http://schemas.microsoft.com/office/powerpoint/2010/main" val="1885145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09341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959732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Δάφνη </a:t>
            </a:r>
            <a:r>
              <a:rPr lang="el-GR" sz="2000" dirty="0" err="1" smtClean="0"/>
              <a:t>Κυριάκη</a:t>
            </a:r>
            <a:r>
              <a:rPr lang="el-GR" sz="2000" dirty="0" smtClean="0"/>
              <a:t>-</a:t>
            </a:r>
            <a:r>
              <a:rPr lang="el-GR" sz="2000" dirty="0" err="1" smtClean="0"/>
              <a:t>Μάνεση</a:t>
            </a:r>
            <a:r>
              <a:rPr lang="el-GR" sz="2000" dirty="0" smtClean="0"/>
              <a:t> </a:t>
            </a:r>
            <a:r>
              <a:rPr lang="el-GR" sz="2000" dirty="0" smtClean="0"/>
              <a:t>2014. Δάφνη </a:t>
            </a:r>
            <a:r>
              <a:rPr lang="el-GR" sz="2000" dirty="0" err="1" smtClean="0"/>
              <a:t>Κυριάκη</a:t>
            </a:r>
            <a:r>
              <a:rPr lang="el-GR" sz="2000" dirty="0" smtClean="0"/>
              <a:t>-</a:t>
            </a:r>
            <a:r>
              <a:rPr lang="el-GR" sz="2000" dirty="0" err="1" smtClean="0"/>
              <a:t>Μάνεση</a:t>
            </a:r>
            <a:r>
              <a:rPr lang="el-GR" sz="2000" dirty="0" smtClean="0"/>
              <a:t> </a:t>
            </a:r>
            <a:r>
              <a:rPr lang="el-GR" sz="2000" dirty="0" smtClean="0"/>
              <a:t>2014. </a:t>
            </a:r>
            <a:r>
              <a:rPr lang="el-GR" sz="2000" dirty="0"/>
              <a:t>«Συστήματα Θεματικής </a:t>
            </a:r>
            <a:r>
              <a:rPr lang="el-GR" sz="2000" dirty="0" smtClean="0"/>
              <a:t>Πρόσβασης (Θ). </a:t>
            </a:r>
            <a:r>
              <a:rPr lang="el-GR" sz="2000" dirty="0"/>
              <a:t>Ενότητα 4: Θεματική Πρόσβαση: Προβληματισμοί και προσδιορισμός των </a:t>
            </a:r>
            <a:r>
              <a:rPr lang="el-GR" sz="2000" dirty="0" smtClean="0"/>
              <a:t>εννοιών».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594192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solidFill>
                  <a:prstClr val="black"/>
                </a:solidFill>
                <a:latin typeface="Calibri"/>
              </a:rPr>
              <a:t>[1] http://creativecommons.org/licenses/by-nc-sa/4.0/ </a:t>
            </a:r>
            <a:endParaRPr lang="en-US" dirty="0" smtClean="0">
              <a:solidFill>
                <a:prstClr val="black"/>
              </a:solidFill>
              <a:latin typeface="Calibri"/>
            </a:endParaRPr>
          </a:p>
          <a:p>
            <a:endParaRPr lang="el-GR" dirty="0">
              <a:solidFill>
                <a:prstClr val="black"/>
              </a:solidFill>
              <a:latin typeface="Calibri"/>
            </a:endParaRPr>
          </a:p>
          <a:p>
            <a:r>
              <a:rPr lang="el-GR" dirty="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marL="342900" indent="-342900">
              <a:buFont typeface="Arial" panose="020B0604020202020204" pitchFamily="34" charset="0"/>
              <a:buChar char="•"/>
            </a:pPr>
            <a:endParaRPr lang="el-GR" dirty="0">
              <a:solidFill>
                <a:prstClr val="black"/>
              </a:solidFill>
              <a:latin typeface="Calibri"/>
            </a:endParaRPr>
          </a:p>
          <a:p>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310235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48620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516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027425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003843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l-GR" sz="4000" dirty="0"/>
              <a:t>Προβληματισμοί για τη διαδικασία</a:t>
            </a:r>
            <a:endParaRPr lang="en-US" sz="4000" dirty="0"/>
          </a:p>
        </p:txBody>
      </p:sp>
      <p:sp>
        <p:nvSpPr>
          <p:cNvPr id="111619" name="Rectangle 3"/>
          <p:cNvSpPr>
            <a:spLocks noGrp="1" noChangeArrowheads="1"/>
          </p:cNvSpPr>
          <p:nvPr>
            <p:ph idx="1"/>
          </p:nvPr>
        </p:nvSpPr>
        <p:spPr/>
        <p:txBody>
          <a:bodyPr/>
          <a:lstStyle/>
          <a:p>
            <a:pPr>
              <a:lnSpc>
                <a:spcPct val="80000"/>
              </a:lnSpc>
            </a:pPr>
            <a:r>
              <a:rPr lang="el-GR" sz="2800" dirty="0"/>
              <a:t>Υποκειμενικότητα</a:t>
            </a:r>
          </a:p>
          <a:p>
            <a:pPr>
              <a:lnSpc>
                <a:spcPct val="80000"/>
              </a:lnSpc>
            </a:pPr>
            <a:r>
              <a:rPr lang="el-GR" sz="2800" dirty="0"/>
              <a:t>Συνάφεια και σχετικότητα</a:t>
            </a:r>
          </a:p>
          <a:p>
            <a:pPr>
              <a:lnSpc>
                <a:spcPct val="80000"/>
              </a:lnSpc>
            </a:pPr>
            <a:r>
              <a:rPr lang="el-GR" sz="2800" dirty="0"/>
              <a:t>Βαθμός ακρίβειας</a:t>
            </a:r>
          </a:p>
          <a:p>
            <a:pPr>
              <a:lnSpc>
                <a:spcPct val="80000"/>
              </a:lnSpc>
            </a:pPr>
            <a:r>
              <a:rPr lang="el-GR" sz="2800" dirty="0"/>
              <a:t>Διαφορετικότητα συστημάτων</a:t>
            </a:r>
          </a:p>
          <a:p>
            <a:pPr>
              <a:lnSpc>
                <a:spcPct val="80000"/>
              </a:lnSpc>
            </a:pPr>
            <a:r>
              <a:rPr lang="el-GR" sz="2800" dirty="0"/>
              <a:t>Έλλειψη τυποποιημένου λεξιλογίου</a:t>
            </a:r>
          </a:p>
          <a:p>
            <a:pPr>
              <a:lnSpc>
                <a:spcPct val="80000"/>
              </a:lnSpc>
            </a:pPr>
            <a:r>
              <a:rPr lang="el-GR" sz="2800" dirty="0"/>
              <a:t>Ανάμικτο υλικό προηγούμενων προσπαθειών</a:t>
            </a:r>
          </a:p>
          <a:p>
            <a:pPr>
              <a:lnSpc>
                <a:spcPct val="80000"/>
              </a:lnSpc>
            </a:pPr>
            <a:r>
              <a:rPr lang="el-GR" sz="2800" dirty="0"/>
              <a:t>Πιθανότητα λάθους</a:t>
            </a:r>
          </a:p>
          <a:p>
            <a:pPr>
              <a:lnSpc>
                <a:spcPct val="80000"/>
              </a:lnSpc>
            </a:pPr>
            <a:r>
              <a:rPr lang="el-GR" sz="2800" dirty="0"/>
              <a:t>Έλλειψη ταύτισης απόψεων</a:t>
            </a:r>
          </a:p>
          <a:p>
            <a:pPr>
              <a:lnSpc>
                <a:spcPct val="80000"/>
              </a:lnSpc>
            </a:pPr>
            <a:r>
              <a:rPr lang="el-GR" sz="2800" dirty="0"/>
              <a:t>Εξειδίκευση και εξαντλητική ανάλυση</a:t>
            </a:r>
            <a:endParaRPr lang="en-US" sz="2800" dirty="0"/>
          </a:p>
        </p:txBody>
      </p:sp>
      <p:sp>
        <p:nvSpPr>
          <p:cNvPr id="5" name="Slide Number Placeholder 5"/>
          <p:cNvSpPr>
            <a:spLocks noGrp="1"/>
          </p:cNvSpPr>
          <p:nvPr>
            <p:ph type="sldNum" sz="quarter" idx="12"/>
          </p:nvPr>
        </p:nvSpPr>
        <p:spPr/>
        <p:txBody>
          <a:bodyPr/>
          <a:lstStyle/>
          <a:p>
            <a:fld id="{24CB670D-548F-440E-A2BA-40802C41FDB0}" type="slidenum">
              <a:rPr lang="en-US"/>
              <a:pPr/>
              <a:t>1</a:t>
            </a:fld>
            <a:endParaRPr lang="en-US" dirty="0"/>
          </a:p>
        </p:txBody>
      </p:sp>
    </p:spTree>
    <p:extLst>
      <p:ext uri="{BB962C8B-B14F-4D97-AF65-F5344CB8AC3E}">
        <p14:creationId xmlns:p14="http://schemas.microsoft.com/office/powerpoint/2010/main" val="2913926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l-GR" dirty="0"/>
              <a:t>Επίπεδο θεματικής </a:t>
            </a:r>
            <a:r>
              <a:rPr lang="el-GR" dirty="0" smtClean="0"/>
              <a:t>ανάλυσης 1</a:t>
            </a:r>
            <a:endParaRPr lang="en-US" dirty="0"/>
          </a:p>
        </p:txBody>
      </p:sp>
      <p:sp>
        <p:nvSpPr>
          <p:cNvPr id="114691" name="Rectangle 3"/>
          <p:cNvSpPr>
            <a:spLocks noGrp="1" noChangeArrowheads="1"/>
          </p:cNvSpPr>
          <p:nvPr>
            <p:ph idx="1"/>
          </p:nvPr>
        </p:nvSpPr>
        <p:spPr/>
        <p:txBody>
          <a:bodyPr/>
          <a:lstStyle/>
          <a:p>
            <a:r>
              <a:rPr lang="el-GR" dirty="0"/>
              <a:t>Εις βάθος  εξαντλητική</a:t>
            </a:r>
          </a:p>
          <a:p>
            <a:r>
              <a:rPr lang="el-GR" dirty="0"/>
              <a:t>Σύνοψη</a:t>
            </a:r>
          </a:p>
        </p:txBody>
      </p:sp>
      <p:sp>
        <p:nvSpPr>
          <p:cNvPr id="5" name="Slide Number Placeholder 5"/>
          <p:cNvSpPr>
            <a:spLocks noGrp="1"/>
          </p:cNvSpPr>
          <p:nvPr>
            <p:ph type="sldNum" sz="quarter" idx="12"/>
          </p:nvPr>
        </p:nvSpPr>
        <p:spPr/>
        <p:txBody>
          <a:bodyPr/>
          <a:lstStyle/>
          <a:p>
            <a:fld id="{0EEFFA38-A470-4A4E-BE0A-284ECAE75076}" type="slidenum">
              <a:rPr lang="en-US"/>
              <a:pPr/>
              <a:t>2</a:t>
            </a:fld>
            <a:endParaRPr lang="en-US" dirty="0"/>
          </a:p>
        </p:txBody>
      </p:sp>
    </p:spTree>
    <p:extLst>
      <p:ext uri="{BB962C8B-B14F-4D97-AF65-F5344CB8AC3E}">
        <p14:creationId xmlns:p14="http://schemas.microsoft.com/office/powerpoint/2010/main" val="4072703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Επίπεδο θεματικής </a:t>
            </a:r>
            <a:r>
              <a:rPr lang="el-GR" dirty="0" smtClean="0"/>
              <a:t>ανάλυσης 2</a:t>
            </a:r>
            <a:endParaRPr lang="el-GR" dirty="0"/>
          </a:p>
        </p:txBody>
      </p:sp>
      <p:sp>
        <p:nvSpPr>
          <p:cNvPr id="16" name="Rectangle 3"/>
          <p:cNvSpPr>
            <a:spLocks noGrp="1" noChangeArrowheads="1"/>
          </p:cNvSpPr>
          <p:nvPr>
            <p:ph idx="1"/>
          </p:nvPr>
        </p:nvSpPr>
        <p:spPr>
          <a:xfrm>
            <a:off x="457200" y="1196752"/>
            <a:ext cx="8229600" cy="5040560"/>
          </a:xfrm>
        </p:spPr>
        <p:txBody>
          <a:bodyPr/>
          <a:lstStyle/>
          <a:p>
            <a:endParaRPr lang="el-GR" dirty="0"/>
          </a:p>
        </p:txBody>
      </p:sp>
      <p:grpSp>
        <p:nvGrpSpPr>
          <p:cNvPr id="3" name="Group 2" descr="σύνοψη εννοιών, σε βάθος θεματική ανάλυση."/>
          <p:cNvGrpSpPr/>
          <p:nvPr/>
        </p:nvGrpSpPr>
        <p:grpSpPr>
          <a:xfrm>
            <a:off x="1008349" y="2305347"/>
            <a:ext cx="7698835" cy="2552821"/>
            <a:chOff x="1008349" y="2305347"/>
            <a:chExt cx="7698835" cy="2552821"/>
          </a:xfrm>
        </p:grpSpPr>
        <p:grpSp>
          <p:nvGrpSpPr>
            <p:cNvPr id="115717" name="Group 5"/>
            <p:cNvGrpSpPr>
              <a:grpSpLocks noChangeAspect="1"/>
            </p:cNvGrpSpPr>
            <p:nvPr/>
          </p:nvGrpSpPr>
          <p:grpSpPr bwMode="auto">
            <a:xfrm>
              <a:off x="1455764" y="3389403"/>
              <a:ext cx="6770687" cy="1028700"/>
              <a:chOff x="1800" y="3510"/>
              <a:chExt cx="8280" cy="1620"/>
            </a:xfrm>
          </p:grpSpPr>
          <p:sp>
            <p:nvSpPr>
              <p:cNvPr id="115721" name="AutoShape 9"/>
              <p:cNvSpPr>
                <a:spLocks noChangeAspect="1" noChangeArrowheads="1" noTextEdit="1"/>
              </p:cNvSpPr>
              <p:nvPr/>
            </p:nvSpPr>
            <p:spPr bwMode="auto">
              <a:xfrm>
                <a:off x="1800" y="3510"/>
                <a:ext cx="8280" cy="1620"/>
              </a:xfrm>
              <a:prstGeom prst="rect">
                <a:avLst/>
              </a:prstGeom>
              <a:noFill/>
            </p:spPr>
            <p:txBody>
              <a:bodyPr/>
              <a:lstStyle/>
              <a:p>
                <a:endParaRPr lang="el-GR" sz="2400" dirty="0">
                  <a:latin typeface="+mn-lt"/>
                </a:endParaRPr>
              </a:p>
            </p:txBody>
          </p:sp>
          <p:sp>
            <p:nvSpPr>
              <p:cNvPr id="115720" name="AutoShape 8"/>
              <p:cNvSpPr>
                <a:spLocks noChangeArrowheads="1"/>
              </p:cNvSpPr>
              <p:nvPr/>
            </p:nvSpPr>
            <p:spPr bwMode="auto">
              <a:xfrm>
                <a:off x="2340" y="3510"/>
                <a:ext cx="1439" cy="1260"/>
              </a:xfrm>
              <a:prstGeom prst="downArrowCallout">
                <a:avLst>
                  <a:gd name="adj1" fmla="val 28552"/>
                  <a:gd name="adj2" fmla="val 28552"/>
                  <a:gd name="adj3" fmla="val 16667"/>
                  <a:gd name="adj4" fmla="val 66667"/>
                </a:avLst>
              </a:prstGeom>
              <a:solidFill>
                <a:srgbClr val="F49625"/>
              </a:solidFill>
              <a:ln w="9525">
                <a:noFill/>
                <a:miter lim="800000"/>
                <a:headEnd/>
                <a:tailEnd/>
              </a:ln>
              <a:effectLst>
                <a:outerShdw blurRad="50800" dist="38100" dir="2700000" algn="tl" rotWithShape="0">
                  <a:prstClr val="black">
                    <a:alpha val="40000"/>
                  </a:prstClr>
                </a:outerShdw>
              </a:effectLst>
            </p:spPr>
            <p:txBody>
              <a:bodyPr/>
              <a:lstStyle/>
              <a:p>
                <a:endParaRPr lang="el-GR" sz="2400" dirty="0">
                  <a:latin typeface="+mn-lt"/>
                </a:endParaRPr>
              </a:p>
            </p:txBody>
          </p:sp>
          <p:sp>
            <p:nvSpPr>
              <p:cNvPr id="115719" name="Line 7"/>
              <p:cNvSpPr>
                <a:spLocks noChangeShapeType="1"/>
              </p:cNvSpPr>
              <p:nvPr/>
            </p:nvSpPr>
            <p:spPr bwMode="auto">
              <a:xfrm>
                <a:off x="3780" y="3510"/>
                <a:ext cx="3780" cy="1"/>
              </a:xfrm>
              <a:prstGeom prst="line">
                <a:avLst/>
              </a:prstGeom>
              <a:noFill/>
              <a:ln w="9525">
                <a:solidFill>
                  <a:srgbClr val="000000"/>
                </a:solidFill>
                <a:round/>
                <a:headEnd type="triangle" w="med" len="med"/>
                <a:tailEnd type="triangle" w="med" len="med"/>
              </a:ln>
            </p:spPr>
            <p:txBody>
              <a:bodyPr/>
              <a:lstStyle/>
              <a:p>
                <a:endParaRPr lang="el-GR" sz="2400" dirty="0">
                  <a:latin typeface="+mn-lt"/>
                </a:endParaRPr>
              </a:p>
            </p:txBody>
          </p:sp>
          <p:sp>
            <p:nvSpPr>
              <p:cNvPr id="115718" name="AutoShape 6"/>
              <p:cNvSpPr>
                <a:spLocks noChangeArrowheads="1"/>
              </p:cNvSpPr>
              <p:nvPr/>
            </p:nvSpPr>
            <p:spPr bwMode="auto">
              <a:xfrm>
                <a:off x="7561" y="3510"/>
                <a:ext cx="1439" cy="1260"/>
              </a:xfrm>
              <a:prstGeom prst="downArrowCallout">
                <a:avLst>
                  <a:gd name="adj1" fmla="val 28552"/>
                  <a:gd name="adj2" fmla="val 28552"/>
                  <a:gd name="adj3" fmla="val 16667"/>
                  <a:gd name="adj4" fmla="val 66667"/>
                </a:avLst>
              </a:prstGeom>
              <a:solidFill>
                <a:srgbClr val="3E671F"/>
              </a:solidFill>
              <a:ln w="9525">
                <a:noFill/>
                <a:miter lim="800000"/>
                <a:headEnd/>
                <a:tailEnd/>
              </a:ln>
              <a:effectLst>
                <a:outerShdw blurRad="50800" dist="38100" dir="2700000" algn="tl" rotWithShape="0">
                  <a:prstClr val="black">
                    <a:alpha val="40000"/>
                  </a:prstClr>
                </a:outerShdw>
              </a:effectLst>
            </p:spPr>
            <p:txBody>
              <a:bodyPr/>
              <a:lstStyle/>
              <a:p>
                <a:endParaRPr lang="el-GR" sz="2400" dirty="0">
                  <a:latin typeface="+mn-lt"/>
                </a:endParaRPr>
              </a:p>
            </p:txBody>
          </p:sp>
        </p:grpSp>
        <p:sp>
          <p:nvSpPr>
            <p:cNvPr id="115723" name="Line 11"/>
            <p:cNvSpPr>
              <a:spLocks noChangeShapeType="1"/>
            </p:cNvSpPr>
            <p:nvPr/>
          </p:nvSpPr>
          <p:spPr bwMode="auto">
            <a:xfrm>
              <a:off x="2485677" y="2767013"/>
              <a:ext cx="5222" cy="622390"/>
            </a:xfrm>
            <a:prstGeom prst="line">
              <a:avLst/>
            </a:prstGeom>
            <a:noFill/>
            <a:ln w="9525">
              <a:solidFill>
                <a:srgbClr val="000000"/>
              </a:solidFill>
              <a:round/>
              <a:headEnd/>
              <a:tailEnd type="triangle" w="med" len="med"/>
            </a:ln>
          </p:spPr>
          <p:txBody>
            <a:bodyPr/>
            <a:lstStyle/>
            <a:p>
              <a:endParaRPr lang="el-GR" sz="2400" dirty="0">
                <a:latin typeface="+mn-lt"/>
              </a:endParaRPr>
            </a:p>
          </p:txBody>
        </p:sp>
        <p:sp>
          <p:nvSpPr>
            <p:cNvPr id="115722" name="Line 10"/>
            <p:cNvSpPr>
              <a:spLocks noChangeShapeType="1"/>
            </p:cNvSpPr>
            <p:nvPr/>
          </p:nvSpPr>
          <p:spPr bwMode="auto">
            <a:xfrm flipH="1">
              <a:off x="6737461" y="2748452"/>
              <a:ext cx="0" cy="641586"/>
            </a:xfrm>
            <a:prstGeom prst="line">
              <a:avLst/>
            </a:prstGeom>
            <a:noFill/>
            <a:ln w="9525">
              <a:solidFill>
                <a:srgbClr val="000000"/>
              </a:solidFill>
              <a:round/>
              <a:headEnd/>
              <a:tailEnd type="triangle" w="med" len="med"/>
            </a:ln>
          </p:spPr>
          <p:txBody>
            <a:bodyPr/>
            <a:lstStyle/>
            <a:p>
              <a:endParaRPr lang="el-GR" sz="2400" dirty="0">
                <a:latin typeface="+mn-lt"/>
              </a:endParaRPr>
            </a:p>
          </p:txBody>
        </p:sp>
        <p:sp>
          <p:nvSpPr>
            <p:cNvPr id="4" name="Rectangle 3"/>
            <p:cNvSpPr/>
            <p:nvPr/>
          </p:nvSpPr>
          <p:spPr>
            <a:xfrm>
              <a:off x="1331640" y="2305348"/>
              <a:ext cx="2318520" cy="461665"/>
            </a:xfrm>
            <a:prstGeom prst="rect">
              <a:avLst/>
            </a:prstGeom>
          </p:spPr>
          <p:txBody>
            <a:bodyPr wrap="none">
              <a:spAutoFit/>
            </a:bodyPr>
            <a:lstStyle/>
            <a:p>
              <a:r>
                <a:rPr kumimoji="1" lang="el-GR" sz="2400" b="1" dirty="0">
                  <a:latin typeface="+mn-lt"/>
                  <a:cs typeface="Times New Roman" pitchFamily="18" charset="0"/>
                </a:rPr>
                <a:t>Σύνοψη ε</a:t>
              </a:r>
              <a:r>
                <a:rPr kumimoji="1" lang="el-GR" sz="2400" b="1" dirty="0">
                  <a:latin typeface="+mn-lt"/>
                </a:rPr>
                <a:t>ννοιών</a:t>
              </a:r>
              <a:endParaRPr lang="el-GR" sz="2400" dirty="0">
                <a:latin typeface="+mn-lt"/>
              </a:endParaRPr>
            </a:p>
          </p:txBody>
        </p:sp>
        <p:sp>
          <p:nvSpPr>
            <p:cNvPr id="5" name="Rectangle 4"/>
            <p:cNvSpPr/>
            <p:nvPr/>
          </p:nvSpPr>
          <p:spPr>
            <a:xfrm>
              <a:off x="4806244" y="2305347"/>
              <a:ext cx="3900940" cy="461665"/>
            </a:xfrm>
            <a:prstGeom prst="rect">
              <a:avLst/>
            </a:prstGeom>
          </p:spPr>
          <p:txBody>
            <a:bodyPr wrap="none">
              <a:spAutoFit/>
            </a:bodyPr>
            <a:lstStyle/>
            <a:p>
              <a:r>
                <a:rPr kumimoji="1" lang="el-GR" sz="2400" b="1" dirty="0">
                  <a:latin typeface="+mn-lt"/>
                  <a:cs typeface="Times New Roman" pitchFamily="18" charset="0"/>
                </a:rPr>
                <a:t>Σε βάθος θεματική Ανάλυση </a:t>
              </a:r>
              <a:endParaRPr lang="el-GR" sz="2400" dirty="0">
                <a:latin typeface="+mn-lt"/>
              </a:endParaRPr>
            </a:p>
          </p:txBody>
        </p:sp>
        <p:sp>
          <p:nvSpPr>
            <p:cNvPr id="6" name="Rectangle 5"/>
            <p:cNvSpPr/>
            <p:nvPr/>
          </p:nvSpPr>
          <p:spPr>
            <a:xfrm>
              <a:off x="1008349" y="4396503"/>
              <a:ext cx="2954655" cy="461665"/>
            </a:xfrm>
            <a:prstGeom prst="rect">
              <a:avLst/>
            </a:prstGeom>
          </p:spPr>
          <p:txBody>
            <a:bodyPr wrap="none">
              <a:spAutoFit/>
            </a:bodyPr>
            <a:lstStyle/>
            <a:p>
              <a:r>
                <a:rPr kumimoji="1" lang="el-GR" sz="2400" b="1" dirty="0">
                  <a:latin typeface="+mn-lt"/>
                  <a:cs typeface="Times New Roman" pitchFamily="18" charset="0"/>
                </a:rPr>
                <a:t>Ανάκτηση τεκμηρίων	</a:t>
              </a:r>
              <a:endParaRPr lang="el-GR" sz="2400" dirty="0">
                <a:latin typeface="+mn-lt"/>
              </a:endParaRPr>
            </a:p>
          </p:txBody>
        </p:sp>
        <p:sp>
          <p:nvSpPr>
            <p:cNvPr id="7" name="Rectangle 6"/>
            <p:cNvSpPr/>
            <p:nvPr/>
          </p:nvSpPr>
          <p:spPr>
            <a:xfrm>
              <a:off x="5083128" y="4396503"/>
              <a:ext cx="3343686" cy="461665"/>
            </a:xfrm>
            <a:prstGeom prst="rect">
              <a:avLst/>
            </a:prstGeom>
          </p:spPr>
          <p:txBody>
            <a:bodyPr wrap="square">
              <a:spAutoFit/>
            </a:bodyPr>
            <a:lstStyle/>
            <a:p>
              <a:r>
                <a:rPr kumimoji="1" lang="el-GR" sz="2400" b="1" dirty="0" smtClean="0">
                  <a:latin typeface="+mn-lt"/>
                  <a:cs typeface="Times New Roman" pitchFamily="18" charset="0"/>
                </a:rPr>
                <a:t>Ανάκτηση </a:t>
              </a:r>
              <a:r>
                <a:rPr kumimoji="1" lang="el-GR" sz="2400" b="1" dirty="0">
                  <a:latin typeface="+mn-lt"/>
                  <a:cs typeface="Times New Roman" pitchFamily="18" charset="0"/>
                </a:rPr>
                <a:t>πληροφοριών</a:t>
              </a:r>
              <a:endParaRPr kumimoji="1" lang="en-US" sz="2400" dirty="0">
                <a:latin typeface="+mn-lt"/>
              </a:endParaRPr>
            </a:p>
          </p:txBody>
        </p:sp>
      </p:grpSp>
      <p:sp>
        <p:nvSpPr>
          <p:cNvPr id="12" name="Slide Number Placeholder 3"/>
          <p:cNvSpPr>
            <a:spLocks noGrp="1"/>
          </p:cNvSpPr>
          <p:nvPr>
            <p:ph type="sldNum" sz="quarter" idx="12"/>
          </p:nvPr>
        </p:nvSpPr>
        <p:spPr/>
        <p:txBody>
          <a:bodyPr/>
          <a:lstStyle/>
          <a:p>
            <a:fld id="{02512AD3-6D90-487D-B760-8A82AA577CBF}" type="slidenum">
              <a:rPr lang="en-US"/>
              <a:pPr/>
              <a:t>3</a:t>
            </a:fld>
            <a:endParaRPr lang="en-US" dirty="0"/>
          </a:p>
        </p:txBody>
      </p:sp>
    </p:spTree>
    <p:extLst>
      <p:ext uri="{BB962C8B-B14F-4D97-AF65-F5344CB8AC3E}">
        <p14:creationId xmlns:p14="http://schemas.microsoft.com/office/powerpoint/2010/main" val="226000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Grp="1" noChangeArrowheads="1"/>
          </p:cNvSpPr>
          <p:nvPr>
            <p:ph type="title"/>
          </p:nvPr>
        </p:nvSpPr>
        <p:spPr/>
        <p:txBody>
          <a:bodyPr>
            <a:noAutofit/>
          </a:bodyPr>
          <a:lstStyle/>
          <a:p>
            <a:r>
              <a:rPr lang="el-GR" sz="3600" dirty="0"/>
              <a:t>Σημεία προσέγγισης του περιεχομένου των τεκμηρίων</a:t>
            </a:r>
            <a:endParaRPr lang="en-US" sz="3600" dirty="0"/>
          </a:p>
        </p:txBody>
      </p:sp>
      <p:sp>
        <p:nvSpPr>
          <p:cNvPr id="8199" name="Rectangle 7"/>
          <p:cNvSpPr>
            <a:spLocks noGrp="1" noChangeArrowheads="1"/>
          </p:cNvSpPr>
          <p:nvPr>
            <p:ph idx="1"/>
          </p:nvPr>
        </p:nvSpPr>
        <p:spPr/>
        <p:txBody>
          <a:bodyPr/>
          <a:lstStyle/>
          <a:p>
            <a:r>
              <a:rPr lang="el-GR" sz="2800" dirty="0"/>
              <a:t>Τίτλος – Ευρετήρια τίτλων</a:t>
            </a:r>
          </a:p>
          <a:p>
            <a:r>
              <a:rPr lang="el-GR" sz="2800" dirty="0"/>
              <a:t>Πίνακας περιεχομένων</a:t>
            </a:r>
          </a:p>
          <a:p>
            <a:r>
              <a:rPr lang="el-GR" sz="2800" dirty="0"/>
              <a:t>Περίληψη του τεκμηρίου (Ευρετήρια περιλήψεων)</a:t>
            </a:r>
          </a:p>
          <a:p>
            <a:r>
              <a:rPr lang="el-GR" sz="2800" dirty="0"/>
              <a:t>Λέξεις κλειδιά</a:t>
            </a:r>
          </a:p>
          <a:p>
            <a:r>
              <a:rPr lang="el-GR" sz="2800" dirty="0"/>
              <a:t>Εισαγωγή, πρόλογος</a:t>
            </a:r>
          </a:p>
          <a:p>
            <a:r>
              <a:rPr lang="el-GR" sz="2800" dirty="0"/>
              <a:t>Αναφορές – Ευρετήρια αναφορών</a:t>
            </a:r>
          </a:p>
          <a:p>
            <a:r>
              <a:rPr lang="el-GR" sz="2800" dirty="0"/>
              <a:t>Εικόνες, διαγράμματα, πίνακες και οι λεζάντες τους</a:t>
            </a:r>
            <a:endParaRPr lang="en-US" sz="2800" dirty="0"/>
          </a:p>
          <a:p>
            <a:pPr>
              <a:buFont typeface="Wingdings" pitchFamily="2" charset="2"/>
              <a:buNone/>
            </a:pPr>
            <a:endParaRPr lang="en-US" sz="2800" dirty="0"/>
          </a:p>
        </p:txBody>
      </p:sp>
      <p:sp>
        <p:nvSpPr>
          <p:cNvPr id="5" name="Slide Number Placeholder 5"/>
          <p:cNvSpPr>
            <a:spLocks noGrp="1"/>
          </p:cNvSpPr>
          <p:nvPr>
            <p:ph type="sldNum" sz="quarter" idx="12"/>
          </p:nvPr>
        </p:nvSpPr>
        <p:spPr/>
        <p:txBody>
          <a:bodyPr/>
          <a:lstStyle/>
          <a:p>
            <a:fld id="{C06A9FC9-61D6-487F-84F7-D2CF8B8E7E25}" type="slidenum">
              <a:rPr lang="en-US"/>
              <a:pPr/>
              <a:t>4</a:t>
            </a:fld>
            <a:endParaRPr lang="en-US" dirty="0"/>
          </a:p>
        </p:txBody>
      </p:sp>
    </p:spTree>
    <p:extLst>
      <p:ext uri="{BB962C8B-B14F-4D97-AF65-F5344CB8AC3E}">
        <p14:creationId xmlns:p14="http://schemas.microsoft.com/office/powerpoint/2010/main" val="2176763967"/>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Γλώσσα και θεματική πρόσβαση</a:t>
            </a:r>
            <a:endParaRPr lang="el-GR" dirty="0"/>
          </a:p>
        </p:txBody>
      </p:sp>
      <p:graphicFrame>
        <p:nvGraphicFramePr>
          <p:cNvPr id="6" name="Content Placeholder 5" descr="Επίθετα, Τεχνολογική, Επαγγελματική.&#10;Ουσιαστικά, Εκπαίδευση, Εκπαίδευση, Εκπαίδευση."/>
          <p:cNvGraphicFramePr>
            <a:graphicFrameLocks noGrp="1"/>
          </p:cNvGraphicFramePr>
          <p:nvPr>
            <p:ph idx="1"/>
            <p:extLst>
              <p:ext uri="{D42A27DB-BD31-4B8C-83A1-F6EECF244321}">
                <p14:modId xmlns:p14="http://schemas.microsoft.com/office/powerpoint/2010/main" val="2159169328"/>
              </p:ext>
            </p:extLst>
          </p:nvPr>
        </p:nvGraphicFramePr>
        <p:xfrm>
          <a:off x="457200" y="1196975"/>
          <a:ext cx="8229600" cy="50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E6702095-FC09-48ED-8635-29232688293D}" type="slidenum">
              <a:rPr lang="en-US" smtClean="0"/>
              <a:pPr/>
              <a:t>5</a:t>
            </a:fld>
            <a:endParaRPr lang="en-US" dirty="0"/>
          </a:p>
        </p:txBody>
      </p:sp>
    </p:spTree>
    <p:extLst>
      <p:ext uri="{BB962C8B-B14F-4D97-AF65-F5344CB8AC3E}">
        <p14:creationId xmlns:p14="http://schemas.microsoft.com/office/powerpoint/2010/main" val="2500350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l-GR" dirty="0"/>
              <a:t>Προσδιορισμός των εννοιών</a:t>
            </a:r>
            <a:endParaRPr lang="en-US" dirty="0"/>
          </a:p>
        </p:txBody>
      </p:sp>
      <p:sp>
        <p:nvSpPr>
          <p:cNvPr id="117763" name="Rectangle 3"/>
          <p:cNvSpPr>
            <a:spLocks noGrp="1" noChangeArrowheads="1"/>
          </p:cNvSpPr>
          <p:nvPr>
            <p:ph idx="1"/>
          </p:nvPr>
        </p:nvSpPr>
        <p:spPr/>
        <p:txBody>
          <a:bodyPr/>
          <a:lstStyle/>
          <a:p>
            <a:pPr>
              <a:lnSpc>
                <a:spcPct val="90000"/>
              </a:lnSpc>
            </a:pPr>
            <a:r>
              <a:rPr lang="el-GR" dirty="0"/>
              <a:t>Θέματα ως θέματα</a:t>
            </a:r>
          </a:p>
          <a:p>
            <a:pPr>
              <a:lnSpc>
                <a:spcPct val="90000"/>
              </a:lnSpc>
            </a:pPr>
            <a:r>
              <a:rPr lang="el-GR" dirty="0"/>
              <a:t>Ονόματα ως θέματα</a:t>
            </a:r>
          </a:p>
          <a:p>
            <a:pPr lvl="1">
              <a:lnSpc>
                <a:spcPct val="90000"/>
              </a:lnSpc>
            </a:pPr>
            <a:r>
              <a:rPr lang="el-GR" dirty="0"/>
              <a:t>Πρόσωπα ως θέματα</a:t>
            </a:r>
          </a:p>
          <a:p>
            <a:pPr lvl="1">
              <a:lnSpc>
                <a:spcPct val="90000"/>
              </a:lnSpc>
            </a:pPr>
            <a:r>
              <a:rPr lang="el-GR" dirty="0"/>
              <a:t>Συλλογικά όργανα ως θέματα</a:t>
            </a:r>
          </a:p>
          <a:p>
            <a:pPr lvl="1">
              <a:lnSpc>
                <a:spcPct val="90000"/>
              </a:lnSpc>
            </a:pPr>
            <a:r>
              <a:rPr lang="el-GR" dirty="0"/>
              <a:t>Γεωγραφικά ονόματα ως θέματα</a:t>
            </a:r>
          </a:p>
          <a:p>
            <a:pPr lvl="1">
              <a:lnSpc>
                <a:spcPct val="90000"/>
              </a:lnSpc>
            </a:pPr>
            <a:r>
              <a:rPr lang="el-GR" dirty="0"/>
              <a:t>Άλλα ονόματα ως θέματα</a:t>
            </a:r>
          </a:p>
          <a:p>
            <a:pPr>
              <a:lnSpc>
                <a:spcPct val="90000"/>
              </a:lnSpc>
            </a:pPr>
            <a:r>
              <a:rPr lang="el-GR" dirty="0"/>
              <a:t>Χρονικές περίοδοι/Ιστορικές περίοδοι ως θέματα</a:t>
            </a:r>
          </a:p>
          <a:p>
            <a:pPr>
              <a:lnSpc>
                <a:spcPct val="90000"/>
              </a:lnSpc>
            </a:pPr>
            <a:r>
              <a:rPr lang="el-GR" dirty="0"/>
              <a:t>Μορφές ως θέματα</a:t>
            </a:r>
          </a:p>
          <a:p>
            <a:pPr lvl="1">
              <a:lnSpc>
                <a:spcPct val="90000"/>
              </a:lnSpc>
              <a:buFontTx/>
              <a:buNone/>
            </a:pPr>
            <a:endParaRPr lang="en-US" dirty="0"/>
          </a:p>
        </p:txBody>
      </p:sp>
      <p:sp>
        <p:nvSpPr>
          <p:cNvPr id="5" name="Slide Number Placeholder 5"/>
          <p:cNvSpPr>
            <a:spLocks noGrp="1"/>
          </p:cNvSpPr>
          <p:nvPr>
            <p:ph type="sldNum" sz="quarter" idx="12"/>
          </p:nvPr>
        </p:nvSpPr>
        <p:spPr/>
        <p:txBody>
          <a:bodyPr/>
          <a:lstStyle/>
          <a:p>
            <a:fld id="{803CC1AE-20E6-4B4B-A1CB-A06AA8FEEB02}" type="slidenum">
              <a:rPr lang="en-US"/>
              <a:pPr/>
              <a:t>6</a:t>
            </a:fld>
            <a:endParaRPr lang="en-US" dirty="0"/>
          </a:p>
        </p:txBody>
      </p:sp>
    </p:spTree>
    <p:extLst>
      <p:ext uri="{BB962C8B-B14F-4D97-AF65-F5344CB8AC3E}">
        <p14:creationId xmlns:p14="http://schemas.microsoft.com/office/powerpoint/2010/main" val="4101866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smtClean="0"/>
              <a:t>Μετατροπή του νοήματος σε λέξεις κλειδιά</a:t>
            </a:r>
            <a:endParaRPr lang="el-GR" dirty="0"/>
          </a:p>
        </p:txBody>
      </p:sp>
      <p:sp>
        <p:nvSpPr>
          <p:cNvPr id="3" name="Content Placeholder 2"/>
          <p:cNvSpPr>
            <a:spLocks noGrp="1"/>
          </p:cNvSpPr>
          <p:nvPr>
            <p:ph idx="1"/>
          </p:nvPr>
        </p:nvSpPr>
        <p:spPr/>
        <p:txBody>
          <a:bodyPr>
            <a:normAutofit/>
          </a:bodyPr>
          <a:lstStyle/>
          <a:p>
            <a:r>
              <a:rPr lang="el-GR" sz="2800" dirty="0" smtClean="0"/>
              <a:t>Τι είναι = θεματική κατηγορία και κυρίως θέμα</a:t>
            </a:r>
          </a:p>
          <a:p>
            <a:r>
              <a:rPr lang="el-GR" sz="2800" dirty="0" smtClean="0"/>
              <a:t>Γιατί είναι = πρώτη εξειδίκευση</a:t>
            </a:r>
          </a:p>
          <a:p>
            <a:r>
              <a:rPr lang="el-GR" sz="2800" dirty="0" smtClean="0"/>
              <a:t>Περί τίνος πρόκειται = δευτερεύοντα θέματα – εξειδίκευση θεμάτων</a:t>
            </a:r>
          </a:p>
          <a:p>
            <a:endParaRPr lang="el-GR" sz="2800" dirty="0"/>
          </a:p>
        </p:txBody>
      </p:sp>
      <p:sp>
        <p:nvSpPr>
          <p:cNvPr id="5" name="Slide Number Placeholder 4"/>
          <p:cNvSpPr>
            <a:spLocks noGrp="1"/>
          </p:cNvSpPr>
          <p:nvPr>
            <p:ph type="sldNum" sz="quarter" idx="12"/>
          </p:nvPr>
        </p:nvSpPr>
        <p:spPr/>
        <p:txBody>
          <a:bodyPr/>
          <a:lstStyle/>
          <a:p>
            <a:fld id="{E6702095-FC09-48ED-8635-29232688293D}" type="slidenum">
              <a:rPr lang="en-US" smtClean="0"/>
              <a:pPr/>
              <a:t>7</a:t>
            </a:fld>
            <a:endParaRPr lang="en-US" dirty="0"/>
          </a:p>
        </p:txBody>
      </p:sp>
    </p:spTree>
    <p:extLst>
      <p:ext uri="{BB962C8B-B14F-4D97-AF65-F5344CB8AC3E}">
        <p14:creationId xmlns:p14="http://schemas.microsoft.com/office/powerpoint/2010/main" val="3793591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Grp="1" noChangeArrowheads="1"/>
          </p:cNvSpPr>
          <p:nvPr>
            <p:ph type="title"/>
          </p:nvPr>
        </p:nvSpPr>
        <p:spPr/>
        <p:txBody>
          <a:bodyPr>
            <a:normAutofit fontScale="90000"/>
          </a:bodyPr>
          <a:lstStyle/>
          <a:p>
            <a:r>
              <a:rPr lang="el-GR" sz="4000" dirty="0" smtClean="0"/>
              <a:t>Αναλυτικά: μετατροπή του νοήματος σε λέξεις κλειδιά</a:t>
            </a:r>
            <a:endParaRPr lang="en-US" sz="4000" dirty="0"/>
          </a:p>
        </p:txBody>
      </p:sp>
      <p:sp>
        <p:nvSpPr>
          <p:cNvPr id="9223" name="Rectangle 7"/>
          <p:cNvSpPr>
            <a:spLocks noGrp="1" noChangeArrowheads="1"/>
          </p:cNvSpPr>
          <p:nvPr>
            <p:ph idx="1"/>
          </p:nvPr>
        </p:nvSpPr>
        <p:spPr/>
        <p:txBody>
          <a:bodyPr/>
          <a:lstStyle/>
          <a:p>
            <a:pPr>
              <a:lnSpc>
                <a:spcPct val="90000"/>
              </a:lnSpc>
            </a:pPr>
            <a:r>
              <a:rPr lang="el-GR" sz="2800" dirty="0"/>
              <a:t>Ταξινόμηση με βάση το θέμα σε μεγάλη εννοιολογική κατηγορία</a:t>
            </a:r>
            <a:endParaRPr lang="en-US" sz="2800" dirty="0"/>
          </a:p>
          <a:p>
            <a:pPr>
              <a:lnSpc>
                <a:spcPct val="90000"/>
              </a:lnSpc>
            </a:pPr>
            <a:r>
              <a:rPr lang="el-GR" sz="2800" dirty="0"/>
              <a:t>Αρχή της θεματικής πρόσβασης ο προσδιορισμός της εννοιολογικής κατηγορίας στην οποία εντάσσεται το τεκμήριο</a:t>
            </a:r>
            <a:endParaRPr lang="en-US" sz="2800" dirty="0"/>
          </a:p>
          <a:p>
            <a:pPr>
              <a:lnSpc>
                <a:spcPct val="90000"/>
              </a:lnSpc>
            </a:pPr>
            <a:r>
              <a:rPr lang="el-GR" sz="2800" dirty="0"/>
              <a:t>Η θεματική πρόσβαση προχωρά στο προσδιορισμό δευτερευουσών θεματολογικών κατηγοριών και ειδικότερων εννοιών του περιεχομένου</a:t>
            </a:r>
            <a:endParaRPr lang="en-US" sz="2800" dirty="0"/>
          </a:p>
        </p:txBody>
      </p:sp>
      <p:sp>
        <p:nvSpPr>
          <p:cNvPr id="5" name="Slide Number Placeholder 5"/>
          <p:cNvSpPr>
            <a:spLocks noGrp="1"/>
          </p:cNvSpPr>
          <p:nvPr>
            <p:ph type="sldNum" sz="quarter" idx="12"/>
          </p:nvPr>
        </p:nvSpPr>
        <p:spPr/>
        <p:txBody>
          <a:bodyPr/>
          <a:lstStyle/>
          <a:p>
            <a:fld id="{4D3298C1-ADD9-4D8C-A2D1-1869CFC3DAB0}" type="slidenum">
              <a:rPr lang="en-US"/>
              <a:pPr/>
              <a:t>8</a:t>
            </a:fld>
            <a:endParaRPr lang="en-US" dirty="0"/>
          </a:p>
        </p:txBody>
      </p:sp>
    </p:spTree>
    <p:extLst>
      <p:ext uri="{BB962C8B-B14F-4D97-AF65-F5344CB8AC3E}">
        <p14:creationId xmlns:p14="http://schemas.microsoft.com/office/powerpoint/2010/main" val="2150109262"/>
      </p:ext>
    </p:extLst>
  </p:cSld>
  <p:clrMapOvr>
    <a:masterClrMapping/>
  </p:clrMapOvr>
  <p:transition>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4b7c95447aac95296a82a22ae1f1a7ac4188e72"/>
  <p:tag name="ARTICULATE_PROJECT_OPEN" val="0"/>
  <p:tag name="ISPRING_RESOURCE_PATHS_HASH_PRESENTER" val="813068d1e37a70a1ef2817da2460ce80f84739aa"/>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TotalTime>
  <Words>962</Words>
  <Application>Microsoft Office PowerPoint</Application>
  <PresentationFormat>On-screen Show (4:3)</PresentationFormat>
  <Paragraphs>150</Paragraphs>
  <Slides>18</Slides>
  <Notes>14</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OC_template_updated</vt:lpstr>
      <vt:lpstr>1_OC_template_updated</vt:lpstr>
      <vt:lpstr>Συστήματα Θεματικής Πρόσβασης (Θ)</vt:lpstr>
      <vt:lpstr>Προβληματισμοί για τη διαδικασία</vt:lpstr>
      <vt:lpstr>Επίπεδο θεματικής ανάλυσης 1</vt:lpstr>
      <vt:lpstr>Επίπεδο θεματικής ανάλυσης 2</vt:lpstr>
      <vt:lpstr>Σημεία προσέγγισης του περιεχομένου των τεκμηρίων</vt:lpstr>
      <vt:lpstr>Γλώσσα και θεματική πρόσβαση</vt:lpstr>
      <vt:lpstr>Προσδιορισμός των εννοιών</vt:lpstr>
      <vt:lpstr>Μετατροπή του νοήματος σε λέξεις κλειδιά</vt:lpstr>
      <vt:lpstr>Αναλυτικά: μετατροπή του νοήματος σε λέξεις κλειδιά</vt:lpstr>
      <vt:lpstr>Συχνές ερωτήσεις</vt:lpstr>
      <vt:lpstr>Τέλος Ενότητας</vt:lpstr>
      <vt:lpstr>Σημειώματα</vt:lpstr>
      <vt:lpstr>Σημείωμα Αναφοράς</vt:lpstr>
      <vt:lpstr>Σημείωμα Αδειοδότησης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27</cp:revision>
  <dcterms:created xsi:type="dcterms:W3CDTF">2013-03-04T13:35:19Z</dcterms:created>
  <dcterms:modified xsi:type="dcterms:W3CDTF">2015-03-20T09:33:55Z</dcterms:modified>
</cp:coreProperties>
</file>