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7" r:id="rId13"/>
    <p:sldId id="262" r:id="rId14"/>
    <p:sldId id="264" r:id="rId15"/>
    <p:sldId id="277" r:id="rId16"/>
    <p:sldId id="27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Ανοσοχρωματογραφία</a:t>
            </a:r>
            <a:endParaRPr lang="el-GR" sz="2800" dirty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20000"/>
                </a:solidFill>
              </a:rPr>
              <a:t>Kit </a:t>
            </a:r>
            <a:r>
              <a:rPr lang="el-GR" dirty="0">
                <a:solidFill>
                  <a:srgbClr val="820000"/>
                </a:solidFill>
              </a:rPr>
              <a:t>ανοσοχρωματογραφίας </a:t>
            </a:r>
            <a:r>
              <a:rPr lang="en-US" dirty="0" smtClean="0">
                <a:solidFill>
                  <a:srgbClr val="820000"/>
                </a:solidFill>
              </a:rPr>
              <a:t>IVDs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9</a:t>
            </a:fld>
            <a:endParaRPr lang="el-G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39752" y="1268760"/>
          <a:ext cx="4229100" cy="270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Εικόνα bitmap" r:id="rId3" imgW="6354062" imgH="4277322" progId="PBrush">
                  <p:embed/>
                </p:oleObj>
              </mc:Choice>
              <mc:Fallback>
                <p:oleObj name="Εικόνα bitmap" r:id="rId3" imgW="6354062" imgH="4277322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268760"/>
                        <a:ext cx="4229100" cy="2706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411760" y="4077072"/>
          <a:ext cx="4107996" cy="244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Εικόνα bitmap" r:id="rId5" imgW="6295238" imgH="3858164" progId="PBrush">
                  <p:embed/>
                </p:oleObj>
              </mc:Choice>
              <mc:Fallback>
                <p:oleObj name="Εικόνα bitmap" r:id="rId5" imgW="6295238" imgH="3858164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77072"/>
                        <a:ext cx="4107996" cy="2442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6084168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Προσδιορισμός </a:t>
            </a:r>
            <a:r>
              <a:rPr lang="en-US" dirty="0" smtClean="0"/>
              <a:t>HIV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38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</a:t>
            </a:r>
            <a:r>
              <a:rPr lang="en-US" sz="2000" dirty="0" smtClean="0"/>
              <a:t>8</a:t>
            </a:r>
            <a:r>
              <a:rPr lang="el-GR" sz="2000" dirty="0" smtClean="0"/>
              <a:t>: </a:t>
            </a:r>
            <a:r>
              <a:rPr lang="en-US" sz="2000" dirty="0" smtClean="0"/>
              <a:t>A</a:t>
            </a:r>
            <a:r>
              <a:rPr lang="el-GR" sz="2000" dirty="0" smtClean="0"/>
              <a:t>νοσοχρωματογραφία».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3608" y="1196752"/>
            <a:ext cx="6912768" cy="188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Στη χημική συγγένεια αντιγόνου – αντισώματος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Στο τριχοειδές φαινόμενο</a:t>
            </a:r>
            <a:endParaRPr lang="el-GR" sz="2400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4132778" cy="113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403648" y="54452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Θέση δείγματος       Ζώνη δείγματος  Ζώνη ελέγχου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2483768" y="4725144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4211960" y="4509120"/>
            <a:ext cx="1440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H="1" flipV="1">
            <a:off x="4644008" y="4509120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Η ανοσοχρωματογραφία βασίζεται</a:t>
            </a:r>
            <a:r>
              <a:rPr lang="el-GR" dirty="0" smtClean="0">
                <a:solidFill>
                  <a:srgbClr val="820000"/>
                </a:solidFill>
              </a:rPr>
              <a:t>: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2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588218" cy="70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93096"/>
            <a:ext cx="339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843808" y="11967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Θετικό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43808" y="34290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Αρνητικό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20000"/>
                </a:solidFill>
              </a:rPr>
              <a:t>H </a:t>
            </a:r>
            <a:r>
              <a:rPr lang="el-GR" dirty="0" smtClean="0">
                <a:solidFill>
                  <a:srgbClr val="820000"/>
                </a:solidFill>
              </a:rPr>
              <a:t>διαφορά θετικού – αρνητικού αποτελέσματος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20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περιέχει το Kit </a:t>
            </a:r>
            <a:r>
              <a:rPr lang="el-GR" dirty="0" smtClean="0"/>
              <a:t>ανοσοχρωματογραφίας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300" b="1" dirty="0">
                <a:solidFill>
                  <a:srgbClr val="820000"/>
                </a:solidFill>
              </a:rPr>
              <a:t>Μεμβράνη νιτροκυτταρίνης. </a:t>
            </a:r>
          </a:p>
          <a:p>
            <a:pPr marL="357188" indent="0">
              <a:buNone/>
            </a:pPr>
            <a:r>
              <a:rPr lang="el-GR" sz="2300" dirty="0"/>
              <a:t>Μέσα στην οποία τρέχουν τα </a:t>
            </a:r>
            <a:r>
              <a:rPr lang="en-US" sz="2300" dirty="0"/>
              <a:t>Ag</a:t>
            </a:r>
            <a:r>
              <a:rPr lang="el-GR" sz="2300" dirty="0"/>
              <a:t>.</a:t>
            </a:r>
            <a:endParaRPr lang="en-US" sz="2300" dirty="0"/>
          </a:p>
          <a:p>
            <a:pPr>
              <a:spcBef>
                <a:spcPts val="1200"/>
              </a:spcBef>
            </a:pPr>
            <a:r>
              <a:rPr lang="el-GR" sz="2300" b="1" dirty="0" smtClean="0">
                <a:solidFill>
                  <a:srgbClr val="820000"/>
                </a:solidFill>
              </a:rPr>
              <a:t>Απορροφητικό </a:t>
            </a:r>
            <a:r>
              <a:rPr lang="el-GR" sz="2300" b="1" dirty="0">
                <a:solidFill>
                  <a:srgbClr val="820000"/>
                </a:solidFill>
              </a:rPr>
              <a:t>χαρτί κάτω από την μεμβράνη νιτροκυτταρίνης.</a:t>
            </a:r>
          </a:p>
          <a:p>
            <a:pPr marL="357188" indent="0">
              <a:buNone/>
            </a:pPr>
            <a:r>
              <a:rPr lang="el-GR" sz="2300" dirty="0"/>
              <a:t>Απορροφά την περίσσεια του υγρού του δείγματος.</a:t>
            </a:r>
          </a:p>
          <a:p>
            <a:pPr>
              <a:spcBef>
                <a:spcPts val="1200"/>
              </a:spcBef>
            </a:pPr>
            <a:r>
              <a:rPr lang="el-GR" sz="2300" b="1" dirty="0" smtClean="0">
                <a:solidFill>
                  <a:srgbClr val="820000"/>
                </a:solidFill>
              </a:rPr>
              <a:t>Αντισώματα </a:t>
            </a:r>
            <a:r>
              <a:rPr lang="el-GR" sz="2300" b="1" dirty="0">
                <a:solidFill>
                  <a:srgbClr val="820000"/>
                </a:solidFill>
              </a:rPr>
              <a:t>επικαλυμμένα με χρυσό </a:t>
            </a:r>
            <a:r>
              <a:rPr lang="en-US" sz="2300" b="1" dirty="0">
                <a:solidFill>
                  <a:srgbClr val="820000"/>
                </a:solidFill>
              </a:rPr>
              <a:t>(Conjugate)</a:t>
            </a:r>
            <a:endParaRPr lang="el-GR" sz="2300" b="1" dirty="0">
              <a:solidFill>
                <a:srgbClr val="820000"/>
              </a:solidFill>
            </a:endParaRPr>
          </a:p>
          <a:p>
            <a:pPr marL="357188" indent="0">
              <a:buNone/>
            </a:pPr>
            <a:r>
              <a:rPr lang="el-GR" sz="2300" dirty="0"/>
              <a:t>Δίνουν το ορατό αποτέλεσμα του </a:t>
            </a:r>
            <a:r>
              <a:rPr lang="en-US" sz="2300" dirty="0"/>
              <a:t>kit.</a:t>
            </a:r>
          </a:p>
          <a:p>
            <a:pPr>
              <a:spcBef>
                <a:spcPts val="1200"/>
              </a:spcBef>
            </a:pPr>
            <a:r>
              <a:rPr lang="en-US" sz="2300" b="1" dirty="0" smtClean="0">
                <a:solidFill>
                  <a:srgbClr val="820000"/>
                </a:solidFill>
              </a:rPr>
              <a:t>A</a:t>
            </a:r>
            <a:r>
              <a:rPr lang="el-GR" sz="2300" b="1" dirty="0">
                <a:solidFill>
                  <a:srgbClr val="820000"/>
                </a:solidFill>
              </a:rPr>
              <a:t>ντισώματα</a:t>
            </a:r>
            <a:r>
              <a:rPr lang="el-GR" sz="2300" b="1" dirty="0">
                <a:solidFill>
                  <a:srgbClr val="820000"/>
                </a:solidFill>
              </a:rPr>
              <a:t> συνδεδεμένα με την νιτροκυτταρίνη</a:t>
            </a:r>
            <a:endParaRPr lang="en-US" sz="2300" b="1" dirty="0">
              <a:solidFill>
                <a:srgbClr val="820000"/>
              </a:solidFill>
            </a:endParaRPr>
          </a:p>
          <a:p>
            <a:pPr marL="357188" indent="0">
              <a:buNone/>
            </a:pPr>
            <a:r>
              <a:rPr lang="el-GR" sz="2300" dirty="0"/>
              <a:t>Συγκρατούν τα αντιγόνα του ασθενούς σε συγκεκριμένη θέση πάνω στο </a:t>
            </a:r>
            <a:r>
              <a:rPr lang="en-US" sz="2300" dirty="0"/>
              <a:t>kit.</a:t>
            </a:r>
            <a:endParaRPr lang="el-GR" sz="2300" dirty="0"/>
          </a:p>
          <a:p>
            <a:pPr>
              <a:spcBef>
                <a:spcPts val="1200"/>
              </a:spcBef>
            </a:pPr>
            <a:r>
              <a:rPr lang="el-GR" sz="2300" b="1" dirty="0" smtClean="0">
                <a:solidFill>
                  <a:srgbClr val="820000"/>
                </a:solidFill>
              </a:rPr>
              <a:t>Αντι-Αντισώματα </a:t>
            </a:r>
            <a:r>
              <a:rPr lang="el-GR" sz="2300" b="1" dirty="0">
                <a:solidFill>
                  <a:srgbClr val="820000"/>
                </a:solidFill>
              </a:rPr>
              <a:t>προς το </a:t>
            </a:r>
            <a:r>
              <a:rPr lang="en-US" sz="2300" b="1" dirty="0">
                <a:solidFill>
                  <a:srgbClr val="820000"/>
                </a:solidFill>
              </a:rPr>
              <a:t>Conjugate</a:t>
            </a:r>
          </a:p>
          <a:p>
            <a:pPr marL="357188" indent="0">
              <a:buNone/>
            </a:pPr>
            <a:r>
              <a:rPr lang="el-GR" sz="2300" dirty="0"/>
              <a:t>Συγκρατούν τα αντισώματα </a:t>
            </a:r>
            <a:r>
              <a:rPr lang="en-US" sz="2300" dirty="0"/>
              <a:t>Conjugate </a:t>
            </a:r>
            <a:r>
              <a:rPr lang="el-GR" sz="2300" dirty="0"/>
              <a:t>σε συγκεκριμένη θέση στο </a:t>
            </a:r>
            <a:r>
              <a:rPr lang="en-US" sz="2300" dirty="0"/>
              <a:t>kit.</a:t>
            </a:r>
            <a:endParaRPr lang="el-GR" sz="2300" dirty="0"/>
          </a:p>
          <a:p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1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037576" cy="26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Θετική </a:t>
            </a:r>
            <a:r>
              <a:rPr lang="el-GR" dirty="0" smtClean="0">
                <a:solidFill>
                  <a:srgbClr val="820000"/>
                </a:solidFill>
              </a:rPr>
              <a:t>ανοσοχρωματογραφία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45857" cy="27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Αρνητική </a:t>
            </a:r>
            <a:r>
              <a:rPr lang="el-GR" dirty="0" smtClean="0">
                <a:solidFill>
                  <a:srgbClr val="820000"/>
                </a:solidFill>
              </a:rPr>
              <a:t>ανοσοχρωματογραφία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0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037" y="1945977"/>
            <a:ext cx="3829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5612" y="1979315"/>
            <a:ext cx="3771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077576" y="307982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Τοποθέτηση δείγματος</a:t>
            </a:r>
            <a:endParaRPr lang="el-GR" sz="2000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37" y="2026940"/>
            <a:ext cx="3752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8950" y="1984077"/>
            <a:ext cx="37052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642270" y="3583880"/>
            <a:ext cx="5822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j-lt"/>
              </a:rPr>
              <a:t>Το δείγμα με αντισώματα </a:t>
            </a:r>
            <a:r>
              <a:rPr lang="en-US" sz="2000" dirty="0" smtClean="0">
                <a:latin typeface="+mj-lt"/>
              </a:rPr>
              <a:t>conjugate </a:t>
            </a:r>
            <a:r>
              <a:rPr lang="el-GR" sz="2000" dirty="0" smtClean="0">
                <a:latin typeface="+mj-lt"/>
              </a:rPr>
              <a:t>διαβρέχουν το </a:t>
            </a:r>
            <a:r>
              <a:rPr lang="en-US" sz="2000" dirty="0" smtClean="0">
                <a:latin typeface="+mj-lt"/>
              </a:rPr>
              <a:t>kit</a:t>
            </a:r>
            <a:endParaRPr lang="el-GR" sz="2000" dirty="0">
              <a:latin typeface="+mj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988840"/>
            <a:ext cx="3819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953340" y="414908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Εμφανίζεται πρώτα η ένδειξη θετικό (αν είναι)</a:t>
            </a:r>
            <a:endParaRPr lang="el-GR" sz="2000" dirty="0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5338" y="1855688"/>
            <a:ext cx="396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Η μεταβολή του οπτικού αποτελέσματος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854458" y="4725144"/>
            <a:ext cx="739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j-lt"/>
              </a:rPr>
              <a:t>Εμφανίζονται όλες οι ενδείξεις όταν ολοκληρωθεί η διαβροχή του </a:t>
            </a:r>
            <a:r>
              <a:rPr lang="en-US" sz="2000" dirty="0" smtClean="0">
                <a:latin typeface="+mj-lt"/>
              </a:rPr>
              <a:t>kit</a:t>
            </a:r>
            <a:endParaRPr 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9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691680" y="2204864"/>
            <a:ext cx="56166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0000"/>
                </a:solidFill>
                <a:latin typeface="+mn-lt"/>
              </a:rPr>
              <a:t>IVDs</a:t>
            </a:r>
          </a:p>
          <a:p>
            <a:pPr algn="ctr"/>
            <a:r>
              <a:rPr lang="en-US" sz="2400" dirty="0" smtClean="0">
                <a:latin typeface="+mn-lt"/>
              </a:rPr>
              <a:t>I</a:t>
            </a:r>
            <a:r>
              <a:rPr lang="el-GR" sz="2400" dirty="0" smtClean="0">
                <a:latin typeface="+mn-lt"/>
              </a:rPr>
              <a:t>ατροδιαγνωστικό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προϊόν </a:t>
            </a:r>
            <a:r>
              <a:rPr lang="el-GR" sz="2400" dirty="0" smtClean="0">
                <a:latin typeface="+mn-lt"/>
              </a:rPr>
              <a:t>για επαγγελματική χρήση</a:t>
            </a:r>
            <a:endParaRPr lang="en-US" sz="2800" dirty="0" smtClean="0">
              <a:latin typeface="+mn-lt"/>
            </a:endParaRPr>
          </a:p>
          <a:p>
            <a:pPr algn="ctr"/>
            <a:endParaRPr lang="en-US" sz="2800" dirty="0" smtClean="0">
              <a:latin typeface="+mn-lt"/>
            </a:endParaRPr>
          </a:p>
          <a:p>
            <a:pPr algn="ctr"/>
            <a:r>
              <a:rPr lang="en-US" sz="2800" b="1" dirty="0" smtClean="0">
                <a:solidFill>
                  <a:srgbClr val="820000"/>
                </a:solidFill>
                <a:latin typeface="+mn-lt"/>
              </a:rPr>
              <a:t>POC</a:t>
            </a:r>
            <a:endParaRPr lang="el-GR" sz="2800" b="1" dirty="0" smtClean="0">
              <a:solidFill>
                <a:srgbClr val="820000"/>
              </a:solidFill>
              <a:latin typeface="+mn-lt"/>
            </a:endParaRPr>
          </a:p>
          <a:p>
            <a:pPr algn="ctr"/>
            <a:r>
              <a:rPr lang="el-GR" sz="2400" dirty="0" smtClean="0">
                <a:latin typeface="+mn-lt"/>
              </a:rPr>
              <a:t>Αυτοδιαγνωστικό προϊόν </a:t>
            </a:r>
            <a:r>
              <a:rPr lang="el-GR" sz="2400" dirty="0" smtClean="0">
                <a:latin typeface="+mn-lt"/>
              </a:rPr>
              <a:t>για χρήση παρά την κλίνη του ασθενούς</a:t>
            </a:r>
            <a:endParaRPr lang="el-GR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20000"/>
                </a:solidFill>
              </a:rPr>
              <a:t>X</a:t>
            </a:r>
            <a:r>
              <a:rPr lang="el-GR" dirty="0">
                <a:solidFill>
                  <a:srgbClr val="820000"/>
                </a:solidFill>
              </a:rPr>
              <a:t>ρήση της </a:t>
            </a:r>
            <a:r>
              <a:rPr lang="el-GR" dirty="0" smtClean="0">
                <a:solidFill>
                  <a:srgbClr val="820000"/>
                </a:solidFill>
              </a:rPr>
              <a:t>ανοσοχρωματογραφίας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9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.tradekorea.com/upload_file2/product/885/P00033885/cbe9caa6_b50d4ecd_d2db_4d19_95b1_24fe6cbdf1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813" y="1340768"/>
            <a:ext cx="6360652" cy="446449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65" y="5222354"/>
            <a:ext cx="3407674" cy="142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4529139" y="5605209"/>
            <a:ext cx="399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Αναγνώστης ανοσοχρωματογραφίας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20000"/>
                </a:solidFill>
              </a:rPr>
              <a:t>Kit </a:t>
            </a:r>
            <a:r>
              <a:rPr lang="el-GR" dirty="0">
                <a:solidFill>
                  <a:srgbClr val="820000"/>
                </a:solidFill>
              </a:rPr>
              <a:t>ανοσοχρωματογραφίας </a:t>
            </a:r>
            <a:r>
              <a:rPr lang="en-US" dirty="0" smtClean="0">
                <a:solidFill>
                  <a:srgbClr val="820000"/>
                </a:solidFill>
              </a:rPr>
              <a:t>POC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5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eab644b4971224960e742df7edd97bd22ebea5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767</Words>
  <Application>Microsoft Office PowerPoint</Application>
  <PresentationFormat>Προβολή στην οθόνη (4:3)</PresentationFormat>
  <Paragraphs>112</Paragraphs>
  <Slides>17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OC_template_updated</vt:lpstr>
      <vt:lpstr>1_OC_template_updated</vt:lpstr>
      <vt:lpstr>Εικόνα bitmap</vt:lpstr>
      <vt:lpstr>Ανοσολογία (Ε)</vt:lpstr>
      <vt:lpstr>Η ανοσοχρωματογραφία βασίζεται:</vt:lpstr>
      <vt:lpstr>H διαφορά θετικού – αρνητικού αποτελέσματος</vt:lpstr>
      <vt:lpstr>Τι περιέχει το Kit ανοσοχρωματογραφίας</vt:lpstr>
      <vt:lpstr>Θετική ανοσοχρωματογραφία</vt:lpstr>
      <vt:lpstr>Αρνητική ανοσοχρωματογραφία</vt:lpstr>
      <vt:lpstr>Η μεταβολή του οπτικού αποτελέσματος</vt:lpstr>
      <vt:lpstr>Xρήση της ανοσοχρωματογραφίας</vt:lpstr>
      <vt:lpstr>Kit ανοσοχρωματογραφίας POC</vt:lpstr>
      <vt:lpstr>Kit ανοσοχρωματογραφίας IVDs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78</cp:revision>
  <dcterms:created xsi:type="dcterms:W3CDTF">2013-03-04T13:35:19Z</dcterms:created>
  <dcterms:modified xsi:type="dcterms:W3CDTF">2015-03-26T11:21:26Z</dcterms:modified>
</cp:coreProperties>
</file>