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7" r:id="rId1"/>
    <p:sldMasterId id="2147483684" r:id="rId2"/>
    <p:sldMasterId id="2147483696" r:id="rId3"/>
  </p:sldMasterIdLst>
  <p:notesMasterIdLst>
    <p:notesMasterId r:id="rId42"/>
  </p:notesMasterIdLst>
  <p:handoutMasterIdLst>
    <p:handoutMasterId r:id="rId43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57" r:id="rId35"/>
    <p:sldId id="262" r:id="rId36"/>
    <p:sldId id="264" r:id="rId37"/>
    <p:sldId id="269" r:id="rId38"/>
    <p:sldId id="270" r:id="rId39"/>
    <p:sldId id="266" r:id="rId40"/>
    <p:sldId id="261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81BC38A-41B2-45BA-9C83-3EE3688F9E82}" type="datetime1">
              <a:rPr lang="el-GR" smtClean="0"/>
              <a:t>27/8/2015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BDDC3"/>
              </a:solidFill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384C6-F399-438E-BA89-7BE1FC33607B}" type="slidenum">
              <a:rPr lang="el-GR" smtClean="0">
                <a:solidFill>
                  <a:srgbClr val="EBDDC3"/>
                </a:solidFill>
              </a:rPr>
              <a:pPr/>
              <a:t>‹#›</a:t>
            </a:fld>
            <a:endParaRPr lang="el-G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03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971D-9853-4DF0-8A96-87B82F2A9907}" type="datetime1">
              <a:rPr lang="el-GR" smtClean="0">
                <a:solidFill>
                  <a:srgbClr val="775F55"/>
                </a:solidFill>
              </a:rPr>
              <a:t>27/8/2015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36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9165E75-4F13-436E-BD55-94DE2D1DF058}" type="datetime1">
              <a:rPr lang="el-GR" smtClean="0">
                <a:solidFill>
                  <a:srgbClr val="775F55"/>
                </a:solidFill>
              </a:rPr>
              <a:t>27/8/2015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889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CC624-03BA-42D8-915D-A782E242D3D6}" type="datetime1">
              <a:rPr lang="el-GR" smtClean="0"/>
              <a:t>27/8/2015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55C70-3B30-4F35-A88F-7752F5481E47}" type="datetime1">
              <a:rPr lang="el-GR" smtClean="0"/>
              <a:t>27/8/2015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010FB-297E-4757-854A-0EB4B0A19EEC}" type="datetime1">
              <a:rPr lang="el-GR" smtClean="0"/>
              <a:t>27/8/2015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975EF-2250-4C0A-B3AC-01474B5570B6}" type="datetime1">
              <a:rPr lang="el-GR" smtClean="0"/>
              <a:t>27/8/2015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E3795-6E66-4BF0-A646-5BE1FFDEA8FB}" type="datetime1">
              <a:rPr lang="el-GR" smtClean="0"/>
              <a:t>27/8/2015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BDF8D-64EC-475D-A507-B10FB97108AB}" type="datetime1">
              <a:rPr lang="el-GR" smtClean="0"/>
              <a:t>27/8/2015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A1DE9-4BB0-4CE6-9642-088B8D06DA95}" type="datetime1">
              <a:rPr lang="el-GR" smtClean="0"/>
              <a:t>27/8/2015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C1C149-18BD-4EF4-A3BC-AC2FDD33343B}" type="datetime1">
              <a:rPr lang="el-GR" smtClean="0"/>
              <a:t>27/8/2015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04C1-26FE-408B-8320-3C1C54BE3D08}" type="datetime1">
              <a:rPr lang="el-GR" smtClean="0">
                <a:solidFill>
                  <a:srgbClr val="775F55"/>
                </a:solidFill>
              </a:rPr>
              <a:t>27/8/2015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>
              <a:lnSpc>
                <a:spcPct val="110000"/>
              </a:lnSpc>
              <a:spcBef>
                <a:spcPts val="1200"/>
              </a:spcBef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5199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F3BFA-F8B3-44CF-B373-3DFB8B3146CF}" type="datetime1">
              <a:rPr lang="el-GR" smtClean="0"/>
              <a:t>27/8/2015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D218D-D0A3-4B15-B18B-91490EDF8D28}" type="datetime1">
              <a:rPr lang="el-GR" smtClean="0"/>
              <a:t>27/8/2015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4F1F3-9590-41C4-BA4A-43FF00EE17D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EE7F5-C78E-47DF-81F1-CBE19C92F2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CB65F-859B-4D9D-99D7-5CAFFA4D8E1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8C71-4F60-41E4-877D-B1FC205BF27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B0C08-4F88-4EE6-A42F-53190832D42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1FC81-DE72-474E-B08C-43635E8FD61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E1FE3-265A-4BFB-8D6F-6849E5B0443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0125C-0149-43E5-98BF-78BCCD0D9EB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9CA2-5114-4246-86F0-9870D9796969}" type="datetime1">
              <a:rPr lang="el-GR" smtClean="0">
                <a:solidFill>
                  <a:srgbClr val="775F55"/>
                </a:solidFill>
              </a:rPr>
              <a:t>27/8/2015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18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E503C-788B-490D-A473-FCF557ABA37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C8DF4-9DC4-4345-8B3A-5B26400AF35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24C0495-DB8B-4B5B-A974-0CA734A1A97C}" type="datetime1">
              <a:rPr lang="el-GR" smtClean="0">
                <a:solidFill>
                  <a:srgbClr val="775F55"/>
                </a:solidFill>
              </a:rPr>
              <a:t>27/8/2015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1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5E6AC8-223C-4B3B-B5A0-D1A32623EF71}" type="datetime1">
              <a:rPr lang="el-GR" smtClean="0">
                <a:solidFill>
                  <a:srgbClr val="775F55"/>
                </a:solidFill>
              </a:rPr>
              <a:t>27/8/2015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11800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8BF7-0E47-4508-9594-36A3FF281C0E}" type="datetime1">
              <a:rPr lang="el-GR" smtClean="0">
                <a:solidFill>
                  <a:srgbClr val="775F55"/>
                </a:solidFill>
              </a:rPr>
              <a:t>27/8/2015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337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8D8C-3465-4AC4-8778-ACC1808C7C6D}" type="datetime1">
              <a:rPr lang="el-GR" smtClean="0">
                <a:solidFill>
                  <a:srgbClr val="775F55"/>
                </a:solidFill>
              </a:rPr>
              <a:t>27/8/2015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384C6-F399-438E-BA89-7BE1FC33607B}" type="slidenum">
              <a:rPr lang="el-GR" smtClean="0">
                <a:solidFill>
                  <a:srgbClr val="775F55"/>
                </a:solidFill>
              </a:rPr>
              <a:pPr/>
              <a:t>‹#›</a:t>
            </a:fld>
            <a:endParaRPr lang="el-G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1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D06-D0DB-44E5-BE14-31A800EF9B61}" type="datetime1">
              <a:rPr lang="el-GR" smtClean="0">
                <a:solidFill>
                  <a:srgbClr val="775F55"/>
                </a:solidFill>
              </a:rPr>
              <a:t>27/8/2015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996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E1F36E-33EF-4AEF-8605-5DC6DD079D2A}" type="datetime1">
              <a:rPr lang="el-GR" smtClean="0">
                <a:solidFill>
                  <a:srgbClr val="775F55"/>
                </a:solidFill>
              </a:rPr>
              <a:t>27/8/2015</a:t>
            </a:fld>
            <a:endParaRPr lang="el-GR">
              <a:solidFill>
                <a:srgbClr val="775F55"/>
              </a:solidFill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F384C6-F399-438E-BA89-7BE1FC33607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>
              <a:solidFill>
                <a:srgbClr val="775F55"/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93739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FBD829-BD06-436B-BCC8-99234BA54569}" type="datetime1">
              <a:rPr lang="el-GR" smtClean="0">
                <a:solidFill>
                  <a:srgbClr val="775F55"/>
                </a:solidFill>
                <a:latin typeface="Calibri"/>
              </a:rPr>
              <a:t>27/8/2015</a:t>
            </a:fld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F384C6-F399-438E-BA89-7BE1FC33607B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154836-ACCC-4C64-9ABB-ED831B2440AC}" type="datetime1">
              <a:rPr lang="el-GR" smtClean="0"/>
              <a:t>27/8/2015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85FC4C-9923-4C98-8163-CA18E807D3C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27/8/2015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Κοινωνική Εργασία στην υγεία και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ψυχική υγεία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Διασφάλιση – Βελτίωση</a:t>
            </a:r>
            <a:r>
              <a:rPr lang="en-US" sz="2600" dirty="0" smtClean="0"/>
              <a:t> </a:t>
            </a:r>
            <a:r>
              <a:rPr lang="el-GR" sz="2600" dirty="0" smtClean="0"/>
              <a:t>της ποιότητας υπηρεσιών ψυχικής υγείας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Χάρης </a:t>
            </a:r>
            <a:r>
              <a:rPr lang="el-GR" sz="2200" dirty="0" err="1" smtClean="0"/>
              <a:t>Ασημόπουλος</a:t>
            </a:r>
            <a:r>
              <a:rPr lang="el-GR" sz="2200" dirty="0"/>
              <a:t>, </a:t>
            </a:r>
            <a:r>
              <a:rPr lang="el-GR" sz="2200" dirty="0" err="1" smtClean="0"/>
              <a:t>Ph.D</a:t>
            </a:r>
            <a:r>
              <a:rPr lang="el-GR" sz="2200" dirty="0" smtClean="0"/>
              <a:t>.,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Κοινωνικής Εργασίας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3. Καθορισμός διαδικασιών πιστοποίησης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Η πιστοποίηση παρέχει τη δυνατότητα αξιολόγησης της ποιότητας φροντίδας των υπηρεσιών ψυχικής υγείας και τις εφοδιάζει με νομική κατοχύρωση. </a:t>
            </a:r>
          </a:p>
          <a:p>
            <a:r>
              <a:rPr lang="el-GR" dirty="0" smtClean="0"/>
              <a:t>Όσοι σχεδιάζουν τις υπηρεσίες πρέπει να εξακριβώσουν εάν κάποιες υπάρχουσες διαδικασίες πιστοποίησης μπορούν ήδη να χρησιμοποιηθούν. </a:t>
            </a:r>
          </a:p>
          <a:p>
            <a:r>
              <a:rPr lang="el-GR" dirty="0" smtClean="0"/>
              <a:t>Εάν δεν υπάρχουν διαδικασίες πιστοποίησης πρέπει να αναπτυχθούν. </a:t>
            </a:r>
          </a:p>
          <a:p>
            <a:r>
              <a:rPr lang="el-GR" dirty="0" smtClean="0"/>
              <a:t>Το σύνολο των κριτηρίων που αναπτύχθηκε μπορεί να χρησιμοποιηθεί ως ένα σύστημα αποτίμησης των υπηρεσιών.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66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4. Παρακολούθηση των υπηρεσιών με χρήση των μηχανισμών ποιότητας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Οι υπηρεσίες ψυχικής υγείας πρέπει να παρακολουθούνται, ούτως ώστε να αποτιμάται η ποιότητα της φροντίδας, με διάφορους τρόπους: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με χρήση κριτηρίων για τον ετήσιο απολογισμό,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με χρήση διαδικασιών πιστοποίησης για την αποτίμηση της τρέχουσας λειτουργίας,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με συστηματική συλλογή πληροφοριών μέσω υπαρχόντων συστημάτων πληροφόρησης,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με διαβούλευση με ανεξάρτητες οργανώσεις και με ομάδες συνηγορίας για την αποτίμηση των υπηρεσιών.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0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5. Ενσωμάτωση της βελτίωσης της ποιότητας στη λειτουργία των υπηρεσιών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Οι υπηρεσίες χρειάζεται να βελτιώνουν διαρκώς την παρεχόμενη φροντίδα. Αυτό θα επιτευχθεί με: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ετήσιες επισκοπήσεις της ποιότητας των υπηρεσιών,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ένταξη των ελέγχων ποιότητας στους στόχους των υπηρεσιών,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ένταξη της βελτίωσης της ποιότητας στην κλινική πρακτική με διαδικασίες βασισμένες σε στοιχεία, οδηγίες κλινικών πρακτικών, ομαδική εργασία και επαγγελματική ανάπτυξη,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βελτίωση της ποιότητας κατά την ανάθεση των υπηρεσιών,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έλεγχους.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88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6. Αναθεώρηση των μηχανισμών ποιότητας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μηχανισμοί ποιότητας που βρίσκονται σε λειτουργία πρέπει να αναθεωρούνται λιγότερο συχνά από τις υπηρεσίες (αξιολογούνται ετήσια). </a:t>
            </a:r>
          </a:p>
          <a:p>
            <a:r>
              <a:rPr lang="el-GR" dirty="0" smtClean="0"/>
              <a:t>Οι μηχανισμοί ποιότητας μπορεί να αναθεωρούνται ταυτόχρονα με τον έλεγχο της επίτευξης των στόχων των υπηρεσιών τοπικά (κάθε 5 έως 8 χρόνια).</a:t>
            </a:r>
          </a:p>
          <a:p>
            <a:r>
              <a:rPr lang="el-GR" dirty="0" smtClean="0"/>
              <a:t>Η αναθεώρηση των μηχανισμών ποιότητας είναι αναγκαία, ώστε να εκσυγχρονίζονται σύμφωνα με τα στοιχεία για τις πιο αποτελεσματικές μεθόδους βελτίωσης της ποιότητας.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3600" b="1" dirty="0" smtClean="0"/>
              <a:t>Διασφάλιση - </a:t>
            </a:r>
            <a:r>
              <a:rPr lang="el-GR" sz="3600" b="1" dirty="0" smtClean="0">
                <a:latin typeface="Calibri" panose="020F0502020204030204" pitchFamily="34" charset="0"/>
              </a:rPr>
              <a:t>Β</a:t>
            </a:r>
            <a:r>
              <a:rPr lang="el-GR" sz="3600" b="1" dirty="0" smtClean="0"/>
              <a:t>ελτίωση</a:t>
            </a:r>
          </a:p>
          <a:p>
            <a:pPr algn="ctr">
              <a:buNone/>
            </a:pPr>
            <a:r>
              <a:rPr lang="el-GR" sz="3600" b="1" dirty="0" smtClean="0"/>
              <a:t>Ποιότητας </a:t>
            </a:r>
          </a:p>
          <a:p>
            <a:pPr algn="ctr">
              <a:buNone/>
            </a:pPr>
            <a:r>
              <a:rPr lang="el-GR" sz="3600" b="1" dirty="0" smtClean="0"/>
              <a:t>Στις μονάδες </a:t>
            </a:r>
          </a:p>
          <a:p>
            <a:pPr algn="ctr">
              <a:buNone/>
            </a:pPr>
            <a:r>
              <a:rPr lang="el-GR" sz="3600" b="1" dirty="0" smtClean="0"/>
              <a:t>Ψυχοκοινωνικής αποκατάστασης</a:t>
            </a:r>
            <a:endParaRPr lang="el-GR" sz="36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8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Θεσμικό πλαίσιο οργάνωσης και λειτουργίας Μονάδων Ψυχοκοινωνικής </a:t>
            </a:r>
            <a:r>
              <a:rPr lang="el-GR" sz="3200" b="1" dirty="0" smtClean="0"/>
              <a:t>Αποκατάστασης </a:t>
            </a:r>
            <a:r>
              <a:rPr lang="el-GR" sz="2800" b="0" dirty="0" smtClean="0"/>
              <a:t>1/2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Στόχοι σύμφωνα με ΚΥΑ 876/2000, άρθρο 7: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βελτίωση των κοινωνικών ικανοτήτων των ατόμων με ψυχικές διαταραχές,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διαρκής βελτίωση της λειτουργικότητάς τους,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διασφάλιση της ποιότητας ζωής και της αυτόνομης διαβίωσής τους στη κοινότητα,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μείωση του στίγματος και των διακρίσεων, και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διασφάλιση της ποιότητας φροντίδας για τα άτομα με ψυχικές διαταραχές.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0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Για την ελληνική πραγματικότητα οι Μονάδες Ψ.Α . εξυπηρετούν το στόχο της </a:t>
            </a:r>
            <a:r>
              <a:rPr lang="el-GR" dirty="0" err="1" smtClean="0"/>
              <a:t>αποασυλοποίησης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Στόχος τους: Υποστήριξη της διαβίωσης στην κοινότητα με αξιοπρέπεια και σεβασμό των δικαιωμάτων όλων των ασθενών σε αυτές.</a:t>
            </a:r>
          </a:p>
          <a:p>
            <a:r>
              <a:rPr lang="el-GR" dirty="0" smtClean="0"/>
              <a:t>Η αποτελεσματικότητά τους πρέπει να απαντά στο κατά πόσο διασφαλίζουν το δικαίωμα του ατόμου: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για αξιοπρεπή διαβίωση στη κοινότητα,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για κατάλληλη φροντίδα για τις ανάγκες του, και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για σεβασμό της προσωπικότητάς του.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Θεσμικό πλαίσιο οργάνωσης και λειτουργίας Μονάδων Ψυχοκοινωνικής </a:t>
            </a:r>
            <a:r>
              <a:rPr lang="el-GR" sz="3200" b="1" dirty="0" smtClean="0"/>
              <a:t>Αποκατάστασης </a:t>
            </a:r>
            <a:r>
              <a:rPr lang="el-GR" sz="2800" b="0" dirty="0"/>
              <a:t>2</a:t>
            </a:r>
            <a:r>
              <a:rPr lang="el-GR" sz="2800" b="0" dirty="0" smtClean="0"/>
              <a:t>/2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17684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Η διαδικασία </a:t>
            </a:r>
            <a:r>
              <a:rPr lang="el-GR" sz="3600" dirty="0"/>
              <a:t>αξιολόγησης και βελτίωσης της ποιότητας στις Μονάδες Ψ. Α</a:t>
            </a:r>
            <a:r>
              <a:rPr lang="el-GR" sz="3600" dirty="0" smtClean="0"/>
              <a:t>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2300" dirty="0" smtClean="0"/>
              <a:t>Το 2005 το Υ.Υ.Κ.Α. και η Δ/</a:t>
            </a:r>
            <a:r>
              <a:rPr lang="el-GR" sz="2300" dirty="0" err="1" smtClean="0"/>
              <a:t>νση </a:t>
            </a:r>
            <a:r>
              <a:rPr lang="el-GR" sz="2300" dirty="0" smtClean="0"/>
              <a:t>Ψυχικής Υγείας επιχειρεί να καθιερώσει διαδικασία αξιολόγησης και βελτίωσης της ποιότητας στις Μονάδες Ψ. Α.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sz="2300" dirty="0" smtClean="0"/>
              <a:t>Ζητήθηκε από την Μονάδα Υποστήριξης και Παρακολούθησης του «</a:t>
            </a:r>
            <a:r>
              <a:rPr lang="el-GR" sz="2300" dirty="0" err="1" smtClean="0"/>
              <a:t>Ψυχαργώ</a:t>
            </a:r>
            <a:r>
              <a:rPr lang="el-GR" sz="2300" dirty="0" smtClean="0"/>
              <a:t>» να συντάξει Οδηγό Διασφάλισης της Ποιότητας.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sz="2300" dirty="0" smtClean="0"/>
              <a:t>Συντάχθηκε βασισμένος στον Π.Ο.Υ.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sz="2300" dirty="0" smtClean="0"/>
              <a:t>Στάλθηκε για διαβούλευση σε 550 φορείς.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sz="2300" dirty="0" smtClean="0"/>
              <a:t>Πραγματοποιήθηκε πιλοτική εφαρμογή για προτυποποίηση της μεθοδολογίας εφαρμογής.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sz="2300" dirty="0" smtClean="0"/>
              <a:t>Ολοκληρώθηκε ο Οδηγός.</a:t>
            </a:r>
            <a:endParaRPr lang="el-GR" sz="23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29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Οδηγός Βελτίωσης και Διασφάλισης της Ποιότητας στις Μ.Ψ.Α</a:t>
            </a:r>
            <a:r>
              <a:rPr lang="el-GR" sz="3200" b="1" dirty="0" smtClean="0"/>
              <a:t>. </a:t>
            </a:r>
            <a:r>
              <a:rPr lang="el-GR" sz="2800" b="0" dirty="0" smtClean="0"/>
              <a:t>1/3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Σκοπός του είναι: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ο εντοπισμός των πεδίων που χρειάζονται βελτίωση στη διασφάλιση της ποιότητας των υπηρεσιών που παρέχονται στους «ενοίκους» των Μ.Ψ.Α.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ο καθορισμός των αιτιών των μη συμμορφώσεων αυτών, και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η άμεση λήψη διορθωτικών ενεργειών.</a:t>
            </a:r>
          </a:p>
          <a:p>
            <a:pPr marL="0" indent="0">
              <a:buSzPct val="90000"/>
              <a:buNone/>
            </a:pPr>
            <a:r>
              <a:rPr lang="el-GR" b="1" dirty="0" smtClean="0"/>
              <a:t>Αφορά αποκλειστικά: Οικοτροφεία, Ξενώνες και Προστατευμένα Διαμερίσματα.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7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Η όλη εκτίμηση στηρίζεται στην ύπαρξη σχεδίου πρόβλεψης για συγκεκριμένες διαδικασίες.</a:t>
            </a:r>
          </a:p>
          <a:p>
            <a:r>
              <a:rPr lang="el-GR" dirty="0" smtClean="0"/>
              <a:t>Η Μονάδα αποτιμάται σε μία χρονική στιγμή και αναδεικνύονται οι δυνατότητες, αλλά και ο επιδιωκόμενος βαθμός βελτίωσής της.</a:t>
            </a:r>
          </a:p>
          <a:p>
            <a:r>
              <a:rPr lang="el-GR" dirty="0" smtClean="0"/>
              <a:t>Η αποτελεσματικότητα της διαδικασίας διασφάλισης και βελτίωσης της ποιότητας των Μ.Ψ.Α. αυξάνει με την συνεχή εφαρμογή της.</a:t>
            </a:r>
          </a:p>
          <a:p>
            <a:r>
              <a:rPr lang="el-GR" dirty="0" smtClean="0"/>
              <a:t>Ευνόητο είναι η δημιουργία «Μηχανισμού» που θα αναλάβει την ευθύνη, οργάνωση, υποστήριξη και εποπτεία εφαρμογής.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Οδηγός Βελτίωσης και Διασφάλισης της Ποιότητας στις Μ.Ψ.Α</a:t>
            </a:r>
            <a:r>
              <a:rPr lang="el-GR" sz="3200" b="1" dirty="0" smtClean="0"/>
              <a:t>. </a:t>
            </a:r>
            <a:r>
              <a:rPr lang="el-GR" sz="2800" b="0" dirty="0"/>
              <a:t>2</a:t>
            </a:r>
            <a:r>
              <a:rPr lang="el-GR" sz="2800" b="0" dirty="0" smtClean="0"/>
              <a:t>/3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16043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Στη χώρα, τα τελευταία 25 χρόνια, οι υπηρεσίες ψυχικής υγείας σταδιακά μεταρρυθμίζονται με: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ενσωμάτωση στο γενικό σύστημα υγείας (ψυχιατρικά τμήματα και ιατρεία σε Γενικά Νοσοκομεία), και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ανάπτυξη νέων κοινοτικών υπηρεσιών (Κέντρα Ψυχικής Υγείας, Κινητές Μονάδες, Κέντρα Ημέρας, Στεγαστικές Μονάδες Αποκατάστασης)</a:t>
            </a:r>
          </a:p>
          <a:p>
            <a:r>
              <a:rPr lang="el-GR" dirty="0" smtClean="0"/>
              <a:t>Στοχεύουν στην κάλυψη των αναγκών τοπικά, καθιστώντας τα άτομα που πάσχουν ενεργά μέλη των οικογενειών και των κοινοτήτων τους. 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ψυχιατρικής </a:t>
            </a:r>
            <a:r>
              <a:rPr lang="el-GR" dirty="0" smtClean="0"/>
              <a:t>μεταρρύθμισης </a:t>
            </a:r>
            <a:r>
              <a:rPr lang="el-GR" sz="2800" b="0" dirty="0" smtClean="0"/>
              <a:t>1/2</a:t>
            </a:r>
            <a:endParaRPr lang="el-GR" sz="2800" b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37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2300" dirty="0" smtClean="0"/>
              <a:t>Το εγχειρίδιο απευθύνεται: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sz="2300" dirty="0" smtClean="0"/>
              <a:t>στο Προσωπικό των Μ.Ψ.Α.,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sz="2300" dirty="0" smtClean="0"/>
              <a:t>στους Φορείς Διαχείρισής τους,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sz="2300" dirty="0" smtClean="0"/>
              <a:t>στα Μέλη των Τομεακών Επιτροπών Ψυχικής Υγείας.</a:t>
            </a:r>
          </a:p>
          <a:p>
            <a:r>
              <a:rPr lang="el-GR" sz="2300" dirty="0" smtClean="0"/>
              <a:t>Βασίζεται στην αντίληψη πως στις Μ.Ψ.Α. είναι δυνατόν να αποτιμηθεί η ποιότητα μέσω κριτηρίων που αναφέρονται σε κατηγορίες παραμέτρων: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sz="2300" b="1" dirty="0" smtClean="0"/>
              <a:t>δομικών,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sz="2300" b="1" dirty="0" smtClean="0"/>
              <a:t>ποιοτικών, και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sz="2300" b="1" dirty="0" err="1" smtClean="0"/>
              <a:t>αξιακών</a:t>
            </a:r>
            <a:r>
              <a:rPr lang="el-GR" sz="2300" b="1" dirty="0" smtClean="0"/>
              <a:t>.</a:t>
            </a:r>
          </a:p>
          <a:p>
            <a:endParaRPr lang="el-GR" sz="2300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Οδηγός Βελτίωσης και Διασφάλισης της Ποιότητας στις Μ.Ψ.Α</a:t>
            </a:r>
            <a:r>
              <a:rPr lang="el-GR" sz="3200" b="1" dirty="0" smtClean="0"/>
              <a:t>. </a:t>
            </a:r>
            <a:r>
              <a:rPr lang="el-GR" sz="2800" b="0" dirty="0"/>
              <a:t>3</a:t>
            </a:r>
            <a:r>
              <a:rPr lang="el-GR" sz="2800" b="0" dirty="0" smtClean="0"/>
              <a:t>/3</a:t>
            </a:r>
            <a:endParaRPr lang="el-GR" sz="2800" b="0" dirty="0"/>
          </a:p>
        </p:txBody>
      </p:sp>
    </p:spTree>
    <p:extLst>
      <p:ext uri="{BB962C8B-B14F-4D97-AF65-F5344CB8AC3E}">
        <p14:creationId xmlns:p14="http://schemas.microsoft.com/office/powerpoint/2010/main" val="3478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Περιοχές του Οδηγού: Πεδία και </a:t>
            </a:r>
            <a:r>
              <a:rPr lang="el-GR" sz="3200" b="1" dirty="0" smtClean="0"/>
              <a:t>Κριτήρια </a:t>
            </a:r>
            <a:r>
              <a:rPr lang="el-GR" sz="2800" b="0" dirty="0" smtClean="0"/>
              <a:t>1/2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Υπάρχουν τέσσερα πεδία με αντίστοιχα κριτήρια:</a:t>
            </a:r>
          </a:p>
          <a:p>
            <a:pPr marL="571500" indent="-571500">
              <a:buSzPct val="90000"/>
              <a:buFont typeface="+mj-lt"/>
              <a:buAutoNum type="romanUcPeriod"/>
            </a:pPr>
            <a:r>
              <a:rPr lang="el-GR" b="1" dirty="0" smtClean="0"/>
              <a:t>Φυσικό περιβάλλον </a:t>
            </a:r>
            <a:r>
              <a:rPr lang="el-GR" dirty="0" smtClean="0"/>
              <a:t>(15 κριτήρια)</a:t>
            </a:r>
          </a:p>
          <a:p>
            <a:pPr marL="571500" indent="-571500">
              <a:buSzPct val="90000"/>
              <a:buFont typeface="+mj-lt"/>
              <a:buAutoNum type="romanUcPeriod"/>
            </a:pPr>
            <a:r>
              <a:rPr lang="el-GR" b="1" dirty="0" smtClean="0"/>
              <a:t>Διοικητικές ρυθμίσεις </a:t>
            </a:r>
            <a:r>
              <a:rPr lang="el-GR" dirty="0" smtClean="0"/>
              <a:t>(18 κριτήρια)</a:t>
            </a:r>
          </a:p>
          <a:p>
            <a:pPr marL="571500" indent="-571500">
              <a:buSzPct val="90000"/>
              <a:buFont typeface="+mj-lt"/>
              <a:buAutoNum type="romanUcPeriod"/>
            </a:pPr>
            <a:r>
              <a:rPr lang="el-GR" b="1" dirty="0" smtClean="0"/>
              <a:t>Διαδικασίες φροντίδας και αποκατάστασης </a:t>
            </a:r>
            <a:r>
              <a:rPr lang="el-GR" dirty="0" smtClean="0"/>
              <a:t>(24 κριτήρια)</a:t>
            </a:r>
          </a:p>
          <a:p>
            <a:pPr marL="571500" indent="-571500">
              <a:buSzPct val="90000"/>
              <a:buFont typeface="+mj-lt"/>
              <a:buAutoNum type="romanUcPeriod"/>
            </a:pPr>
            <a:r>
              <a:rPr lang="el-GR" b="1" dirty="0" smtClean="0"/>
              <a:t>Σχέσεις με άλλες υπηρεσίες, την οικογένεια και την κοινότητα </a:t>
            </a:r>
            <a:r>
              <a:rPr lang="el-GR" dirty="0" smtClean="0"/>
              <a:t>(6 κριτήρια)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1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Περιοχές του Οδηγού: Πεδία και Κριτήρια </a:t>
            </a:r>
            <a:r>
              <a:rPr lang="el-GR" sz="2800" b="0" dirty="0" smtClean="0">
                <a:solidFill>
                  <a:srgbClr val="775F55">
                    <a:lumMod val="75000"/>
                  </a:srgbClr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Τα κριτήρια χαρακτηρίζονται από σαφήνεια, πληρότητα, ευελιξία, λογική συνέπεια και οδηγούν σε σαφές άμεσο ή έμμεσο όφελος για τους ενοίκους των Μ.Ψ. Α.</a:t>
            </a:r>
          </a:p>
          <a:p>
            <a:r>
              <a:rPr lang="el-GR" dirty="0" smtClean="0"/>
              <a:t>Τα κριτήρια διακρίνονται ως προς την σημαντικότητα στα επίπεδα: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b="1" dirty="0" smtClean="0"/>
              <a:t>υποχρεωτικά </a:t>
            </a:r>
            <a:r>
              <a:rPr lang="el-GR" dirty="0" smtClean="0"/>
              <a:t>κριτήρια, που σχετίζονται με το θεσμικό πλαίσιο, και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b="1" dirty="0" smtClean="0"/>
              <a:t>ουσιώδη </a:t>
            </a:r>
            <a:r>
              <a:rPr lang="el-GR" dirty="0" smtClean="0"/>
              <a:t>κριτήρια, που προκύπτουν έμμεσα από το θεσμικό πλαίσιο ή από τεκμηριωμένες συστάσεις σχετικών διεθνών οργανισμών.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95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Άλλες περιοχές του Οδηγού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b="1" dirty="0" smtClean="0"/>
              <a:t>Διαστάσεις κριτηρίων</a:t>
            </a:r>
            <a:r>
              <a:rPr lang="el-GR" dirty="0" smtClean="0"/>
              <a:t>: </a:t>
            </a:r>
            <a:r>
              <a:rPr lang="el-GR" dirty="0" err="1" smtClean="0"/>
              <a:t>Υποκριτήρια</a:t>
            </a:r>
            <a:r>
              <a:rPr lang="el-GR" dirty="0" smtClean="0"/>
              <a:t> που συνθέτουν το υπό εξέταση κριτήριο.</a:t>
            </a:r>
          </a:p>
          <a:p>
            <a:r>
              <a:rPr lang="el-GR" b="1" dirty="0" smtClean="0"/>
              <a:t>Πεδία βελτίωσης</a:t>
            </a:r>
            <a:r>
              <a:rPr lang="el-GR" dirty="0" smtClean="0"/>
              <a:t>: Εντοπίζονται και καταγράφονται σημεία που πρέπει να αλλάξουν και οι προθέσεις της μονάδας να το πραγματοποιήσει.</a:t>
            </a:r>
          </a:p>
          <a:p>
            <a:r>
              <a:rPr lang="el-GR" b="1" dirty="0" smtClean="0"/>
              <a:t>Περιγραφή υφιστάμενης κατάστασης</a:t>
            </a:r>
            <a:r>
              <a:rPr lang="el-GR" dirty="0" smtClean="0"/>
              <a:t>: Η κατάσταση που επικρατεί για κάθε κριτήριο.</a:t>
            </a:r>
          </a:p>
          <a:p>
            <a:r>
              <a:rPr lang="el-GR" b="1" dirty="0" smtClean="0"/>
              <a:t>Τεκμηρίωση</a:t>
            </a:r>
            <a:r>
              <a:rPr lang="el-GR" dirty="0" smtClean="0"/>
              <a:t>: Καταγράφονται όλα τα σχετικά αρχεία, κείμενα, κανονισμοί που τεκμηριώνουν το κριτήριο.</a:t>
            </a:r>
          </a:p>
          <a:p>
            <a:r>
              <a:rPr lang="el-GR" b="1" dirty="0" smtClean="0"/>
              <a:t>Βαθμολογία</a:t>
            </a:r>
            <a:r>
              <a:rPr lang="el-GR" dirty="0" smtClean="0"/>
              <a:t>: Στην κλίμακα «δεν ικανοποιείται» – «ικανοποιείται μερικώς» – «ικανοποιείται πλήρως»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7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0"/>
            <a:ext cx="546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2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0"/>
            <a:ext cx="546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15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188640"/>
            <a:ext cx="53721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8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428"/>
          <a:stretch/>
        </p:blipFill>
        <p:spPr bwMode="auto">
          <a:xfrm>
            <a:off x="1806575" y="0"/>
            <a:ext cx="5530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3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Διαδικασίες εφαρμογής: </a:t>
            </a:r>
            <a:br>
              <a:rPr lang="el-GR" sz="3200" b="1" dirty="0" smtClean="0"/>
            </a:br>
            <a:r>
              <a:rPr lang="el-GR" sz="3200" b="1" dirty="0" smtClean="0"/>
              <a:t>Διαδικασία </a:t>
            </a:r>
            <a:r>
              <a:rPr lang="el-GR" sz="3200" b="1" dirty="0" err="1" smtClean="0"/>
              <a:t>αυτοαξιολόγησης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Εμπλοκή του προσωπικού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Επιλογή μελών ομάδας συντονισμού διεξαγωγής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Συλλογή δεδομένων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Δημιουργία φάκελου τεκμηρίωσης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Συναντήσεις ομάδας προσωπικού για βαθμολόγηση σύμφωνα με τα κριτήρια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Σύνταξη έκθεσης.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2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Διαδικασίες εφαρμογής: </a:t>
            </a:r>
            <a:br>
              <a:rPr lang="el-GR" sz="3200" b="1" dirty="0" smtClean="0"/>
            </a:br>
            <a:r>
              <a:rPr lang="el-GR" sz="3200" b="1" dirty="0" smtClean="0"/>
              <a:t>Διαδικασία εξωτερικής αξιολόγησης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Συγκρότηση 3μελούς επιτροπής 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Προγραμματισμός επίσκεψης στην Μονάδα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Προκαταρκτική συνάντηση των εξωτερικών αξιολογητών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Πραγματοποίηση της αξιολόγησης με αρχική συνάντηση με υπεύθυνο και ομάδα προσωπικού, ατομικές συνεντεύξεις με μέλη προσωπικού-φιλοξενούμενους-συγγενείς, μελέτη τεκμηρίων, παρατήρηση και τελική ομαδική συνάντηση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Σύνταξη έκθεσης 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Επαναξιολόγηση μετά 6 μήνες για βελτιώσεις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4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775F55">
                    <a:lumMod val="75000"/>
                  </a:srgbClr>
                </a:solidFill>
              </a:rPr>
              <a:t>Στόχοι ψυχιατρικής μεταρρύθμισης </a:t>
            </a:r>
            <a:r>
              <a:rPr lang="el-GR" sz="2800" b="0" dirty="0" smtClean="0">
                <a:solidFill>
                  <a:srgbClr val="775F55">
                    <a:lumMod val="75000"/>
                  </a:srgbClr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Με τον τρόπο αυτό αντικαθίσταται το παρωχημένο μοντέλο του πολύχρονου - και μη θεραπευτικού – εγκλεισμού (ιδρυματισμός) σε ψυχιατρικά νοσοκομεία.</a:t>
            </a:r>
          </a:p>
          <a:p>
            <a:r>
              <a:rPr lang="el-GR" dirty="0" smtClean="0"/>
              <a:t>Σύμφωνα με τον Π.Ο.Υ., όλοι όσοι έχουν ανάγκη πρέπει να έχουν πρόσβαση σε βασική φροντίδα ψυχικής υγείας, που να χαρακτηρίζεται από: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προσβασιμότητα (οικονομικά και γεωγραφικά),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ισότητα,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εθελούσια προσέλευση του χρήστη, και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b="1" dirty="0" smtClean="0"/>
              <a:t>επαρκή ποιότητα</a:t>
            </a:r>
            <a:r>
              <a:rPr lang="el-GR" dirty="0" smtClean="0"/>
              <a:t>.</a:t>
            </a:r>
            <a:endParaRPr lang="el-GR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6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Διαδικασίες εφαρμογής:</a:t>
            </a:r>
            <a:br>
              <a:rPr lang="el-GR" sz="3200" b="1" dirty="0" smtClean="0"/>
            </a:br>
            <a:r>
              <a:rPr lang="el-GR" sz="3200" b="1" dirty="0" smtClean="0"/>
              <a:t>Εκπαίδευση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Όσοι συμμετέχουν στις διαδικασίες αυτής της μεθόδου χρειάζεται να γνωρίζουν το θεσμικό πλαίσιο, τις αρχές ψυχοκοινωνικής αποκατάστασης, και τη φιλοσοφία και τα κριτήρια της αξιολόγησης.</a:t>
            </a:r>
          </a:p>
          <a:p>
            <a:r>
              <a:rPr lang="el-GR" dirty="0" smtClean="0"/>
              <a:t>Για το σκοπό αυτό απαιτείται εκπαίδευση βάση ειδικού προγράμματος που προτείνεται.</a:t>
            </a:r>
          </a:p>
          <a:p>
            <a:r>
              <a:rPr lang="el-GR" dirty="0" smtClean="0"/>
              <a:t>Το πρόγραμμα διαρθρώνεται σε 3 επίπεδα: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γνώσεων (γενικές και ειδικές έννοιες),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ικανοτήτων (διεξαγωγής της διαδικασίας),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στάσεων (κουλτούρα ποιότητας και βελτίωσης της).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3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Τελική έκθεση αξιολόγησης Μονάδας:</a:t>
            </a:r>
            <a:br>
              <a:rPr lang="el-GR" sz="3200" b="1" dirty="0" smtClean="0"/>
            </a:br>
            <a:r>
              <a:rPr lang="el-GR" sz="3200" b="1" dirty="0" smtClean="0"/>
              <a:t>Δομή - Περιεχόμενα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Διαδικασία αξιολόγησης (παρουσίαση).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Περιγραφή κατάστασης ανά πεδίο.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Δυνατά σημεία (αναλυτικά ανά πεδίο).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Περιοχές ιδιαίτερης προσοχής (αιτίες).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Πεδία βελτίωσης (ανά πεδίο).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Ανάγκες εκπαίδευσης (ανά κριτήριο).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Βελτιωτικές ενέργειες (ανά πεδίο, κριτήρια).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Προληπτικές ενέργειες (εν δυνάμει καταστάσεις).</a:t>
            </a:r>
          </a:p>
          <a:p>
            <a:pPr marL="514350" indent="-514350">
              <a:buSzPct val="90000"/>
              <a:buFont typeface="+mj-lt"/>
              <a:buAutoNum type="arabicPeriod"/>
            </a:pPr>
            <a:r>
              <a:rPr lang="el-GR" dirty="0" smtClean="0"/>
              <a:t>Παραρτήματα.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4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Χάρης </a:t>
            </a:r>
            <a:r>
              <a:rPr lang="el-GR" sz="2000" dirty="0" err="1" smtClean="0"/>
              <a:t>Ασημόπουλος</a:t>
            </a:r>
            <a:r>
              <a:rPr lang="el-GR" sz="2000" dirty="0" smtClean="0"/>
              <a:t> 2014. </a:t>
            </a:r>
            <a:r>
              <a:rPr lang="el-GR" sz="2000" dirty="0"/>
              <a:t>Χάρης </a:t>
            </a:r>
            <a:r>
              <a:rPr lang="el-GR" sz="2000" dirty="0" err="1"/>
              <a:t>Ασημόπουλος</a:t>
            </a:r>
            <a:r>
              <a:rPr lang="el-GR" sz="2000" dirty="0"/>
              <a:t>. «Κοινωνική Εργασία στην υγεία και </a:t>
            </a:r>
            <a:br>
              <a:rPr lang="el-GR" sz="2000" dirty="0"/>
            </a:br>
            <a:r>
              <a:rPr lang="el-GR" sz="2000" dirty="0"/>
              <a:t>ψυχική υγεία.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13:</a:t>
            </a:r>
            <a:r>
              <a:rPr lang="el-GR" sz="2000" dirty="0"/>
              <a:t> Διασφάλιση – Βελτίωση της ποιότητας υπηρεσιών ψυχικής υγείας».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 </a:t>
            </a:r>
            <a:r>
              <a:rPr lang="el-GR" sz="1800" dirty="0"/>
              <a:t>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Η ποιότητα στο τομέα της ψυχικής υγείας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ποιότητα στη φροντίδα της ψυχικής υγείας είναι ένα μέτρο βασισμένο σε στοιχεία: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του κατά πόσον οι υπηρεσίες αυξάνουν την πιθανότητα επιθυμητών εκβάσεων, και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του κατά πόσον ακολουθούν σύγχρονες πρακτικές.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76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Η ποιότητα στην ψυχική υγεία είναι σημαντική από πολλές απόψεις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Autofit/>
          </a:bodyPr>
          <a:lstStyle/>
          <a:p>
            <a:pPr>
              <a:buSzPct val="90000"/>
              <a:buFont typeface="Wingdings" pitchFamily="2" charset="2"/>
              <a:buChar char="ü"/>
            </a:pPr>
            <a:r>
              <a:rPr lang="el-GR" b="1" dirty="0" smtClean="0"/>
              <a:t>Άτομο με ψυχικές διαταραχές: </a:t>
            </a:r>
            <a:r>
              <a:rPr lang="el-GR" dirty="0" smtClean="0"/>
              <a:t>Διασφαλίζει ότι θα λάβει τη φροντίδα που χρειάζεται και ότι τα συμπτώματα και η ποιότητα ζωής του θα βελτιωθούν.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b="1" dirty="0" smtClean="0"/>
              <a:t>Οικογένεια</a:t>
            </a:r>
            <a:r>
              <a:rPr lang="el-GR" dirty="0" smtClean="0"/>
              <a:t>: Προσφέρει υποστήριξη και βοηθά να διατηρηθεί η οικογενειακή συνοχή.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b="1" dirty="0" err="1" smtClean="0"/>
              <a:t>Πάροχοι</a:t>
            </a:r>
            <a:r>
              <a:rPr lang="el-GR" b="1" dirty="0" smtClean="0"/>
              <a:t> φροντίδας: </a:t>
            </a:r>
            <a:r>
              <a:rPr lang="el-GR" dirty="0" smtClean="0"/>
              <a:t>Διασφαλίζει αποτελεσματικότητα και αποδοτικότητα.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b="1" dirty="0" smtClean="0"/>
              <a:t>Υπεύθυνοι πολιτικής: </a:t>
            </a:r>
            <a:r>
              <a:rPr lang="el-GR" dirty="0" smtClean="0"/>
              <a:t>Διασφαλίζει τη βελτίωση της ψυχικής υγείας του πληθυσμού, την σχέση κόστους - αποτελέσματος και τον έλεγχο του συστήματος.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8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Πλεονεκτήματα της βελτίωσης της ποιότητας </a:t>
            </a:r>
            <a:br>
              <a:rPr lang="el-GR" sz="3600" b="1" dirty="0" smtClean="0"/>
            </a:br>
            <a:r>
              <a:rPr lang="el-GR" sz="3600" b="1" dirty="0" smtClean="0"/>
              <a:t>υπηρεσιών ψυχικής υγείας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Οι ποιοτικές υπηρεσίες βοηθούν ώστε :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να διασφαλιστεί η καλύτερη χρήση των πόρων,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να διασφαλιστεί η χρήση της πλέον σύγχρονης γνώσης και των νέων τεχνολογιών για τη θεραπεία,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να διασφαλιστεί ότι τα άτομα με ψυχικές διαταραχές θα λαμβάνουν τη φροντίδα που χρειάζονται,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να διευρυνθεί η εμπιστοσύνη στο σύστημα, και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να ξεπεραστούν τα εμπόδια για κατάλληλη φροντίδα ώστε να βελτιωθεί με συστηματικό τρόπο.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1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(Π.Ο.Υ.) Πρόγραμμα βελτίωσης την ποιότητας φροντίδας της ψυχικής υγείας: Φάσεις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>
              <a:buSzPct val="90000"/>
              <a:buFont typeface="+mj-lt"/>
              <a:buAutoNum type="arabicPeriod"/>
            </a:pPr>
            <a:r>
              <a:rPr lang="el-GR" dirty="0" smtClean="0">
                <a:latin typeface="Calibri" panose="020F0502020204030204" pitchFamily="34" charset="0"/>
              </a:rPr>
              <a:t>Προσαρμογή της πολιτικής στη διαδικασία βελτίωσης της ποιότητας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l-GR" dirty="0" smtClean="0">
              <a:latin typeface="Calibri" panose="020F0502020204030204" pitchFamily="34" charset="0"/>
            </a:endParaRPr>
          </a:p>
          <a:p>
            <a:pPr marL="571500" indent="-571500">
              <a:buSzPct val="90000"/>
              <a:buFont typeface="+mj-lt"/>
              <a:buAutoNum type="arabicPeriod"/>
            </a:pPr>
            <a:r>
              <a:rPr lang="el-GR" dirty="0" smtClean="0">
                <a:latin typeface="Calibri" panose="020F0502020204030204" pitchFamily="34" charset="0"/>
              </a:rPr>
              <a:t>Εκπόνηση των κριτηρίων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l-GR" dirty="0" smtClean="0">
              <a:latin typeface="Calibri" panose="020F0502020204030204" pitchFamily="34" charset="0"/>
            </a:endParaRPr>
          </a:p>
          <a:p>
            <a:pPr marL="571500" indent="-571500">
              <a:buSzPct val="90000"/>
              <a:buFont typeface="+mj-lt"/>
              <a:buAutoNum type="arabicPeriod"/>
            </a:pPr>
            <a:r>
              <a:rPr lang="el-GR" dirty="0" smtClean="0">
                <a:latin typeface="Calibri" panose="020F0502020204030204" pitchFamily="34" charset="0"/>
              </a:rPr>
              <a:t>Καθορισμός των διαδικασιών πιστοποίησης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l-GR" dirty="0" smtClean="0">
              <a:latin typeface="Calibri" panose="020F0502020204030204" pitchFamily="34" charset="0"/>
            </a:endParaRPr>
          </a:p>
          <a:p>
            <a:pPr marL="571500" indent="-571500">
              <a:buSzPct val="90000"/>
              <a:buFont typeface="+mj-lt"/>
              <a:buAutoNum type="arabicPeriod"/>
            </a:pPr>
            <a:r>
              <a:rPr lang="el-GR" dirty="0" smtClean="0">
                <a:latin typeface="Calibri" panose="020F0502020204030204" pitchFamily="34" charset="0"/>
              </a:rPr>
              <a:t>Παρακολούθηση των υπηρεσιών ψυχικής υγείας βάσει των μηχανισμών ποιότητας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l-GR" dirty="0" smtClean="0">
              <a:latin typeface="Calibri" panose="020F0502020204030204" pitchFamily="34" charset="0"/>
            </a:endParaRPr>
          </a:p>
          <a:p>
            <a:pPr marL="571500" indent="-571500">
              <a:buSzPct val="90000"/>
              <a:buFont typeface="+mj-lt"/>
              <a:buAutoNum type="arabicPeriod"/>
            </a:pPr>
            <a:r>
              <a:rPr lang="el-GR" dirty="0" smtClean="0">
                <a:latin typeface="Calibri" panose="020F0502020204030204" pitchFamily="34" charset="0"/>
              </a:rPr>
              <a:t>Ενσωμάτωση της βελτίωσης της ποιότητας στην τρέχουσα παροχή και διαχείριση των υπηρεσιών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l-GR" dirty="0" smtClean="0">
              <a:latin typeface="Calibri" panose="020F0502020204030204" pitchFamily="34" charset="0"/>
            </a:endParaRPr>
          </a:p>
          <a:p>
            <a:pPr marL="571500" indent="-571500">
              <a:buSzPct val="90000"/>
              <a:buFont typeface="+mj-lt"/>
              <a:buAutoNum type="arabicPeriod"/>
            </a:pPr>
            <a:r>
              <a:rPr lang="el-GR" dirty="0" smtClean="0">
                <a:latin typeface="Calibri" panose="020F0502020204030204" pitchFamily="34" charset="0"/>
              </a:rPr>
              <a:t>Αναθεώρηση των μηχανισμών ποιότητας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l-GR" dirty="0" smtClean="0">
              <a:latin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1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1. Προσαρμογή της πολιτικής στη διαδικασία βελτίωσης της ποιότητας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Οι </a:t>
            </a:r>
            <a:r>
              <a:rPr lang="el-GR" dirty="0" smtClean="0"/>
              <a:t>υπεύθυνοι για τη χάραξη της πολιτικής έχουν βασικό ρόλο στην βελτίωση της ποιότητας. </a:t>
            </a:r>
          </a:p>
          <a:p>
            <a:r>
              <a:rPr lang="el-GR" dirty="0" smtClean="0"/>
              <a:t>Είναι σε θέση να θέσουν τους βασικούς όρους για την επιτυχία αυτού του στόχου μέσω: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της διαβούλευσης,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των συνεργασιών,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της νομοθεσίας,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της χρηματοδότησης, και </a:t>
            </a:r>
          </a:p>
          <a:p>
            <a:pPr>
              <a:buSzPct val="90000"/>
              <a:buFont typeface="Wingdings" pitchFamily="2" charset="2"/>
              <a:buChar char="ü"/>
            </a:pPr>
            <a:r>
              <a:rPr lang="el-GR" dirty="0" smtClean="0"/>
              <a:t>του σχεδιασμού.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5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2. Εκπόνηση των κριτηρίων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Απαιτεί την οργάνωση ομάδας εργασίας, τη διαβούλευση με τους εμπλεκόμενους και τη σύνταξη ενός καταλόγου με τα κριτήρια.</a:t>
            </a:r>
          </a:p>
          <a:p>
            <a:r>
              <a:rPr lang="el-GR" dirty="0" smtClean="0"/>
              <a:t>O κατάλογος των κριτηρίων πρέπει να καλύπτει όλες τις πλευρές των υπηρεσιών ψυχικής υγείας, σε τομείς.</a:t>
            </a:r>
          </a:p>
          <a:p>
            <a:r>
              <a:rPr lang="el-GR" dirty="0" smtClean="0"/>
              <a:t>Πρέπει να καθορίζονται κριτήρια για κάθε επιθυμητό επίπεδο που αποτελεί στόχο.</a:t>
            </a:r>
          </a:p>
          <a:p>
            <a:r>
              <a:rPr lang="el-GR" dirty="0" smtClean="0"/>
              <a:t>Τα κριτήρια αυτά παρέχουν ένα τρόπο βαθμολόγησης των υπαρχουσών υπηρεσιών. </a:t>
            </a:r>
          </a:p>
          <a:p>
            <a:r>
              <a:rPr lang="el-GR" dirty="0" smtClean="0"/>
              <a:t>O Π.O.Υ. διαθέτει υλικό για αυτή τη διαδικασία.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F384C6-F399-438E-BA89-7BE1FC33607B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15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o-opistho_simeiomata">
  <a:themeElements>
    <a:clrScheme name="Προσαρμοσμένο 2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</TotalTime>
  <Words>2272</Words>
  <Application>Microsoft Office PowerPoint</Application>
  <PresentationFormat>Προβολή στην οθόνη (4:3)</PresentationFormat>
  <Paragraphs>259</Paragraphs>
  <Slides>38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38</vt:i4>
      </vt:variant>
    </vt:vector>
  </HeadingPairs>
  <TitlesOfParts>
    <vt:vector size="41" baseType="lpstr">
      <vt:lpstr>template</vt:lpstr>
      <vt:lpstr>exo-opistho_simeiomata</vt:lpstr>
      <vt:lpstr>OC_template_updated</vt:lpstr>
      <vt:lpstr>Κοινωνική Εργασία στην υγεία και  ψυχική υγεία</vt:lpstr>
      <vt:lpstr>Στόχοι ψυχιατρικής μεταρρύθμισης 1/2</vt:lpstr>
      <vt:lpstr>Στόχοι ψυχιατρικής μεταρρύθμισης 2/2</vt:lpstr>
      <vt:lpstr>Η ποιότητα στο τομέα της ψυχικής υγείας</vt:lpstr>
      <vt:lpstr>Η ποιότητα στην ψυχική υγεία είναι σημαντική από πολλές απόψεις</vt:lpstr>
      <vt:lpstr>Πλεονεκτήματα της βελτίωσης της ποιότητας  υπηρεσιών ψυχικής υγείας</vt:lpstr>
      <vt:lpstr>(Π.Ο.Υ.) Πρόγραμμα βελτίωσης την ποιότητας φροντίδας της ψυχικής υγείας: Φάσεις</vt:lpstr>
      <vt:lpstr>1. Προσαρμογή της πολιτικής στη διαδικασία βελτίωσης της ποιότητας</vt:lpstr>
      <vt:lpstr>2. Εκπόνηση των κριτηρίων</vt:lpstr>
      <vt:lpstr>3. Καθορισμός διαδικασιών πιστοποίησης</vt:lpstr>
      <vt:lpstr>4. Παρακολούθηση των υπηρεσιών με χρήση των μηχανισμών ποιότητας</vt:lpstr>
      <vt:lpstr>5. Ενσωμάτωση της βελτίωσης της ποιότητας στη λειτουργία των υπηρεσιών</vt:lpstr>
      <vt:lpstr>6. Αναθεώρηση των μηχανισμών ποιότητας</vt:lpstr>
      <vt:lpstr>Παρουσίαση του PowerPoint</vt:lpstr>
      <vt:lpstr>Θεσμικό πλαίσιο οργάνωσης και λειτουργίας Μονάδων Ψυχοκοινωνικής Αποκατάστασης 1/2</vt:lpstr>
      <vt:lpstr>Θεσμικό πλαίσιο οργάνωσης και λειτουργίας Μονάδων Ψυχοκοινωνικής Αποκατάστασης 2/2</vt:lpstr>
      <vt:lpstr>Η διαδικασία αξιολόγησης και βελτίωσης της ποιότητας στις Μονάδες Ψ. Α.</vt:lpstr>
      <vt:lpstr>Οδηγός Βελτίωσης και Διασφάλισης της Ποιότητας στις Μ.Ψ.Α. 1/3</vt:lpstr>
      <vt:lpstr>Οδηγός Βελτίωσης και Διασφάλισης της Ποιότητας στις Μ.Ψ.Α. 2/3</vt:lpstr>
      <vt:lpstr>Οδηγός Βελτίωσης και Διασφάλισης της Ποιότητας στις Μ.Ψ.Α. 3/3</vt:lpstr>
      <vt:lpstr>Περιοχές του Οδηγού: Πεδία και Κριτήρια 1/2</vt:lpstr>
      <vt:lpstr>Περιοχές του Οδηγού: Πεδία και Κριτήρια 2/2</vt:lpstr>
      <vt:lpstr>Άλλες περιοχές του Οδηγού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Διαδικασίες εφαρμογής:  Διαδικασία αυτοαξιολόγησης</vt:lpstr>
      <vt:lpstr>Διαδικασίες εφαρμογής:  Διαδικασία εξωτερικής αξιολόγησης</vt:lpstr>
      <vt:lpstr>Διαδικασίες εφαρμογής: Εκπαίδευση</vt:lpstr>
      <vt:lpstr>Τελική έκθεση αξιολόγησης Μονάδας: Δομή - Περιεχόμενα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Κοινωνική Εργασία στην υγεία και  ψυχική υγεία</dc:title>
  <dc:creator>opencourses@teiath.gr</dc:creator>
  <cp:lastModifiedBy>fkaram2</cp:lastModifiedBy>
  <cp:revision>8</cp:revision>
  <dcterms:created xsi:type="dcterms:W3CDTF">2015-08-07T09:53:12Z</dcterms:created>
  <dcterms:modified xsi:type="dcterms:W3CDTF">2015-08-27T12:35:58Z</dcterms:modified>
</cp:coreProperties>
</file>