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19"/>
  </p:notesMasterIdLst>
  <p:handoutMasterIdLst>
    <p:handoutMasterId r:id="rId20"/>
  </p:handoutMasterIdLst>
  <p:sldIdLst>
    <p:sldId id="256" r:id="rId2"/>
    <p:sldId id="327" r:id="rId3"/>
    <p:sldId id="328" r:id="rId4"/>
    <p:sldId id="269" r:id="rId5"/>
    <p:sldId id="329" r:id="rId6"/>
    <p:sldId id="270" r:id="rId7"/>
    <p:sldId id="271" r:id="rId8"/>
    <p:sldId id="272" r:id="rId9"/>
    <p:sldId id="273" r:id="rId10"/>
    <p:sldId id="330" r:id="rId11"/>
    <p:sldId id="331" r:id="rId12"/>
    <p:sldId id="257" r:id="rId13"/>
    <p:sldId id="262" r:id="rId14"/>
    <p:sldId id="264" r:id="rId15"/>
    <p:sldId id="265" r:id="rId16"/>
    <p:sldId id="266" r:id="rId17"/>
    <p:sldId id="261" r:id="rId18"/>
  </p:sldIdLst>
  <p:sldSz cx="9144000" cy="6858000" type="screen4x3"/>
  <p:notesSz cx="7104063" cy="10234613"/>
  <p:custDataLst>
    <p:tags r:id="rId21"/>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20000"/>
    <a:srgbClr val="004A82"/>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dirty="0"/>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23/9/2015</a:t>
            </a:fld>
            <a:endParaRPr lang="el-GR" dirty="0"/>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dirty="0"/>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dirty="0"/>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dirty="0"/>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23/9/2015</a:t>
            </a:fld>
            <a:endParaRPr lang="el-GR" dirty="0"/>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dirty="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dirty="0"/>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dirty="0"/>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dirty="0"/>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11</a:t>
            </a:fld>
            <a:endParaRPr lang="el-GR" dirty="0"/>
          </a:p>
        </p:txBody>
      </p:sp>
    </p:spTree>
    <p:extLst>
      <p:ext uri="{BB962C8B-B14F-4D97-AF65-F5344CB8AC3E}">
        <p14:creationId xmlns:p14="http://schemas.microsoft.com/office/powerpoint/2010/main" val="301794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12</a:t>
            </a:fld>
            <a:endParaRPr lang="el-GR" dirty="0"/>
          </a:p>
        </p:txBody>
      </p:sp>
    </p:spTree>
    <p:extLst>
      <p:ext uri="{BB962C8B-B14F-4D97-AF65-F5344CB8AC3E}">
        <p14:creationId xmlns:p14="http://schemas.microsoft.com/office/powerpoint/2010/main" val="27497211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13</a:t>
            </a:fld>
            <a:endParaRPr lang="el-GR" dirty="0"/>
          </a:p>
        </p:txBody>
      </p:sp>
    </p:spTree>
    <p:extLst>
      <p:ext uri="{BB962C8B-B14F-4D97-AF65-F5344CB8AC3E}">
        <p14:creationId xmlns:p14="http://schemas.microsoft.com/office/powerpoint/2010/main" val="15375097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14</a:t>
            </a:fld>
            <a:endParaRPr lang="el-GR" dirty="0"/>
          </a:p>
        </p:txBody>
      </p:sp>
    </p:spTree>
    <p:extLst>
      <p:ext uri="{BB962C8B-B14F-4D97-AF65-F5344CB8AC3E}">
        <p14:creationId xmlns:p14="http://schemas.microsoft.com/office/powerpoint/2010/main" val="3310165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15</a:t>
            </a:fld>
            <a:endParaRPr lang="el-GR" dirty="0"/>
          </a:p>
        </p:txBody>
      </p:sp>
    </p:spTree>
    <p:extLst>
      <p:ext uri="{BB962C8B-B14F-4D97-AF65-F5344CB8AC3E}">
        <p14:creationId xmlns:p14="http://schemas.microsoft.com/office/powerpoint/2010/main" val="40753707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16</a:t>
            </a:fld>
            <a:endParaRPr lang="el-GR" dirty="0"/>
          </a:p>
        </p:txBody>
      </p:sp>
    </p:spTree>
    <p:extLst>
      <p:ext uri="{BB962C8B-B14F-4D97-AF65-F5344CB8AC3E}">
        <p14:creationId xmlns:p14="http://schemas.microsoft.com/office/powerpoint/2010/main" val="24459846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A82"/>
                </a:solidFill>
              </a:defRPr>
            </a:lvl1pPr>
          </a:lstStyle>
          <a:p>
            <a:r>
              <a:rPr lang="en-US" dirty="0" smtClean="0"/>
              <a:t>Click to edit Master title style</a:t>
            </a:r>
            <a:endParaRPr lang="el-GR" dirty="0"/>
          </a:p>
        </p:txBody>
      </p:sp>
      <p:sp>
        <p:nvSpPr>
          <p:cNvPr id="3" name="Content Placeholder 2"/>
          <p:cNvSpPr>
            <a:spLocks noGrp="1"/>
          </p:cNvSpPr>
          <p:nvPr>
            <p:ph idx="1"/>
          </p:nvPr>
        </p:nvSpPr>
        <p:spPr/>
        <p:txBody>
          <a:bodyPr/>
          <a:lstStyle>
            <a:lvl1pPr>
              <a:spcBef>
                <a:spcPts val="1200"/>
              </a:spcBef>
              <a:defRPr sz="2400"/>
            </a:lvl1pPr>
            <a:lvl2pPr marL="742950" indent="-285750">
              <a:buFont typeface="Courier New" panose="02070309020205020404" pitchFamily="49" charset="0"/>
              <a:buChar char="o"/>
              <a:defRPr sz="2200"/>
            </a:lvl2pPr>
            <a:lvl3pPr marL="1143000" indent="-228600">
              <a:buFont typeface="Calibri" panose="020F0502020204030204" pitchFamily="34" charset="0"/>
              <a:buChar char="−"/>
              <a:defRPr sz="2000"/>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l-GR" dirty="0"/>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dirty="0"/>
          </a:p>
        </p:txBody>
      </p:sp>
      <p:sp>
        <p:nvSpPr>
          <p:cNvPr id="8" name="Footer Placeholder 7"/>
          <p:cNvSpPr>
            <a:spLocks noGrp="1"/>
          </p:cNvSpPr>
          <p:nvPr>
            <p:ph type="ftr" sz="quarter" idx="11"/>
          </p:nvPr>
        </p:nvSpPr>
        <p:spPr/>
        <p:txBody>
          <a:bodyPr/>
          <a:lstStyle/>
          <a:p>
            <a:pPr>
              <a:defRPr/>
            </a:pPr>
            <a:endParaRPr lang="el-GR" dirty="0"/>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dirty="0"/>
          </a:p>
        </p:txBody>
      </p:sp>
      <p:sp>
        <p:nvSpPr>
          <p:cNvPr id="4" name="Footer Placeholder 3"/>
          <p:cNvSpPr>
            <a:spLocks noGrp="1"/>
          </p:cNvSpPr>
          <p:nvPr>
            <p:ph type="ftr" sz="quarter" idx="11"/>
          </p:nvPr>
        </p:nvSpPr>
        <p:spPr/>
        <p:txBody>
          <a:bodyPr/>
          <a:lstStyle/>
          <a:p>
            <a:pPr>
              <a:defRPr/>
            </a:pPr>
            <a:endParaRPr lang="el-GR" dirty="0"/>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l-GR"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dirty="0"/>
          </a:p>
        </p:txBody>
      </p:sp>
      <p:sp>
        <p:nvSpPr>
          <p:cNvPr id="6" name="Footer Placeholder 5"/>
          <p:cNvSpPr>
            <a:spLocks noGrp="1"/>
          </p:cNvSpPr>
          <p:nvPr>
            <p:ph type="ftr" sz="quarter" idx="11"/>
          </p:nvPr>
        </p:nvSpPr>
        <p:spPr/>
        <p:txBody>
          <a:bodyPr/>
          <a:lstStyle/>
          <a:p>
            <a:pPr>
              <a:defRPr/>
            </a:pPr>
            <a:endParaRPr lang="el-GR" dirty="0"/>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dirty="0"/>
          </a:p>
        </p:txBody>
      </p:sp>
      <p:sp>
        <p:nvSpPr>
          <p:cNvPr id="5" name="Footer Placeholder 4"/>
          <p:cNvSpPr>
            <a:spLocks noGrp="1"/>
          </p:cNvSpPr>
          <p:nvPr>
            <p:ph type="ftr" sz="quarter" idx="11"/>
          </p:nvPr>
        </p:nvSpPr>
        <p:spPr/>
        <p:txBody>
          <a:bodyPr/>
          <a:lstStyle/>
          <a:p>
            <a:pPr>
              <a:defRPr/>
            </a:pPr>
            <a:endParaRPr lang="el-GR" dirty="0"/>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dirty="0"/>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Φλεξογραφία (Θ)</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lnSpcReduction="10000"/>
          </a:bodyPr>
          <a:lstStyle/>
          <a:p>
            <a:pPr>
              <a:spcBef>
                <a:spcPts val="0"/>
              </a:spcBef>
              <a:spcAft>
                <a:spcPts val="1200"/>
              </a:spcAft>
            </a:pPr>
            <a:r>
              <a:rPr lang="el-GR" sz="2800" b="1" dirty="0" smtClean="0"/>
              <a:t>Ενότητα </a:t>
            </a:r>
            <a:r>
              <a:rPr lang="en-US" sz="2800" b="1" dirty="0" smtClean="0"/>
              <a:t>1</a:t>
            </a:r>
            <a:r>
              <a:rPr lang="el-GR" sz="2800" dirty="0" smtClean="0"/>
              <a:t>:</a:t>
            </a:r>
            <a:r>
              <a:rPr lang="en-US" sz="2800" dirty="0" smtClean="0"/>
              <a:t> </a:t>
            </a:r>
            <a:r>
              <a:rPr lang="el-GR" sz="2800" dirty="0" smtClean="0"/>
              <a:t>Ιστορική εξέλιξη τεχνολογίας μεθόδου και μηχανημάτων</a:t>
            </a:r>
            <a:endParaRPr lang="en-US" sz="2800" dirty="0" smtClean="0"/>
          </a:p>
          <a:p>
            <a:pPr>
              <a:spcBef>
                <a:spcPts val="0"/>
              </a:spcBef>
            </a:pPr>
            <a:r>
              <a:rPr lang="el-GR" sz="2400" dirty="0" smtClean="0"/>
              <a:t>Σπυρίδων Νομικός</a:t>
            </a:r>
            <a:endParaRPr lang="el-GR" sz="2400" dirty="0"/>
          </a:p>
          <a:p>
            <a:pPr>
              <a:spcBef>
                <a:spcPts val="0"/>
              </a:spcBef>
            </a:pPr>
            <a:r>
              <a:rPr lang="el-GR" sz="2400" dirty="0"/>
              <a:t>Τμήμα Ενεργειακής Τεχνολογίας</a:t>
            </a:r>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pic>
        <p:nvPicPr>
          <p:cNvPr id="1027" name="Picture 3" descr="Λογότυπο Τεχνολογικού Ιδρύματος Αθήνας"/>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11560" y="476673"/>
            <a:ext cx="682943" cy="694192"/>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3688144402"/>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Το </a:t>
                      </a:r>
                      <a:r>
                        <a:rPr lang="el-GR" sz="1000" dirty="0">
                          <a:effectLst/>
                        </a:rPr>
                        <a:t>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1026" name="Picture 2" descr="C:\Users\alex\Desktop\logo.pn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t="8214"/>
          <a:stretch/>
        </p:blipFill>
        <p:spPr bwMode="auto">
          <a:xfrm>
            <a:off x="4045866" y="5368483"/>
            <a:ext cx="3348000" cy="700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Εφαρμογές της φλεξογραφίας </a:t>
            </a:r>
            <a:r>
              <a:rPr lang="el-GR" sz="3200" b="0" dirty="0" smtClean="0"/>
              <a:t>2/</a:t>
            </a:r>
            <a:r>
              <a:rPr lang="en-US" sz="3200" b="0" dirty="0" smtClean="0"/>
              <a:t>3</a:t>
            </a:r>
            <a:endParaRPr lang="el-GR" dirty="0"/>
          </a:p>
        </p:txBody>
      </p:sp>
      <p:sp>
        <p:nvSpPr>
          <p:cNvPr id="3" name="Θέση περιεχομένου 2"/>
          <p:cNvSpPr>
            <a:spLocks noGrp="1"/>
          </p:cNvSpPr>
          <p:nvPr>
            <p:ph idx="1"/>
          </p:nvPr>
        </p:nvSpPr>
        <p:spPr/>
        <p:txBody>
          <a:bodyPr/>
          <a:lstStyle/>
          <a:p>
            <a:r>
              <a:rPr lang="el-GR" dirty="0" smtClean="0"/>
              <a:t>Η εξέλιξη </a:t>
            </a:r>
            <a:r>
              <a:rPr lang="el-GR" dirty="0"/>
              <a:t>της φωτογραφίας, της μηχανολογίας, της ηλεκτρονικής  και η εφαρμογή του RASTER, βοήθησε </a:t>
            </a:r>
            <a:r>
              <a:rPr lang="el-GR" dirty="0" smtClean="0"/>
              <a:t>στην </a:t>
            </a:r>
            <a:r>
              <a:rPr lang="el-GR" dirty="0"/>
              <a:t>εξέλιξη της φλεξογραφίας σε εκτυπώσεις τονικών θεμάτων, σε τετραχρωμίες, </a:t>
            </a:r>
            <a:r>
              <a:rPr lang="el-GR" dirty="0" smtClean="0"/>
              <a:t>η οποία οδήγησε σε εξέλιξη </a:t>
            </a:r>
            <a:r>
              <a:rPr lang="el-GR" dirty="0"/>
              <a:t>της τεχνολογίας των υλικών των κλισέ (ιδίως των </a:t>
            </a:r>
            <a:r>
              <a:rPr lang="el-GR" dirty="0" smtClean="0"/>
              <a:t>φωτοπολυμερικών).</a:t>
            </a:r>
          </a:p>
          <a:p>
            <a:r>
              <a:rPr lang="el-GR" dirty="0"/>
              <a:t>Θ</a:t>
            </a:r>
            <a:r>
              <a:rPr lang="el-GR" dirty="0" smtClean="0"/>
              <a:t>εαματική </a:t>
            </a:r>
            <a:r>
              <a:rPr lang="el-GR" dirty="0"/>
              <a:t>ανάπτυξη της μεθόδου της φλεξογραφίας σε Ευρώπη και Αμερική και πρόσφατα στην Ελλάδα, </a:t>
            </a:r>
            <a:r>
              <a:rPr lang="el-GR" dirty="0" smtClean="0"/>
              <a:t>λόγω των εμπορικών αναγκών </a:t>
            </a:r>
            <a:r>
              <a:rPr lang="el-GR" dirty="0"/>
              <a:t>για καλές και φτηνές εκτυπώσεις, κυρίως σε μεγάλες ποσότητες, σε διαφορετικά υλικά εκτύπωσης, και για διαφορετικές </a:t>
            </a:r>
            <a:r>
              <a:rPr lang="el-GR" dirty="0" smtClean="0"/>
              <a:t>χρήσεις.</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9</a:t>
            </a:fld>
            <a:endParaRPr lang="el-GR" dirty="0"/>
          </a:p>
        </p:txBody>
      </p:sp>
    </p:spTree>
    <p:extLst>
      <p:ext uri="{BB962C8B-B14F-4D97-AF65-F5344CB8AC3E}">
        <p14:creationId xmlns:p14="http://schemas.microsoft.com/office/powerpoint/2010/main" val="34849511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Εφαρμογές της φλεξογραφίας </a:t>
            </a:r>
            <a:r>
              <a:rPr lang="el-GR" sz="3200" b="0" dirty="0" smtClean="0"/>
              <a:t>3/</a:t>
            </a:r>
            <a:r>
              <a:rPr lang="en-US" sz="3200" b="0" dirty="0" smtClean="0"/>
              <a:t>3</a:t>
            </a:r>
            <a:endParaRPr lang="el-GR" dirty="0"/>
          </a:p>
        </p:txBody>
      </p:sp>
      <p:sp>
        <p:nvSpPr>
          <p:cNvPr id="3" name="Θέση περιεχομένου 2"/>
          <p:cNvSpPr>
            <a:spLocks noGrp="1"/>
          </p:cNvSpPr>
          <p:nvPr>
            <p:ph idx="1"/>
          </p:nvPr>
        </p:nvSpPr>
        <p:spPr/>
        <p:txBody>
          <a:bodyPr/>
          <a:lstStyle/>
          <a:p>
            <a:pPr marL="0" indent="0" algn="ctr">
              <a:buNone/>
            </a:pPr>
            <a:r>
              <a:rPr lang="el-GR" b="1" dirty="0" smtClean="0">
                <a:solidFill>
                  <a:srgbClr val="820000"/>
                </a:solidFill>
              </a:rPr>
              <a:t>Χρησιμότητας </a:t>
            </a:r>
            <a:r>
              <a:rPr lang="el-GR" b="1" dirty="0">
                <a:solidFill>
                  <a:srgbClr val="820000"/>
                </a:solidFill>
              </a:rPr>
              <a:t>και την αναγκαιότητα ύπαρξης της φλεξογραφικής </a:t>
            </a:r>
            <a:r>
              <a:rPr lang="el-GR" b="1" dirty="0" smtClean="0">
                <a:solidFill>
                  <a:srgbClr val="820000"/>
                </a:solidFill>
              </a:rPr>
              <a:t>εκτύπωσης</a:t>
            </a:r>
            <a:r>
              <a:rPr lang="en-US" b="1" dirty="0" smtClean="0">
                <a:solidFill>
                  <a:srgbClr val="820000"/>
                </a:solidFill>
              </a:rPr>
              <a:t>: </a:t>
            </a:r>
          </a:p>
          <a:p>
            <a:pPr marL="457200" indent="-457200">
              <a:buFont typeface="+mj-lt"/>
              <a:buAutoNum type="arabicPeriod"/>
            </a:pPr>
            <a:r>
              <a:rPr lang="el-GR" dirty="0" smtClean="0"/>
              <a:t>Φθηνότερο </a:t>
            </a:r>
            <a:r>
              <a:rPr lang="el-GR" dirty="0"/>
              <a:t>κοστολόγιο ανά μονάδα και για μεγάλη παραγωγή (τιράζ). </a:t>
            </a:r>
            <a:endParaRPr lang="el-GR" dirty="0" smtClean="0"/>
          </a:p>
          <a:p>
            <a:pPr marL="457200" lvl="0" indent="-457200">
              <a:buFont typeface="+mj-lt"/>
              <a:buAutoNum type="arabicPeriod"/>
            </a:pPr>
            <a:r>
              <a:rPr lang="el-GR" dirty="0"/>
              <a:t>Σ</a:t>
            </a:r>
            <a:r>
              <a:rPr lang="el-GR" dirty="0" smtClean="0"/>
              <a:t>υγκριτικά </a:t>
            </a:r>
            <a:r>
              <a:rPr lang="el-GR" dirty="0"/>
              <a:t>οικονομικότερη από άλλες μεθόδους πχ.(web offset</a:t>
            </a:r>
            <a:r>
              <a:rPr lang="el-GR" dirty="0" smtClean="0"/>
              <a:t>).</a:t>
            </a:r>
          </a:p>
          <a:p>
            <a:pPr marL="457200" lvl="0" indent="-457200">
              <a:buFont typeface="+mj-lt"/>
              <a:buAutoNum type="arabicPeriod"/>
            </a:pPr>
            <a:r>
              <a:rPr lang="el-GR" dirty="0"/>
              <a:t>Δυνατότητα εκτύπωσης πάνω σε εύκαμπτα υλικά,  εξαιτίας της ευχρηστίας του </a:t>
            </a:r>
            <a:r>
              <a:rPr lang="el-GR" dirty="0" smtClean="0"/>
              <a:t>κλισέ.</a:t>
            </a:r>
          </a:p>
          <a:p>
            <a:pPr marL="457200" indent="-457200">
              <a:buFont typeface="+mj-lt"/>
              <a:buAutoNum type="arabicPeriod"/>
            </a:pPr>
            <a:r>
              <a:rPr lang="el-GR" dirty="0"/>
              <a:t>Η δυνατότητα πολύ καλής ποιότητας με την χρησιμοποίηση φωτοπολυμερικών κλισέ και Laser μέθοδο χάραξης των κλισέ.</a:t>
            </a:r>
          </a:p>
          <a:p>
            <a:pPr marL="457200" lvl="0" indent="-457200">
              <a:buFont typeface="+mj-lt"/>
              <a:buAutoNum type="arabicPeriod"/>
            </a:pPr>
            <a:endParaRPr lang="el-GR" dirty="0"/>
          </a:p>
          <a:p>
            <a:pPr marL="457200" indent="-457200">
              <a:buFont typeface="+mj-lt"/>
              <a:buAutoNum type="arabicPeriod"/>
            </a:pP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10</a:t>
            </a:fld>
            <a:endParaRPr lang="el-GR" dirty="0"/>
          </a:p>
        </p:txBody>
      </p:sp>
    </p:spTree>
    <p:extLst>
      <p:ext uri="{BB962C8B-B14F-4D97-AF65-F5344CB8AC3E}">
        <p14:creationId xmlns:p14="http://schemas.microsoft.com/office/powerpoint/2010/main" val="35410580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grpSp>
        <p:nvGrpSpPr>
          <p:cNvPr id="2" name="Ομάδα 1"/>
          <p:cNvGrpSpPr/>
          <p:nvPr/>
        </p:nvGrpSpPr>
        <p:grpSpPr>
          <a:xfrm>
            <a:off x="1767633" y="5931169"/>
            <a:ext cx="5828703" cy="768532"/>
            <a:chOff x="1767633" y="5931169"/>
            <a:chExt cx="5828703" cy="768532"/>
          </a:xfrm>
        </p:grpSpPr>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pic>
          <p:nvPicPr>
            <p:cNvPr id="9" name="Picture 2" descr="C:\Users\alex\Desktop\logo.pn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8214"/>
            <a:stretch/>
          </p:blipFill>
          <p:spPr bwMode="auto">
            <a:xfrm>
              <a:off x="3923928" y="5931169"/>
              <a:ext cx="3672408" cy="76853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dirty="0"/>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1"/>
                </a:solidFill>
              </a:rPr>
              <a:t>Σημείωμα </a:t>
            </a:r>
            <a:r>
              <a:rPr lang="el-GR" dirty="0" smtClean="0">
                <a:solidFill>
                  <a:schemeClr val="tx1"/>
                </a:solidFill>
              </a:rPr>
              <a:t>Αναφοράς</a:t>
            </a:r>
            <a:endParaRPr lang="el-GR"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l-GR" sz="2000" dirty="0" smtClean="0"/>
              <a:t>Copyright Τεχνολογικό Εκπαιδευτικό Ίδρυμα Αθήνας</a:t>
            </a:r>
            <a:r>
              <a:rPr lang="en-US" sz="2000" dirty="0" smtClean="0"/>
              <a:t>, </a:t>
            </a:r>
            <a:r>
              <a:rPr lang="el-GR" sz="2000" dirty="0" smtClean="0"/>
              <a:t>Σπυρίδων Νομικός 2014. Σπυρίδων Νομικός. «Φλεξογραφία (Θ). Ενότητα 1</a:t>
            </a:r>
            <a:r>
              <a:rPr lang="en-US" sz="2000" dirty="0" smtClean="0"/>
              <a:t>:</a:t>
            </a:r>
            <a:r>
              <a:rPr lang="el-GR" sz="2000" dirty="0"/>
              <a:t> Ιστορική εξέλιξη τεχνολογίας μεθόδου και </a:t>
            </a:r>
            <a:r>
              <a:rPr lang="el-GR" sz="2000" dirty="0" smtClean="0"/>
              <a:t>μηχανημάτων</a:t>
            </a:r>
            <a:r>
              <a:rPr lang="el-GR" sz="2000" dirty="0" smtClean="0"/>
              <a:t>». Έκδοση: 1.0. Αθήνα 2014. Διαθέσιμο από τη δικτυακή διεύθυνση: </a:t>
            </a:r>
            <a:r>
              <a:rPr lang="en-US" sz="2000" dirty="0" smtClean="0">
                <a:hlinkClick r:id="rId3"/>
              </a:rPr>
              <a:t>ocp.teiath.gr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solidFill>
                  <a:schemeClr val="tx1"/>
                </a:solidFill>
              </a:rPr>
              <a:t>Σημείωμα </a:t>
            </a:r>
            <a:r>
              <a:rPr lang="el-GR" dirty="0" smtClean="0">
                <a:solidFill>
                  <a:schemeClr val="tx1"/>
                </a:solidFill>
              </a:rPr>
              <a:t>Αδειοδότησης</a:t>
            </a:r>
            <a:endParaRPr lang="el-GR" dirty="0">
              <a:solidFill>
                <a:schemeClr val="tx1"/>
              </a:solidFill>
            </a:endParaRP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κ.λ.π.,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αδειοδόχο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αδειοδόχο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tx1"/>
                </a:solidFill>
              </a:rPr>
              <a:t>Διατήρηση </a:t>
            </a:r>
            <a:r>
              <a:rPr lang="el-GR" dirty="0" smtClean="0">
                <a:solidFill>
                  <a:schemeClr val="tx1"/>
                </a:solidFill>
              </a:rPr>
              <a:t>Σημειωμάτων</a:t>
            </a:r>
            <a:endParaRPr lang="el-GR" dirty="0">
              <a:solidFill>
                <a:schemeClr val="tx1"/>
              </a:solidFill>
            </a:endParaRPr>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a:t>τ</a:t>
            </a:r>
            <a:r>
              <a:rPr lang="en-US" sz="2000" dirty="0" smtClean="0"/>
              <a:t>ο </a:t>
            </a:r>
            <a:r>
              <a:rPr lang="en-US" sz="2000" dirty="0"/>
              <a:t>Σημείωμα Αναφοράς</a:t>
            </a:r>
            <a:endParaRPr lang="el-GR" sz="2000" dirty="0"/>
          </a:p>
          <a:p>
            <a:pPr lvl="1">
              <a:buFont typeface="Wingdings" panose="05000000000000000000" pitchFamily="2" charset="2"/>
              <a:buChar char="§"/>
            </a:pPr>
            <a:r>
              <a:rPr lang="el-GR" sz="2000" dirty="0"/>
              <a:t>τ</a:t>
            </a:r>
            <a:r>
              <a:rPr lang="en-US" sz="2000" dirty="0" smtClean="0"/>
              <a:t>ο </a:t>
            </a:r>
            <a:r>
              <a:rPr lang="en-US" sz="2000" dirty="0"/>
              <a:t>Σημείωμα Αδειοδότησης</a:t>
            </a:r>
            <a:endParaRPr lang="el-GR" sz="2000" dirty="0"/>
          </a:p>
          <a:p>
            <a:pPr lvl="1">
              <a:buFont typeface="Wingdings" panose="05000000000000000000" pitchFamily="2" charset="2"/>
              <a:buChar char="§"/>
            </a:pPr>
            <a:r>
              <a:rPr lang="el-GR" sz="2000" dirty="0"/>
              <a:t>τ</a:t>
            </a:r>
            <a:r>
              <a:rPr lang="en-US" sz="2000" dirty="0" smtClean="0"/>
              <a:t>η </a:t>
            </a:r>
            <a:r>
              <a:rPr lang="en-US" sz="2000" dirty="0"/>
              <a:t>δήλωση </a:t>
            </a:r>
            <a:r>
              <a:rPr lang="el-GR" sz="2000" dirty="0" smtClean="0"/>
              <a:t>Δ</a:t>
            </a:r>
            <a:r>
              <a:rPr lang="en-US" sz="2000" dirty="0" smtClean="0"/>
              <a:t>ια</a:t>
            </a:r>
            <a:r>
              <a:rPr lang="el-GR" sz="2000" dirty="0"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υπερσυνδέσμους.</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solidFill>
                  <a:schemeClr val="tx1"/>
                </a:solidFill>
              </a:rPr>
              <a:t>Χρηματοδότηση</a:t>
            </a:r>
            <a:endParaRPr lang="el-GR" dirty="0">
              <a:solidFill>
                <a:schemeClr val="tx1"/>
              </a:solidFill>
            </a:endParaRPr>
          </a:p>
        </p:txBody>
      </p:sp>
      <p:sp>
        <p:nvSpPr>
          <p:cNvPr id="3" name="Content Placeholder 2"/>
          <p:cNvSpPr>
            <a:spLocks noGrp="1"/>
          </p:cNvSpPr>
          <p:nvPr>
            <p:ph idx="1"/>
          </p:nvPr>
        </p:nvSpPr>
        <p:spPr>
          <a:xfrm>
            <a:off x="457200" y="1340768"/>
            <a:ext cx="8229600" cy="4525963"/>
          </a:xfrm>
        </p:spPr>
        <p:txBody>
          <a:bodyPr>
            <a:normAutofit/>
          </a:bodyPr>
          <a:lstStyle/>
          <a:p>
            <a:r>
              <a:rPr lang="el-GR" sz="2000" dirty="0" smtClean="0"/>
              <a:t>Το παρόν εκπαιδευτικό υλικό έχει αναπτυχθεί στ</a:t>
            </a:r>
            <a:r>
              <a:rPr lang="en-US" sz="2000" dirty="0" smtClean="0"/>
              <a:t>o</a:t>
            </a:r>
            <a:r>
              <a:rPr lang="el-GR" sz="2000" dirty="0" smtClean="0"/>
              <a:t> πλαίσι</a:t>
            </a:r>
            <a:r>
              <a:rPr lang="en-US" sz="2000" dirty="0" smtClean="0"/>
              <a:t>o</a:t>
            </a:r>
            <a:r>
              <a:rPr lang="el-GR" sz="2000" dirty="0" smtClean="0"/>
              <a:t> του εκπαιδευτικού έργου του διδάσκοντα.</a:t>
            </a:r>
            <a:endParaRPr lang="en-US" sz="2000" dirty="0" smtClean="0"/>
          </a:p>
          <a:p>
            <a:r>
              <a:rPr lang="el-GR" sz="2000" dirty="0" smtClean="0"/>
              <a:t>Το έργο «</a:t>
            </a:r>
            <a:r>
              <a:rPr lang="el-GR" sz="2000" b="1" dirty="0" smtClean="0"/>
              <a:t>Ανοικτά Ακαδημαϊκά Μαθήματα στο ΤΕΙ Αθήνας</a:t>
            </a:r>
            <a:r>
              <a:rPr lang="el-GR" sz="2000" dirty="0" smtClean="0"/>
              <a:t>» έχει χρηματοδοτήσει μόνο την αναδιαμόρφωση του εκπαιδευτικού υλικού. </a:t>
            </a:r>
            <a:endParaRPr lang="en-US" sz="2000" dirty="0" smtClean="0"/>
          </a:p>
          <a:p>
            <a:r>
              <a:rPr lang="el-GR" sz="2000" dirty="0" smtClean="0"/>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p>
        </p:txBody>
      </p:sp>
      <p:pic>
        <p:nvPicPr>
          <p:cNvPr id="7" name="Picture 6" descr="Λογότυπο Επιχειρησιακού Προγράμματος Εκπαίδευση και Δια βίου Μάθηση"/>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19672" y="4653136"/>
            <a:ext cx="5501640" cy="1386840"/>
          </a:xfrm>
          <a:prstGeom prst="rect">
            <a:avLst/>
          </a:prstGeom>
        </p:spPr>
      </p:pic>
    </p:spTree>
    <p:extLst>
      <p:ext uri="{BB962C8B-B14F-4D97-AF65-F5344CB8AC3E}">
        <p14:creationId xmlns:p14="http://schemas.microsoft.com/office/powerpoint/2010/main" val="21395656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ιστορία των εκτυπώσεων ανιλίνης – </a:t>
            </a:r>
            <a:r>
              <a:rPr lang="el-GR" dirty="0" smtClean="0"/>
              <a:t>φλεξογραφίας </a:t>
            </a:r>
            <a:r>
              <a:rPr lang="el-GR" sz="3600" b="0" dirty="0" smtClean="0"/>
              <a:t>1/2</a:t>
            </a:r>
            <a:endParaRPr lang="el-GR" sz="3600" b="0" dirty="0"/>
          </a:p>
        </p:txBody>
      </p:sp>
      <p:sp>
        <p:nvSpPr>
          <p:cNvPr id="3" name="Θέση περιεχομένου 2"/>
          <p:cNvSpPr>
            <a:spLocks noGrp="1"/>
          </p:cNvSpPr>
          <p:nvPr>
            <p:ph idx="1"/>
          </p:nvPr>
        </p:nvSpPr>
        <p:spPr/>
        <p:txBody>
          <a:bodyPr>
            <a:normAutofit lnSpcReduction="10000"/>
          </a:bodyPr>
          <a:lstStyle/>
          <a:p>
            <a:r>
              <a:rPr lang="el-GR" dirty="0"/>
              <a:t>Τα πρώτα κλισέ εκτύπωσης ήταν από φυσικό καουτσούκ</a:t>
            </a:r>
            <a:r>
              <a:rPr lang="el-GR" dirty="0" smtClean="0"/>
              <a:t>.</a:t>
            </a:r>
          </a:p>
          <a:p>
            <a:r>
              <a:rPr lang="el-GR" dirty="0"/>
              <a:t>Η εκτύπωση με την μέθοδο Ανιλίνης εμφανίζεται στις αρχές του </a:t>
            </a:r>
            <a:r>
              <a:rPr lang="el-GR" dirty="0" smtClean="0"/>
              <a:t>1800.</a:t>
            </a:r>
          </a:p>
          <a:p>
            <a:r>
              <a:rPr lang="el-GR" dirty="0"/>
              <a:t>το 1853 εξελίσσεται από τον J. A.Kingsley. </a:t>
            </a:r>
            <a:endParaRPr lang="el-GR" dirty="0" smtClean="0"/>
          </a:p>
          <a:p>
            <a:r>
              <a:rPr lang="el-GR" dirty="0"/>
              <a:t>Η εκτύπωση γινόταν άμεσα μέσω ελαστικής εκτυπωτικής </a:t>
            </a:r>
            <a:r>
              <a:rPr lang="el-GR" dirty="0" smtClean="0"/>
              <a:t>πλάκας.</a:t>
            </a:r>
          </a:p>
          <a:p>
            <a:r>
              <a:rPr lang="el-GR" dirty="0"/>
              <a:t>το 1905 στο Λίβερπουλ της </a:t>
            </a:r>
            <a:r>
              <a:rPr lang="el-GR" dirty="0" smtClean="0"/>
              <a:t>Αγγλίας ο Άγγλος μηχανολόγος C.A</a:t>
            </a:r>
            <a:r>
              <a:rPr lang="el-GR" dirty="0"/>
              <a:t>. </a:t>
            </a:r>
            <a:r>
              <a:rPr lang="el-GR" dirty="0" smtClean="0"/>
              <a:t>Holweg </a:t>
            </a:r>
            <a:r>
              <a:rPr lang="el-GR" dirty="0"/>
              <a:t>επινόησε στο πιεστήριο </a:t>
            </a:r>
            <a:r>
              <a:rPr lang="el-GR" dirty="0" smtClean="0"/>
              <a:t>πατέντα με την οποία </a:t>
            </a:r>
            <a:r>
              <a:rPr lang="el-GR" dirty="0"/>
              <a:t>αύξησε το πλάτος εκτύπωσης για παραγωγή από τα 40 cm σε 92 </a:t>
            </a:r>
            <a:r>
              <a:rPr lang="el-GR" dirty="0" smtClean="0"/>
              <a:t>cm, κάνοντας ταυτόχρονα τα μελάνια Ανιλίνης διαλυτά στο οινόπνευμα. Η πατέντα κατοχυρώθηκε στις </a:t>
            </a:r>
            <a:r>
              <a:rPr lang="el-GR" dirty="0"/>
              <a:t>7 Νοεμβρίου 1908. (πατέντα Νο 16519 </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1</a:t>
            </a:fld>
            <a:endParaRPr lang="el-GR" dirty="0"/>
          </a:p>
        </p:txBody>
      </p:sp>
    </p:spTree>
    <p:extLst>
      <p:ext uri="{BB962C8B-B14F-4D97-AF65-F5344CB8AC3E}">
        <p14:creationId xmlns:p14="http://schemas.microsoft.com/office/powerpoint/2010/main" val="13138373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ιστορία των εκτυπώσεων ανιλίνης – φλεξογραφίας </a:t>
            </a:r>
            <a:r>
              <a:rPr lang="el-GR" sz="3600" b="0" dirty="0" smtClean="0"/>
              <a:t>2/2</a:t>
            </a:r>
            <a:endParaRPr lang="el-GR" dirty="0"/>
          </a:p>
        </p:txBody>
      </p:sp>
      <p:sp>
        <p:nvSpPr>
          <p:cNvPr id="3" name="Θέση περιεχομένου 2"/>
          <p:cNvSpPr>
            <a:spLocks noGrp="1"/>
          </p:cNvSpPr>
          <p:nvPr>
            <p:ph idx="1"/>
          </p:nvPr>
        </p:nvSpPr>
        <p:spPr/>
        <p:txBody>
          <a:bodyPr>
            <a:normAutofit fontScale="85000" lnSpcReduction="10000"/>
          </a:bodyPr>
          <a:lstStyle/>
          <a:p>
            <a:r>
              <a:rPr lang="el-GR" sz="2600" dirty="0" smtClean="0"/>
              <a:t>Οι πρώτες </a:t>
            </a:r>
            <a:r>
              <a:rPr lang="el-GR" sz="2600" dirty="0"/>
              <a:t>μηχανές τύπου </a:t>
            </a:r>
            <a:r>
              <a:rPr lang="en-US" sz="2600" dirty="0" smtClean="0"/>
              <a:t>STACK</a:t>
            </a:r>
            <a:r>
              <a:rPr lang="el-GR" sz="2600" dirty="0" smtClean="0"/>
              <a:t> κατασκευάστηκαν από τους </a:t>
            </a:r>
            <a:r>
              <a:rPr lang="el-GR" sz="2600" b="1" dirty="0"/>
              <a:t>Windmoller</a:t>
            </a:r>
            <a:r>
              <a:rPr lang="el-GR" sz="2600" dirty="0"/>
              <a:t> και </a:t>
            </a:r>
            <a:r>
              <a:rPr lang="el-GR" sz="2600" b="1" dirty="0" smtClean="0"/>
              <a:t>Holscher</a:t>
            </a:r>
            <a:r>
              <a:rPr lang="el-GR" sz="2600" dirty="0" smtClean="0"/>
              <a:t>.</a:t>
            </a:r>
          </a:p>
          <a:p>
            <a:r>
              <a:rPr lang="el-GR" sz="2600" dirty="0" smtClean="0"/>
              <a:t>Έως </a:t>
            </a:r>
            <a:r>
              <a:rPr lang="el-GR" sz="2600" dirty="0"/>
              <a:t>και το 1935 η εκτυπωτική μηχανή ανιλίνης κατασκευαζόταν με έναν κύλινδρο τροφοδοσίας μελάνης, έναν κύλινδρο μακετοφόρο (κλισέ) και έναν κύλινδρο πίεσης (εκτύπωσης). </a:t>
            </a:r>
            <a:endParaRPr lang="en-US" sz="2600" dirty="0" smtClean="0"/>
          </a:p>
          <a:p>
            <a:r>
              <a:rPr lang="el-GR" sz="2600" dirty="0" smtClean="0"/>
              <a:t>Αυτή </a:t>
            </a:r>
            <a:r>
              <a:rPr lang="el-GR" sz="2600" dirty="0"/>
              <a:t>η εκτυπωτική διάταξη με ελαστική μήτρα εφάρμοζε πίεση μέσω ελαφρού «φιλήματος» (“Kiss Impression”) για την εκτύπωση</a:t>
            </a:r>
            <a:r>
              <a:rPr lang="el-GR" sz="2600" dirty="0" smtClean="0"/>
              <a:t>. </a:t>
            </a:r>
            <a:r>
              <a:rPr lang="el-GR" sz="2600" dirty="0"/>
              <a:t>Ο</a:t>
            </a:r>
            <a:r>
              <a:rPr lang="el-GR" sz="2600" dirty="0" smtClean="0"/>
              <a:t>ι </a:t>
            </a:r>
            <a:r>
              <a:rPr lang="el-GR" sz="2600" dirty="0"/>
              <a:t>εκτυπώσεις ήταν κυρίως, πάνω σε χαρτί, χαρτόνι και </a:t>
            </a:r>
            <a:r>
              <a:rPr lang="el-GR" sz="2600" dirty="0" smtClean="0"/>
              <a:t>ύφασμα.</a:t>
            </a:r>
          </a:p>
          <a:p>
            <a:r>
              <a:rPr lang="el-GR" sz="2600" dirty="0" smtClean="0"/>
              <a:t>Με την </a:t>
            </a:r>
            <a:r>
              <a:rPr lang="el-GR" sz="2600" dirty="0"/>
              <a:t>κατασκευή του “Cellophane” το 1930, η εκτύπωση ανιλίνης εφάρμοσε καινούργια υλικά εφαρμογής στην εκτύπωση. </a:t>
            </a:r>
            <a:r>
              <a:rPr lang="el-GR" sz="2600" dirty="0" smtClean="0"/>
              <a:t>η </a:t>
            </a:r>
            <a:r>
              <a:rPr lang="el-GR" sz="2600" dirty="0"/>
              <a:t>εκτύπωση επιτεύχθηκε με ταχύτητες τριάντα μέτρα ανά λεπτό (30 m/min). Τ</a:t>
            </a:r>
            <a:r>
              <a:rPr lang="el-GR" sz="2600" dirty="0" smtClean="0"/>
              <a:t>ο </a:t>
            </a:r>
            <a:r>
              <a:rPr lang="el-GR" sz="2600" dirty="0"/>
              <a:t>cellophane έγινε γαλακτερό αδιαφανές </a:t>
            </a:r>
            <a:r>
              <a:rPr lang="el-GR" sz="2600" dirty="0" smtClean="0"/>
              <a:t>και απέδωσε </a:t>
            </a:r>
            <a:r>
              <a:rPr lang="el-GR" sz="2600" dirty="0"/>
              <a:t>ικανοποιητικά τα μελάνια εκτύπωσης. Α</a:t>
            </a:r>
            <a:r>
              <a:rPr lang="el-GR" sz="2600" dirty="0" smtClean="0"/>
              <a:t>υξήθηκε </a:t>
            </a:r>
            <a:r>
              <a:rPr lang="el-GR" sz="2600" dirty="0"/>
              <a:t>και η ταχύτητα εκτύπωσης σε 50 m/min</a:t>
            </a:r>
            <a:r>
              <a:rPr lang="el-GR" dirty="0"/>
              <a:t>.</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Tree>
    <p:extLst>
      <p:ext uri="{BB962C8B-B14F-4D97-AF65-F5344CB8AC3E}">
        <p14:creationId xmlns:p14="http://schemas.microsoft.com/office/powerpoint/2010/main" val="40441744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144000" cy="908720"/>
          </a:xfrm>
        </p:spPr>
        <p:txBody>
          <a:bodyPr>
            <a:normAutofit fontScale="90000"/>
          </a:bodyPr>
          <a:lstStyle/>
          <a:p>
            <a:r>
              <a:rPr lang="el-GR" sz="3600" dirty="0"/>
              <a:t>Μηχανικές – τεχνικές εφαρμογές της τεχνολογίας στις μηχανές εκτύπωσης </a:t>
            </a:r>
            <a:r>
              <a:rPr lang="el-GR" sz="3600" dirty="0" smtClean="0"/>
              <a:t>ανιλίνης </a:t>
            </a:r>
            <a:r>
              <a:rPr lang="el-GR" sz="3300" b="0" dirty="0" smtClean="0"/>
              <a:t>1/</a:t>
            </a:r>
            <a:r>
              <a:rPr lang="en-US" sz="3300" b="0" dirty="0" smtClean="0"/>
              <a:t>2</a:t>
            </a:r>
            <a:r>
              <a:rPr lang="el-GR" sz="3300" b="0" dirty="0" smtClean="0"/>
              <a:t> </a:t>
            </a:r>
            <a:endParaRPr lang="el-GR" sz="3300" b="0" dirty="0"/>
          </a:p>
        </p:txBody>
      </p:sp>
      <p:sp>
        <p:nvSpPr>
          <p:cNvPr id="3" name="Θέση περιεχομένου 2"/>
          <p:cNvSpPr>
            <a:spLocks noGrp="1"/>
          </p:cNvSpPr>
          <p:nvPr>
            <p:ph idx="1"/>
          </p:nvPr>
        </p:nvSpPr>
        <p:spPr/>
        <p:txBody>
          <a:bodyPr>
            <a:normAutofit fontScale="92500" lnSpcReduction="20000"/>
          </a:bodyPr>
          <a:lstStyle/>
          <a:p>
            <a:r>
              <a:rPr lang="el-GR" b="1" dirty="0" smtClean="0">
                <a:solidFill>
                  <a:srgbClr val="820000"/>
                </a:solidFill>
              </a:rPr>
              <a:t>1931</a:t>
            </a:r>
            <a:r>
              <a:rPr lang="en-US" b="1" dirty="0" smtClean="0">
                <a:solidFill>
                  <a:srgbClr val="820000"/>
                </a:solidFill>
              </a:rPr>
              <a:t>: </a:t>
            </a:r>
            <a:r>
              <a:rPr lang="el-GR" dirty="0" smtClean="0"/>
              <a:t> </a:t>
            </a:r>
            <a:r>
              <a:rPr lang="en-US" dirty="0" smtClean="0"/>
              <a:t>O </a:t>
            </a:r>
            <a:r>
              <a:rPr lang="el-GR" dirty="0" smtClean="0"/>
              <a:t>James </a:t>
            </a:r>
            <a:r>
              <a:rPr lang="el-GR" dirty="0"/>
              <a:t>J. Deeney κατασκεύασε καλύτερα επικαλυπτικά μελάνια </a:t>
            </a:r>
            <a:r>
              <a:rPr lang="el-GR" dirty="0" smtClean="0"/>
              <a:t>ανιλίνης </a:t>
            </a:r>
            <a:r>
              <a:rPr lang="el-GR" dirty="0"/>
              <a:t>(opaque</a:t>
            </a:r>
            <a:r>
              <a:rPr lang="el-GR" dirty="0" smtClean="0"/>
              <a:t>)</a:t>
            </a:r>
            <a:r>
              <a:rPr lang="en-US" dirty="0" smtClean="0"/>
              <a:t>.</a:t>
            </a:r>
          </a:p>
          <a:p>
            <a:r>
              <a:rPr lang="el-GR" b="1" dirty="0">
                <a:solidFill>
                  <a:srgbClr val="820000"/>
                </a:solidFill>
              </a:rPr>
              <a:t>1934 </a:t>
            </a:r>
            <a:r>
              <a:rPr lang="el-GR" b="1" dirty="0" smtClean="0">
                <a:solidFill>
                  <a:srgbClr val="820000"/>
                </a:solidFill>
              </a:rPr>
              <a:t>– 1936</a:t>
            </a:r>
            <a:r>
              <a:rPr lang="en-US" b="1" dirty="0" smtClean="0">
                <a:solidFill>
                  <a:srgbClr val="820000"/>
                </a:solidFill>
              </a:rPr>
              <a:t>:</a:t>
            </a:r>
            <a:r>
              <a:rPr lang="el-GR" b="1" dirty="0" smtClean="0">
                <a:solidFill>
                  <a:srgbClr val="820000"/>
                </a:solidFill>
              </a:rPr>
              <a:t> </a:t>
            </a:r>
            <a:r>
              <a:rPr lang="el-GR" dirty="0"/>
              <a:t>εφαρμόστηκε η χρήση του οξειδίου του τιτανίου στο κίτρινο και στο πορτοκαλί μελάνι και έτσι μπορούσαν να κατασκευαστούν μεταλλικά μελάνια χρυσής και ασημένιας </a:t>
            </a:r>
            <a:r>
              <a:rPr lang="el-GR" dirty="0" smtClean="0"/>
              <a:t>απόχρωσης</a:t>
            </a:r>
            <a:r>
              <a:rPr lang="en-US" dirty="0" smtClean="0"/>
              <a:t>.</a:t>
            </a:r>
          </a:p>
          <a:p>
            <a:r>
              <a:rPr lang="el-GR" b="1" dirty="0" smtClean="0">
                <a:solidFill>
                  <a:srgbClr val="820000"/>
                </a:solidFill>
              </a:rPr>
              <a:t>1939</a:t>
            </a:r>
            <a:r>
              <a:rPr lang="en-US" b="1" dirty="0" smtClean="0">
                <a:solidFill>
                  <a:srgbClr val="820000"/>
                </a:solidFill>
              </a:rPr>
              <a:t>:</a:t>
            </a:r>
            <a:r>
              <a:rPr lang="el-GR" dirty="0" smtClean="0"/>
              <a:t> </a:t>
            </a:r>
            <a:r>
              <a:rPr lang="el-GR" dirty="0"/>
              <a:t>στην Αμερική, υπάρχει εγγραφή στο γραφείο ευρεσιτεχνίας, για κατασκευή υγρών – ρευστών μελανιών ανιλίνης</a:t>
            </a:r>
            <a:r>
              <a:rPr lang="el-GR" dirty="0" smtClean="0"/>
              <a:t>.</a:t>
            </a:r>
            <a:r>
              <a:rPr lang="el-GR" dirty="0"/>
              <a:t> Ο</a:t>
            </a:r>
            <a:r>
              <a:rPr lang="el-GR" dirty="0" smtClean="0"/>
              <a:t> </a:t>
            </a:r>
            <a:r>
              <a:rPr lang="el-GR" dirty="0"/>
              <a:t>Douglas Tuttle κατασκεύασε  και εφάρμοσε στην εκτύπωση ανιλίνης κύλινδρο ελεγχόμενης μελάνωσης</a:t>
            </a:r>
            <a:r>
              <a:rPr lang="el-GR" b="1" dirty="0"/>
              <a:t> Anilox</a:t>
            </a:r>
            <a:r>
              <a:rPr lang="el-GR" dirty="0" smtClean="0"/>
              <a:t>.</a:t>
            </a:r>
          </a:p>
          <a:p>
            <a:pPr lvl="1"/>
            <a:r>
              <a:rPr lang="el-GR" dirty="0"/>
              <a:t> με κατάλληλη χάραξη γραμμών (κυψελίδες) στην επιφάνειά του, διοχέτευε ποσότητα μελάνης με ίδιο πάχος, ανεξάρτητα από την ταχύτητα του </a:t>
            </a:r>
            <a:r>
              <a:rPr lang="el-GR" dirty="0" smtClean="0"/>
              <a:t>πιεστηρίου</a:t>
            </a:r>
            <a:r>
              <a:rPr lang="el-GR" dirty="0"/>
              <a:t> </a:t>
            </a:r>
            <a:r>
              <a:rPr lang="el-GR" dirty="0" smtClean="0"/>
              <a:t>(συνδυασμός ιδιοτήτων ρεολογίας </a:t>
            </a:r>
            <a:r>
              <a:rPr lang="el-GR" dirty="0"/>
              <a:t>της μελάνης και της γεωμετρίας των κυψελίδων του κυλίνδρου </a:t>
            </a:r>
            <a:r>
              <a:rPr lang="el-GR" b="1" dirty="0"/>
              <a:t>ANILOX</a:t>
            </a:r>
            <a:r>
              <a:rPr lang="el-GR" dirty="0" smtClean="0"/>
              <a:t>.)</a:t>
            </a:r>
          </a:p>
          <a:p>
            <a:pPr lvl="1"/>
            <a:r>
              <a:rPr lang="el-GR" dirty="0"/>
              <a:t>Α</a:t>
            </a:r>
            <a:r>
              <a:rPr lang="el-GR" dirty="0" smtClean="0"/>
              <a:t>πόδοση </a:t>
            </a:r>
            <a:r>
              <a:rPr lang="el-GR" dirty="0"/>
              <a:t>σωστών </a:t>
            </a:r>
            <a:r>
              <a:rPr lang="el-GR" dirty="0" smtClean="0"/>
              <a:t>τόνων </a:t>
            </a:r>
            <a:r>
              <a:rPr lang="el-GR" dirty="0"/>
              <a:t>σε διαφορετικά υλικά εκτύπωσης και διαφορετικά </a:t>
            </a:r>
            <a:r>
              <a:rPr lang="el-GR" dirty="0" smtClean="0"/>
              <a:t>θέματα τονικότητας. </a:t>
            </a:r>
            <a:r>
              <a:rPr lang="el-GR" dirty="0"/>
              <a:t>Λ</a:t>
            </a:r>
            <a:r>
              <a:rPr lang="el-GR" dirty="0" smtClean="0"/>
              <a:t>ύθηκε </a:t>
            </a:r>
            <a:r>
              <a:rPr lang="el-GR" dirty="0"/>
              <a:t>το πρόβλημα της τροφοδοσίας μελάνης</a:t>
            </a:r>
            <a:r>
              <a:rPr lang="el-GR" dirty="0" smtClean="0"/>
              <a:t>. </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3</a:t>
            </a:fld>
            <a:endParaRPr lang="el-GR" dirty="0"/>
          </a:p>
        </p:txBody>
      </p:sp>
    </p:spTree>
    <p:extLst>
      <p:ext uri="{BB962C8B-B14F-4D97-AF65-F5344CB8AC3E}">
        <p14:creationId xmlns:p14="http://schemas.microsoft.com/office/powerpoint/2010/main" val="154507237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0" y="116632"/>
            <a:ext cx="9144000" cy="908720"/>
          </a:xfrm>
        </p:spPr>
        <p:txBody>
          <a:bodyPr>
            <a:normAutofit fontScale="90000"/>
          </a:bodyPr>
          <a:lstStyle/>
          <a:p>
            <a:r>
              <a:rPr lang="el-GR" sz="3600" dirty="0"/>
              <a:t>Μηχανικές – τεχνικές εφαρμογές της τεχνολογίας στις μηχανές εκτύπωσης ανιλίνης </a:t>
            </a:r>
            <a:r>
              <a:rPr lang="el-GR" sz="3300" b="0" dirty="0" smtClean="0"/>
              <a:t>2/</a:t>
            </a:r>
            <a:r>
              <a:rPr lang="en-US" sz="3300" b="0" dirty="0" smtClean="0"/>
              <a:t>2</a:t>
            </a:r>
            <a:r>
              <a:rPr lang="el-GR" sz="3300" b="0" dirty="0" smtClean="0"/>
              <a:t> </a:t>
            </a:r>
            <a:endParaRPr lang="el-GR" sz="3300" dirty="0"/>
          </a:p>
        </p:txBody>
      </p:sp>
      <p:sp>
        <p:nvSpPr>
          <p:cNvPr id="3" name="Θέση περιεχομένου 2"/>
          <p:cNvSpPr>
            <a:spLocks noGrp="1"/>
          </p:cNvSpPr>
          <p:nvPr>
            <p:ph idx="1"/>
          </p:nvPr>
        </p:nvSpPr>
        <p:spPr/>
        <p:txBody>
          <a:bodyPr/>
          <a:lstStyle/>
          <a:p>
            <a:r>
              <a:rPr lang="el-GR" b="1" dirty="0" smtClean="0">
                <a:solidFill>
                  <a:srgbClr val="820000"/>
                </a:solidFill>
              </a:rPr>
              <a:t>1960-1970</a:t>
            </a:r>
            <a:r>
              <a:rPr lang="en-US" b="1" dirty="0" smtClean="0">
                <a:solidFill>
                  <a:srgbClr val="820000"/>
                </a:solidFill>
              </a:rPr>
              <a:t>: </a:t>
            </a:r>
            <a:r>
              <a:rPr lang="el-GR" dirty="0" smtClean="0"/>
              <a:t>οι </a:t>
            </a:r>
            <a:r>
              <a:rPr lang="el-GR" dirty="0"/>
              <a:t>κατασκευαστές μηχανών εφάρμοσαν με επιτυχία τον μηχανισμό </a:t>
            </a:r>
            <a:r>
              <a:rPr lang="el-GR" dirty="0" smtClean="0"/>
              <a:t>«κουβούκλιο»- </a:t>
            </a:r>
            <a:r>
              <a:rPr lang="el-GR" dirty="0"/>
              <a:t>κασετίνα όπου ο Άνιλοξ τροφοδοτούσε με μελάνι το κλισέ από ένα ελεγχόμενο κύκλωμα – ροής μελάνης με δυο λάμες απόξεσης. Η φωτεινότητα  των μελανιών σε πλακάτες ή τονικές επιφάνειες και ο συνδυασμός τους με την στρογγυλή ή οβάλ κουκίδα Raster, έχει ιδιαίτερα καλά </a:t>
            </a:r>
            <a:r>
              <a:rPr lang="el-GR" dirty="0" smtClean="0"/>
              <a:t>αποτελέσματα.</a:t>
            </a:r>
          </a:p>
          <a:p>
            <a:r>
              <a:rPr lang="el-GR" b="1" dirty="0" smtClean="0">
                <a:solidFill>
                  <a:srgbClr val="820000"/>
                </a:solidFill>
              </a:rPr>
              <a:t>1978</a:t>
            </a:r>
            <a:r>
              <a:rPr lang="en-US" b="1" dirty="0" smtClean="0">
                <a:solidFill>
                  <a:srgbClr val="820000"/>
                </a:solidFill>
              </a:rPr>
              <a:t>:</a:t>
            </a:r>
            <a:r>
              <a:rPr lang="en-US" dirty="0" smtClean="0"/>
              <a:t> </a:t>
            </a:r>
            <a:r>
              <a:rPr lang="en-US" dirty="0"/>
              <a:t>H</a:t>
            </a:r>
            <a:r>
              <a:rPr lang="el-GR" dirty="0" smtClean="0"/>
              <a:t> εφαρμογή </a:t>
            </a:r>
            <a:r>
              <a:rPr lang="el-GR" dirty="0"/>
              <a:t>των φωτοπολυμερικών κλισέ </a:t>
            </a:r>
            <a:r>
              <a:rPr lang="el-GR" dirty="0" smtClean="0"/>
              <a:t>κυρίως </a:t>
            </a:r>
            <a:r>
              <a:rPr lang="el-GR" dirty="0"/>
              <a:t>των εταιρειών “BASF” και “DUPONT” αποδίδουν τέλειες γραμμές, κουκίδες και γράμματα.</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4</a:t>
            </a:fld>
            <a:endParaRPr lang="el-GR" dirty="0"/>
          </a:p>
        </p:txBody>
      </p:sp>
    </p:spTree>
    <p:extLst>
      <p:ext uri="{BB962C8B-B14F-4D97-AF65-F5344CB8AC3E}">
        <p14:creationId xmlns:p14="http://schemas.microsoft.com/office/powerpoint/2010/main" val="3583988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Μηχανές εκτύπωσης τροφοδοσίας με ρολό</a:t>
            </a:r>
          </a:p>
        </p:txBody>
      </p:sp>
      <p:sp>
        <p:nvSpPr>
          <p:cNvPr id="3" name="Θέση περιεχομένου 2"/>
          <p:cNvSpPr>
            <a:spLocks noGrp="1"/>
          </p:cNvSpPr>
          <p:nvPr>
            <p:ph idx="1"/>
          </p:nvPr>
        </p:nvSpPr>
        <p:spPr/>
        <p:txBody>
          <a:bodyPr/>
          <a:lstStyle/>
          <a:p>
            <a:pPr marL="0" indent="0">
              <a:buNone/>
            </a:pPr>
            <a:r>
              <a:rPr lang="en-US" dirty="0" smtClean="0"/>
              <a:t>M</a:t>
            </a:r>
            <a:r>
              <a:rPr lang="el-GR" dirty="0" smtClean="0"/>
              <a:t>ηχανές </a:t>
            </a:r>
            <a:r>
              <a:rPr lang="el-GR" dirty="0"/>
              <a:t>κυλινδρικής μορφής </a:t>
            </a:r>
            <a:r>
              <a:rPr lang="el-GR" dirty="0" smtClean="0"/>
              <a:t>«WEB» </a:t>
            </a:r>
            <a:r>
              <a:rPr lang="el-GR" dirty="0"/>
              <a:t>, όπου η τροφοδοσία τους γίνεται με ρολό χαρτιού ή άλλο υλικό εκτύπωσης. Οι πρώτες εκτυπώσεις κάλυψαν ανάγκες συσκευασίας φτιαγμένες από φτηνό </a:t>
            </a:r>
            <a:r>
              <a:rPr lang="el-GR" dirty="0" smtClean="0"/>
              <a:t>χαρτί</a:t>
            </a:r>
            <a:r>
              <a:rPr lang="en-US" dirty="0" smtClean="0"/>
              <a:t>:</a:t>
            </a:r>
          </a:p>
          <a:p>
            <a:pPr marL="457200" indent="-457200">
              <a:buFont typeface="+mj-lt"/>
              <a:buAutoNum type="arabicPeriod"/>
            </a:pPr>
            <a:r>
              <a:rPr lang="el-GR" dirty="0" smtClean="0"/>
              <a:t>Σύστημα </a:t>
            </a:r>
            <a:r>
              <a:rPr lang="el-GR" dirty="0"/>
              <a:t>κυλίνδρου </a:t>
            </a:r>
            <a:r>
              <a:rPr lang="el-GR" dirty="0" smtClean="0"/>
              <a:t>μελάνωσης</a:t>
            </a:r>
            <a:r>
              <a:rPr lang="en-US" dirty="0" smtClean="0"/>
              <a:t>,</a:t>
            </a:r>
          </a:p>
          <a:p>
            <a:pPr marL="457200" indent="-457200">
              <a:buFont typeface="+mj-lt"/>
              <a:buAutoNum type="arabicPeriod"/>
            </a:pPr>
            <a:r>
              <a:rPr lang="el-GR" dirty="0" smtClean="0"/>
              <a:t>Σύστημα </a:t>
            </a:r>
            <a:r>
              <a:rPr lang="el-GR" dirty="0"/>
              <a:t>με ρύθμιση, στο κύλινδρο </a:t>
            </a:r>
            <a:r>
              <a:rPr lang="el-GR" dirty="0" smtClean="0"/>
              <a:t>μελάνωσης</a:t>
            </a:r>
            <a:r>
              <a:rPr lang="en-US" dirty="0" smtClean="0"/>
              <a:t>,</a:t>
            </a:r>
          </a:p>
          <a:p>
            <a:pPr marL="457200" indent="-457200">
              <a:buFont typeface="+mj-lt"/>
              <a:buAutoNum type="arabicPeriod"/>
            </a:pPr>
            <a:r>
              <a:rPr lang="el-GR" dirty="0"/>
              <a:t>Σύστημα με ελεγχόμενη ποσότητα μελάνωσης μέσο </a:t>
            </a:r>
            <a:r>
              <a:rPr lang="el-GR" dirty="0" smtClean="0"/>
              <a:t>ANILOX</a:t>
            </a:r>
            <a:r>
              <a:rPr lang="en-US" dirty="0" smtClean="0"/>
              <a:t>,</a:t>
            </a:r>
          </a:p>
          <a:p>
            <a:pPr marL="457200" indent="-457200">
              <a:buFont typeface="+mj-lt"/>
              <a:buAutoNum type="arabicPeriod"/>
            </a:pPr>
            <a:r>
              <a:rPr lang="el-GR" dirty="0"/>
              <a:t>Σύστημα με πολλούς κυλίνδρους </a:t>
            </a:r>
            <a:r>
              <a:rPr lang="el-GR" dirty="0" smtClean="0"/>
              <a:t>μελάνωσης</a:t>
            </a:r>
            <a:r>
              <a:rPr lang="en-US" dirty="0" smtClean="0"/>
              <a:t>,</a:t>
            </a:r>
          </a:p>
          <a:p>
            <a:pPr marL="457200" indent="-457200">
              <a:buFont typeface="+mj-lt"/>
              <a:buAutoNum type="arabicPeriod"/>
            </a:pPr>
            <a:r>
              <a:rPr lang="el-GR" dirty="0"/>
              <a:t>Σύστημα με </a:t>
            </a:r>
            <a:r>
              <a:rPr lang="el-GR" dirty="0" smtClean="0"/>
              <a:t>«Doctor Blade»</a:t>
            </a:r>
            <a:r>
              <a:rPr lang="en-US" dirty="0" smtClean="0"/>
              <a:t> </a:t>
            </a:r>
            <a:r>
              <a:rPr lang="el-GR" dirty="0" smtClean="0"/>
              <a:t>στο </a:t>
            </a:r>
            <a:r>
              <a:rPr lang="el-GR" dirty="0"/>
              <a:t>κύλινδρο </a:t>
            </a:r>
            <a:r>
              <a:rPr lang="el-GR" dirty="0" smtClean="0"/>
              <a:t>ANILOX</a:t>
            </a:r>
            <a:r>
              <a:rPr lang="en-US" dirty="0" smtClean="0"/>
              <a:t>,</a:t>
            </a:r>
          </a:p>
          <a:p>
            <a:pPr marL="457200" indent="-457200">
              <a:buFont typeface="+mj-lt"/>
              <a:buAutoNum type="arabicPeriod"/>
            </a:pPr>
            <a:r>
              <a:rPr lang="el-GR" dirty="0"/>
              <a:t>Σύστημα με </a:t>
            </a:r>
            <a:r>
              <a:rPr lang="el-GR" dirty="0" smtClean="0"/>
              <a:t>«κασετίνα» </a:t>
            </a:r>
            <a:r>
              <a:rPr lang="el-GR" dirty="0"/>
              <a:t>κουβούκλιο μελάνωσης και αντλία μελάνης στον </a:t>
            </a:r>
            <a:r>
              <a:rPr lang="el-GR" dirty="0" smtClean="0"/>
              <a:t>ANILOX</a:t>
            </a:r>
            <a:r>
              <a:rPr lang="en-US" dirty="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5</a:t>
            </a:fld>
            <a:endParaRPr lang="el-GR" dirty="0"/>
          </a:p>
        </p:txBody>
      </p:sp>
    </p:spTree>
    <p:extLst>
      <p:ext uri="{BB962C8B-B14F-4D97-AF65-F5344CB8AC3E}">
        <p14:creationId xmlns:p14="http://schemas.microsoft.com/office/powerpoint/2010/main" val="2419969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dirty="0" smtClean="0"/>
              <a:t>Από την </a:t>
            </a:r>
            <a:r>
              <a:rPr lang="el-GR" dirty="0"/>
              <a:t>α</a:t>
            </a:r>
            <a:r>
              <a:rPr lang="el-GR" dirty="0" smtClean="0"/>
              <a:t>νιλίνη στη φλεξογραφία</a:t>
            </a:r>
            <a:endParaRPr lang="el-GR" dirty="0"/>
          </a:p>
        </p:txBody>
      </p:sp>
      <p:sp>
        <p:nvSpPr>
          <p:cNvPr id="3" name="Θέση περιεχομένου 2"/>
          <p:cNvSpPr>
            <a:spLocks noGrp="1"/>
          </p:cNvSpPr>
          <p:nvPr>
            <p:ph idx="1"/>
          </p:nvPr>
        </p:nvSpPr>
        <p:spPr/>
        <p:txBody>
          <a:bodyPr/>
          <a:lstStyle/>
          <a:p>
            <a:r>
              <a:rPr lang="el-GR" dirty="0"/>
              <a:t>Τα μελάνια ανιλίνης που χρησιμοποιούνταν  στις πρώτες εκτυπώσεις ήταν από άνθρακα (φούμο / καπνιά), οινόπνευμα, και άλλες χρωστικές</a:t>
            </a:r>
            <a:r>
              <a:rPr lang="el-GR" dirty="0" smtClean="0"/>
              <a:t>.</a:t>
            </a:r>
          </a:p>
          <a:p>
            <a:r>
              <a:rPr lang="el-GR" dirty="0"/>
              <a:t>Η τοξικότητα των μελανιών δημιουργούσε προβλήματα (π.χ. οσμής, διαπερατότητας) στις συσκευασίες τροφίμων και φαρμάκων</a:t>
            </a:r>
            <a:r>
              <a:rPr lang="el-GR" dirty="0" smtClean="0"/>
              <a:t>.</a:t>
            </a:r>
          </a:p>
          <a:p>
            <a:r>
              <a:rPr lang="el-GR" dirty="0"/>
              <a:t>ο σύνδεσμος F.D.A (Food – Drug – Administration)  αποφάσισε να αλλάξει τον όρο “εκτύπωση ανιλίνης” με άλλο</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6</a:t>
            </a:fld>
            <a:endParaRPr lang="el-GR" dirty="0"/>
          </a:p>
        </p:txBody>
      </p:sp>
    </p:spTree>
    <p:extLst>
      <p:ext uri="{BB962C8B-B14F-4D97-AF65-F5344CB8AC3E}">
        <p14:creationId xmlns:p14="http://schemas.microsoft.com/office/powerpoint/2010/main" val="41080587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Η ονομασία της «φλεξογραφίας»</a:t>
            </a:r>
            <a:endParaRPr lang="el-GR" dirty="0"/>
          </a:p>
        </p:txBody>
      </p:sp>
      <p:sp>
        <p:nvSpPr>
          <p:cNvPr id="3" name="Θέση περιεχομένου 2"/>
          <p:cNvSpPr>
            <a:spLocks noGrp="1"/>
          </p:cNvSpPr>
          <p:nvPr>
            <p:ph idx="1"/>
          </p:nvPr>
        </p:nvSpPr>
        <p:spPr/>
        <p:txBody>
          <a:bodyPr/>
          <a:lstStyle/>
          <a:p>
            <a:r>
              <a:rPr lang="el-GR" dirty="0"/>
              <a:t>Από το 1951 όπου είχε δημοσιοποιηθεί το πρόβλημα για την τοξικότητα της ανιλίνης στις εκτυπώσεις των συσκευασιών, αναφέρθηκαν πολλά ονόματα, για την αλλαγή της ονομασίας της μεθόδου εκτύπωσης και την αλλαγή της χρωστικής μελάνης. </a:t>
            </a:r>
            <a:endParaRPr lang="el-GR" dirty="0" smtClean="0"/>
          </a:p>
          <a:p>
            <a:r>
              <a:rPr lang="el-GR" dirty="0"/>
              <a:t>Σ</a:t>
            </a:r>
            <a:r>
              <a:rPr lang="el-GR" dirty="0" smtClean="0"/>
              <a:t>ε </a:t>
            </a:r>
            <a:r>
              <a:rPr lang="el-GR" dirty="0"/>
              <a:t>συνέδριο στην Αμερική το 1952 προτάθηκε το όνομα “FLEXOGRAPHY” από τον Franklin Moss της εταιρείας Moss Type Corporation, το οποίο και τελικά επικράτησε ύστερα από μελέτη των λέξεων και των ονομασιών για την διεθνή αποδοχή του όρου για την  Ευρώπη, την Ιαπωνία και την Αμερική.</a:t>
            </a:r>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7</a:t>
            </a:fld>
            <a:endParaRPr lang="el-GR" dirty="0"/>
          </a:p>
        </p:txBody>
      </p:sp>
    </p:spTree>
    <p:extLst>
      <p:ext uri="{BB962C8B-B14F-4D97-AF65-F5344CB8AC3E}">
        <p14:creationId xmlns:p14="http://schemas.microsoft.com/office/powerpoint/2010/main" val="1597262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Εφαρμογές της </a:t>
            </a:r>
            <a:r>
              <a:rPr lang="el-GR" dirty="0" smtClean="0"/>
              <a:t>φλεξογραφίας </a:t>
            </a:r>
            <a:r>
              <a:rPr lang="el-GR" sz="3200" b="0" dirty="0" smtClean="0"/>
              <a:t>1/</a:t>
            </a:r>
            <a:r>
              <a:rPr lang="en-US" sz="3200" b="0" dirty="0" smtClean="0"/>
              <a:t>3</a:t>
            </a:r>
            <a:endParaRPr lang="el-GR" sz="3200" b="0" dirty="0"/>
          </a:p>
        </p:txBody>
      </p:sp>
      <p:sp>
        <p:nvSpPr>
          <p:cNvPr id="3" name="Θέση περιεχομένου 2"/>
          <p:cNvSpPr>
            <a:spLocks noGrp="1"/>
          </p:cNvSpPr>
          <p:nvPr>
            <p:ph idx="1"/>
          </p:nvPr>
        </p:nvSpPr>
        <p:spPr/>
        <p:txBody>
          <a:bodyPr>
            <a:normAutofit lnSpcReduction="10000"/>
          </a:bodyPr>
          <a:lstStyle/>
          <a:p>
            <a:pPr marL="0" indent="0" algn="ctr">
              <a:buNone/>
            </a:pPr>
            <a:r>
              <a:rPr lang="el-GR" b="1" dirty="0">
                <a:solidFill>
                  <a:srgbClr val="820000"/>
                </a:solidFill>
              </a:rPr>
              <a:t>Κ</a:t>
            </a:r>
            <a:r>
              <a:rPr lang="el-GR" b="1" dirty="0" smtClean="0">
                <a:solidFill>
                  <a:srgbClr val="820000"/>
                </a:solidFill>
              </a:rPr>
              <a:t>ύρια </a:t>
            </a:r>
            <a:r>
              <a:rPr lang="el-GR" b="1" dirty="0">
                <a:solidFill>
                  <a:srgbClr val="820000"/>
                </a:solidFill>
              </a:rPr>
              <a:t>προϊόντα που τυπώνονται με την μέθοδο της φλεξογραφίας σήμερα. </a:t>
            </a:r>
            <a:endParaRPr lang="el-GR" b="1" dirty="0" smtClean="0">
              <a:solidFill>
                <a:srgbClr val="820000"/>
              </a:solidFill>
            </a:endParaRPr>
          </a:p>
          <a:p>
            <a:r>
              <a:rPr lang="el-GR" dirty="0" smtClean="0"/>
              <a:t>Φτηνές εκτυπώσεις </a:t>
            </a:r>
            <a:r>
              <a:rPr lang="el-GR" dirty="0"/>
              <a:t>σε χαρτιά, </a:t>
            </a:r>
            <a:r>
              <a:rPr lang="el-GR" dirty="0" smtClean="0"/>
              <a:t>χαρτόνια</a:t>
            </a:r>
            <a:r>
              <a:rPr lang="el-GR" dirty="0"/>
              <a:t> και πολλά άλλα υλικά όπως, σελοφάν, νάιλον, διαφανές πλαστικό (LDPE), (HDPE), διάφορα foil και μεμβράνες</a:t>
            </a:r>
            <a:r>
              <a:rPr lang="el-GR" dirty="0" smtClean="0"/>
              <a:t>.</a:t>
            </a:r>
          </a:p>
          <a:p>
            <a:r>
              <a:rPr lang="el-GR" dirty="0"/>
              <a:t>Επίσης τυπώνονται ειδικά χαρτιά, ειδικά φιλμ, υλικά για </a:t>
            </a:r>
            <a:r>
              <a:rPr lang="el-GR" dirty="0" smtClean="0"/>
              <a:t>ταπετσαρίες</a:t>
            </a:r>
            <a:r>
              <a:rPr lang="el-GR" dirty="0"/>
              <a:t>, συνθετικά υλικά για </a:t>
            </a:r>
            <a:r>
              <a:rPr lang="el-GR" dirty="0" smtClean="0"/>
              <a:t>συσκευασίες.</a:t>
            </a:r>
          </a:p>
          <a:p>
            <a:pPr marL="0" indent="0" algn="ctr">
              <a:buNone/>
            </a:pPr>
            <a:r>
              <a:rPr lang="el-GR" b="1" dirty="0">
                <a:solidFill>
                  <a:srgbClr val="820000"/>
                </a:solidFill>
              </a:rPr>
              <a:t>Ιταλία – Γερμανία – Αγγλία </a:t>
            </a:r>
            <a:r>
              <a:rPr lang="el-GR" b="1" dirty="0" smtClean="0">
                <a:solidFill>
                  <a:srgbClr val="820000"/>
                </a:solidFill>
              </a:rPr>
              <a:t>– ΗΠΑ</a:t>
            </a:r>
          </a:p>
          <a:p>
            <a:r>
              <a:rPr lang="el-GR" dirty="0"/>
              <a:t>εφημερίδες τυπώνονται με φλεξογραφική μέθοδο και αποδίδουν αρκετά καλά τα ασπρόμαυρα και τα έγχρωμα (τετράχρωμα) θέματα, πολύ οικονομικά και σε πολύ μεγάλο βαθμό πιστότητας εκτύπωσης και ποσότητας (ταχύτητας</a:t>
            </a:r>
            <a:r>
              <a:rPr lang="el-GR" dirty="0" smtClean="0"/>
              <a:t>).</a:t>
            </a:r>
            <a:endParaRPr lang="el-GR" dirty="0"/>
          </a:p>
        </p:txBody>
      </p:sp>
      <p:sp>
        <p:nvSpPr>
          <p:cNvPr id="4" name="Θέση αριθμού διαφάνειας 3"/>
          <p:cNvSpPr>
            <a:spLocks noGrp="1"/>
          </p:cNvSpPr>
          <p:nvPr>
            <p:ph type="sldNum" sz="quarter" idx="12"/>
          </p:nvPr>
        </p:nvSpPr>
        <p:spPr/>
        <p:txBody>
          <a:bodyPr/>
          <a:lstStyle/>
          <a:p>
            <a:pPr>
              <a:defRPr/>
            </a:pPr>
            <a:fld id="{7E55E3B3-0445-4CFC-BED8-763D4409E61F}" type="slidenum">
              <a:rPr lang="el-GR" smtClean="0"/>
              <a:pPr>
                <a:defRPr/>
              </a:pPr>
              <a:t>8</a:t>
            </a:fld>
            <a:endParaRPr lang="el-GR" dirty="0"/>
          </a:p>
        </p:txBody>
      </p:sp>
    </p:spTree>
    <p:extLst>
      <p:ext uri="{BB962C8B-B14F-4D97-AF65-F5344CB8AC3E}">
        <p14:creationId xmlns:p14="http://schemas.microsoft.com/office/powerpoint/2010/main" val="55997921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6f755d91ca387d91b3d111f14414d78af2a36938"/>
</p:tagLst>
</file>

<file path=ppt/theme/theme1.xml><?xml version="1.0" encoding="utf-8"?>
<a:theme xmlns:a="http://schemas.openxmlformats.org/drawingml/2006/main" name="OC_template_update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708</TotalTime>
  <Words>1335</Words>
  <Application>Microsoft Office PowerPoint</Application>
  <PresentationFormat>Προβολή στην οθόνη (4:3)</PresentationFormat>
  <Paragraphs>99</Paragraphs>
  <Slides>17</Slides>
  <Notes>7</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17</vt:i4>
      </vt:variant>
    </vt:vector>
  </HeadingPairs>
  <TitlesOfParts>
    <vt:vector size="23" baseType="lpstr">
      <vt:lpstr>Arial</vt:lpstr>
      <vt:lpstr>Calibri</vt:lpstr>
      <vt:lpstr>Courier New</vt:lpstr>
      <vt:lpstr>Times New Roman</vt:lpstr>
      <vt:lpstr>Wingdings</vt:lpstr>
      <vt:lpstr>OC_template_updated</vt:lpstr>
      <vt:lpstr>Φλεξογραφία (Θ)</vt:lpstr>
      <vt:lpstr>Η ιστορία των εκτυπώσεων ανιλίνης – φλεξογραφίας 1/2</vt:lpstr>
      <vt:lpstr>Η ιστορία των εκτυπώσεων ανιλίνης – φλεξογραφίας 2/2</vt:lpstr>
      <vt:lpstr>Μηχανικές – τεχνικές εφαρμογές της τεχνολογίας στις μηχανές εκτύπωσης ανιλίνης 1/2 </vt:lpstr>
      <vt:lpstr>Μηχανικές – τεχνικές εφαρμογές της τεχνολογίας στις μηχανές εκτύπωσης ανιλίνης 2/2 </vt:lpstr>
      <vt:lpstr>Μηχανές εκτύπωσης τροφοδοσίας με ρολό</vt:lpstr>
      <vt:lpstr>Από την ανιλίνη στη φλεξογραφία</vt:lpstr>
      <vt:lpstr>Η ονομασία της «φλεξογραφίας»</vt:lpstr>
      <vt:lpstr>Εφαρμογές της φλεξογραφίας 1/3</vt:lpstr>
      <vt:lpstr>Εφαρμογές της φλεξογραφίας 2/3</vt:lpstr>
      <vt:lpstr>Εφαρμογές της φλεξογραφίας 3/3</vt:lpstr>
      <vt:lpstr>Τέλος Ενότητας</vt:lpstr>
      <vt:lpstr>Σημειώματα</vt:lpstr>
      <vt:lpstr>Σημείωμα Αναφοράς</vt:lpstr>
      <vt:lpstr>Σημείωμα Αδειοδότησης</vt:lpstr>
      <vt:lpstr>Διατήρηση Σημειωμάτων</vt:lpstr>
      <vt:lpstr>Χρηματοδότηση</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Τίτλος Μαθήματος</dc:title>
  <dc:creator>alex</dc:creator>
  <cp:lastModifiedBy>Natassa Karap</cp:lastModifiedBy>
  <cp:revision>99</cp:revision>
  <dcterms:created xsi:type="dcterms:W3CDTF">2013-03-04T13:35:19Z</dcterms:created>
  <dcterms:modified xsi:type="dcterms:W3CDTF">2015-09-23T09:49:34Z</dcterms:modified>
</cp:coreProperties>
</file>