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7"/>
  </p:notesMasterIdLst>
  <p:handoutMasterIdLst>
    <p:handoutMasterId r:id="rId28"/>
  </p:handoutMasterIdLst>
  <p:sldIdLst>
    <p:sldId id="294" r:id="rId4"/>
    <p:sldId id="279" r:id="rId5"/>
    <p:sldId id="280" r:id="rId6"/>
    <p:sldId id="281" r:id="rId7"/>
    <p:sldId id="282" r:id="rId8"/>
    <p:sldId id="283" r:id="rId9"/>
    <p:sldId id="284" r:id="rId10"/>
    <p:sldId id="292" r:id="rId11"/>
    <p:sldId id="287" r:id="rId12"/>
    <p:sldId id="285" r:id="rId13"/>
    <p:sldId id="293" r:id="rId14"/>
    <p:sldId id="286" r:id="rId15"/>
    <p:sldId id="288" r:id="rId16"/>
    <p:sldId id="289" r:id="rId17"/>
    <p:sldId id="290" r:id="rId18"/>
    <p:sldId id="291" r:id="rId19"/>
    <p:sldId id="271" r:id="rId20"/>
    <p:sldId id="272" r:id="rId21"/>
    <p:sldId id="273" r:id="rId22"/>
    <p:sldId id="274" r:id="rId23"/>
    <p:sldId id="275" r:id="rId24"/>
    <p:sldId id="276" r:id="rId25"/>
    <p:sldId id="278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hioningthepast.com/2012_04_01_archive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works_of_art/collection_database/all/reproduction_of_the_ladies_in_blue_fresco_emile_gillieron/objectview.aspx?page=3&amp;sort=0&amp;sortdir=asc&amp;keyword=&amp;fp=1&amp;dd1=86&amp;dd2=0&amp;vw=1&amp;collID=86&amp;OID=130018752&amp;vT=4&amp;hi=0&amp;ov=0&amp;hN=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-la-wiki.wikispaces.com/Greek+Fashio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ocials-la-wiki.wikispaces.com/Greek+Fash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ke-up_pyxis_KAM_Athens_15598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ibi_Saint-Po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Αρχαιοελληνικό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003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3399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Ψιμυθίωση στην Αρχαία Ελλάδα </a:t>
            </a:r>
            <a:r>
              <a:rPr lang="el-GR" sz="32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l-GR" sz="32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l-GR" sz="2400" dirty="0"/>
              <a:t>Β.ΑΝΟΔΙΚΟ </a:t>
            </a:r>
            <a:r>
              <a:rPr lang="el-GR" sz="2400" dirty="0" smtClean="0"/>
              <a:t>1/2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690864" cy="4526280"/>
          </a:xfrm>
        </p:spPr>
        <p:txBody>
          <a:bodyPr/>
          <a:lstStyle/>
          <a:p>
            <a:r>
              <a:rPr lang="el-GR" sz="2400" dirty="0" smtClean="0"/>
              <a:t>Κυρίως για γυναίκες και για τον χορό.</a:t>
            </a:r>
          </a:p>
          <a:p>
            <a:pPr lvl="0"/>
            <a:r>
              <a:rPr lang="el-GR" sz="2400" b="1" dirty="0" smtClean="0">
                <a:solidFill>
                  <a:schemeClr val="accent1"/>
                </a:solidFill>
              </a:rPr>
              <a:t>Μέικ απ, ρουζ, χείλη: </a:t>
            </a:r>
            <a:r>
              <a:rPr lang="el-GR" sz="2400" dirty="0" smtClean="0"/>
              <a:t>το ίδιο με το οριζόντιο.</a:t>
            </a:r>
          </a:p>
          <a:p>
            <a:pPr lvl="0"/>
            <a:r>
              <a:rPr lang="el-GR" sz="2400" dirty="0" smtClean="0">
                <a:solidFill>
                  <a:schemeClr val="accent1"/>
                </a:solidFill>
              </a:rPr>
              <a:t>Μάτια: </a:t>
            </a:r>
            <a:r>
              <a:rPr lang="el-GR" sz="2400" dirty="0" smtClean="0"/>
              <a:t>Χαρακτηριστικές οι γραμμές </a:t>
            </a:r>
            <a:r>
              <a:rPr lang="en-US" sz="2400" dirty="0" smtClean="0"/>
              <a:t>eye</a:t>
            </a:r>
            <a:r>
              <a:rPr lang="el-GR" sz="2400" dirty="0" smtClean="0"/>
              <a:t>-</a:t>
            </a:r>
            <a:r>
              <a:rPr lang="en-US" sz="2400" dirty="0" smtClean="0"/>
              <a:t>liner</a:t>
            </a:r>
            <a:r>
              <a:rPr lang="el-GR" sz="2400" dirty="0" smtClean="0"/>
              <a:t>,παχιές και ανοδικές, ο έσω κανθός κατεβαίνει πολύ για να ανεβάσει την εξωτερική γωνία. </a:t>
            </a:r>
          </a:p>
          <a:p>
            <a:endParaRPr lang="el-GR" dirty="0"/>
          </a:p>
        </p:txBody>
      </p:sp>
      <p:pic>
        <p:nvPicPr>
          <p:cNvPr id="4" name="Picture 2" descr="C:\Users\Efi\Desktop\10755974_762502987120629_125414550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922" y="1988840"/>
            <a:ext cx="3456384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Ορθογώνιο 4"/>
          <p:cNvSpPr/>
          <p:nvPr/>
        </p:nvSpPr>
        <p:spPr>
          <a:xfrm>
            <a:off x="5148064" y="5661248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Αισθητικής &amp; Κοσμητολογίας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45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3399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Ψιμυθίωση στην Αρχαία Ελλάδα </a:t>
            </a:r>
            <a:r>
              <a:rPr lang="el-GR" sz="32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l-GR" sz="32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l-GR" sz="2400" dirty="0"/>
              <a:t>Β.ΑΝΟΔΙΚΟ </a:t>
            </a:r>
            <a:r>
              <a:rPr lang="el-GR" sz="2400" dirty="0" smtClean="0"/>
              <a:t>2/2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8147248" cy="4591076"/>
          </a:xfrm>
        </p:spPr>
        <p:txBody>
          <a:bodyPr/>
          <a:lstStyle/>
          <a:p>
            <a:pPr lvl="0"/>
            <a:r>
              <a:rPr lang="el-GR" dirty="0" smtClean="0"/>
              <a:t>Ανάμεσα στις γραμμές του </a:t>
            </a:r>
            <a:r>
              <a:rPr lang="en-US" dirty="0" smtClean="0"/>
              <a:t>eye</a:t>
            </a:r>
            <a:r>
              <a:rPr lang="el-GR" dirty="0" smtClean="0"/>
              <a:t>-</a:t>
            </a:r>
            <a:r>
              <a:rPr lang="en-US" dirty="0" smtClean="0"/>
              <a:t>liner</a:t>
            </a:r>
            <a:r>
              <a:rPr lang="el-GR" dirty="0" smtClean="0"/>
              <a:t> λευκή σκιά.</a:t>
            </a:r>
          </a:p>
          <a:p>
            <a:pPr lvl="0"/>
            <a:endParaRPr lang="el-GR" dirty="0" smtClean="0"/>
          </a:p>
          <a:p>
            <a:pPr lvl="0"/>
            <a:r>
              <a:rPr lang="el-GR" b="1" dirty="0" smtClean="0">
                <a:solidFill>
                  <a:schemeClr val="accent1"/>
                </a:solidFill>
              </a:rPr>
              <a:t>Φρύδι: </a:t>
            </a:r>
            <a:r>
              <a:rPr lang="el-GR" dirty="0" smtClean="0"/>
              <a:t>Διορθώνεται το φυσικό δίνοντάς του ανοδικότητα αλλά χωρίς υπερβολή, είναι παχύ και βάφεται μαύρο.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Β. </a:t>
            </a:r>
            <a:r>
              <a:rPr lang="el-GR" dirty="0" smtClean="0"/>
              <a:t>Ανοδικό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53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81" y="1646238"/>
            <a:ext cx="7348637" cy="45259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contourW="63500" prstMaterial="matte"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04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Ψιμυθίωση στην Αρχαία Ελλάδα </a:t>
            </a:r>
            <a:r>
              <a:rPr lang="el-GR" sz="3200" b="1" dirty="0"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l-GR" sz="3200" b="1" dirty="0"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l-GR" sz="2400" dirty="0"/>
              <a:t>Γ</a:t>
            </a:r>
            <a:r>
              <a:rPr lang="en-US" sz="2400" dirty="0"/>
              <a:t>.</a:t>
            </a:r>
            <a:r>
              <a:rPr lang="el-GR" sz="2400" dirty="0"/>
              <a:t> ΣΤΡΟΓΓΥΛΟ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Για κωμικούς και σατυρικούς ρόλους.</a:t>
            </a:r>
          </a:p>
          <a:p>
            <a:pPr lvl="0"/>
            <a:r>
              <a:rPr lang="en-US" b="1" dirty="0" smtClean="0">
                <a:solidFill>
                  <a:schemeClr val="accent1"/>
                </a:solidFill>
              </a:rPr>
              <a:t>Μέικ απ:</a:t>
            </a:r>
            <a:r>
              <a:rPr lang="el-GR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το ίδιο</a:t>
            </a:r>
            <a:r>
              <a:rPr lang="el-GR" dirty="0" smtClean="0"/>
              <a:t> με το οριζόντιο και ανοδικό.</a:t>
            </a:r>
          </a:p>
          <a:p>
            <a:pPr lvl="0"/>
            <a:r>
              <a:rPr lang="el-GR" b="1" dirty="0" smtClean="0">
                <a:solidFill>
                  <a:schemeClr val="accent1"/>
                </a:solidFill>
              </a:rPr>
              <a:t>Φρύδι: </a:t>
            </a:r>
            <a:r>
              <a:rPr lang="el-GR" dirty="0" smtClean="0"/>
              <a:t>Παχύ, κατεβασμένο στις άκρες στρογγυλό. Αν είναι απαραίτητο σβήνεται το παλιό.</a:t>
            </a:r>
          </a:p>
          <a:p>
            <a:pPr lvl="0"/>
            <a:r>
              <a:rPr lang="el-GR" b="1" dirty="0" smtClean="0">
                <a:solidFill>
                  <a:schemeClr val="accent1"/>
                </a:solidFill>
              </a:rPr>
              <a:t>Μάτι: </a:t>
            </a:r>
            <a:r>
              <a:rPr lang="el-GR" dirty="0" smtClean="0"/>
              <a:t>Χαρακτηριστικές γραμμές </a:t>
            </a:r>
            <a:r>
              <a:rPr lang="en-US" dirty="0" smtClean="0"/>
              <a:t>eye</a:t>
            </a:r>
            <a:r>
              <a:rPr lang="el-GR" dirty="0" smtClean="0"/>
              <a:t>-</a:t>
            </a:r>
            <a:r>
              <a:rPr lang="en-US" dirty="0" smtClean="0"/>
              <a:t>liner</a:t>
            </a:r>
            <a:r>
              <a:rPr lang="el-GR" dirty="0" smtClean="0"/>
              <a:t> ενωμένες στους κανθούς δίνουν τον αίσθηση κύκλου. Η σκιά μπαίνει κυκλικά σε ζωηρά χρώματα. Σχεδιάζονται βλεφαρίδες.</a:t>
            </a:r>
          </a:p>
          <a:p>
            <a:pPr lvl="0"/>
            <a:r>
              <a:rPr lang="el-GR" b="1" dirty="0" smtClean="0">
                <a:solidFill>
                  <a:schemeClr val="accent1"/>
                </a:solidFill>
              </a:rPr>
              <a:t>Ρουζ: </a:t>
            </a:r>
            <a:r>
              <a:rPr lang="el-GR" dirty="0" smtClean="0"/>
              <a:t>Δύο κύκλοι στα μάγουλα με έντονο χρώμα.</a:t>
            </a:r>
          </a:p>
          <a:p>
            <a:pPr lvl="0"/>
            <a:r>
              <a:rPr lang="el-GR" b="1" dirty="0" smtClean="0">
                <a:solidFill>
                  <a:schemeClr val="accent1"/>
                </a:solidFill>
              </a:rPr>
              <a:t>Χείλη: </a:t>
            </a:r>
            <a:r>
              <a:rPr lang="el-GR" dirty="0" smtClean="0"/>
              <a:t>Βαμμένα κόκκινα. Πρέπει να φαίνονται στρογγυλά χωρίς όμως υπερβολή, κυρίως στο ανδρικό θεατρικό μακιγιάζ.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4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/>
              <a:t>Γ. Στρογγυλό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59000" contrast="-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129" y="1646238"/>
            <a:ext cx="7687741" cy="45259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50800">
            <a:bevelT prst="relaxedInset"/>
          </a:sp3d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5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Κλασική Αρχαιότητα, Αθήνα </a:t>
            </a:r>
            <a:r>
              <a:rPr lang="el-GR" sz="3600" dirty="0" smtClean="0"/>
              <a:t>5ος π.Χ. 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93334" cy="3456384"/>
          </a:xfrm>
        </p:spPr>
      </p:pic>
      <p:sp>
        <p:nvSpPr>
          <p:cNvPr id="5" name="TextBox 4"/>
          <p:cNvSpPr txBox="1"/>
          <p:nvPr/>
        </p:nvSpPr>
        <p:spPr>
          <a:xfrm>
            <a:off x="2555776" y="5229200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3"/>
              </a:rPr>
              <a:t>www.fashioningthepast.com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95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  <a:r>
              <a:rPr lang="en-US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3990210" cy="2664296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2: Αρχαιοελληνικό μακιγιάζ».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Αρχαιοελληνικό Μακιγιάζ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858169"/>
            <a:ext cx="6718300" cy="4102100"/>
          </a:xfrm>
        </p:spPr>
      </p:pic>
      <p:sp>
        <p:nvSpPr>
          <p:cNvPr id="5" name="TextBox 4"/>
          <p:cNvSpPr txBox="1"/>
          <p:nvPr/>
        </p:nvSpPr>
        <p:spPr>
          <a:xfrm>
            <a:off x="1187624" y="6032321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www.metmuseum.org</a:t>
            </a:r>
            <a:endParaRPr lang="el-GR" sz="1000" dirty="0">
              <a:latin typeface="Calibri" panose="020F0502020204030204" pitchFamily="34" charset="0"/>
            </a:endParaRPr>
          </a:p>
          <a:p>
            <a:r>
              <a:rPr lang="en-US" sz="1000" dirty="0" smtClean="0">
                <a:latin typeface="Calibri" panose="020F0502020204030204" pitchFamily="34" charset="0"/>
              </a:rPr>
              <a:t>Emile </a:t>
            </a:r>
            <a:r>
              <a:rPr lang="en-US" sz="1000" dirty="0">
                <a:latin typeface="Calibri" panose="020F0502020204030204" pitchFamily="34" charset="0"/>
              </a:rPr>
              <a:t>Gilliéron </a:t>
            </a:r>
            <a:r>
              <a:rPr lang="en-US" sz="1000" i="1" dirty="0">
                <a:latin typeface="Calibri" panose="020F0502020204030204" pitchFamily="34" charset="0"/>
              </a:rPr>
              <a:t>fils</a:t>
            </a:r>
            <a:r>
              <a:rPr lang="en-US" sz="1000" dirty="0">
                <a:latin typeface="Calibri" panose="020F0502020204030204" pitchFamily="34" charset="0"/>
              </a:rPr>
              <a:t> (Swiss, b. Greece, 1885–1939), </a:t>
            </a:r>
            <a:r>
              <a:rPr lang="en-US" sz="1000" b="1" u="sng" dirty="0">
                <a:latin typeface="Calibri" panose="020F0502020204030204" pitchFamily="34" charset="0"/>
                <a:hlinkClick r:id="rId3"/>
              </a:rPr>
              <a:t>Reproduction of the "Ladies in Blue" fresco from Knossos</a:t>
            </a:r>
            <a:r>
              <a:rPr lang="en-US" sz="1000" dirty="0">
                <a:latin typeface="Calibri" panose="020F0502020204030204" pitchFamily="34" charset="0"/>
              </a:rPr>
              <a:t> (detail), 1927. The Metropolitan Museum of Art, New York, Dodge Fund, 1927 (27.251). Image © The Metropolitan Museum of Art, New </a:t>
            </a:r>
            <a:r>
              <a:rPr lang="en-US" sz="1000" dirty="0" smtClean="0">
                <a:latin typeface="Calibri" panose="020F0502020204030204" pitchFamily="34" charset="0"/>
              </a:rPr>
              <a:t>York</a:t>
            </a:r>
            <a:endParaRPr lang="el-GR" sz="1000" dirty="0" smtClean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5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αρχαία Ελληνίδα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90068"/>
            <a:ext cx="3816424" cy="3282125"/>
          </a:xfr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608" y="1412776"/>
            <a:ext cx="7344816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Ο κωμωδιογράφος Αντιφάνης, </a:t>
            </a:r>
            <a:r>
              <a:rPr lang="el-GR" sz="1600" dirty="0" smtClean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έ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τσι περιγράφει με ακρίβεια τα στάδια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της καλλωπιστικής προετοιμασίας μιας κομψής γυναίκας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«καθαρίζεται πρώτα..., τρίβει το δέρμα της, χτενίζεται, σπογγίζει το σώμα της, πλένεται, καθρεφτίζεται, ντύνεται, αρωματίζεται, στολίζεται, αλείφεται με πομάδες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38132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https://socials-la-wiki.wikispaces.com/Greek+Fashion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Αρχαία </a:t>
            </a:r>
            <a:r>
              <a:rPr lang="el-GR" dirty="0"/>
              <a:t>ψιμύθια </a:t>
            </a:r>
            <a:r>
              <a:rPr lang="el-GR" sz="3600" dirty="0"/>
              <a:t>1</a:t>
            </a:r>
            <a:r>
              <a:rPr lang="en-US" sz="3600" dirty="0" smtClean="0"/>
              <a:t>/3</a:t>
            </a:r>
            <a:endParaRPr lang="el-GR" sz="3600" dirty="0"/>
          </a:p>
        </p:txBody>
      </p:sp>
      <p:sp>
        <p:nvSpPr>
          <p:cNvPr id="7" name="Ορθογώνιο 6"/>
          <p:cNvSpPr/>
          <p:nvPr/>
        </p:nvSpPr>
        <p:spPr>
          <a:xfrm>
            <a:off x="5918662" y="508518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hlinkClick r:id="rId2"/>
              </a:rPr>
              <a:t>https://socials-la-wiki.wikispaces.com/Greek+Fashion</a:t>
            </a:r>
            <a:endParaRPr lang="el-GR" sz="1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95536" y="1601653"/>
            <a:ext cx="4762872" cy="45262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/>
              <a:t>Οι αρχαίες  Ελληνίδες χρησιμοποιούσαν κρέμες για ν’ ασπρίσουν τα μάγουλα, ψιμύθια, βαφές, για τα φρύδια και τις βλεφαρίδες.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Για το βάψιμο του προσώπου και των χειλιών χρησιμοποιούσαν  επίσης σκόνη χένας, χυμό από μούρο, μολύβια ή την ρίζα του φυτού αλκέα (μολόχα).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Στα </a:t>
            </a:r>
            <a:r>
              <a:rPr lang="el-GR" dirty="0"/>
              <a:t>χείλη και στα μάγουλα έβαζαν ώχρα, ρεαλγάριο, σκόνη χένας, χυμούς από μούρο και άκανθα.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Ορισμένα </a:t>
            </a:r>
            <a:r>
              <a:rPr lang="el-GR" dirty="0"/>
              <a:t>από αυτά ήταν αναμεμιγμένα με έλαια και </a:t>
            </a:r>
            <a:r>
              <a:rPr lang="el-GR" dirty="0" smtClean="0"/>
              <a:t>κρέμες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93847"/>
            <a:ext cx="2590800" cy="33528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93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Αρχαία ψιμύθια </a:t>
            </a:r>
            <a:r>
              <a:rPr lang="en-US" sz="3600" dirty="0" smtClean="0"/>
              <a:t>2/3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</a:t>
            </a:r>
            <a:r>
              <a:rPr lang="el-GR" b="1" dirty="0" smtClean="0"/>
              <a:t> κερουσίτης ή ανθρακικός μόλυβδος,</a:t>
            </a:r>
            <a:r>
              <a:rPr lang="el-GR" dirty="0" smtClean="0"/>
              <a:t> δηλ. το</a:t>
            </a:r>
            <a:r>
              <a:rPr lang="el-GR" b="1" dirty="0" smtClean="0"/>
              <a:t> ψιμύθιο, </a:t>
            </a:r>
            <a:r>
              <a:rPr lang="el-GR" dirty="0" smtClean="0"/>
              <a:t>πούδρα προσώπου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</a:t>
            </a:r>
            <a:r>
              <a:rPr lang="el-GR" b="1" dirty="0" smtClean="0"/>
              <a:t> μίλτον, </a:t>
            </a:r>
            <a:r>
              <a:rPr lang="el-GR" b="1" dirty="0"/>
              <a:t>φ</a:t>
            </a:r>
            <a:r>
              <a:rPr lang="el-GR" b="1" dirty="0" smtClean="0"/>
              <a:t>ύκιον,  </a:t>
            </a:r>
            <a:r>
              <a:rPr lang="el-GR" dirty="0" smtClean="0"/>
              <a:t>ρουζ για το πρόσωπο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</a:t>
            </a:r>
            <a:r>
              <a:rPr lang="el-GR" b="1" dirty="0" smtClean="0"/>
              <a:t> φούμο </a:t>
            </a:r>
            <a:r>
              <a:rPr lang="el-GR" dirty="0" smtClean="0"/>
              <a:t>για τα φρύδια.</a:t>
            </a:r>
          </a:p>
          <a:p>
            <a:r>
              <a:rPr lang="el-GR" dirty="0" smtClean="0"/>
              <a:t>Το </a:t>
            </a:r>
            <a:r>
              <a:rPr lang="el-GR" b="1" dirty="0" smtClean="0"/>
              <a:t>στίμμι, αντιμόνιο, </a:t>
            </a:r>
            <a:r>
              <a:rPr lang="el-GR" dirty="0" smtClean="0"/>
              <a:t> για τα βλέφαρα.</a:t>
            </a:r>
          </a:p>
          <a:p>
            <a:r>
              <a:rPr lang="el-GR" dirty="0" smtClean="0"/>
              <a:t>Το</a:t>
            </a:r>
            <a:r>
              <a:rPr lang="el-GR" b="1" dirty="0" smtClean="0"/>
              <a:t> άσβολον</a:t>
            </a:r>
            <a:r>
              <a:rPr lang="el-GR" dirty="0" smtClean="0"/>
              <a:t>, για τις βλεφαρίδες ή μίγμα από ασπράδι αβγού.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0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Αρχαία ψιμύθια </a:t>
            </a:r>
            <a:r>
              <a:rPr lang="en-US" sz="3600" dirty="0"/>
              <a:t>3</a:t>
            </a:r>
            <a:r>
              <a:rPr lang="en-US" sz="3600" dirty="0" smtClean="0"/>
              <a:t>/3</a:t>
            </a:r>
            <a:endParaRPr lang="el-GR" sz="3600" dirty="0"/>
          </a:p>
        </p:txBody>
      </p:sp>
      <p:sp>
        <p:nvSpPr>
          <p:cNvPr id="5" name="4 - TextBox"/>
          <p:cNvSpPr txBox="1"/>
          <p:nvPr/>
        </p:nvSpPr>
        <p:spPr>
          <a:xfrm>
            <a:off x="5381902" y="5085184"/>
            <a:ext cx="2372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Πυξίδα, δοχείο αποθήκευσης</a:t>
            </a:r>
          </a:p>
          <a:p>
            <a:r>
              <a:rPr lang="el-GR" sz="1400" dirty="0" smtClean="0"/>
              <a:t> των αρχαίων ψιμυθίων </a:t>
            </a:r>
            <a:endParaRPr lang="el-GR" sz="1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3" y="1556792"/>
            <a:ext cx="436626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58772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Corinthian pyxis with a red make-up powder. Found in a tomb from the 5th c. BC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.</a:t>
            </a:r>
            <a:r>
              <a:rPr lang="el-GR" sz="1200" dirty="0" smtClean="0">
                <a:latin typeface="Calibri" panose="020F0502020204030204" pitchFamily="34" charset="0"/>
              </a:rPr>
              <a:t> από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Bibi Saint-Pol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l-GR" sz="1200" dirty="0" smtClean="0">
                <a:latin typeface="Calibri" panose="020F0502020204030204" pitchFamily="34" charset="0"/>
              </a:rPr>
              <a:t> 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46237"/>
            <a:ext cx="3754760" cy="45262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/>
              <a:t>Μυραλοιφές από λουλούδια και </a:t>
            </a:r>
            <a:r>
              <a:rPr lang="el-GR" dirty="0" smtClean="0"/>
              <a:t>φυτά.</a:t>
            </a: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/>
              <a:t>Έλαια: Καρυδέλαιο, φοινικέλαιο</a:t>
            </a:r>
            <a:r>
              <a:rPr lang="el-GR" dirty="0" smtClean="0"/>
              <a:t>, </a:t>
            </a:r>
            <a:r>
              <a:rPr lang="el-GR" dirty="0"/>
              <a:t>θυμαρέλαιο, </a:t>
            </a:r>
            <a:r>
              <a:rPr lang="el-GR" dirty="0" err="1" smtClean="0"/>
              <a:t>μαστιχέλαιο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/>
              <a:t>Χριστήρες: εργαλεία για τα </a:t>
            </a:r>
            <a:r>
              <a:rPr lang="el-GR" dirty="0" smtClean="0"/>
              <a:t>καλλυντικά.</a:t>
            </a: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/>
              <a:t>Αποτριχωτικές κρέμες από ασβέστη και </a:t>
            </a:r>
            <a:r>
              <a:rPr lang="el-GR" dirty="0" smtClean="0"/>
              <a:t>αρσενικό.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83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/>
              <a:t>Ψιμυθίωση στην Αρχαία Ελλάδα </a:t>
            </a:r>
            <a:br>
              <a:rPr lang="el-GR" dirty="0"/>
            </a:br>
            <a:r>
              <a:rPr lang="en-US" sz="2400" dirty="0"/>
              <a:t>Α.</a:t>
            </a:r>
            <a:r>
              <a:rPr lang="el-GR" sz="2400" dirty="0"/>
              <a:t> </a:t>
            </a:r>
            <a:r>
              <a:rPr lang="en-US" sz="2400" dirty="0" smtClean="0"/>
              <a:t>ΟΡΙΖΟΝΤΙΟ</a:t>
            </a:r>
            <a:r>
              <a:rPr lang="el-GR" sz="2400" dirty="0" smtClean="0"/>
              <a:t> </a:t>
            </a:r>
            <a:r>
              <a:rPr lang="el-GR" sz="2400" dirty="0"/>
              <a:t>1</a:t>
            </a:r>
            <a:r>
              <a:rPr lang="en-US" sz="2400" dirty="0" smtClean="0"/>
              <a:t>/2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Μάτια: </a:t>
            </a:r>
            <a:r>
              <a:rPr lang="el-GR" sz="2400" dirty="0"/>
              <a:t>Οι γραμμές του eye-liner(μαύρο χρώμα) παχιές, οριζόντιες, τραβηγμένες. Το κενό που σχηματίζουν βάφεται με άσπρη σκιά. Τα χρώματα των σκιών είναι καφέ ή σκούρα μπλε, με λευκή σκιά ακριβώς κάτω από την εξωτερική γωνία του φρυδιού. Το μακιγιάζ αρχίζει από τον έσω </a:t>
            </a:r>
            <a:r>
              <a:rPr lang="el-GR" sz="2400" dirty="0" smtClean="0"/>
              <a:t>κανθό (</a:t>
            </a:r>
            <a:r>
              <a:rPr lang="el-GR" sz="2400" dirty="0"/>
              <a:t>πολύ τονισμένο) και σταματά στην ίδια ευθεία. Προσθέτουμε ψεύτικες βλεφαρίδες.</a:t>
            </a:r>
          </a:p>
          <a:p>
            <a:r>
              <a:rPr lang="el-GR" sz="2400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Μέικ απ: </a:t>
            </a:r>
            <a:r>
              <a:rPr lang="el-GR" sz="2400" dirty="0"/>
              <a:t>πολύ ανοιχτό, σχεδόν λευκό, ανάλογα με το ρόλο μπορεί να χρησιμοποιηθεί πούδρα ανοιχτή περλέ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85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Ψιμυθίωση στην Αρχαία Ελλάδα </a:t>
            </a:r>
            <a:br>
              <a:rPr lang="el-GR" dirty="0"/>
            </a:br>
            <a:r>
              <a:rPr lang="en-US" sz="2400" dirty="0"/>
              <a:t>Α.</a:t>
            </a:r>
            <a:r>
              <a:rPr lang="el-GR" sz="2400" dirty="0"/>
              <a:t> </a:t>
            </a:r>
            <a:r>
              <a:rPr lang="en-US" sz="2400" dirty="0"/>
              <a:t>ΟΡΙΖΟΝΤΙΟ</a:t>
            </a:r>
            <a:r>
              <a:rPr lang="el-GR" sz="2400" dirty="0"/>
              <a:t> </a:t>
            </a:r>
            <a:r>
              <a:rPr lang="en-US" sz="2400" dirty="0" smtClean="0"/>
              <a:t>2/2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Φρύδι: </a:t>
            </a:r>
            <a:r>
              <a:rPr lang="el-GR" sz="2400" dirty="0"/>
              <a:t>Συχνά διορθώνεται το φυσικό αν δεν είναι αρκετά οριζόντιο. Βάφεται μαύρο και τραβιέται όσο και οι γραμμές του eye-liner.</a:t>
            </a:r>
          </a:p>
          <a:p>
            <a:r>
              <a:rPr lang="el-GR" sz="2400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Ρουζ: </a:t>
            </a:r>
            <a:r>
              <a:rPr lang="el-GR" sz="2400" dirty="0"/>
              <a:t>Τόνοι του καφέ τοποθετούνται χαμηλά από την εξωτερική γωνία των χειλιών μέχρι το μέσο του αυτιού για να λεπταίνει το πρόσωπο.</a:t>
            </a:r>
          </a:p>
          <a:p>
            <a:r>
              <a:rPr lang="el-GR" sz="2400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Χείλη: </a:t>
            </a:r>
            <a:r>
              <a:rPr lang="el-GR" sz="2400" dirty="0"/>
              <a:t>Τόνοι του καφέ, χείλη αρκετά σαρκώδη, χωρίς </a:t>
            </a:r>
            <a:r>
              <a:rPr lang="el-GR" sz="2400" dirty="0" smtClean="0"/>
              <a:t>υπερβολή.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</a:t>
            </a:r>
            <a:r>
              <a:rPr lang="en-US" dirty="0"/>
              <a:t>.</a:t>
            </a:r>
            <a:r>
              <a:rPr lang="el-GR" dirty="0"/>
              <a:t> </a:t>
            </a:r>
            <a:r>
              <a:rPr lang="el-GR" dirty="0" smtClean="0"/>
              <a:t>Οριζόντιο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9000" contrast="-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111" y="1646238"/>
            <a:ext cx="6523778" cy="4525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95250"/>
            <a:contourClr>
              <a:schemeClr val="tx1"/>
            </a:contourClr>
          </a:sp3d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194</TotalTime>
  <Words>1211</Words>
  <Application>Microsoft Office PowerPoint</Application>
  <PresentationFormat>Προβολή στην οθόνη (4:3)</PresentationFormat>
  <Paragraphs>148</Paragraphs>
  <Slides>23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Τήξη</vt:lpstr>
      <vt:lpstr>OC_template_updated</vt:lpstr>
      <vt:lpstr>1_OC_template_updated</vt:lpstr>
      <vt:lpstr>Τεχνική Ψιμυθίωσης Θεαμάτων</vt:lpstr>
      <vt:lpstr>Αρχαιοελληνικό Μακιγιάζ</vt:lpstr>
      <vt:lpstr>Η αρχαία Ελληνίδα</vt:lpstr>
      <vt:lpstr>Αρχαία ψιμύθια 1/3</vt:lpstr>
      <vt:lpstr>Αρχαία ψιμύθια 2/3</vt:lpstr>
      <vt:lpstr>Αρχαία ψιμύθια 3/3</vt:lpstr>
      <vt:lpstr>Ψιμυθίωση στην Αρχαία Ελλάδα  Α. ΟΡΙΖΟΝΤΙΟ 1/2</vt:lpstr>
      <vt:lpstr>Ψιμυθίωση στην Αρχαία Ελλάδα  Α. ΟΡΙΖΟΝΤΙΟ 2/2</vt:lpstr>
      <vt:lpstr>Α. Οριζόντιο</vt:lpstr>
      <vt:lpstr>Ψιμυθίωση στην Αρχαία Ελλάδα  Β.ΑΝΟΔΙΚΟ 1/2</vt:lpstr>
      <vt:lpstr>Ψιμυθίωση στην Αρχαία Ελλάδα  Β.ΑΝΟΔΙΚΟ 2/2</vt:lpstr>
      <vt:lpstr>Β. Ανοδικό</vt:lpstr>
      <vt:lpstr>Ψιμυθίωση στην Αρχαία Ελλάδα  Γ. ΣΤΡΟΓΓΥΛΟ </vt:lpstr>
      <vt:lpstr> Γ. Στρογγυλό</vt:lpstr>
      <vt:lpstr>Κλασική Αρχαιότητα, Αθήνα 5ος π.Χ.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34</cp:revision>
  <dcterms:created xsi:type="dcterms:W3CDTF">2015-03-22T18:35:29Z</dcterms:created>
  <dcterms:modified xsi:type="dcterms:W3CDTF">2015-07-20T07:41:55Z</dcterms:modified>
</cp:coreProperties>
</file>