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7"/>
  </p:notesMasterIdLst>
  <p:handoutMasterIdLst>
    <p:handoutMasterId r:id="rId58"/>
  </p:handoutMasterIdLst>
  <p:sldIdLst>
    <p:sldId id="256"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09" r:id="rId44"/>
    <p:sldId id="310" r:id="rId45"/>
    <p:sldId id="311" r:id="rId46"/>
    <p:sldId id="312" r:id="rId47"/>
    <p:sldId id="313" r:id="rId48"/>
    <p:sldId id="314" r:id="rId49"/>
    <p:sldId id="257" r:id="rId50"/>
    <p:sldId id="262" r:id="rId51"/>
    <p:sldId id="264" r:id="rId52"/>
    <p:sldId id="315" r:id="rId53"/>
    <p:sldId id="316" r:id="rId54"/>
    <p:sldId id="266" r:id="rId55"/>
    <p:sldId id="261" r:id="rId56"/>
  </p:sldIdLst>
  <p:sldSz cx="9144000" cy="6858000" type="screen4x3"/>
  <p:notesSz cx="7104063" cy="10234613"/>
  <p:custDataLst>
    <p:tags r:id="rId5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viewProps" Target="view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gs" Target="tags/tag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49</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50</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52</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53</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66206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 Θέση σημειώσεων"/>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22532" name="3 - Θέση αριθμού διαφάνειας"/>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7AA2134-1C86-49FD-A9D4-CC5D75FAD690}" type="slidenum">
              <a:rPr lang="el-GR" smtClean="0">
                <a:solidFill>
                  <a:prstClr val="black"/>
                </a:solidFill>
              </a:rPr>
              <a:pPr>
                <a:defRPr/>
              </a:pPr>
              <a:t>4</a:t>
            </a:fld>
            <a:endParaRPr lang="el-GR" smtClean="0">
              <a:solidFill>
                <a:prstClr val="black"/>
              </a:solidFill>
            </a:endParaRPr>
          </a:p>
        </p:txBody>
      </p:sp>
    </p:spTree>
    <p:extLst>
      <p:ext uri="{BB962C8B-B14F-4D97-AF65-F5344CB8AC3E}">
        <p14:creationId xmlns:p14="http://schemas.microsoft.com/office/powerpoint/2010/main" val="3770772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4" name="Θέση αριθμού διαφάνειας 3"/>
          <p:cNvSpPr>
            <a:spLocks noGrp="1"/>
          </p:cNvSpPr>
          <p:nvPr>
            <p:ph type="sldNum" sz="quarter" idx="5"/>
          </p:nvPr>
        </p:nvSpPr>
        <p:spPr/>
        <p:txBody>
          <a:bodyPr/>
          <a:lstStyle/>
          <a:p>
            <a:pPr>
              <a:defRPr/>
            </a:pPr>
            <a:fld id="{2F8653D1-F64C-4096-99F8-D9BF63B3AF7C}" type="slidenum">
              <a:rPr lang="el-GR" smtClean="0">
                <a:solidFill>
                  <a:prstClr val="black"/>
                </a:solidFill>
              </a:rPr>
              <a:pPr>
                <a:defRPr/>
              </a:pPr>
              <a:t>9</a:t>
            </a:fld>
            <a:endParaRPr lang="el-GR">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206791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921039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31459593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2 - Θέση σημειώσεων"/>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
        <p:nvSpPr>
          <p:cNvPr id="4" name="3 - Θέση αριθμού διαφάνειας"/>
          <p:cNvSpPr>
            <a:spLocks noGrp="1"/>
          </p:cNvSpPr>
          <p:nvPr>
            <p:ph type="sldNum" sz="quarter" idx="5"/>
          </p:nvPr>
        </p:nvSpPr>
        <p:spPr/>
        <p:txBody>
          <a:bodyPr/>
          <a:lstStyle/>
          <a:p>
            <a:pPr>
              <a:defRPr/>
            </a:pPr>
            <a:fld id="{0D68ADD3-EC97-4EA7-ACBA-73D770D4442D}" type="slidenum">
              <a:rPr lang="el-GR" smtClean="0">
                <a:solidFill>
                  <a:prstClr val="black"/>
                </a:solidFill>
              </a:rPr>
              <a:pPr>
                <a:defRPr/>
              </a:pPr>
              <a:t>40</a:t>
            </a:fld>
            <a:endParaRPr lang="el-GR">
              <a:solidFill>
                <a:prstClr val="black"/>
              </a:solidFill>
            </a:endParaRPr>
          </a:p>
        </p:txBody>
      </p:sp>
    </p:spTree>
    <p:extLst>
      <p:ext uri="{BB962C8B-B14F-4D97-AF65-F5344CB8AC3E}">
        <p14:creationId xmlns:p14="http://schemas.microsoft.com/office/powerpoint/2010/main" val="2896700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47</a:t>
            </a:fld>
            <a:endParaRPr lang="el-GR"/>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18751197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6009477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9936740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045586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13464343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103537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56078599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37843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4">
                    <a:lumMod val="75000"/>
                  </a:schemeClr>
                </a:solidFill>
              </a:defRPr>
            </a:lvl1pPr>
          </a:lstStyle>
          <a:p>
            <a:r>
              <a:rPr lang="el-GR" dirty="0"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730441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51437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1450928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accent4">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hyperlink" Target="http://commons.wikimedia.org/wiki/User:PKM" TargetMode="External"/><Relationship Id="rId4" Type="http://schemas.openxmlformats.org/officeDocument/2006/relationships/hyperlink" Target="http://commons.wikimedia.org/wiki/File:Embroidered_white_work_drawn_thread_work_detail.jp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8" Type="http://schemas.openxmlformats.org/officeDocument/2006/relationships/hyperlink" Target="http://commons.wikimedia.org/wiki/File:Textildruckmodel_-_Indien_um_1900.jpg" TargetMode="External"/><Relationship Id="rId13" Type="http://schemas.openxmlformats.org/officeDocument/2006/relationships/hyperlink" Target="http://commons.wikimedia.org/wiki/User:PKM" TargetMode="External"/><Relationship Id="rId3" Type="http://schemas.openxmlformats.org/officeDocument/2006/relationships/image" Target="../media/image24.jpeg"/><Relationship Id="rId7" Type="http://schemas.openxmlformats.org/officeDocument/2006/relationships/image" Target="../media/image25.jpeg"/><Relationship Id="rId12" Type="http://schemas.openxmlformats.org/officeDocument/2006/relationships/hyperlink" Target="http://commons.wikimedia.org/wiki/File:Morris_Evenlode_textile_drawing.jpg"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2.0/deed.en" TargetMode="External"/><Relationship Id="rId11" Type="http://schemas.openxmlformats.org/officeDocument/2006/relationships/image" Target="../media/image26.jpeg"/><Relationship Id="rId5" Type="http://schemas.openxmlformats.org/officeDocument/2006/relationships/hyperlink" Target="http://commons.wikimedia.org/wiki/User:Flickr_upload_bot" TargetMode="External"/><Relationship Id="rId10" Type="http://schemas.openxmlformats.org/officeDocument/2006/relationships/hyperlink" Target="http://creativecommons.org/licenses/by-sa/3.0/deed.en" TargetMode="External"/><Relationship Id="rId4" Type="http://schemas.openxmlformats.org/officeDocument/2006/relationships/hyperlink" Target="http://commons.wikimedia.org/wiki/File:Woman_doing_Block_Printing_at_Halasur_village,_Karnataka.jpg" TargetMode="External"/><Relationship Id="rId9" Type="http://schemas.openxmlformats.org/officeDocument/2006/relationships/hyperlink" Target="http://commons.wikimedia.org/wiki/User:Hubert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aliciadirig.blogspot.gr/2010/11/color-theorist-project-jacques.html"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commons.wikimedia.org/wiki/User:Ji-Elle" TargetMode="External"/><Relationship Id="rId2" Type="http://schemas.openxmlformats.org/officeDocument/2006/relationships/image" Target="../media/image28.jpeg"/><Relationship Id="rId1" Type="http://schemas.openxmlformats.org/officeDocument/2006/relationships/slideLayout" Target="../slideLayouts/slideLayout12.xml"/><Relationship Id="rId6" Type="http://schemas.openxmlformats.org/officeDocument/2006/relationships/hyperlink" Target="http://commons.wikimedia.org/wiki/User:Primaler" TargetMode="External"/><Relationship Id="rId5" Type="http://schemas.openxmlformats.org/officeDocument/2006/relationships/image" Target="../media/image29.jpeg"/><Relationship Id="rId4" Type="http://schemas.openxmlformats.org/officeDocument/2006/relationships/hyperlink" Target="http://creativecommons.org/licenses/by-sa/3.0/deed.en"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13" Type="http://schemas.openxmlformats.org/officeDocument/2006/relationships/image" Target="../media/image10.jpeg"/><Relationship Id="rId3" Type="http://schemas.openxmlformats.org/officeDocument/2006/relationships/image" Target="../media/image6.jpeg"/><Relationship Id="rId7" Type="http://schemas.openxmlformats.org/officeDocument/2006/relationships/hyperlink" Target="http://commons.wikimedia.org/wiki/User:File_Upload_Bot_(Magnus_Manske)" TargetMode="External"/><Relationship Id="rId12" Type="http://schemas.openxmlformats.org/officeDocument/2006/relationships/hyperlink" Target="http://en.wikipedia.org/wiki/File:%D4%B1%D5%AD%D5%A1%D5%AC%D6%81%D5%AD%D5%A1%D5%B5%D5%AB_%D5%BF%D5%A1%D6%80%D5%A1%D5%A6_%D5%B4%D5%A1%D5%B6%D6%80%D5%A1%D5%B4%D5%A1%D5%BD%D5%B6.jpg" TargetMode="External"/><Relationship Id="rId17" Type="http://schemas.openxmlformats.org/officeDocument/2006/relationships/hyperlink" Target="http://commons.wikimedia.org/wiki/User:Julia_W" TargetMode="External"/><Relationship Id="rId2" Type="http://schemas.openxmlformats.org/officeDocument/2006/relationships/notesSlide" Target="../notesSlides/notesSlide2.xml"/><Relationship Id="rId16" Type="http://schemas.openxmlformats.org/officeDocument/2006/relationships/hyperlink" Target="http://en.wikipedia.org/wiki/File:Foot_binding_shoes_1.jpg" TargetMode="External"/><Relationship Id="rId1" Type="http://schemas.openxmlformats.org/officeDocument/2006/relationships/slideLayout" Target="../slideLayouts/slideLayout12.xml"/><Relationship Id="rId6" Type="http://schemas.openxmlformats.org/officeDocument/2006/relationships/hyperlink" Target="http://commons.wikimedia.org/wiki/File:Patiala_Phulkari.jpg" TargetMode="External"/><Relationship Id="rId11" Type="http://schemas.openxmlformats.org/officeDocument/2006/relationships/image" Target="../media/image9.jpeg"/><Relationship Id="rId5" Type="http://schemas.openxmlformats.org/officeDocument/2006/relationships/image" Target="../media/image7.jpeg"/><Relationship Id="rId15" Type="http://schemas.openxmlformats.org/officeDocument/2006/relationships/image" Target="../media/image11.jpeg"/><Relationship Id="rId10" Type="http://schemas.openxmlformats.org/officeDocument/2006/relationships/hyperlink" Target="http://bodkinandbead.wordpress.com/2010/page/15/" TargetMode="External"/><Relationship Id="rId4" Type="http://schemas.openxmlformats.org/officeDocument/2006/relationships/hyperlink" Target="http://www.driftlessareaartfestival.com/Visual_Artists.html" TargetMode="External"/><Relationship Id="rId9" Type="http://schemas.openxmlformats.org/officeDocument/2006/relationships/image" Target="../media/image8.jpeg"/><Relationship Id="rId14" Type="http://schemas.openxmlformats.org/officeDocument/2006/relationships/hyperlink" Target="http://shirleytreasure.wordpress.com/2008/01/09/weaving-with-emu-feathers/" TargetMode="External"/></Relationships>
</file>

<file path=ppt/slides/_rels/slide20.xml.rels><?xml version="1.0" encoding="UTF-8" standalone="yes"?>
<Relationships xmlns="http://schemas.openxmlformats.org/package/2006/relationships"><Relationship Id="rId8" Type="http://schemas.openxmlformats.org/officeDocument/2006/relationships/hyperlink" Target="http://bigalittlea.com/2009/05/10/mothers-day-our-official-kick-off/" TargetMode="External"/><Relationship Id="rId3" Type="http://schemas.openxmlformats.org/officeDocument/2006/relationships/image" Target="../media/image30.jpeg"/><Relationship Id="rId7"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hyperlink" Target="http://creativecommons.org/licenses/by/2.0/deed.en" TargetMode="External"/><Relationship Id="rId5" Type="http://schemas.openxmlformats.org/officeDocument/2006/relationships/hyperlink" Target="http://commons.wikimedia.org/wiki/User:Sandstein" TargetMode="External"/><Relationship Id="rId4" Type="http://schemas.openxmlformats.org/officeDocument/2006/relationships/hyperlink" Target="http://commons.wikimedia.org/wiki/File:Roketsuzome_printing_wheels.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hyperlink" Target="http://commons.wikimedia.org/wiki/File:Silketrykk.svg" TargetMode="External"/><Relationship Id="rId2" Type="http://schemas.openxmlformats.org/officeDocument/2006/relationships/image" Target="../media/image32.png"/><Relationship Id="rId1" Type="http://schemas.openxmlformats.org/officeDocument/2006/relationships/slideLayout" Target="../slideLayouts/slideLayout12.xml"/><Relationship Id="rId5" Type="http://schemas.openxmlformats.org/officeDocument/2006/relationships/hyperlink" Target="http://creativecommons.org/licenses/by/2.5/deed.en" TargetMode="External"/><Relationship Id="rId4" Type="http://schemas.openxmlformats.org/officeDocument/2006/relationships/hyperlink" Target="http://commons.wikimedia.org/wiki/User:Harrywad"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8" Type="http://schemas.openxmlformats.org/officeDocument/2006/relationships/hyperlink" Target="http://commons.wikimedia.org/wiki/File:Farliberty2.jpg" TargetMode="External"/><Relationship Id="rId3" Type="http://schemas.openxmlformats.org/officeDocument/2006/relationships/hyperlink" Target="http://www.flickr.com/photos/wendycopley/3796582934/" TargetMode="External"/><Relationship Id="rId7" Type="http://schemas.openxmlformats.org/officeDocument/2006/relationships/image" Target="../media/image35.jpeg"/><Relationship Id="rId2" Type="http://schemas.openxmlformats.org/officeDocument/2006/relationships/image" Target="../media/image33.jpeg"/><Relationship Id="rId1" Type="http://schemas.openxmlformats.org/officeDocument/2006/relationships/slideLayout" Target="../slideLayouts/slideLayout12.xml"/><Relationship Id="rId6" Type="http://schemas.openxmlformats.org/officeDocument/2006/relationships/hyperlink" Target="http://www.flickr.com/photos/wayneandwax/6997209612/" TargetMode="External"/><Relationship Id="rId5" Type="http://schemas.openxmlformats.org/officeDocument/2006/relationships/image" Target="../media/image34.jpeg"/><Relationship Id="rId10" Type="http://schemas.openxmlformats.org/officeDocument/2006/relationships/hyperlink" Target="http://creativecommons.org/licenses/by-sa/3.0/deed.en" TargetMode="External"/><Relationship Id="rId4" Type="http://schemas.openxmlformats.org/officeDocument/2006/relationships/hyperlink" Target="http://creativecommons.org/licenses/by-nc-sa/2.0/deed.en" TargetMode="External"/><Relationship Id="rId9" Type="http://schemas.openxmlformats.org/officeDocument/2006/relationships/hyperlink" Target="http://commons.wikimedia.org/w/index.php?title=User:Farliberty&amp;action=edit&amp;redlink=1"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en.wikipedia.org/wiki/File:Gujarat_patola.jpg" TargetMode="External"/><Relationship Id="rId7" Type="http://schemas.openxmlformats.org/officeDocument/2006/relationships/hyperlink" Target="http://commons.wikimedia.org/wiki/User:Tillman" TargetMode="External"/><Relationship Id="rId2" Type="http://schemas.openxmlformats.org/officeDocument/2006/relationships/image" Target="../media/image36.jpeg"/><Relationship Id="rId1" Type="http://schemas.openxmlformats.org/officeDocument/2006/relationships/slideLayout" Target="../slideLayouts/slideLayout12.xml"/><Relationship Id="rId6" Type="http://schemas.openxmlformats.org/officeDocument/2006/relationships/hyperlink" Target="http://commons.wikimedia.org/wiki/File:Ikat_2006.10.jpg" TargetMode="External"/><Relationship Id="rId5" Type="http://schemas.openxmlformats.org/officeDocument/2006/relationships/image" Target="../media/image37.jpeg"/><Relationship Id="rId4" Type="http://schemas.openxmlformats.org/officeDocument/2006/relationships/hyperlink" Target="http://commons.wikimedia.org/wiki/User:Stefan4"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commons.wikimedia.org/wiki/File:Morris_Eyebright_printed_textile_1883.jpg" TargetMode="External"/><Relationship Id="rId2" Type="http://schemas.openxmlformats.org/officeDocument/2006/relationships/image" Target="../media/image38.jpeg"/><Relationship Id="rId1" Type="http://schemas.openxmlformats.org/officeDocument/2006/relationships/slideLayout" Target="../slideLayouts/slideLayout12.xml"/><Relationship Id="rId6" Type="http://schemas.openxmlformats.org/officeDocument/2006/relationships/hyperlink" Target="http://commons.wikimedia.org/wiki/File:Morris_Kennet_indigo_printed_textile_1883.jpg" TargetMode="External"/><Relationship Id="rId5" Type="http://schemas.openxmlformats.org/officeDocument/2006/relationships/image" Target="../media/image39.jpeg"/><Relationship Id="rId4" Type="http://schemas.openxmlformats.org/officeDocument/2006/relationships/hyperlink" Target="http://commons.wikimedia.org/wiki/User:PK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image" Target="../media/image41.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www.vam.ac.uk/content/videos/j/video-jacquard-weaving/" TargetMode="External"/><Relationship Id="rId5" Type="http://schemas.openxmlformats.org/officeDocument/2006/relationships/hyperlink" Target="http://commons.wikimedia.org/wiki/User:PKM" TargetMode="External"/><Relationship Id="rId4" Type="http://schemas.openxmlformats.org/officeDocument/2006/relationships/hyperlink" Target="http://commons.wikimedia.org/wiki/File:Morris_Dove_and_Rose_Detail.jpg"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43.jpeg"/><Relationship Id="rId7" Type="http://schemas.openxmlformats.org/officeDocument/2006/relationships/hyperlink" Target="http://commons.wikimedia.org/wiki/User:David.Monniaux" TargetMode="External"/><Relationship Id="rId2" Type="http://schemas.openxmlformats.org/officeDocument/2006/relationships/image" Target="../media/image42.jpeg"/><Relationship Id="rId1" Type="http://schemas.openxmlformats.org/officeDocument/2006/relationships/slideLayout" Target="../slideLayouts/slideLayout12.xml"/><Relationship Id="rId6" Type="http://schemas.openxmlformats.org/officeDocument/2006/relationships/hyperlink" Target="http://commons.wikimedia.org/wiki/File:Jacquard_loom_p1040320.jpg" TargetMode="External"/><Relationship Id="rId5" Type="http://schemas.openxmlformats.org/officeDocument/2006/relationships/hyperlink" Target="http://commons.wikimedia.org/wiki/User:Nicke_L" TargetMode="External"/><Relationship Id="rId4" Type="http://schemas.openxmlformats.org/officeDocument/2006/relationships/hyperlink" Target="http://commons.wikimedia.org/wiki/File:Jacquard.loom.cards.jpg"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commons.wikimedia.org/wiki/User:ArtProf" TargetMode="External"/><Relationship Id="rId3" Type="http://schemas.openxmlformats.org/officeDocument/2006/relationships/hyperlink" Target="http://commons.wikimedia.org/wiki/File:Brocart_de_soie_fran%C3%A7ais.jpg" TargetMode="External"/><Relationship Id="rId7" Type="http://schemas.openxmlformats.org/officeDocument/2006/relationships/hyperlink" Target="http://commons.wikimedia.org/wiki/File:JacaltecBrocade.jpg" TargetMode="External"/><Relationship Id="rId2" Type="http://schemas.openxmlformats.org/officeDocument/2006/relationships/image" Target="../media/image46.jpeg"/><Relationship Id="rId1" Type="http://schemas.openxmlformats.org/officeDocument/2006/relationships/slideLayout" Target="../slideLayouts/slideLayout16.xml"/><Relationship Id="rId6" Type="http://schemas.openxmlformats.org/officeDocument/2006/relationships/image" Target="../media/image47.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Oreo_Pries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commons.wikimedia.org/wiki/File:ItalianSilkDamask.jpg" TargetMode="External"/><Relationship Id="rId2" Type="http://schemas.openxmlformats.org/officeDocument/2006/relationships/image" Target="../media/image48.jpeg"/><Relationship Id="rId1" Type="http://schemas.openxmlformats.org/officeDocument/2006/relationships/slideLayout" Target="../slideLayouts/slideLayout16.xml"/><Relationship Id="rId4" Type="http://schemas.openxmlformats.org/officeDocument/2006/relationships/hyperlink" Target="http://commons.wikimedia.org/wiki/User:Gugganij"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hyperlink" Target="http://commons.wikimedia.org/wiki/File:Lampas_with_rabbits_silk_and_gold_Iran_or_Irak_14th_century.jpg?uselang=el" TargetMode="External"/><Relationship Id="rId7" Type="http://schemas.openxmlformats.org/officeDocument/2006/relationships/hyperlink" Target="http://commons.wikimedia.org/wiki/File:Lampas_with_phoenix_silk_and_gold_Iran_or_Irak_14th_century.jpg" TargetMode="External"/><Relationship Id="rId2" Type="http://schemas.openxmlformats.org/officeDocument/2006/relationships/image" Target="../media/image49.jpeg"/><Relationship Id="rId1" Type="http://schemas.openxmlformats.org/officeDocument/2006/relationships/slideLayout" Target="../slideLayouts/slideLayout16.xml"/><Relationship Id="rId6" Type="http://schemas.openxmlformats.org/officeDocument/2006/relationships/image" Target="../media/image50.jpeg"/><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World_Imaging"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openshed.blogspot.gr/" TargetMode="External"/><Relationship Id="rId2" Type="http://schemas.openxmlformats.org/officeDocument/2006/relationships/image" Target="../media/image51.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52.png"/><Relationship Id="rId7" Type="http://schemas.openxmlformats.org/officeDocument/2006/relationships/hyperlink" Target="http://www.engr.utk.edu/mse/Textiles/Thermal%20Bonding.htm"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53.jpeg"/><Relationship Id="rId5" Type="http://schemas.openxmlformats.org/officeDocument/2006/relationships/hyperlink" Target="http://commons.wikimedia.org/wiki/User:LaurensvanLieshout" TargetMode="External"/><Relationship Id="rId4" Type="http://schemas.openxmlformats.org/officeDocument/2006/relationships/hyperlink" Target="http://en.wikipedia.org/wiki/File:Calender_process.png" TargetMode="External"/><Relationship Id="rId9" Type="http://schemas.openxmlformats.org/officeDocument/2006/relationships/hyperlink" Target="http://textileengineerr.blogspot.gr/2010/10/textile-glossary-c.html"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commons.wikimedia.org/wiki/File:Moireband.jpg" TargetMode="External"/><Relationship Id="rId2" Type="http://schemas.openxmlformats.org/officeDocument/2006/relationships/image" Target="../media/image55.jpe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Madam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hyperlink" Target="http://commons.wikimedia.org/wiki/File:Larkin_cary_detail.jpg" TargetMode="External"/><Relationship Id="rId2" Type="http://schemas.openxmlformats.org/officeDocument/2006/relationships/image" Target="../media/image56.jpeg"/><Relationship Id="rId1" Type="http://schemas.openxmlformats.org/officeDocument/2006/relationships/slideLayout" Target="../slideLayouts/slideLayout12.xml"/><Relationship Id="rId6" Type="http://schemas.openxmlformats.org/officeDocument/2006/relationships/hyperlink" Target="http://whistlingleafblower.blogspot.gr/" TargetMode="External"/><Relationship Id="rId5" Type="http://schemas.openxmlformats.org/officeDocument/2006/relationships/image" Target="../media/image57.jpeg"/><Relationship Id="rId4" Type="http://schemas.openxmlformats.org/officeDocument/2006/relationships/hyperlink" Target="http://commons.wikimedia.org/w/index.php?title=User:WuTang2&amp;action=edit&amp;redlink=1"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http://creativecommons.org/licenses/by-sa/3.0/deed.en" TargetMode="External"/><Relationship Id="rId3" Type="http://schemas.openxmlformats.org/officeDocument/2006/relationships/image" Target="../media/image12.jpeg"/><Relationship Id="rId7" Type="http://schemas.openxmlformats.org/officeDocument/2006/relationships/hyperlink" Target="http://commons.wikimedia.org/w/index.php?title=User:Madison60&amp;action=edit&amp;redlink=1"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ki/File:Naturally_dyed_skeins.jpg" TargetMode="External"/><Relationship Id="rId5" Type="http://schemas.openxmlformats.org/officeDocument/2006/relationships/image" Target="../media/image13.jpeg"/><Relationship Id="rId4" Type="http://schemas.openxmlformats.org/officeDocument/2006/relationships/hyperlink" Target="http://impendingmending.wordpress.com/tag/wool/"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hyperlink" Target="http://www.flickr.com/photos/archeon/7005577874/" TargetMode="External"/><Relationship Id="rId13" Type="http://schemas.openxmlformats.org/officeDocument/2006/relationships/hyperlink" Target="http://creativecommons.org/licenses/by-nc-sa/3.0/us/" TargetMode="External"/><Relationship Id="rId3" Type="http://schemas.openxmlformats.org/officeDocument/2006/relationships/hyperlink" Target="http://www.texsite.info/" TargetMode="External"/><Relationship Id="rId7" Type="http://schemas.openxmlformats.org/officeDocument/2006/relationships/image" Target="../media/image16.jpeg"/><Relationship Id="rId12" Type="http://schemas.openxmlformats.org/officeDocument/2006/relationships/hyperlink" Target="mailto:capl@washjeff.edu" TargetMode="External"/><Relationship Id="rId2" Type="http://schemas.openxmlformats.org/officeDocument/2006/relationships/image" Target="../media/image14.jpeg"/><Relationship Id="rId1" Type="http://schemas.openxmlformats.org/officeDocument/2006/relationships/slideLayout" Target="../slideLayouts/slideLayout12.xml"/><Relationship Id="rId6" Type="http://schemas.openxmlformats.org/officeDocument/2006/relationships/hyperlink" Target="http://creativecommons.org/licenses/by/2.0/deed.en" TargetMode="External"/><Relationship Id="rId11" Type="http://schemas.openxmlformats.org/officeDocument/2006/relationships/hyperlink" Target="http://capl.washjeff.edu/browseresults.php?langID=2&amp;photoID=4731&amp;size=m" TargetMode="External"/><Relationship Id="rId5" Type="http://schemas.openxmlformats.org/officeDocument/2006/relationships/hyperlink" Target="http://www.flickr.com/photos/hey__paul/8140596642/" TargetMode="External"/><Relationship Id="rId10" Type="http://schemas.openxmlformats.org/officeDocument/2006/relationships/image" Target="../media/image17.jpeg"/><Relationship Id="rId4" Type="http://schemas.openxmlformats.org/officeDocument/2006/relationships/image" Target="../media/image15.jpeg"/><Relationship Id="rId9" Type="http://schemas.openxmlformats.org/officeDocument/2006/relationships/hyperlink" Target="http://creativecommons.org/licenses/by-nd/2.0/deed.e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052736"/>
            <a:ext cx="7772400" cy="1068239"/>
          </a:xfrm>
        </p:spPr>
        <p:txBody>
          <a:bodyPr>
            <a:normAutofit/>
          </a:bodyPr>
          <a:lstStyle/>
          <a:p>
            <a:pPr lvl="1" algn="ctr"/>
            <a:r>
              <a:rPr lang="el-GR" sz="4000" b="1" dirty="0" smtClean="0">
                <a:solidFill>
                  <a:schemeClr val="tx1"/>
                </a:solidFill>
                <a:latin typeface="+mn-lt"/>
              </a:rPr>
              <a:t>Συντήρηση Υφάσματος (Θ)</a:t>
            </a:r>
            <a:endParaRPr lang="el-GR" sz="4000" b="1" dirty="0">
              <a:solidFill>
                <a:schemeClr val="tx1"/>
              </a:solidFill>
              <a:latin typeface="+mn-lt"/>
            </a:endParaRPr>
          </a:p>
        </p:txBody>
      </p:sp>
      <p:sp>
        <p:nvSpPr>
          <p:cNvPr id="3" name="Υπότιτλος 2"/>
          <p:cNvSpPr>
            <a:spLocks noGrp="1"/>
          </p:cNvSpPr>
          <p:nvPr>
            <p:ph type="subTitle" idx="1"/>
          </p:nvPr>
        </p:nvSpPr>
        <p:spPr>
          <a:xfrm>
            <a:off x="0" y="3573016"/>
            <a:ext cx="9144000" cy="1752600"/>
          </a:xfrm>
        </p:spPr>
        <p:txBody>
          <a:bodyPr>
            <a:normAutofit/>
          </a:bodyPr>
          <a:lstStyle/>
          <a:p>
            <a:pPr>
              <a:spcBef>
                <a:spcPts val="600"/>
              </a:spcBef>
              <a:spcAft>
                <a:spcPts val="1800"/>
              </a:spcAft>
            </a:pPr>
            <a:r>
              <a:rPr lang="el-GR" sz="2600" b="1" dirty="0" smtClean="0"/>
              <a:t>Ενότητα 2</a:t>
            </a:r>
            <a:r>
              <a:rPr lang="el-GR" sz="2600" dirty="0" smtClean="0"/>
              <a:t>: </a:t>
            </a:r>
            <a:r>
              <a:rPr lang="el-GR" sz="2600" dirty="0"/>
              <a:t>Τρόποι Διακόσμησης Υφασμάτων</a:t>
            </a:r>
            <a:endParaRPr lang="en-US" sz="2600" dirty="0" smtClean="0"/>
          </a:p>
          <a:p>
            <a:pPr>
              <a:spcBef>
                <a:spcPts val="600"/>
              </a:spcBef>
            </a:pPr>
            <a:r>
              <a:rPr lang="el-GR" sz="2200" dirty="0"/>
              <a:t>Άννα </a:t>
            </a:r>
            <a:r>
              <a:rPr lang="el-GR" sz="2200" dirty="0" err="1"/>
              <a:t>Καρατζάνη</a:t>
            </a:r>
            <a:endParaRPr lang="el-GR" sz="2200" dirty="0"/>
          </a:p>
          <a:p>
            <a:pPr>
              <a:spcBef>
                <a:spcPts val="0"/>
              </a:spcBef>
            </a:pPr>
            <a:r>
              <a:rPr lang="el-GR" sz="2200" dirty="0"/>
              <a:t>Τμήμα Συντήρησης Αρχαιοτήτων &amp; Έργων Τέχνης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3" descr="\\Aias\opencourses\Α_ΥΠΟΣΤΗΡΙΞΗ ΑΝΑΠΤΥΞΗΣ ΑΨΜ\ΜΑΘΗΜΑΤΑ ΣΧΟΛΗ-ΚΑΘΗΓΗΤΗΣ\ΣΓΤΚΣ\ΚΑΡΑΤΖΑΝΗ ΑΝΝΑ\ΣΥΝΤΗΡΗΣΗ ΥΦΑΣΜΑΤΟΣ - Θ\ΕΚΠΑΙΔΕΥΤΙΚΟ ΥΛΙΚΟ\ΨΗΦΙΟΠΟΙΗΣΗ_ΒΕΛΤΙΩΣΗ\apo synantisi_01_11_13\prosthikes 23_11_2013\ΘΕΜΑ.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9298" y="1934275"/>
            <a:ext cx="2125404" cy="17107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Τίτλος 1"/>
          <p:cNvSpPr>
            <a:spLocks noGrp="1"/>
          </p:cNvSpPr>
          <p:nvPr>
            <p:ph type="title"/>
          </p:nvPr>
        </p:nvSpPr>
        <p:spPr/>
        <p:txBody>
          <a:bodyPr/>
          <a:lstStyle/>
          <a:p>
            <a:r>
              <a:rPr lang="el-GR" altLang="el-GR" smtClean="0">
                <a:solidFill>
                  <a:srgbClr val="604A7B"/>
                </a:solidFill>
              </a:rPr>
              <a:t>Είδη κεντήματος (Ελλάδα)</a:t>
            </a:r>
            <a:r>
              <a:rPr lang="en-US" altLang="el-GR" smtClean="0">
                <a:solidFill>
                  <a:srgbClr val="604A7B"/>
                </a:solidFill>
              </a:rPr>
              <a:t> </a:t>
            </a:r>
            <a:r>
              <a:rPr lang="el-GR" altLang="el-GR" sz="3200" b="0" smtClean="0">
                <a:solidFill>
                  <a:srgbClr val="604A7B"/>
                </a:solidFill>
              </a:rPr>
              <a:t>(2 από 2)</a:t>
            </a:r>
            <a:endParaRPr lang="el-GR" altLang="el-GR" smtClean="0">
              <a:solidFill>
                <a:srgbClr val="604A7B"/>
              </a:solidFill>
            </a:endParaRPr>
          </a:p>
        </p:txBody>
      </p:sp>
      <p:pic>
        <p:nvPicPr>
          <p:cNvPr id="1026" name="Picture 2" descr="Λευκό κέντημα&#10;" title="Λευκό κέντημα"/>
          <p:cNvPicPr>
            <a:picLocks noChangeAspect="1" noChangeArrowheads="1"/>
          </p:cNvPicPr>
          <p:nvPr/>
        </p:nvPicPr>
        <p:blipFill>
          <a:blip r:embed="rId3"/>
          <a:srcRect/>
          <a:stretch>
            <a:fillRect/>
          </a:stretch>
        </p:blipFill>
        <p:spPr bwMode="auto">
          <a:xfrm>
            <a:off x="273050" y="1223963"/>
            <a:ext cx="3019425" cy="4100512"/>
          </a:xfrm>
          <a:prstGeom prst="rect">
            <a:avLst/>
          </a:prstGeom>
          <a:noFill/>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15364" name="8 - TextBox"/>
          <p:cNvSpPr txBox="1">
            <a:spLocks noChangeArrowheads="1"/>
          </p:cNvSpPr>
          <p:nvPr/>
        </p:nvSpPr>
        <p:spPr bwMode="auto">
          <a:xfrm>
            <a:off x="271463" y="4924425"/>
            <a:ext cx="1816100" cy="400050"/>
          </a:xfrm>
          <a:prstGeom prst="rect">
            <a:avLst/>
          </a:prstGeom>
          <a:solidFill>
            <a:srgbClr val="604A7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2000">
                <a:solidFill>
                  <a:srgbClr val="FFFFFF"/>
                </a:solidFill>
              </a:rPr>
              <a:t>Λευκό κέντημα</a:t>
            </a:r>
          </a:p>
        </p:txBody>
      </p:sp>
      <p:sp>
        <p:nvSpPr>
          <p:cNvPr id="15365" name="Rectangle 8"/>
          <p:cNvSpPr>
            <a:spLocks noChangeArrowheads="1"/>
          </p:cNvSpPr>
          <p:nvPr/>
        </p:nvSpPr>
        <p:spPr bwMode="auto">
          <a:xfrm>
            <a:off x="271463" y="5346700"/>
            <a:ext cx="30210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l-GR" sz="1200" dirty="0">
                <a:solidFill>
                  <a:srgbClr val="595959"/>
                </a:solidFill>
                <a:latin typeface="Calibri" pitchFamily="34" charset="0"/>
              </a:rPr>
              <a:t>“</a:t>
            </a:r>
            <a:r>
              <a:rPr lang="en-US" altLang="el-GR" sz="1200" dirty="0">
                <a:solidFill>
                  <a:srgbClr val="000000"/>
                </a:solidFill>
                <a:latin typeface="Calibri" pitchFamily="34" charset="0"/>
                <a:hlinkClick r:id="rId4"/>
              </a:rPr>
              <a:t>Embroidered white work drawn thread work detail</a:t>
            </a:r>
            <a:r>
              <a:rPr lang="en-US" altLang="el-GR" sz="1200" dirty="0">
                <a:solidFill>
                  <a:srgbClr val="595959"/>
                </a:solidFill>
                <a:latin typeface="Calibri" pitchFamily="34" charset="0"/>
              </a:rPr>
              <a:t>”,</a:t>
            </a:r>
            <a:r>
              <a:rPr lang="el-GR" altLang="el-GR" sz="1200" dirty="0">
                <a:solidFill>
                  <a:srgbClr val="595959"/>
                </a:solidFill>
                <a:latin typeface="Calibri" pitchFamily="34" charset="0"/>
              </a:rPr>
              <a:t> </a:t>
            </a:r>
            <a:r>
              <a:rPr lang="el-GR" altLang="el-GR" sz="1200" dirty="0" smtClean="0">
                <a:solidFill>
                  <a:srgbClr val="595959"/>
                </a:solidFill>
                <a:latin typeface="Calibri" pitchFamily="34" charset="0"/>
              </a:rPr>
              <a:t>από</a:t>
            </a:r>
            <a:r>
              <a:rPr lang="en-US" altLang="el-GR" sz="1200" dirty="0" smtClean="0">
                <a:solidFill>
                  <a:srgbClr val="595959"/>
                </a:solidFill>
                <a:latin typeface="Calibri" pitchFamily="34" charset="0"/>
              </a:rPr>
              <a:t>  </a:t>
            </a:r>
            <a:r>
              <a:rPr lang="en-US" altLang="el-GR" sz="1200" dirty="0">
                <a:solidFill>
                  <a:srgbClr val="000000"/>
                </a:solidFill>
                <a:latin typeface="Calibri" pitchFamily="34" charset="0"/>
                <a:hlinkClick r:id="rId5"/>
              </a:rPr>
              <a:t>PKM</a:t>
            </a:r>
            <a:r>
              <a:rPr lang="el-GR" altLang="el-GR" sz="1200" dirty="0">
                <a:solidFill>
                  <a:srgbClr val="000000"/>
                </a:solidFill>
                <a:latin typeface="Calibri" pitchFamily="34" charset="0"/>
              </a:rPr>
              <a:t> </a:t>
            </a:r>
            <a:r>
              <a:rPr lang="el-GR" altLang="el-GR" sz="1200" dirty="0" smtClean="0">
                <a:solidFill>
                  <a:srgbClr val="595959"/>
                </a:solidFill>
                <a:latin typeface="Calibri" pitchFamily="34" charset="0"/>
              </a:rPr>
              <a:t>διαθέσιμο ως κοινό κτήμα</a:t>
            </a:r>
            <a:endParaRPr lang="en-US" altLang="el-GR" sz="1200" dirty="0">
              <a:solidFill>
                <a:srgbClr val="000000"/>
              </a:solidFill>
              <a:latin typeface="Calibri" pitchFamily="34" charset="0"/>
            </a:endParaRPr>
          </a:p>
        </p:txBody>
      </p:sp>
      <p:pic>
        <p:nvPicPr>
          <p:cNvPr id="22535" name="Picture 13" descr="C:\Users\user\Desktop\φωτογραφική\DSC05407.JPG" title="Χρωματιστό κέντημα"/>
          <p:cNvPicPr>
            <a:picLocks noChangeAspect="1" noChangeArrowheads="1"/>
          </p:cNvPicPr>
          <p:nvPr/>
        </p:nvPicPr>
        <p:blipFill>
          <a:blip r:embed="rId6"/>
          <a:srcRect/>
          <a:stretch>
            <a:fillRect/>
          </a:stretch>
        </p:blipFill>
        <p:spPr bwMode="auto">
          <a:xfrm>
            <a:off x="3579813" y="1223963"/>
            <a:ext cx="3440112" cy="2579687"/>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5367" name="10 - TextBox"/>
          <p:cNvSpPr txBox="1">
            <a:spLocks noChangeArrowheads="1"/>
          </p:cNvSpPr>
          <p:nvPr/>
        </p:nvSpPr>
        <p:spPr bwMode="auto">
          <a:xfrm>
            <a:off x="4568825" y="1223963"/>
            <a:ext cx="2451100" cy="400050"/>
          </a:xfrm>
          <a:prstGeom prst="rect">
            <a:avLst/>
          </a:prstGeom>
          <a:solidFill>
            <a:srgbClr val="604A7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2000">
                <a:solidFill>
                  <a:srgbClr val="FFFFFF"/>
                </a:solidFill>
              </a:rPr>
              <a:t>Χρωματιστό κέντημα</a:t>
            </a:r>
          </a:p>
        </p:txBody>
      </p:sp>
      <p:sp>
        <p:nvSpPr>
          <p:cNvPr id="15368" name="TextBox 2"/>
          <p:cNvSpPr txBox="1">
            <a:spLocks noChangeArrowheads="1"/>
          </p:cNvSpPr>
          <p:nvPr/>
        </p:nvSpPr>
        <p:spPr bwMode="auto">
          <a:xfrm>
            <a:off x="6948488" y="3513138"/>
            <a:ext cx="1439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200">
                <a:solidFill>
                  <a:srgbClr val="404040"/>
                </a:solidFill>
                <a:latin typeface="Calibri" pitchFamily="34" charset="0"/>
              </a:rPr>
              <a:t>Άννα Καρατζάνη</a:t>
            </a:r>
          </a:p>
        </p:txBody>
      </p:sp>
      <p:pic>
        <p:nvPicPr>
          <p:cNvPr id="22537" name="Picture 14" descr="C:\Users\user\Desktop\φωτογραφική\DSC05329.JPG" title="Χρυσοκεντητική"/>
          <p:cNvPicPr>
            <a:picLocks noChangeAspect="1" noChangeArrowheads="1"/>
          </p:cNvPicPr>
          <p:nvPr/>
        </p:nvPicPr>
        <p:blipFill>
          <a:blip r:embed="rId7"/>
          <a:srcRect l="7437" t="17708" r="4688" b="20833"/>
          <a:stretch>
            <a:fillRect/>
          </a:stretch>
        </p:blipFill>
        <p:spPr bwMode="auto">
          <a:xfrm>
            <a:off x="3575050" y="4124325"/>
            <a:ext cx="4929188" cy="2586038"/>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5370" name="12 - TextBox"/>
          <p:cNvSpPr txBox="1">
            <a:spLocks noChangeArrowheads="1"/>
          </p:cNvSpPr>
          <p:nvPr/>
        </p:nvSpPr>
        <p:spPr bwMode="auto">
          <a:xfrm>
            <a:off x="6624638" y="6310313"/>
            <a:ext cx="1879600" cy="400050"/>
          </a:xfrm>
          <a:prstGeom prst="rect">
            <a:avLst/>
          </a:prstGeom>
          <a:solidFill>
            <a:srgbClr val="604A7B"/>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2000">
                <a:solidFill>
                  <a:srgbClr val="FFFFFF"/>
                </a:solidFill>
              </a:rPr>
              <a:t>Χρυσοκεντητική</a:t>
            </a:r>
          </a:p>
        </p:txBody>
      </p:sp>
      <p:sp>
        <p:nvSpPr>
          <p:cNvPr id="15371" name="TextBox 11"/>
          <p:cNvSpPr txBox="1">
            <a:spLocks noChangeArrowheads="1"/>
          </p:cNvSpPr>
          <p:nvPr/>
        </p:nvSpPr>
        <p:spPr bwMode="auto">
          <a:xfrm>
            <a:off x="2268538" y="6432550"/>
            <a:ext cx="13065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l-GR" altLang="el-GR" sz="1200">
                <a:solidFill>
                  <a:srgbClr val="404040"/>
                </a:solidFill>
                <a:latin typeface="Calibri" pitchFamily="34" charset="0"/>
              </a:rPr>
              <a:t>Άννα Καρατζάνη</a:t>
            </a:r>
          </a:p>
        </p:txBody>
      </p:sp>
      <p:sp>
        <p:nvSpPr>
          <p:cNvPr id="15372" name="Θέση αριθμού διαφάνειας 3"/>
          <p:cNvSpPr>
            <a:spLocks noGrp="1"/>
          </p:cNvSpPr>
          <p:nvPr>
            <p:ph type="sldNum" sz="quarter" idx="12"/>
          </p:nvPr>
        </p:nvSpPr>
        <p:spPr bwMode="auto">
          <a:xfrm>
            <a:off x="6765925" y="645160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507B4DB-5E38-432B-8CE1-F28729DA822B}" type="slidenum">
              <a:rPr lang="el-GR" altLang="el-GR">
                <a:solidFill>
                  <a:srgbClr val="000000"/>
                </a:solidFill>
              </a:rPr>
              <a:pPr eaLnBrk="1" hangingPunct="1"/>
              <a:t>9</a:t>
            </a:fld>
            <a:endParaRPr lang="el-GR" altLang="el-GR">
              <a:solidFill>
                <a:srgbClr val="000000"/>
              </a:solidFill>
            </a:endParaRPr>
          </a:p>
        </p:txBody>
      </p:sp>
    </p:spTree>
    <p:extLst>
      <p:ext uri="{BB962C8B-B14F-4D97-AF65-F5344CB8AC3E}">
        <p14:creationId xmlns:p14="http://schemas.microsoft.com/office/powerpoint/2010/main" val="22180052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 Τίτλος"/>
          <p:cNvSpPr>
            <a:spLocks noGrp="1"/>
          </p:cNvSpPr>
          <p:nvPr>
            <p:ph type="title"/>
          </p:nvPr>
        </p:nvSpPr>
        <p:spPr>
          <a:xfrm>
            <a:off x="428625" y="0"/>
            <a:ext cx="8229600" cy="1143000"/>
          </a:xfrm>
        </p:spPr>
        <p:txBody>
          <a:bodyPr/>
          <a:lstStyle/>
          <a:p>
            <a:r>
              <a:rPr lang="el-GR" altLang="el-GR" sz="4000" b="1" dirty="0" err="1" smtClean="0">
                <a:solidFill>
                  <a:srgbClr val="604A7B"/>
                </a:solidFill>
              </a:rPr>
              <a:t>Χρυσοκεντητική</a:t>
            </a:r>
            <a:r>
              <a:rPr lang="el-GR" altLang="el-GR" sz="4000" b="1" dirty="0" smtClean="0">
                <a:solidFill>
                  <a:srgbClr val="604A7B"/>
                </a:solidFill>
              </a:rPr>
              <a:t> </a:t>
            </a:r>
            <a:r>
              <a:rPr lang="el-GR" altLang="el-GR" sz="3200" b="0" dirty="0" smtClean="0">
                <a:solidFill>
                  <a:srgbClr val="604A7B"/>
                </a:solidFill>
              </a:rPr>
              <a:t>(1 από 4) </a:t>
            </a:r>
            <a:endParaRPr lang="el-GR" altLang="el-GR" b="0" dirty="0" smtClean="0">
              <a:solidFill>
                <a:srgbClr val="604A7B"/>
              </a:solidFill>
            </a:endParaRPr>
          </a:p>
        </p:txBody>
      </p:sp>
      <p:sp>
        <p:nvSpPr>
          <p:cNvPr id="11267" name="2 - Θέση περιεχομένου"/>
          <p:cNvSpPr>
            <a:spLocks noGrp="1"/>
          </p:cNvSpPr>
          <p:nvPr>
            <p:ph idx="1"/>
          </p:nvPr>
        </p:nvSpPr>
        <p:spPr>
          <a:xfrm>
            <a:off x="457200" y="1071563"/>
            <a:ext cx="8229600" cy="5357812"/>
          </a:xfrm>
        </p:spPr>
        <p:txBody>
          <a:bodyPr/>
          <a:lstStyle/>
          <a:p>
            <a:pPr>
              <a:lnSpc>
                <a:spcPct val="110000"/>
              </a:lnSpc>
              <a:spcBef>
                <a:spcPts val="1800"/>
              </a:spcBef>
            </a:pPr>
            <a:r>
              <a:rPr lang="el-GR" altLang="el-GR" sz="2400" smtClean="0"/>
              <a:t>Η χρυσοκεντητική είναι ο πλουσιότερος και πολυτιμότερος κλάδος της νεοελληνικής κεντητικής, του οποίου δείγματα βρίσκουμε και στους τρεις τομείς, της φορεσιάς, του σπιτιού και της εκκλησίας. </a:t>
            </a:r>
          </a:p>
          <a:p>
            <a:pPr>
              <a:lnSpc>
                <a:spcPct val="110000"/>
              </a:lnSpc>
              <a:spcBef>
                <a:spcPts val="1800"/>
              </a:spcBef>
            </a:pPr>
            <a:r>
              <a:rPr lang="el-GR" altLang="el-GR" sz="2400" smtClean="0"/>
              <a:t>Πρόκειται για ανατολική επίδραση που άκμασε στην Ελλάδα κατά τον 4</a:t>
            </a:r>
            <a:r>
              <a:rPr lang="el-GR" altLang="el-GR" sz="2400" baseline="30000" smtClean="0"/>
              <a:t>ο</a:t>
            </a:r>
            <a:r>
              <a:rPr lang="el-GR" altLang="el-GR" sz="2400" smtClean="0"/>
              <a:t> μ.Χ. αιώνα και διατηρήθηκε σε ολόκληρη τη διάρκεια της βυζαντινής εποχής, τροφοδοτώντας τόσο τη βυζαντινή αυλή, όσο και την Εκκλησία.</a:t>
            </a:r>
          </a:p>
          <a:p>
            <a:pPr>
              <a:lnSpc>
                <a:spcPct val="110000"/>
              </a:lnSpc>
              <a:spcBef>
                <a:spcPts val="1800"/>
              </a:spcBef>
            </a:pPr>
            <a:r>
              <a:rPr lang="el-GR" altLang="el-GR" sz="2400" smtClean="0"/>
              <a:t>Κατά τον 18</a:t>
            </a:r>
            <a:r>
              <a:rPr lang="el-GR" altLang="el-GR" sz="2400" baseline="30000" smtClean="0"/>
              <a:t>ο</a:t>
            </a:r>
            <a:r>
              <a:rPr lang="el-GR" altLang="el-GR" sz="2400" smtClean="0"/>
              <a:t> αιώνα, η χρυσοκεντητική παρουσιάζει καινούρια άνθηση στον ελληνικό χώρο και εξελίσσεται σε ανδρική κυρίως χειροτεχνία.</a:t>
            </a:r>
          </a:p>
        </p:txBody>
      </p:sp>
      <p:sp>
        <p:nvSpPr>
          <p:cNvPr id="4" name="3 - Θέση αριθμού διαφάνειας"/>
          <p:cNvSpPr>
            <a:spLocks noGrp="1"/>
          </p:cNvSpPr>
          <p:nvPr>
            <p:ph type="sldNum" sz="quarter" idx="12"/>
          </p:nvPr>
        </p:nvSpPr>
        <p:spPr/>
        <p:txBody>
          <a:bodyPr/>
          <a:lstStyle/>
          <a:p>
            <a:pPr>
              <a:defRPr/>
            </a:pPr>
            <a:fld id="{901F1002-1B5C-43F9-816C-EEC3A4724BB2}"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7996309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 Τίτλος"/>
          <p:cNvSpPr>
            <a:spLocks noGrp="1"/>
          </p:cNvSpPr>
          <p:nvPr>
            <p:ph type="title"/>
          </p:nvPr>
        </p:nvSpPr>
        <p:spPr/>
        <p:txBody>
          <a:bodyPr/>
          <a:lstStyle/>
          <a:p>
            <a:r>
              <a:rPr lang="el-GR" altLang="el-GR" sz="4000" b="1" dirty="0" err="1" smtClean="0">
                <a:solidFill>
                  <a:srgbClr val="604A7B"/>
                </a:solidFill>
              </a:rPr>
              <a:t>Χρυσοκεντητική</a:t>
            </a:r>
            <a:r>
              <a:rPr lang="el-GR" altLang="el-GR" dirty="0" smtClean="0">
                <a:solidFill>
                  <a:srgbClr val="604A7B"/>
                </a:solidFill>
              </a:rPr>
              <a:t> </a:t>
            </a:r>
            <a:r>
              <a:rPr lang="el-GR" altLang="el-GR" sz="3200" b="0" dirty="0" smtClean="0">
                <a:solidFill>
                  <a:srgbClr val="604A7B"/>
                </a:solidFill>
              </a:rPr>
              <a:t>(2 από 4) </a:t>
            </a:r>
            <a:endParaRPr lang="el-GR" altLang="el-GR" b="0" dirty="0" smtClean="0">
              <a:solidFill>
                <a:srgbClr val="604A7B"/>
              </a:solidFill>
            </a:endParaRPr>
          </a:p>
        </p:txBody>
      </p:sp>
      <p:sp>
        <p:nvSpPr>
          <p:cNvPr id="12291" name="2 - Θέση περιεχομένου"/>
          <p:cNvSpPr>
            <a:spLocks noGrp="1"/>
          </p:cNvSpPr>
          <p:nvPr>
            <p:ph idx="1"/>
          </p:nvPr>
        </p:nvSpPr>
        <p:spPr/>
        <p:txBody>
          <a:bodyPr/>
          <a:lstStyle/>
          <a:p>
            <a:r>
              <a:rPr lang="el-GR" altLang="el-GR" sz="2400" dirty="0" smtClean="0"/>
              <a:t>Υπήρχαν δύο τεχνικές, η </a:t>
            </a:r>
            <a:r>
              <a:rPr lang="el-GR" altLang="el-GR" sz="2400" b="1" dirty="0" err="1" smtClean="0"/>
              <a:t>τερζήδικη</a:t>
            </a:r>
            <a:r>
              <a:rPr lang="el-GR" altLang="el-GR" sz="2400" b="1" dirty="0" smtClean="0"/>
              <a:t> </a:t>
            </a:r>
            <a:r>
              <a:rPr lang="el-GR" altLang="el-GR" sz="2400" dirty="0" smtClean="0"/>
              <a:t>και η </a:t>
            </a:r>
            <a:r>
              <a:rPr lang="el-GR" altLang="el-GR" sz="2400" b="1" dirty="0" err="1" smtClean="0"/>
              <a:t>συρμακέσικη</a:t>
            </a:r>
            <a:r>
              <a:rPr lang="el-GR" altLang="el-GR" sz="2400" dirty="0" smtClean="0"/>
              <a:t>. </a:t>
            </a:r>
          </a:p>
          <a:p>
            <a:pPr lvl="1"/>
            <a:r>
              <a:rPr lang="el-GR" altLang="el-GR" sz="2400" dirty="0" smtClean="0"/>
              <a:t>Η τεχνική των τερζήδων συνίσταται στο κέντημα ενός καθορισμένου σχεδίου πάνω σε χαρτί, που ραβόταν πρόχειρα πάνω στο ύφασμα που επρόκειτο να διακοσμηθεί. </a:t>
            </a:r>
          </a:p>
          <a:p>
            <a:pPr lvl="1"/>
            <a:r>
              <a:rPr lang="el-GR" altLang="el-GR" sz="2400" dirty="0" smtClean="0"/>
              <a:t>Το κέντημα γινόταν με το κάρφωμα, δηλαδή το στερέωμα με κρυφές βελονιές, ενός χρυσού ή αργυρού στριφτού κορδονιού και ακολουθούσε το περίγραμμα του σχεδίου. </a:t>
            </a:r>
          </a:p>
          <a:p>
            <a:pPr lvl="1"/>
            <a:r>
              <a:rPr lang="el-GR" altLang="el-GR" sz="2400" dirty="0" smtClean="0"/>
              <a:t>Όταν το κέντημα ολοκληρωνόταν, αφαιρούσαν το χαρτί και στην καλή όψη ου υφάσματος έμενε ο χρυσός διάκοσμος σ' όλη του τη λάμψη</a:t>
            </a:r>
          </a:p>
        </p:txBody>
      </p:sp>
      <p:sp>
        <p:nvSpPr>
          <p:cNvPr id="4" name="3 - Θέση αριθμού διαφάνειας"/>
          <p:cNvSpPr>
            <a:spLocks noGrp="1"/>
          </p:cNvSpPr>
          <p:nvPr>
            <p:ph type="sldNum" sz="quarter" idx="12"/>
          </p:nvPr>
        </p:nvSpPr>
        <p:spPr/>
        <p:txBody>
          <a:bodyPr/>
          <a:lstStyle/>
          <a:p>
            <a:pPr>
              <a:defRPr/>
            </a:pPr>
            <a:fld id="{902AB9D5-10D1-4A7B-91BC-C4B934736028}"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1652350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 Τίτλος"/>
          <p:cNvSpPr>
            <a:spLocks noGrp="1"/>
          </p:cNvSpPr>
          <p:nvPr>
            <p:ph type="title"/>
          </p:nvPr>
        </p:nvSpPr>
        <p:spPr/>
        <p:txBody>
          <a:bodyPr/>
          <a:lstStyle/>
          <a:p>
            <a:r>
              <a:rPr lang="el-GR" altLang="el-GR" sz="4000" b="1" dirty="0" err="1" smtClean="0">
                <a:solidFill>
                  <a:srgbClr val="604A7B"/>
                </a:solidFill>
              </a:rPr>
              <a:t>Χρυσοκεντητική</a:t>
            </a:r>
            <a:r>
              <a:rPr lang="el-GR" altLang="el-GR" sz="4000" b="1" dirty="0" smtClean="0">
                <a:solidFill>
                  <a:srgbClr val="604A7B"/>
                </a:solidFill>
              </a:rPr>
              <a:t> </a:t>
            </a:r>
            <a:r>
              <a:rPr lang="el-GR" altLang="el-GR" sz="3200" b="0" dirty="0" smtClean="0">
                <a:solidFill>
                  <a:srgbClr val="604A7B"/>
                </a:solidFill>
              </a:rPr>
              <a:t>(3 από 4) </a:t>
            </a:r>
            <a:endParaRPr lang="el-GR" altLang="el-GR" b="0" dirty="0" smtClean="0">
              <a:solidFill>
                <a:srgbClr val="604A7B"/>
              </a:solidFill>
            </a:endParaRPr>
          </a:p>
        </p:txBody>
      </p:sp>
      <p:sp>
        <p:nvSpPr>
          <p:cNvPr id="13315" name="2 - Θέση περιεχομένου"/>
          <p:cNvSpPr>
            <a:spLocks noGrp="1"/>
          </p:cNvSpPr>
          <p:nvPr>
            <p:ph idx="1"/>
          </p:nvPr>
        </p:nvSpPr>
        <p:spPr>
          <a:xfrm>
            <a:off x="285750" y="1196975"/>
            <a:ext cx="8572500" cy="5089525"/>
          </a:xfrm>
        </p:spPr>
        <p:txBody>
          <a:bodyPr>
            <a:normAutofit lnSpcReduction="10000"/>
          </a:bodyPr>
          <a:lstStyle/>
          <a:p>
            <a:pPr>
              <a:lnSpc>
                <a:spcPct val="114000"/>
              </a:lnSpc>
              <a:spcBef>
                <a:spcPts val="1800"/>
              </a:spcBef>
            </a:pPr>
            <a:r>
              <a:rPr lang="el-GR" altLang="el-GR" sz="2400" dirty="0" smtClean="0"/>
              <a:t>Στη </a:t>
            </a:r>
            <a:r>
              <a:rPr lang="el-GR" altLang="el-GR" sz="2400" dirty="0" err="1" smtClean="0"/>
              <a:t>συρμακέσικη</a:t>
            </a:r>
            <a:r>
              <a:rPr lang="el-GR" altLang="el-GR" sz="2400" dirty="0" smtClean="0"/>
              <a:t> τεχνική ο τεχνίτης δε χρησιμοποιούσε στριφτό κορδόνι, αλλά λεπτή χρυσή ή μεταξωτή κλωστή την οποία κάρφωνε, με μικρές βελονιές στην καλή όψη του υφάσματος, ακολουθώντας το περίγραμμα του σχεδίου. </a:t>
            </a:r>
          </a:p>
          <a:p>
            <a:pPr>
              <a:lnSpc>
                <a:spcPct val="114000"/>
              </a:lnSpc>
              <a:spcBef>
                <a:spcPts val="1800"/>
              </a:spcBef>
            </a:pPr>
            <a:r>
              <a:rPr lang="el-GR" altLang="el-GR" sz="2400" dirty="0" smtClean="0"/>
              <a:t>H </a:t>
            </a:r>
            <a:r>
              <a:rPr lang="el-GR" altLang="el-GR" sz="2400" dirty="0" err="1" smtClean="0"/>
              <a:t>συρμακέσικη</a:t>
            </a:r>
            <a:r>
              <a:rPr lang="el-GR" altLang="el-GR" sz="2400" dirty="0" smtClean="0"/>
              <a:t> τεχνική είναι δυσκολότερη από την </a:t>
            </a:r>
            <a:r>
              <a:rPr lang="el-GR" altLang="el-GR" sz="2400" dirty="0" err="1" smtClean="0"/>
              <a:t>τερζήδικη</a:t>
            </a:r>
            <a:r>
              <a:rPr lang="el-GR" altLang="el-GR" sz="2400" dirty="0" smtClean="0"/>
              <a:t>, και χρησιμοποιείται συνήθως για τα υφάσματα των εκκλησιών και λίγα, εκλεκτά κομμάτια της φορεσιάς ή του σπιτιού, κυρίως φέσια και στολίσματα του κρεβατιού. </a:t>
            </a:r>
          </a:p>
          <a:p>
            <a:pPr>
              <a:lnSpc>
                <a:spcPct val="114000"/>
              </a:lnSpc>
              <a:spcBef>
                <a:spcPts val="1800"/>
              </a:spcBef>
            </a:pPr>
            <a:r>
              <a:rPr lang="el-GR" altLang="el-GR" sz="2400" dirty="0" smtClean="0"/>
              <a:t>Στα εκκλησιαστικά κεντήματα, χρησιμοποιούνται και λεπτότατα πολύχρωμα μετάξια, κυρίως για τα γυμνά μέρη των σωμάτων στις παραστάσεις του κεντήματος.</a:t>
            </a:r>
          </a:p>
          <a:p>
            <a:pPr>
              <a:lnSpc>
                <a:spcPct val="114000"/>
              </a:lnSpc>
              <a:spcBef>
                <a:spcPts val="1800"/>
              </a:spcBef>
            </a:pPr>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54AB6E4F-68CA-444B-AA76-F92A0FBBBA5E}"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2767706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 Τίτλος"/>
          <p:cNvSpPr>
            <a:spLocks noGrp="1"/>
          </p:cNvSpPr>
          <p:nvPr>
            <p:ph type="title"/>
          </p:nvPr>
        </p:nvSpPr>
        <p:spPr>
          <a:xfrm>
            <a:off x="500063" y="0"/>
            <a:ext cx="8229600" cy="1143000"/>
          </a:xfrm>
        </p:spPr>
        <p:txBody>
          <a:bodyPr/>
          <a:lstStyle/>
          <a:p>
            <a:r>
              <a:rPr lang="el-GR" altLang="el-GR" sz="4000" b="1" smtClean="0">
                <a:solidFill>
                  <a:srgbClr val="604A7B"/>
                </a:solidFill>
              </a:rPr>
              <a:t>Χρυσοκεντητική</a:t>
            </a:r>
            <a:r>
              <a:rPr lang="el-GR" altLang="el-GR" smtClean="0">
                <a:solidFill>
                  <a:srgbClr val="604A7B"/>
                </a:solidFill>
              </a:rPr>
              <a:t> </a:t>
            </a:r>
            <a:r>
              <a:rPr lang="el-GR" altLang="el-GR" sz="3200" smtClean="0">
                <a:solidFill>
                  <a:srgbClr val="604A7B"/>
                </a:solidFill>
              </a:rPr>
              <a:t>(4 από 4) </a:t>
            </a:r>
            <a:endParaRPr lang="el-GR" altLang="el-GR" smtClean="0">
              <a:solidFill>
                <a:srgbClr val="604A7B"/>
              </a:solidFill>
            </a:endParaRPr>
          </a:p>
        </p:txBody>
      </p:sp>
      <p:sp>
        <p:nvSpPr>
          <p:cNvPr id="4" name="3 - Θέση αριθμού διαφάνειας"/>
          <p:cNvSpPr>
            <a:spLocks noGrp="1"/>
          </p:cNvSpPr>
          <p:nvPr>
            <p:ph type="sldNum" sz="quarter" idx="12"/>
          </p:nvPr>
        </p:nvSpPr>
        <p:spPr/>
        <p:txBody>
          <a:bodyPr/>
          <a:lstStyle/>
          <a:p>
            <a:pPr>
              <a:defRPr/>
            </a:pPr>
            <a:fld id="{E203C465-0B1C-4BF2-B401-ECF144802DCC}" type="slidenum">
              <a:rPr lang="el-GR" smtClean="0">
                <a:solidFill>
                  <a:prstClr val="black"/>
                </a:solidFill>
              </a:rPr>
              <a:pPr>
                <a:defRPr/>
              </a:pPr>
              <a:t>13</a:t>
            </a:fld>
            <a:endParaRPr lang="el-GR">
              <a:solidFill>
                <a:prstClr val="black"/>
              </a:solidFill>
            </a:endParaRPr>
          </a:p>
        </p:txBody>
      </p:sp>
      <p:pic>
        <p:nvPicPr>
          <p:cNvPr id="14340" name="Picture 4" descr="C:\Users\user\Pictures\PhD-photos\OBJECTS\Objects_Greece\MBC\Βυφ.69_επιγονάτιο\16x-after 3b.bmp"/>
          <p:cNvPicPr>
            <a:picLocks noChangeAspect="1" noChangeArrowheads="1"/>
          </p:cNvPicPr>
          <p:nvPr/>
        </p:nvPicPr>
        <p:blipFill>
          <a:blip r:embed="rId2">
            <a:extLst>
              <a:ext uri="{28A0092B-C50C-407E-A947-70E740481C1C}">
                <a14:useLocalDpi xmlns:a14="http://schemas.microsoft.com/office/drawing/2010/main" val="0"/>
              </a:ext>
            </a:extLst>
          </a:blip>
          <a:srcRect r="5701"/>
          <a:stretch>
            <a:fillRect/>
          </a:stretch>
        </p:blipFill>
        <p:spPr bwMode="auto">
          <a:xfrm>
            <a:off x="571500" y="3714750"/>
            <a:ext cx="2500313" cy="264795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14341" name="Picture 5" descr="C:\Users\user\Pictures\PhD-photos\OBJECTS\Objects_Greece\THESSALONIKI\0000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071563"/>
            <a:ext cx="3455988" cy="2408237"/>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2" name="11 - TextBox"/>
          <p:cNvSpPr txBox="1"/>
          <p:nvPr/>
        </p:nvSpPr>
        <p:spPr>
          <a:xfrm>
            <a:off x="4714874" y="5517232"/>
            <a:ext cx="3602039" cy="677108"/>
          </a:xfrm>
          <a:prstGeom prst="rect">
            <a:avLst/>
          </a:prstGeom>
          <a:solidFill>
            <a:schemeClr val="accent4">
              <a:lumMod val="75000"/>
            </a:schemeClr>
          </a:solidFill>
        </p:spPr>
        <p:txBody>
          <a:bodyPr wrap="square">
            <a:spAutoFit/>
          </a:bodyPr>
          <a:lstStyle/>
          <a:p>
            <a:pPr>
              <a:defRPr/>
            </a:pPr>
            <a:r>
              <a:rPr lang="el-GR" sz="1900" dirty="0">
                <a:solidFill>
                  <a:prstClr val="white"/>
                </a:solidFill>
                <a:latin typeface="Calibri"/>
              </a:rPr>
              <a:t>Λεπτομέρειες από δείγματα εκκλησιαστικής </a:t>
            </a:r>
            <a:r>
              <a:rPr lang="el-GR" sz="1900" dirty="0" err="1">
                <a:solidFill>
                  <a:prstClr val="white"/>
                </a:solidFill>
                <a:latin typeface="Calibri"/>
              </a:rPr>
              <a:t>χρυσοκεντητικής</a:t>
            </a:r>
            <a:r>
              <a:rPr lang="el-GR" sz="1900" dirty="0">
                <a:solidFill>
                  <a:prstClr val="white"/>
                </a:solidFill>
                <a:latin typeface="Calibri"/>
              </a:rPr>
              <a:t>.</a:t>
            </a:r>
          </a:p>
        </p:txBody>
      </p:sp>
      <p:pic>
        <p:nvPicPr>
          <p:cNvPr id="14343" name="Picture 2" descr="C:\Users\user\Pictures\PhD-photos\OBJECTS\Objects_Greece\THESSALONIKI\000022.JPG"/>
          <p:cNvPicPr>
            <a:picLocks noChangeAspect="1" noChangeArrowheads="1"/>
          </p:cNvPicPr>
          <p:nvPr/>
        </p:nvPicPr>
        <p:blipFill>
          <a:blip r:embed="rId4">
            <a:extLst>
              <a:ext uri="{28A0092B-C50C-407E-A947-70E740481C1C}">
                <a14:useLocalDpi xmlns:a14="http://schemas.microsoft.com/office/drawing/2010/main" val="0"/>
              </a:ext>
            </a:extLst>
          </a:blip>
          <a:srcRect t="8015"/>
          <a:stretch>
            <a:fillRect/>
          </a:stretch>
        </p:blipFill>
        <p:spPr bwMode="auto">
          <a:xfrm>
            <a:off x="4714875" y="1071563"/>
            <a:ext cx="3602038" cy="409892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8 - TextBox"/>
          <p:cNvSpPr txBox="1"/>
          <p:nvPr/>
        </p:nvSpPr>
        <p:spPr>
          <a:xfrm>
            <a:off x="3122612" y="3709987"/>
            <a:ext cx="1500188" cy="276225"/>
          </a:xfrm>
          <a:prstGeom prst="rect">
            <a:avLst/>
          </a:prstGeom>
          <a:noFill/>
        </p:spPr>
        <p:txBody>
          <a:bodyPr>
            <a:spAutoFit/>
          </a:bodyPr>
          <a:lstStyle/>
          <a:p>
            <a:pPr algn="ctr">
              <a:defRPr/>
            </a:pPr>
            <a:r>
              <a:rPr lang="el-GR" sz="1200" dirty="0">
                <a:solidFill>
                  <a:prstClr val="black">
                    <a:lumMod val="75000"/>
                    <a:lumOff val="25000"/>
                  </a:prstClr>
                </a:solidFill>
                <a:latin typeface="Calibri"/>
              </a:rPr>
              <a:t>Άννα Καρατζάνη</a:t>
            </a:r>
          </a:p>
        </p:txBody>
      </p:sp>
    </p:spTree>
    <p:extLst>
      <p:ext uri="{BB962C8B-B14F-4D97-AF65-F5344CB8AC3E}">
        <p14:creationId xmlns:p14="http://schemas.microsoft.com/office/powerpoint/2010/main" val="4287450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Τύπωμα υφασμάτων</a:t>
            </a:r>
          </a:p>
        </p:txBody>
      </p:sp>
      <p:sp>
        <p:nvSpPr>
          <p:cNvPr id="7171"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Υπάρχουν τρεις βασικές μέθοδοι τυπώματος των υφασμάτων:</a:t>
            </a:r>
          </a:p>
          <a:p>
            <a:pPr lvl="1" eaLnBrk="1" hangingPunct="1">
              <a:lnSpc>
                <a:spcPct val="120000"/>
              </a:lnSpc>
              <a:spcBef>
                <a:spcPts val="1200"/>
              </a:spcBef>
            </a:pPr>
            <a:r>
              <a:rPr lang="el-GR" altLang="el-GR" sz="2400" dirty="0" smtClean="0">
                <a:cs typeface="Arial" charset="0"/>
              </a:rPr>
              <a:t>Εγχάρακτες ξύλινες «σφραγίδες»,</a:t>
            </a:r>
          </a:p>
          <a:p>
            <a:pPr lvl="1" eaLnBrk="1" hangingPunct="1">
              <a:lnSpc>
                <a:spcPct val="120000"/>
              </a:lnSpc>
              <a:spcBef>
                <a:spcPts val="1200"/>
              </a:spcBef>
            </a:pPr>
            <a:r>
              <a:rPr lang="el-GR" altLang="el-GR" sz="2400" dirty="0" smtClean="0">
                <a:cs typeface="Arial" charset="0"/>
              </a:rPr>
              <a:t>Εγχάρακτοι χάλκινοι </a:t>
            </a:r>
            <a:r>
              <a:rPr lang="el-GR" altLang="el-GR" sz="2400" dirty="0" err="1" smtClean="0">
                <a:cs typeface="Arial" charset="0"/>
              </a:rPr>
              <a:t>κυλίνδροι</a:t>
            </a:r>
            <a:r>
              <a:rPr lang="el-GR" altLang="el-GR" sz="2400" dirty="0" smtClean="0">
                <a:cs typeface="Arial" charset="0"/>
              </a:rPr>
              <a:t>,</a:t>
            </a:r>
          </a:p>
          <a:p>
            <a:pPr lvl="1" eaLnBrk="1" hangingPunct="1">
              <a:lnSpc>
                <a:spcPct val="120000"/>
              </a:lnSpc>
              <a:spcBef>
                <a:spcPts val="1200"/>
              </a:spcBef>
            </a:pPr>
            <a:r>
              <a:rPr lang="el-GR" altLang="el-GR" sz="2400" dirty="0" smtClean="0">
                <a:cs typeface="Arial" charset="0"/>
              </a:rPr>
              <a:t>Μέθοδος της μεταξοτυπίας (</a:t>
            </a:r>
            <a:r>
              <a:rPr lang="en-US" altLang="el-GR" sz="2400" dirty="0" smtClean="0">
                <a:cs typeface="Arial" charset="0"/>
              </a:rPr>
              <a:t>screen printing)</a:t>
            </a:r>
            <a:r>
              <a:rPr lang="el-GR" altLang="el-GR" sz="2400" dirty="0" smtClean="0">
                <a:cs typeface="Arial" charset="0"/>
              </a:rPr>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453189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07504" y="0"/>
            <a:ext cx="8928992" cy="908720"/>
          </a:xfrm>
        </p:spPr>
        <p:txBody>
          <a:bodyPr>
            <a:normAutofit/>
          </a:bodyPr>
          <a:lstStyle/>
          <a:p>
            <a:r>
              <a:rPr lang="el-GR" dirty="0"/>
              <a:t>Εγχάρακτες ξύλινες </a:t>
            </a:r>
            <a:r>
              <a:rPr lang="el-GR" dirty="0" smtClean="0"/>
              <a:t>σφραγίδες </a:t>
            </a:r>
            <a:r>
              <a:rPr lang="el-GR" sz="3200" b="0" dirty="0" smtClean="0"/>
              <a:t>(1 από 2)</a:t>
            </a:r>
            <a:endParaRPr lang="el-GR" sz="3200" b="0" dirty="0"/>
          </a:p>
        </p:txBody>
      </p:sp>
      <p:sp>
        <p:nvSpPr>
          <p:cNvPr id="8195" name="2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Το σχέδιο χαράσσεται πάνω στο ξύλο, ώστε να δημιουργηθεί μια ανάγλυφη επιφάνεια</a:t>
            </a:r>
            <a:r>
              <a:rPr lang="el-GR" altLang="el-GR" sz="2400" dirty="0">
                <a:cs typeface="Arial" charset="0"/>
              </a:rPr>
              <a:t>,</a:t>
            </a:r>
            <a:endParaRPr lang="el-GR" altLang="el-GR" sz="2400" dirty="0" smtClean="0">
              <a:cs typeface="Arial" charset="0"/>
            </a:endParaRPr>
          </a:p>
          <a:p>
            <a:pPr eaLnBrk="1" hangingPunct="1">
              <a:lnSpc>
                <a:spcPct val="120000"/>
              </a:lnSpc>
              <a:spcBef>
                <a:spcPts val="1200"/>
              </a:spcBef>
            </a:pPr>
            <a:r>
              <a:rPr lang="el-GR" altLang="el-GR" sz="2400" dirty="0" smtClean="0">
                <a:cs typeface="Arial" charset="0"/>
              </a:rPr>
              <a:t>Το ξύλο-σφραγίδα βουτιέται στο χρώμα/βαφή και πιέζεται πάνω στο τεντωμένο ύφασμα μέχρι να καλυφθεί όλη η επιφάνεια του,</a:t>
            </a:r>
          </a:p>
          <a:p>
            <a:pPr lvl="1" eaLnBrk="1" hangingPunct="1">
              <a:lnSpc>
                <a:spcPct val="120000"/>
              </a:lnSpc>
              <a:spcBef>
                <a:spcPts val="1200"/>
              </a:spcBef>
            </a:pPr>
            <a:r>
              <a:rPr lang="el-GR" altLang="el-GR" sz="2400" dirty="0" smtClean="0">
                <a:cs typeface="Arial" charset="0"/>
              </a:rPr>
              <a:t>Κάθε χρώμα απαιτεί διαφορετική σφραγίδα,</a:t>
            </a:r>
          </a:p>
          <a:p>
            <a:pPr lvl="1" eaLnBrk="1" hangingPunct="1">
              <a:lnSpc>
                <a:spcPct val="120000"/>
              </a:lnSpc>
              <a:spcBef>
                <a:spcPts val="1200"/>
              </a:spcBef>
            </a:pPr>
            <a:r>
              <a:rPr lang="el-GR" altLang="el-GR" sz="2400" dirty="0" smtClean="0">
                <a:cs typeface="Arial" charset="0"/>
              </a:rPr>
              <a:t>Το ύφασμα πρέπει να είναι στεγνό πριν προστεθεί το επόμενο χρώμα.</a:t>
            </a:r>
          </a:p>
          <a:p>
            <a:pPr eaLnBrk="1" hangingPunct="1">
              <a:lnSpc>
                <a:spcPct val="120000"/>
              </a:lnSpc>
              <a:spcBef>
                <a:spcPts val="1200"/>
              </a:spcBef>
            </a:pPr>
            <a:endParaRPr lang="el-GR" alt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1667305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3757" y="0"/>
            <a:ext cx="8856984" cy="908720"/>
          </a:xfrm>
        </p:spPr>
        <p:txBody>
          <a:bodyPr>
            <a:normAutofit/>
          </a:bodyPr>
          <a:lstStyle/>
          <a:p>
            <a:r>
              <a:rPr lang="el-GR" dirty="0">
                <a:solidFill>
                  <a:srgbClr val="8064A2">
                    <a:lumMod val="75000"/>
                  </a:srgbClr>
                </a:solidFill>
              </a:rPr>
              <a:t>Εγχάρακτες ξύλινες σφραγίδες </a:t>
            </a:r>
            <a:r>
              <a:rPr lang="el-GR" sz="3200" b="0" dirty="0" smtClean="0">
                <a:solidFill>
                  <a:srgbClr val="8064A2">
                    <a:lumMod val="75000"/>
                  </a:srgbClr>
                </a:solidFill>
              </a:rPr>
              <a:t>(2 </a:t>
            </a:r>
            <a:r>
              <a:rPr lang="el-GR" sz="3200" b="0" dirty="0">
                <a:solidFill>
                  <a:srgbClr val="8064A2">
                    <a:lumMod val="75000"/>
                  </a:srgbClr>
                </a:solidFill>
              </a:rPr>
              <a:t>από 2)</a:t>
            </a:r>
            <a:endParaRPr lang="el-GR" dirty="0"/>
          </a:p>
        </p:txBody>
      </p:sp>
      <p:pic>
        <p:nvPicPr>
          <p:cNvPr id="11266" name="Picture 2" descr="Εφαρμογή της τεχνικής του τυπώματος με ξύλινη σφραγίδα.&#10;" title="Εφαρμογή της τεχνικής του τυπώματος με ξύλινη σφραγίδ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757" y="2124013"/>
            <a:ext cx="2664296" cy="4132827"/>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9220" name="7 - TextBox"/>
          <p:cNvSpPr txBox="1">
            <a:spLocks noChangeArrowheads="1"/>
          </p:cNvSpPr>
          <p:nvPr/>
        </p:nvSpPr>
        <p:spPr bwMode="auto">
          <a:xfrm>
            <a:off x="130902" y="1052736"/>
            <a:ext cx="2677151" cy="1015663"/>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Εφαρμογή της τεχνικής του τυπώματος με ξύλινη σφραγίδα</a:t>
            </a:r>
          </a:p>
        </p:txBody>
      </p:sp>
      <p:sp>
        <p:nvSpPr>
          <p:cNvPr id="14" name="Rectangle 8"/>
          <p:cNvSpPr/>
          <p:nvPr/>
        </p:nvSpPr>
        <p:spPr>
          <a:xfrm>
            <a:off x="143757" y="6256840"/>
            <a:ext cx="2664296" cy="553998"/>
          </a:xfrm>
          <a:prstGeom prst="rect">
            <a:avLst/>
          </a:prstGeom>
        </p:spPr>
        <p:txBody>
          <a:bodyPr wrap="square">
            <a:spAutoFit/>
          </a:bodyPr>
          <a:lstStyle/>
          <a:p>
            <a:pPr algn="ctr"/>
            <a:r>
              <a:rPr lang="en-US" sz="1000" dirty="0" smtClean="0">
                <a:solidFill>
                  <a:prstClr val="black">
                    <a:lumMod val="65000"/>
                    <a:lumOff val="35000"/>
                  </a:prstClr>
                </a:solidFill>
                <a:latin typeface="Calibri"/>
              </a:rPr>
              <a:t>“</a:t>
            </a:r>
            <a:r>
              <a:rPr lang="en-US" sz="1000" dirty="0">
                <a:solidFill>
                  <a:prstClr val="black"/>
                </a:solidFill>
                <a:latin typeface="Calibri"/>
                <a:hlinkClick r:id="rId4"/>
              </a:rPr>
              <a:t>Woman doing Block Printing at </a:t>
            </a:r>
            <a:r>
              <a:rPr lang="en-US" sz="1000" dirty="0" err="1">
                <a:solidFill>
                  <a:prstClr val="black"/>
                </a:solidFill>
                <a:latin typeface="Calibri"/>
                <a:hlinkClick r:id="rId4"/>
              </a:rPr>
              <a:t>Halasur</a:t>
            </a:r>
            <a:r>
              <a:rPr lang="en-US" sz="1000" dirty="0">
                <a:solidFill>
                  <a:prstClr val="black"/>
                </a:solidFill>
                <a:latin typeface="Calibri"/>
                <a:hlinkClick r:id="rId4"/>
              </a:rPr>
              <a:t> village, </a:t>
            </a:r>
            <a:r>
              <a:rPr lang="en-US" sz="1000" dirty="0" smtClean="0">
                <a:solidFill>
                  <a:prstClr val="black"/>
                </a:solidFill>
                <a:latin typeface="Calibri"/>
                <a:hlinkClick r:id="rId4"/>
              </a:rPr>
              <a:t>Karnataka</a:t>
            </a:r>
            <a:r>
              <a:rPr lang="en-US" sz="1000" dirty="0" smtClean="0">
                <a:solidFill>
                  <a:prstClr val="black">
                    <a:lumMod val="65000"/>
                    <a:lumOff val="35000"/>
                  </a:prstClr>
                </a:solidFill>
                <a:latin typeface="Calibri"/>
              </a:rPr>
              <a:t>”,</a:t>
            </a:r>
            <a:r>
              <a:rPr lang="el-GR" sz="1000" dirty="0" smtClean="0">
                <a:solidFill>
                  <a:prstClr val="black">
                    <a:lumMod val="65000"/>
                    <a:lumOff val="35000"/>
                  </a:prstClr>
                </a:solidFill>
                <a:latin typeface="Calibri"/>
              </a:rPr>
              <a:t> από</a:t>
            </a:r>
            <a:r>
              <a:rPr lang="en-US" sz="1000" dirty="0" smtClean="0">
                <a:solidFill>
                  <a:prstClr val="black">
                    <a:lumMod val="65000"/>
                    <a:lumOff val="35000"/>
                  </a:prstClr>
                </a:solidFill>
                <a:latin typeface="Calibri"/>
              </a:rPr>
              <a:t>  </a:t>
            </a:r>
            <a:r>
              <a:rPr lang="en-US" sz="1000" dirty="0">
                <a:solidFill>
                  <a:prstClr val="black"/>
                </a:solidFill>
                <a:latin typeface="Calibri"/>
                <a:hlinkClick r:id="rId5"/>
              </a:rPr>
              <a:t>Flickr upload </a:t>
            </a:r>
            <a:r>
              <a:rPr lang="en-US" sz="1000" dirty="0" smtClean="0">
                <a:solidFill>
                  <a:prstClr val="black"/>
                </a:solidFill>
                <a:latin typeface="Calibri"/>
                <a:hlinkClick r:id="rId5"/>
              </a:rPr>
              <a:t>bot</a:t>
            </a:r>
            <a:r>
              <a:rPr lang="el-GR" sz="1000" dirty="0" smtClean="0">
                <a:solidFill>
                  <a:prstClr val="black"/>
                </a:solidFill>
                <a:latin typeface="Calibri"/>
                <a:hlinkClick r:id="rId5"/>
              </a:rPr>
              <a:t> </a:t>
            </a:r>
            <a:r>
              <a:rPr lang="el-GR" sz="1000" dirty="0" smtClean="0">
                <a:solidFill>
                  <a:prstClr val="black">
                    <a:lumMod val="65000"/>
                    <a:lumOff val="35000"/>
                  </a:prstClr>
                </a:solidFill>
                <a:latin typeface="Calibri"/>
              </a:rPr>
              <a:t>διαθέσιμο με άδεια </a:t>
            </a:r>
            <a:r>
              <a:rPr lang="en-US" sz="1000" dirty="0">
                <a:solidFill>
                  <a:prstClr val="black"/>
                </a:solidFill>
                <a:latin typeface="Calibri"/>
                <a:hlinkClick r:id="rId6"/>
              </a:rPr>
              <a:t>CC BY 2.0</a:t>
            </a:r>
            <a:endParaRPr lang="en-US" sz="1000" dirty="0">
              <a:solidFill>
                <a:prstClr val="black"/>
              </a:solidFill>
              <a:latin typeface="Calibri"/>
            </a:endParaRPr>
          </a:p>
        </p:txBody>
      </p:sp>
      <p:pic>
        <p:nvPicPr>
          <p:cNvPr id="9219" name="Picture 8" descr="Ξύλινη σφραγίδα για το τύπωμα υφάσματος&#10;" title="Ξύλινη σφραγίδα για το τύπωμα υφάσματος"/>
          <p:cNvPicPr>
            <a:picLocks noGrp="1" noChangeAspect="1" noChangeArrowheads="1"/>
          </p:cNvPicPr>
          <p:nvPr>
            <p:ph sz="half" idx="4294967295"/>
          </p:nvPr>
        </p:nvPicPr>
        <p:blipFill rotWithShape="1">
          <a:blip r:embed="rId7">
            <a:extLst>
              <a:ext uri="{28A0092B-C50C-407E-A947-70E740481C1C}">
                <a14:useLocalDpi xmlns:a14="http://schemas.microsoft.com/office/drawing/2010/main" val="0"/>
              </a:ext>
            </a:extLst>
          </a:blip>
          <a:srcRect l="3922" t="6900" r="1561" b="5071"/>
          <a:stretch/>
        </p:blipFill>
        <p:spPr>
          <a:xfrm>
            <a:off x="3525606" y="1805486"/>
            <a:ext cx="2060487" cy="2561777"/>
          </a:xfrm>
          <a:prstGeom prst="rect">
            <a:avLst/>
          </a:prstGeom>
          <a:ln>
            <a:solidFill>
              <a:schemeClr val="accent4">
                <a:lumMod val="60000"/>
                <a:lumOff val="40000"/>
              </a:schemeClr>
            </a:solidFill>
          </a:ln>
          <a:effectLst/>
        </p:spPr>
      </p:pic>
      <p:sp>
        <p:nvSpPr>
          <p:cNvPr id="9221" name="8 - TextBox"/>
          <p:cNvSpPr txBox="1">
            <a:spLocks noChangeArrowheads="1"/>
          </p:cNvSpPr>
          <p:nvPr/>
        </p:nvSpPr>
        <p:spPr bwMode="auto">
          <a:xfrm>
            <a:off x="3511734" y="4915455"/>
            <a:ext cx="2088231" cy="923330"/>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dirty="0">
                <a:solidFill>
                  <a:prstClr val="white"/>
                </a:solidFill>
                <a:latin typeface="Calibri"/>
              </a:rPr>
              <a:t>Ξύλινες σφραγίδες για το τύπωμα υφάσματος</a:t>
            </a:r>
          </a:p>
        </p:txBody>
      </p:sp>
      <p:sp>
        <p:nvSpPr>
          <p:cNvPr id="15" name="Rectangle 8"/>
          <p:cNvSpPr/>
          <p:nvPr/>
        </p:nvSpPr>
        <p:spPr>
          <a:xfrm>
            <a:off x="3208889" y="4431438"/>
            <a:ext cx="2693921" cy="400110"/>
          </a:xfrm>
          <a:prstGeom prst="rect">
            <a:avLst/>
          </a:prstGeom>
        </p:spPr>
        <p:txBody>
          <a:bodyPr wrap="square">
            <a:spAutoFit/>
          </a:bodyPr>
          <a:lstStyle/>
          <a:p>
            <a:pPr algn="ctr"/>
            <a:r>
              <a:rPr lang="en-US" sz="1000" dirty="0" smtClean="0">
                <a:solidFill>
                  <a:prstClr val="black">
                    <a:lumMod val="65000"/>
                    <a:lumOff val="35000"/>
                  </a:prstClr>
                </a:solidFill>
                <a:latin typeface="Calibri"/>
              </a:rPr>
              <a:t>“</a:t>
            </a:r>
            <a:r>
              <a:rPr lang="en-US" sz="1000" dirty="0">
                <a:solidFill>
                  <a:prstClr val="black"/>
                </a:solidFill>
                <a:latin typeface="Calibri"/>
                <a:hlinkClick r:id="rId8"/>
              </a:rPr>
              <a:t>Textildruckmodel - </a:t>
            </a:r>
            <a:r>
              <a:rPr lang="en-US" sz="1000" dirty="0" err="1">
                <a:solidFill>
                  <a:prstClr val="black"/>
                </a:solidFill>
                <a:latin typeface="Calibri"/>
                <a:hlinkClick r:id="rId8"/>
              </a:rPr>
              <a:t>Indien</a:t>
            </a:r>
            <a:r>
              <a:rPr lang="en-US" sz="1000" dirty="0">
                <a:solidFill>
                  <a:prstClr val="black"/>
                </a:solidFill>
                <a:latin typeface="Calibri"/>
                <a:hlinkClick r:id="rId8"/>
              </a:rPr>
              <a:t> um </a:t>
            </a:r>
            <a:r>
              <a:rPr lang="en-US" sz="1000" dirty="0" smtClean="0">
                <a:solidFill>
                  <a:prstClr val="black"/>
                </a:solidFill>
                <a:latin typeface="Calibri"/>
                <a:hlinkClick r:id="rId8"/>
              </a:rPr>
              <a:t>1900</a:t>
            </a:r>
            <a:r>
              <a:rPr lang="en-US" sz="1000" dirty="0" smtClean="0">
                <a:solidFill>
                  <a:prstClr val="black">
                    <a:lumMod val="65000"/>
                    <a:lumOff val="35000"/>
                  </a:prstClr>
                </a:solidFill>
                <a:latin typeface="Calibri"/>
              </a:rPr>
              <a:t>”,</a:t>
            </a:r>
            <a:r>
              <a:rPr lang="el-GR" sz="1000" dirty="0" smtClean="0">
                <a:solidFill>
                  <a:prstClr val="black">
                    <a:lumMod val="65000"/>
                    <a:lumOff val="35000"/>
                  </a:prstClr>
                </a:solidFill>
                <a:latin typeface="Calibri"/>
              </a:rPr>
              <a:t> από</a:t>
            </a:r>
            <a:r>
              <a:rPr lang="en-US" sz="1000" dirty="0" smtClean="0">
                <a:solidFill>
                  <a:prstClr val="black">
                    <a:lumMod val="65000"/>
                    <a:lumOff val="35000"/>
                  </a:prstClr>
                </a:solidFill>
                <a:latin typeface="Calibri"/>
              </a:rPr>
              <a:t>  </a:t>
            </a:r>
            <a:r>
              <a:rPr lang="en-US" sz="1000" dirty="0" err="1" smtClean="0">
                <a:solidFill>
                  <a:prstClr val="black"/>
                </a:solidFill>
                <a:latin typeface="Calibri"/>
                <a:hlinkClick r:id="rId9"/>
              </a:rPr>
              <a:t>Hubertl</a:t>
            </a:r>
            <a:r>
              <a:rPr lang="el-GR" sz="1000" dirty="0">
                <a:solidFill>
                  <a:prstClr val="black"/>
                </a:solidFill>
                <a:latin typeface="Calibri"/>
              </a:rPr>
              <a:t> </a:t>
            </a:r>
            <a:r>
              <a:rPr lang="el-GR" sz="1000" dirty="0" smtClean="0">
                <a:solidFill>
                  <a:prstClr val="black">
                    <a:lumMod val="65000"/>
                    <a:lumOff val="35000"/>
                  </a:prstClr>
                </a:solidFill>
                <a:latin typeface="Calibri"/>
              </a:rPr>
              <a:t>διαθέσιμο με άδεια </a:t>
            </a:r>
            <a:r>
              <a:rPr lang="en-US" sz="1000" dirty="0">
                <a:solidFill>
                  <a:prstClr val="black"/>
                </a:solidFill>
                <a:latin typeface="Calibri"/>
                <a:hlinkClick r:id="rId10"/>
              </a:rPr>
              <a:t>CC BY-SA 3.0</a:t>
            </a:r>
            <a:endParaRPr lang="en-US" sz="1000" dirty="0">
              <a:solidFill>
                <a:prstClr val="black"/>
              </a:solidFill>
              <a:latin typeface="Calibri"/>
            </a:endParaRPr>
          </a:p>
        </p:txBody>
      </p:sp>
      <p:pic>
        <p:nvPicPr>
          <p:cNvPr id="2050" name="Picture 2" descr="File:Morris Evenlode textile drawing.jpg" title="Τύπωμα με διαφορετικά χρώματα"/>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55143" y="1844824"/>
            <a:ext cx="2705961" cy="4166763"/>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9224" name="13 - TextBox"/>
          <p:cNvSpPr txBox="1">
            <a:spLocks noChangeArrowheads="1"/>
          </p:cNvSpPr>
          <p:nvPr/>
        </p:nvSpPr>
        <p:spPr bwMode="auto">
          <a:xfrm>
            <a:off x="6155142" y="1099037"/>
            <a:ext cx="2716171" cy="677108"/>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1900" dirty="0">
                <a:solidFill>
                  <a:prstClr val="white"/>
                </a:solidFill>
                <a:latin typeface="Calibri"/>
              </a:rPr>
              <a:t>Τύπωμα με διαφορετικά χρώματα</a:t>
            </a:r>
          </a:p>
        </p:txBody>
      </p:sp>
      <p:sp>
        <p:nvSpPr>
          <p:cNvPr id="12" name="Rectangle 8"/>
          <p:cNvSpPr/>
          <p:nvPr/>
        </p:nvSpPr>
        <p:spPr>
          <a:xfrm>
            <a:off x="6167658" y="6026039"/>
            <a:ext cx="2617813" cy="400110"/>
          </a:xfrm>
          <a:prstGeom prst="rect">
            <a:avLst/>
          </a:prstGeom>
        </p:spPr>
        <p:txBody>
          <a:bodyPr wrap="square">
            <a:spAutoFit/>
          </a:bodyPr>
          <a:lstStyle/>
          <a:p>
            <a:pPr algn="ctr"/>
            <a:r>
              <a:rPr lang="en-US" sz="1000" dirty="0" smtClean="0">
                <a:solidFill>
                  <a:prstClr val="black">
                    <a:lumMod val="65000"/>
                    <a:lumOff val="35000"/>
                  </a:prstClr>
                </a:solidFill>
                <a:latin typeface="Calibri"/>
              </a:rPr>
              <a:t>“</a:t>
            </a:r>
            <a:r>
              <a:rPr lang="en-US" sz="1000" dirty="0">
                <a:solidFill>
                  <a:prstClr val="black"/>
                </a:solidFill>
                <a:latin typeface="Calibri"/>
                <a:hlinkClick r:id="rId12"/>
              </a:rPr>
              <a:t>Morris </a:t>
            </a:r>
            <a:r>
              <a:rPr lang="en-US" sz="1000" dirty="0" err="1">
                <a:solidFill>
                  <a:prstClr val="black"/>
                </a:solidFill>
                <a:latin typeface="Calibri"/>
                <a:hlinkClick r:id="rId12"/>
              </a:rPr>
              <a:t>Evenlode</a:t>
            </a:r>
            <a:r>
              <a:rPr lang="en-US" sz="1000" dirty="0">
                <a:solidFill>
                  <a:prstClr val="black"/>
                </a:solidFill>
                <a:latin typeface="Calibri"/>
                <a:hlinkClick r:id="rId12"/>
              </a:rPr>
              <a:t> textile </a:t>
            </a:r>
            <a:r>
              <a:rPr lang="en-US" sz="1000" dirty="0" smtClean="0">
                <a:solidFill>
                  <a:prstClr val="black"/>
                </a:solidFill>
                <a:latin typeface="Calibri"/>
                <a:hlinkClick r:id="rId12"/>
              </a:rPr>
              <a:t>drawing</a:t>
            </a:r>
            <a:r>
              <a:rPr lang="en-US" sz="1000" dirty="0" smtClean="0">
                <a:solidFill>
                  <a:prstClr val="black">
                    <a:lumMod val="65000"/>
                    <a:lumOff val="35000"/>
                  </a:prstClr>
                </a:solidFill>
                <a:latin typeface="Calibri"/>
              </a:rPr>
              <a:t>”,</a:t>
            </a:r>
            <a:r>
              <a:rPr lang="el-GR" sz="1000" dirty="0" smtClean="0">
                <a:solidFill>
                  <a:prstClr val="black">
                    <a:lumMod val="65000"/>
                    <a:lumOff val="35000"/>
                  </a:prstClr>
                </a:solidFill>
                <a:latin typeface="Calibri"/>
              </a:rPr>
              <a:t> από</a:t>
            </a:r>
            <a:r>
              <a:rPr lang="en-US" sz="1000" dirty="0" smtClean="0">
                <a:solidFill>
                  <a:prstClr val="black">
                    <a:lumMod val="65000"/>
                    <a:lumOff val="35000"/>
                  </a:prstClr>
                </a:solidFill>
                <a:latin typeface="Calibri"/>
              </a:rPr>
              <a:t> </a:t>
            </a:r>
            <a:r>
              <a:rPr lang="en-US" sz="1000" dirty="0" smtClean="0">
                <a:solidFill>
                  <a:prstClr val="black"/>
                </a:solidFill>
                <a:latin typeface="Calibri"/>
                <a:hlinkClick r:id="rId13"/>
              </a:rPr>
              <a:t>PKM</a:t>
            </a:r>
            <a:r>
              <a:rPr lang="el-GR" sz="1000" dirty="0" smtClean="0">
                <a:solidFill>
                  <a:prstClr val="black">
                    <a:lumMod val="65000"/>
                    <a:lumOff val="35000"/>
                  </a:prstClr>
                </a:solidFill>
                <a:latin typeface="Calibri"/>
                <a:hlinkClick r:id="rId13"/>
              </a:rPr>
              <a:t> </a:t>
            </a:r>
            <a:r>
              <a:rPr lang="el-GR" sz="1000" dirty="0" smtClean="0">
                <a:solidFill>
                  <a:prstClr val="black">
                    <a:lumMod val="65000"/>
                    <a:lumOff val="35000"/>
                  </a:prstClr>
                </a:solidFill>
                <a:latin typeface="Calibri"/>
              </a:rPr>
              <a:t>διαθέσιμο ως κοινό κτήμα</a:t>
            </a:r>
            <a:endParaRPr lang="en-US" sz="10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a:xfrm>
            <a:off x="7010400" y="6492875"/>
            <a:ext cx="2133600" cy="365125"/>
          </a:xfrm>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28746353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descr="Εγχάρακτος χάλκινος κύλινδρος "/>
          <p:cNvSpPr>
            <a:spLocks noGrp="1"/>
          </p:cNvSpPr>
          <p:nvPr>
            <p:ph type="title"/>
          </p:nvPr>
        </p:nvSpPr>
        <p:spPr>
          <a:xfrm>
            <a:off x="323528" y="116632"/>
            <a:ext cx="8496944" cy="908720"/>
          </a:xfrm>
        </p:spPr>
        <p:txBody>
          <a:bodyPr>
            <a:normAutofit fontScale="90000"/>
          </a:bodyPr>
          <a:lstStyle/>
          <a:p>
            <a:r>
              <a:rPr lang="el-GR" sz="4400" dirty="0"/>
              <a:t>Εγχάρακτοι χάλκινοι κύλινδροι </a:t>
            </a:r>
            <a:r>
              <a:rPr lang="el-GR" sz="3600" b="0" dirty="0"/>
              <a:t>(1 από </a:t>
            </a:r>
            <a:r>
              <a:rPr lang="en-US" sz="3600" b="0" dirty="0" smtClean="0"/>
              <a:t>3</a:t>
            </a:r>
            <a:r>
              <a:rPr lang="el-GR" sz="3600" b="0" dirty="0" smtClean="0"/>
              <a:t>)</a:t>
            </a:r>
            <a:endParaRPr lang="el-GR" sz="3600" b="0" dirty="0"/>
          </a:p>
        </p:txBody>
      </p:sp>
      <p:sp>
        <p:nvSpPr>
          <p:cNvPr id="10244" name="4 - TextBox"/>
          <p:cNvSpPr txBox="1">
            <a:spLocks noChangeArrowheads="1"/>
          </p:cNvSpPr>
          <p:nvPr/>
        </p:nvSpPr>
        <p:spPr bwMode="auto">
          <a:xfrm>
            <a:off x="251519" y="1196752"/>
            <a:ext cx="5040561" cy="500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4000"/>
              </a:lnSpc>
              <a:spcBef>
                <a:spcPts val="1200"/>
              </a:spcBef>
            </a:pPr>
            <a:r>
              <a:rPr lang="el-GR" altLang="el-GR" sz="2400" dirty="0">
                <a:solidFill>
                  <a:prstClr val="black"/>
                </a:solidFill>
                <a:latin typeface="Calibri"/>
              </a:rPr>
              <a:t>Το σχέδιο χαράσσεται σε χάλκινους κυλίνδρους και το τύπωμα γίνεται καλύπτοντας το πλάτος του υφάσματος.</a:t>
            </a:r>
          </a:p>
          <a:p>
            <a:pPr eaLnBrk="1" hangingPunct="1">
              <a:lnSpc>
                <a:spcPct val="114000"/>
              </a:lnSpc>
              <a:spcBef>
                <a:spcPts val="1200"/>
              </a:spcBef>
            </a:pPr>
            <a:r>
              <a:rPr lang="el-GR" altLang="el-GR" sz="2400" dirty="0">
                <a:solidFill>
                  <a:prstClr val="black"/>
                </a:solidFill>
                <a:latin typeface="Calibri"/>
              </a:rPr>
              <a:t>Η μηχανή περιλαμβάνει 4-14 κυλίνδρους, ένα για κάθε διαφορετικό χρώμα. </a:t>
            </a:r>
          </a:p>
          <a:p>
            <a:pPr eaLnBrk="1" hangingPunct="1">
              <a:lnSpc>
                <a:spcPct val="114000"/>
              </a:lnSpc>
              <a:spcBef>
                <a:spcPts val="1200"/>
              </a:spcBef>
            </a:pPr>
            <a:r>
              <a:rPr lang="el-GR" altLang="el-GR" sz="2400" dirty="0">
                <a:solidFill>
                  <a:prstClr val="black"/>
                </a:solidFill>
                <a:latin typeface="Calibri"/>
              </a:rPr>
              <a:t>Το ύφασμα περνάει ανάμεσα του και τυπώνεται  από τους αντίστοιχους κυλίνδρους ανάλογα με τα τελικά χρώματα</a:t>
            </a:r>
            <a:r>
              <a:rPr lang="el-GR" altLang="el-GR" sz="2400" dirty="0" smtClean="0">
                <a:solidFill>
                  <a:prstClr val="black"/>
                </a:solidFill>
                <a:latin typeface="Calibri"/>
              </a:rPr>
              <a:t>.</a:t>
            </a:r>
            <a:r>
              <a:rPr lang="en-US" sz="2400" dirty="0">
                <a:solidFill>
                  <a:prstClr val="black"/>
                </a:solidFill>
                <a:hlinkClick r:id="rId2"/>
              </a:rPr>
              <a:t> </a:t>
            </a:r>
            <a:endParaRPr lang="el-GR" altLang="el-GR" sz="2400" dirty="0">
              <a:solidFill>
                <a:prstClr val="black"/>
              </a:solidFill>
              <a:latin typeface="Calibri"/>
            </a:endParaRPr>
          </a:p>
        </p:txBody>
      </p:sp>
      <p:pic>
        <p:nvPicPr>
          <p:cNvPr id="10243" name="Picture 2" descr="http://www.countryliving.com/cm/countryliving/images/Hand-Engraved-Roller-AWC0107-de.jpg" title="Εγχάρακτοι χάλκινοι κύλινδρο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1402488"/>
            <a:ext cx="3096344" cy="3956440"/>
          </a:xfrm>
          <a:prstGeom prst="rect">
            <a:avLst/>
          </a:prstGeom>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120172" y="5346176"/>
            <a:ext cx="2016224" cy="276999"/>
          </a:xfrm>
          <a:prstGeom prst="rect">
            <a:avLst/>
          </a:prstGeom>
        </p:spPr>
        <p:txBody>
          <a:bodyPr wrap="square">
            <a:spAutoFit/>
          </a:bodyPr>
          <a:lstStyle/>
          <a:p>
            <a:pPr algn="ctr"/>
            <a:r>
              <a:rPr lang="en-US" sz="1200" dirty="0" smtClean="0">
                <a:solidFill>
                  <a:prstClr val="black"/>
                </a:solidFill>
                <a:latin typeface="Calibri"/>
                <a:hlinkClick r:id="rId2"/>
              </a:rPr>
              <a:t>aliciadirig.blogspot.gr</a:t>
            </a:r>
            <a:endParaRPr 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3256753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908720"/>
          </a:xfrm>
        </p:spPr>
        <p:txBody>
          <a:bodyPr>
            <a:noAutofit/>
          </a:bodyPr>
          <a:lstStyle/>
          <a:p>
            <a:pPr>
              <a:defRPr/>
            </a:pPr>
            <a:r>
              <a:rPr lang="el-GR" dirty="0"/>
              <a:t>Εγχάρακτοι χάλκινοι κύλινδροι </a:t>
            </a:r>
            <a:r>
              <a:rPr lang="el-GR" sz="3200" b="0" dirty="0" smtClean="0"/>
              <a:t>(</a:t>
            </a:r>
            <a:r>
              <a:rPr lang="en-US" sz="3200" b="0" dirty="0" smtClean="0"/>
              <a:t>2</a:t>
            </a:r>
            <a:r>
              <a:rPr lang="el-GR" sz="3200" b="0" dirty="0" smtClean="0"/>
              <a:t> </a:t>
            </a:r>
            <a:r>
              <a:rPr lang="el-GR" sz="3200" b="0" dirty="0"/>
              <a:t>από 3)</a:t>
            </a:r>
          </a:p>
        </p:txBody>
      </p:sp>
      <p:pic>
        <p:nvPicPr>
          <p:cNvPr id="11268" name="Picture 2" descr="File:Jouy-Les occupations de la ferme.jpg" title="Οι αγροτικές ασχολίες, βαμβακερό ύφασμα τυπωμένο με χάλκινη πλάκα,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692" y="1241323"/>
            <a:ext cx="3177779"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 Ορθογώνιο"/>
          <p:cNvSpPr/>
          <p:nvPr/>
        </p:nvSpPr>
        <p:spPr>
          <a:xfrm>
            <a:off x="445691" y="5572969"/>
            <a:ext cx="3177780" cy="877163"/>
          </a:xfrm>
          <a:prstGeom prst="rect">
            <a:avLst/>
          </a:prstGeom>
          <a:solidFill>
            <a:schemeClr val="accent4">
              <a:lumMod val="75000"/>
            </a:schemeClr>
          </a:solidFill>
        </p:spPr>
        <p:txBody>
          <a:bodyPr wrap="square">
            <a:spAutoFit/>
          </a:bodyPr>
          <a:lstStyle/>
          <a:p>
            <a:pPr>
              <a:defRPr/>
            </a:pPr>
            <a:r>
              <a:rPr lang="el-GR" sz="1700" i="1" dirty="0">
                <a:solidFill>
                  <a:prstClr val="white"/>
                </a:solidFill>
                <a:latin typeface="Calibri"/>
              </a:rPr>
              <a:t>Οι αγροτικές ασχολίες</a:t>
            </a:r>
            <a:r>
              <a:rPr lang="fr-FR" sz="1700" dirty="0">
                <a:solidFill>
                  <a:prstClr val="white"/>
                </a:solidFill>
                <a:latin typeface="Calibri"/>
              </a:rPr>
              <a:t>, </a:t>
            </a:r>
            <a:r>
              <a:rPr lang="el-GR" sz="1700" dirty="0">
                <a:solidFill>
                  <a:prstClr val="white"/>
                </a:solidFill>
                <a:latin typeface="Calibri"/>
              </a:rPr>
              <a:t>βαμβακερό ύφασμα τυπωμένο με χάλκινη πλάκα</a:t>
            </a:r>
            <a:r>
              <a:rPr lang="en-US" sz="1700" dirty="0">
                <a:solidFill>
                  <a:prstClr val="white"/>
                </a:solidFill>
                <a:latin typeface="Calibri"/>
              </a:rPr>
              <a:t>, </a:t>
            </a:r>
            <a:r>
              <a:rPr lang="fr-FR" sz="1700" dirty="0">
                <a:solidFill>
                  <a:prstClr val="white"/>
                </a:solidFill>
                <a:latin typeface="Calibri"/>
              </a:rPr>
              <a:t>c. 1785-1792</a:t>
            </a:r>
            <a:r>
              <a:rPr lang="el-GR" sz="1700" dirty="0">
                <a:solidFill>
                  <a:prstClr val="white"/>
                </a:solidFill>
                <a:latin typeface="Calibri"/>
              </a:rPr>
              <a:t>.</a:t>
            </a:r>
          </a:p>
        </p:txBody>
      </p:sp>
      <p:sp>
        <p:nvSpPr>
          <p:cNvPr id="8" name="7 - Ορθογώνιο"/>
          <p:cNvSpPr/>
          <p:nvPr/>
        </p:nvSpPr>
        <p:spPr>
          <a:xfrm rot="16200000">
            <a:off x="2491430" y="3023056"/>
            <a:ext cx="2694969" cy="430887"/>
          </a:xfrm>
          <a:prstGeom prst="rect">
            <a:avLst/>
          </a:prstGeom>
        </p:spPr>
        <p:txBody>
          <a:bodyPr wrap="none">
            <a:spAutoFit/>
          </a:bodyPr>
          <a:lstStyle/>
          <a:p>
            <a:pPr algn="ctr">
              <a:defRPr/>
            </a:pPr>
            <a:r>
              <a:rPr lang="fr-FR" sz="1100" u="sng" dirty="0">
                <a:solidFill>
                  <a:schemeClr val="tx1">
                    <a:lumMod val="65000"/>
                    <a:lumOff val="35000"/>
                  </a:schemeClr>
                </a:solidFill>
                <a:latin typeface="Calibri"/>
              </a:rPr>
              <a:t>Jouy-Les occupations de la ferme</a:t>
            </a:r>
            <a:r>
              <a:rPr lang="el-GR" sz="1100" u="sng" dirty="0">
                <a:solidFill>
                  <a:schemeClr val="tx1">
                    <a:lumMod val="65000"/>
                    <a:lumOff val="35000"/>
                  </a:schemeClr>
                </a:solidFill>
                <a:latin typeface="Calibri"/>
              </a:rPr>
              <a:t> </a:t>
            </a:r>
            <a:r>
              <a:rPr lang="el-GR" sz="1100" dirty="0" smtClean="0">
                <a:solidFill>
                  <a:schemeClr val="tx1">
                    <a:lumMod val="65000"/>
                    <a:lumOff val="35000"/>
                  </a:schemeClr>
                </a:solidFill>
                <a:latin typeface="Calibri"/>
              </a:rPr>
              <a:t>από</a:t>
            </a:r>
            <a:r>
              <a:rPr lang="en-US" sz="1100" dirty="0" smtClean="0">
                <a:solidFill>
                  <a:schemeClr val="tx1">
                    <a:lumMod val="65000"/>
                    <a:lumOff val="35000"/>
                  </a:schemeClr>
                </a:solidFill>
                <a:latin typeface="Calibri"/>
              </a:rPr>
              <a:t> </a:t>
            </a:r>
            <a:r>
              <a:rPr lang="en-GB" sz="1100" dirty="0" err="1">
                <a:solidFill>
                  <a:schemeClr val="tx1">
                    <a:lumMod val="65000"/>
                    <a:lumOff val="35000"/>
                  </a:schemeClr>
                </a:solidFill>
                <a:latin typeface="Calibri"/>
                <a:hlinkClick r:id="rId3" tooltip="User:Ji-Elle"/>
              </a:rPr>
              <a:t>Ji</a:t>
            </a:r>
            <a:r>
              <a:rPr lang="en-GB" sz="1100" dirty="0">
                <a:solidFill>
                  <a:schemeClr val="tx1">
                    <a:lumMod val="65000"/>
                    <a:lumOff val="35000"/>
                  </a:schemeClr>
                </a:solidFill>
                <a:latin typeface="Calibri"/>
                <a:hlinkClick r:id="rId3" tooltip="User:Ji-Elle"/>
              </a:rPr>
              <a:t>-Elle</a:t>
            </a:r>
            <a:endParaRPr lang="el-GR" sz="1100" dirty="0">
              <a:solidFill>
                <a:schemeClr val="tx1">
                  <a:lumMod val="65000"/>
                  <a:lumOff val="35000"/>
                </a:schemeClr>
              </a:solidFill>
              <a:latin typeface="Calibri"/>
            </a:endParaRPr>
          </a:p>
          <a:p>
            <a:pPr algn="ctr">
              <a:defRPr/>
            </a:pPr>
            <a:r>
              <a:rPr lang="en-US" sz="1100" dirty="0">
                <a:solidFill>
                  <a:schemeClr val="tx1">
                    <a:lumMod val="65000"/>
                    <a:lumOff val="35000"/>
                  </a:schemeClr>
                </a:solidFill>
                <a:latin typeface="Calibri"/>
              </a:rPr>
              <a:t> </a:t>
            </a:r>
            <a:r>
              <a:rPr lang="el-GR" sz="1100" dirty="0" smtClean="0">
                <a:solidFill>
                  <a:schemeClr val="tx1">
                    <a:lumMod val="65000"/>
                    <a:lumOff val="35000"/>
                  </a:schemeClr>
                </a:solidFill>
                <a:latin typeface="Calibri"/>
              </a:rPr>
              <a:t>διαθέσιμο με άδεια</a:t>
            </a:r>
            <a:r>
              <a:rPr lang="en-US" sz="1100" dirty="0" smtClean="0">
                <a:solidFill>
                  <a:schemeClr val="tx1">
                    <a:lumMod val="65000"/>
                    <a:lumOff val="35000"/>
                  </a:schemeClr>
                </a:solidFill>
                <a:latin typeface="Calibri"/>
              </a:rPr>
              <a:t> </a:t>
            </a:r>
            <a:r>
              <a:rPr lang="en-US" sz="1100" dirty="0" smtClean="0">
                <a:solidFill>
                  <a:schemeClr val="tx1">
                    <a:lumMod val="65000"/>
                    <a:lumOff val="35000"/>
                  </a:schemeClr>
                </a:solidFill>
                <a:latin typeface="Calibri"/>
                <a:hlinkClick r:id="rId4"/>
              </a:rPr>
              <a:t> </a:t>
            </a:r>
            <a:r>
              <a:rPr lang="en-US" sz="1100" dirty="0">
                <a:solidFill>
                  <a:schemeClr val="tx1">
                    <a:lumMod val="65000"/>
                    <a:lumOff val="35000"/>
                  </a:schemeClr>
                </a:solidFill>
                <a:latin typeface="Calibri"/>
                <a:hlinkClick r:id="rId4"/>
              </a:rPr>
              <a:t>CC BY-SA 3.0</a:t>
            </a:r>
            <a:r>
              <a:rPr lang="en-US" sz="1100" dirty="0">
                <a:solidFill>
                  <a:schemeClr val="tx1">
                    <a:lumMod val="65000"/>
                    <a:lumOff val="35000"/>
                  </a:schemeClr>
                </a:solidFill>
                <a:latin typeface="Calibri"/>
              </a:rPr>
              <a:t>. </a:t>
            </a:r>
            <a:r>
              <a:rPr lang="en-GB" sz="1100" dirty="0">
                <a:solidFill>
                  <a:schemeClr val="tx1">
                    <a:lumMod val="65000"/>
                    <a:lumOff val="35000"/>
                  </a:schemeClr>
                </a:solidFill>
                <a:latin typeface="Calibri"/>
              </a:rPr>
              <a:t> </a:t>
            </a:r>
            <a:endParaRPr lang="fr-FR" sz="1100" dirty="0">
              <a:solidFill>
                <a:schemeClr val="tx1">
                  <a:lumMod val="65000"/>
                  <a:lumOff val="35000"/>
                </a:schemeClr>
              </a:solidFill>
              <a:latin typeface="Calibri"/>
            </a:endParaRPr>
          </a:p>
        </p:txBody>
      </p:sp>
      <p:pic>
        <p:nvPicPr>
          <p:cNvPr id="11271" name="Picture 4" descr="File:Audubon fabric.jpg" title="Βαμβακερό ύφασμα επίπλωσης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02918" y="1241323"/>
            <a:ext cx="418147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 TextBox"/>
          <p:cNvSpPr txBox="1"/>
          <p:nvPr/>
        </p:nvSpPr>
        <p:spPr>
          <a:xfrm>
            <a:off x="4302918" y="4509120"/>
            <a:ext cx="4181475" cy="1846659"/>
          </a:xfrm>
          <a:prstGeom prst="rect">
            <a:avLst/>
          </a:prstGeom>
          <a:solidFill>
            <a:schemeClr val="accent4">
              <a:lumMod val="75000"/>
            </a:schemeClr>
          </a:solidFill>
        </p:spPr>
        <p:txBody>
          <a:bodyPr wrap="square">
            <a:spAutoFit/>
          </a:bodyPr>
          <a:lstStyle/>
          <a:p>
            <a:pPr>
              <a:defRPr/>
            </a:pPr>
            <a:r>
              <a:rPr lang="el-GR" sz="1900" dirty="0">
                <a:solidFill>
                  <a:prstClr val="white"/>
                </a:solidFill>
                <a:latin typeface="Calibri"/>
              </a:rPr>
              <a:t>Βαμβακερό ύφασμα επίπλωσης που κατασκευάστηκε στην Αγγλία στο 1830. Το τύπωμα έχει γίνει με κυλίνδρους και βασίζεται στα σχέδια  του </a:t>
            </a:r>
            <a:r>
              <a:rPr lang="en-US" sz="1900" dirty="0">
                <a:solidFill>
                  <a:prstClr val="white"/>
                </a:solidFill>
                <a:latin typeface="Calibri"/>
              </a:rPr>
              <a:t>John James Audubon </a:t>
            </a:r>
            <a:r>
              <a:rPr lang="el-GR" sz="1900" dirty="0">
                <a:solidFill>
                  <a:prstClr val="white"/>
                </a:solidFill>
                <a:latin typeface="Calibri"/>
              </a:rPr>
              <a:t>«πουλιά της Αμερικής»</a:t>
            </a:r>
            <a:r>
              <a:rPr lang="en-US" sz="1900" dirty="0">
                <a:solidFill>
                  <a:prstClr val="white"/>
                </a:solidFill>
                <a:latin typeface="Calibri"/>
              </a:rPr>
              <a:t>. </a:t>
            </a:r>
            <a:r>
              <a:rPr lang="el-GR" sz="1900" dirty="0">
                <a:solidFill>
                  <a:prstClr val="white"/>
                </a:solidFill>
                <a:latin typeface="Calibri"/>
              </a:rPr>
              <a:t>Μουσείο </a:t>
            </a:r>
            <a:r>
              <a:rPr lang="en-US" sz="1900" dirty="0">
                <a:solidFill>
                  <a:prstClr val="white"/>
                </a:solidFill>
                <a:latin typeface="Calibri"/>
              </a:rPr>
              <a:t>Victoria &amp; Albert.</a:t>
            </a:r>
            <a:endParaRPr lang="el-GR" sz="1900" dirty="0">
              <a:solidFill>
                <a:prstClr val="white"/>
              </a:solidFill>
              <a:latin typeface="Calibri"/>
            </a:endParaRPr>
          </a:p>
        </p:txBody>
      </p:sp>
      <p:sp>
        <p:nvSpPr>
          <p:cNvPr id="10" name="9 - Ορθογώνιο"/>
          <p:cNvSpPr/>
          <p:nvPr/>
        </p:nvSpPr>
        <p:spPr>
          <a:xfrm rot="16200000">
            <a:off x="7468053" y="2541701"/>
            <a:ext cx="2509838" cy="554038"/>
          </a:xfrm>
          <a:prstGeom prst="rect">
            <a:avLst/>
          </a:prstGeom>
        </p:spPr>
        <p:txBody>
          <a:bodyPr>
            <a:spAutoFit/>
          </a:bodyPr>
          <a:lstStyle/>
          <a:p>
            <a:pPr>
              <a:defRPr/>
            </a:pPr>
            <a:r>
              <a:rPr lang="en-GB" sz="1200" u="sng" dirty="0">
                <a:solidFill>
                  <a:prstClr val="white">
                    <a:lumMod val="50000"/>
                  </a:prstClr>
                </a:solidFill>
                <a:latin typeface="Calibri"/>
              </a:rPr>
              <a:t>“Audubon fabric”</a:t>
            </a:r>
            <a:r>
              <a:rPr lang="el-GR" sz="1200" u="sng" dirty="0">
                <a:solidFill>
                  <a:prstClr val="white">
                    <a:lumMod val="50000"/>
                  </a:prstClr>
                </a:solidFill>
                <a:latin typeface="Calibri"/>
              </a:rPr>
              <a:t> </a:t>
            </a:r>
            <a:r>
              <a:rPr lang="el-GR" sz="1200" dirty="0" smtClean="0">
                <a:solidFill>
                  <a:prstClr val="white">
                    <a:lumMod val="50000"/>
                  </a:prstClr>
                </a:solidFill>
                <a:latin typeface="Calibri"/>
              </a:rPr>
              <a:t>από</a:t>
            </a:r>
            <a:r>
              <a:rPr lang="en-GB" sz="1200" dirty="0" smtClean="0">
                <a:solidFill>
                  <a:prstClr val="white">
                    <a:lumMod val="50000"/>
                  </a:prstClr>
                </a:solidFill>
                <a:latin typeface="Calibri"/>
                <a:hlinkClick r:id="rId6" tooltip="User:Primaler"/>
              </a:rPr>
              <a:t> </a:t>
            </a:r>
            <a:r>
              <a:rPr lang="en-GB" sz="1200" dirty="0" err="1">
                <a:solidFill>
                  <a:prstClr val="black"/>
                </a:solidFill>
                <a:latin typeface="Calibri"/>
                <a:hlinkClick r:id="rId6" tooltip="User:Primaler"/>
              </a:rPr>
              <a:t>Primaler</a:t>
            </a:r>
            <a:r>
              <a:rPr lang="el-GR" sz="1200" dirty="0">
                <a:solidFill>
                  <a:prstClr val="black"/>
                </a:solidFill>
                <a:latin typeface="Calibri"/>
              </a:rPr>
              <a:t> </a:t>
            </a:r>
            <a:r>
              <a:rPr lang="el-GR" sz="1200" dirty="0" smtClean="0">
                <a:solidFill>
                  <a:prstClr val="white">
                    <a:lumMod val="50000"/>
                  </a:prstClr>
                </a:solidFill>
                <a:latin typeface="Calibri"/>
              </a:rPr>
              <a:t>διαθέσιμο ως κοινό κτήμα</a:t>
            </a:r>
            <a:r>
              <a:rPr lang="en-US" sz="1200" dirty="0" smtClean="0">
                <a:solidFill>
                  <a:prstClr val="black">
                    <a:lumMod val="65000"/>
                    <a:lumOff val="35000"/>
                  </a:prstClr>
                </a:solidFill>
                <a:latin typeface="Calibri"/>
              </a:rPr>
              <a:t> </a:t>
            </a:r>
            <a:r>
              <a:rPr lang="en-GB" dirty="0">
                <a:solidFill>
                  <a:prstClr val="black"/>
                </a:solidFill>
                <a:latin typeface="Calibri"/>
              </a:rPr>
              <a:t> </a:t>
            </a:r>
            <a:r>
              <a:rPr lang="el-GR" dirty="0">
                <a:solidFill>
                  <a:prstClr val="black"/>
                </a:solidFill>
                <a:latin typeface="Calibri"/>
              </a:rPr>
              <a:t> </a:t>
            </a:r>
            <a:endParaRPr lang="en-GB" dirty="0">
              <a:solidFill>
                <a:prstClr val="black"/>
              </a:solidFill>
              <a:latin typeface="Calibri"/>
            </a:endParaRPr>
          </a:p>
        </p:txBody>
      </p:sp>
      <p:sp>
        <p:nvSpPr>
          <p:cNvPr id="4" name="3 - Θέση αριθμού διαφάνειας"/>
          <p:cNvSpPr>
            <a:spLocks noGrp="1"/>
          </p:cNvSpPr>
          <p:nvPr>
            <p:ph type="sldNum" sz="quarter" idx="12"/>
          </p:nvPr>
        </p:nvSpPr>
        <p:spPr/>
        <p:txBody>
          <a:bodyPr/>
          <a:lstStyle/>
          <a:p>
            <a:pPr>
              <a:defRPr/>
            </a:pPr>
            <a:fld id="{C275E3D8-260E-496A-9547-E43CCE0083EA}"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076038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3640615" cy="1179058"/>
          </a:xfrm>
        </p:spPr>
        <p:txBody>
          <a:bodyPr>
            <a:noAutofit/>
          </a:bodyPr>
          <a:lstStyle/>
          <a:p>
            <a:r>
              <a:rPr lang="el-GR" altLang="el-GR" dirty="0">
                <a:solidFill>
                  <a:srgbClr val="604A7B"/>
                </a:solidFill>
              </a:rPr>
              <a:t>Διακόσμηση υφασμάτων </a:t>
            </a:r>
            <a:endParaRPr lang="el-GR" dirty="0"/>
          </a:p>
        </p:txBody>
      </p:sp>
      <p:sp>
        <p:nvSpPr>
          <p:cNvPr id="89090" name="Content Placeholder 2"/>
          <p:cNvSpPr>
            <a:spLocks noGrp="1"/>
          </p:cNvSpPr>
          <p:nvPr>
            <p:ph idx="1"/>
          </p:nvPr>
        </p:nvSpPr>
        <p:spPr>
          <a:xfrm>
            <a:off x="142041" y="1722400"/>
            <a:ext cx="3312368" cy="4032448"/>
          </a:xfrm>
          <a:noFill/>
        </p:spPr>
        <p:txBody>
          <a:bodyPr rtlCol="0" anchor="ctr">
            <a:normAutofit/>
          </a:bodyPr>
          <a:lstStyle/>
          <a:p>
            <a:pPr marL="0" indent="0" eaLnBrk="1" fontAlgn="auto" hangingPunct="1">
              <a:spcAft>
                <a:spcPts val="0"/>
              </a:spcAft>
              <a:buNone/>
              <a:defRPr/>
            </a:pPr>
            <a:r>
              <a:rPr lang="el-GR" sz="2400" dirty="0" smtClean="0">
                <a:cs typeface="Arial" pitchFamily="34" charset="0"/>
              </a:rPr>
              <a:t>Τα υφάσματα εκτός από ίνες και κλωστές περιέχουν και άλλα υλικά, όπως βαφές και χρωστικές, μεταλλικές διακοσμήσεις, πρόσθετα στοιχεία (μαργαριτάρια, πολύτιμους λίθους, γούνες, φτερά, χάντρες κλπ.)</a:t>
            </a:r>
          </a:p>
        </p:txBody>
      </p:sp>
      <p:grpSp>
        <p:nvGrpSpPr>
          <p:cNvPr id="7" name="Ομάδα 6" title="Διακόσμηση υφασμάτων "/>
          <p:cNvGrpSpPr/>
          <p:nvPr/>
        </p:nvGrpSpPr>
        <p:grpSpPr>
          <a:xfrm>
            <a:off x="3550018" y="137528"/>
            <a:ext cx="2362747" cy="2269096"/>
            <a:chOff x="3550018" y="137528"/>
            <a:chExt cx="2362747" cy="2269096"/>
          </a:xfrm>
        </p:grpSpPr>
        <p:pic>
          <p:nvPicPr>
            <p:cNvPr id="18" name="Picture 20" descr="http://www.driftlessareaartfestival.com/driftless_artists/images/JohnsonV_Painted%20Fabric_Web.jpg" title="Διακόσμηση υφασμάτων "/>
            <p:cNvPicPr>
              <a:picLocks noChangeAspect="1" noChangeArrowheads="1"/>
            </p:cNvPicPr>
            <p:nvPr/>
          </p:nvPicPr>
          <p:blipFill rotWithShape="1">
            <a:blip r:embed="rId3">
              <a:extLst>
                <a:ext uri="{28A0092B-C50C-407E-A947-70E740481C1C}">
                  <a14:useLocalDpi xmlns:a14="http://schemas.microsoft.com/office/drawing/2010/main" val="0"/>
                </a:ext>
              </a:extLst>
            </a:blip>
            <a:srcRect l="10691" t="10810" r="50000" b="50000"/>
            <a:stretch/>
          </p:blipFill>
          <p:spPr bwMode="auto">
            <a:xfrm>
              <a:off x="3653239" y="137528"/>
              <a:ext cx="2259526" cy="2250999"/>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3080" name="Picture 20" descr="http://www.driftlessareaartfestival.com/driftless_artists/images/JohnsonV_Painted%20Fabric_Web.jpg" title="Διακόσμηση υφασμάτων (λεπτομέρια)"/>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355" t="8523" r="7599" b="6361"/>
            <a:stretch/>
          </p:blipFill>
          <p:spPr bwMode="auto">
            <a:xfrm>
              <a:off x="3550018" y="1487288"/>
              <a:ext cx="896990" cy="919336"/>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6" name="Ορθογώνιο 5"/>
          <p:cNvSpPr/>
          <p:nvPr/>
        </p:nvSpPr>
        <p:spPr>
          <a:xfrm rot="16200000">
            <a:off x="4976217" y="1171083"/>
            <a:ext cx="2068682" cy="276999"/>
          </a:xfrm>
          <a:prstGeom prst="rect">
            <a:avLst/>
          </a:prstGeom>
        </p:spPr>
        <p:txBody>
          <a:bodyPr wrap="square">
            <a:spAutoFit/>
          </a:bodyPr>
          <a:lstStyle/>
          <a:p>
            <a:pPr algn="ctr"/>
            <a:r>
              <a:rPr lang="en-US" sz="1200" dirty="0" smtClean="0">
                <a:solidFill>
                  <a:prstClr val="black"/>
                </a:solidFill>
                <a:latin typeface="Calibri"/>
                <a:hlinkClick r:id="rId4"/>
              </a:rPr>
              <a:t>driftlessareaartfestival.com</a:t>
            </a:r>
            <a:endParaRPr lang="el-GR" sz="1200" dirty="0">
              <a:solidFill>
                <a:prstClr val="black"/>
              </a:solidFill>
              <a:latin typeface="Calibri"/>
            </a:endParaRPr>
          </a:p>
        </p:txBody>
      </p:sp>
      <p:pic>
        <p:nvPicPr>
          <p:cNvPr id="1026" name="Picture 2" descr="File:Patiala Phulkari.jpg" title="Διακόσμηση υφασμάτων "/>
          <p:cNvPicPr>
            <a:picLocks noChangeAspect="1" noChangeArrowheads="1"/>
          </p:cNvPicPr>
          <p:nvPr/>
        </p:nvPicPr>
        <p:blipFill rotWithShape="1">
          <a:blip r:embed="rId5">
            <a:extLst>
              <a:ext uri="{28A0092B-C50C-407E-A947-70E740481C1C}">
                <a14:useLocalDpi xmlns:a14="http://schemas.microsoft.com/office/drawing/2010/main" val="0"/>
              </a:ext>
            </a:extLst>
          </a:blip>
          <a:srcRect l="2898" t="64667" r="73674" b="7143"/>
          <a:stretch/>
        </p:blipFill>
        <p:spPr bwMode="auto">
          <a:xfrm>
            <a:off x="6139270" y="137528"/>
            <a:ext cx="2377190" cy="214527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8"/>
          <p:cNvSpPr/>
          <p:nvPr/>
        </p:nvSpPr>
        <p:spPr>
          <a:xfrm rot="16200000">
            <a:off x="7634517" y="886998"/>
            <a:ext cx="2372636" cy="646331"/>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Patiala </a:t>
            </a:r>
            <a:r>
              <a:rPr lang="en-US" sz="1200" dirty="0" err="1" smtClean="0">
                <a:solidFill>
                  <a:prstClr val="black"/>
                </a:solidFill>
                <a:latin typeface="Calibri"/>
                <a:hlinkClick r:id="rId6"/>
              </a:rPr>
              <a:t>Phulkari</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7"/>
              </a:rPr>
              <a:t>File Upload Bot (Magnus </a:t>
            </a:r>
            <a:r>
              <a:rPr lang="en-US" sz="1200" dirty="0" err="1" smtClean="0">
                <a:solidFill>
                  <a:prstClr val="black"/>
                </a:solidFill>
                <a:latin typeface="Calibri"/>
                <a:hlinkClick r:id="rId7"/>
              </a:rPr>
              <a:t>Manske</a:t>
            </a:r>
            <a:r>
              <a:rPr lang="en-US" sz="1200" dirty="0" smtClean="0">
                <a:solidFill>
                  <a:prstClr val="black"/>
                </a:solidFill>
                <a:latin typeface="Calibri"/>
                <a:hlinkClick r:id="rId7"/>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8"/>
              </a:rPr>
              <a:t>CC BY-SA 3.0</a:t>
            </a:r>
            <a:endParaRPr lang="en-US" sz="1200" dirty="0">
              <a:solidFill>
                <a:prstClr val="black"/>
              </a:solidFill>
              <a:latin typeface="Calibri"/>
            </a:endParaRPr>
          </a:p>
        </p:txBody>
      </p:sp>
      <p:pic>
        <p:nvPicPr>
          <p:cNvPr id="3078" name="Picture 12" descr="http://d200fahol9mbkt.cloudfront.net/item/4267364/IMG_4072.JPG" title="Διακόσμηση υφασμάτων "/>
          <p:cNvPicPr>
            <a:picLocks noChangeAspect="1" noChangeArrowheads="1"/>
          </p:cNvPicPr>
          <p:nvPr/>
        </p:nvPicPr>
        <p:blipFill rotWithShape="1">
          <a:blip r:embed="rId9">
            <a:extLst>
              <a:ext uri="{28A0092B-C50C-407E-A947-70E740481C1C}">
                <a14:useLocalDpi xmlns:a14="http://schemas.microsoft.com/office/drawing/2010/main" val="0"/>
              </a:ext>
            </a:extLst>
          </a:blip>
          <a:srcRect t="9085" b="12640"/>
          <a:stretch/>
        </p:blipFill>
        <p:spPr bwMode="auto">
          <a:xfrm>
            <a:off x="3552198" y="2535464"/>
            <a:ext cx="2411413" cy="1911018"/>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3" name="Ορθογώνιο 2"/>
          <p:cNvSpPr/>
          <p:nvPr/>
        </p:nvSpPr>
        <p:spPr>
          <a:xfrm>
            <a:off x="3454409" y="4446482"/>
            <a:ext cx="2556149" cy="276999"/>
          </a:xfrm>
          <a:prstGeom prst="rect">
            <a:avLst/>
          </a:prstGeom>
        </p:spPr>
        <p:txBody>
          <a:bodyPr wrap="square">
            <a:spAutoFit/>
          </a:bodyPr>
          <a:lstStyle/>
          <a:p>
            <a:pPr algn="ctr"/>
            <a:r>
              <a:rPr lang="en-US" sz="1200" dirty="0" smtClean="0">
                <a:solidFill>
                  <a:prstClr val="black"/>
                </a:solidFill>
                <a:latin typeface="Calibri"/>
                <a:hlinkClick r:id="rId10"/>
              </a:rPr>
              <a:t>bodkinandbead.wordpress.com</a:t>
            </a:r>
            <a:endParaRPr lang="el-GR" sz="1200" dirty="0">
              <a:solidFill>
                <a:prstClr val="black"/>
              </a:solidFill>
              <a:latin typeface="Calibri"/>
            </a:endParaRPr>
          </a:p>
        </p:txBody>
      </p:sp>
      <p:pic>
        <p:nvPicPr>
          <p:cNvPr id="18434" name="Picture 2" descr="File:Ախալցխայի տարազ մանրամասն.jpg" title="Διακόσμηση υφασμάτων "/>
          <p:cNvPicPr>
            <a:picLocks noChangeAspect="1" noChangeArrowheads="1"/>
          </p:cNvPicPr>
          <p:nvPr/>
        </p:nvPicPr>
        <p:blipFill rotWithShape="1">
          <a:blip r:embed="rId11">
            <a:extLst>
              <a:ext uri="{28A0092B-C50C-407E-A947-70E740481C1C}">
                <a14:useLocalDpi xmlns:a14="http://schemas.microsoft.com/office/drawing/2010/main" val="0"/>
              </a:ext>
            </a:extLst>
          </a:blip>
          <a:srcRect t="35402" b="1"/>
          <a:stretch/>
        </p:blipFill>
        <p:spPr bwMode="auto">
          <a:xfrm>
            <a:off x="6216226" y="2334478"/>
            <a:ext cx="2571750" cy="1968910"/>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11" name="Rectangle 8"/>
          <p:cNvSpPr/>
          <p:nvPr/>
        </p:nvSpPr>
        <p:spPr>
          <a:xfrm>
            <a:off x="6072718" y="4303388"/>
            <a:ext cx="2963271"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hy-AM" sz="1200" dirty="0">
                <a:solidFill>
                  <a:prstClr val="black">
                    <a:lumMod val="65000"/>
                    <a:lumOff val="35000"/>
                  </a:prstClr>
                </a:solidFill>
                <a:latin typeface="+mn-lt"/>
                <a:hlinkClick r:id="rId12"/>
              </a:rPr>
              <a:t>Ախալցխայի տարազ </a:t>
            </a:r>
            <a:r>
              <a:rPr lang="hy-AM" sz="1200" dirty="0" smtClean="0">
                <a:solidFill>
                  <a:prstClr val="black">
                    <a:lumMod val="65000"/>
                    <a:lumOff val="35000"/>
                  </a:prstClr>
                </a:solidFill>
                <a:latin typeface="+mn-lt"/>
                <a:hlinkClick r:id="rId12"/>
              </a:rPr>
              <a:t>մանրամասն</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a:solidFill>
                  <a:prstClr val="black">
                    <a:lumMod val="65000"/>
                    <a:lumOff val="35000"/>
                  </a:prstClr>
                </a:solidFill>
                <a:latin typeface="Calibri"/>
              </a:rPr>
              <a:t>Chaojoker</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pic>
        <p:nvPicPr>
          <p:cNvPr id="3079" name="Picture 18" descr="http://shirleytreasure.files.wordpress.com/2008/01/emu-feather-stole-008.jpg" title="Διακόσμηση υφασμάτων "/>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978758" y="4740858"/>
            <a:ext cx="1507449" cy="2011780"/>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4579575" y="5549188"/>
            <a:ext cx="2205413" cy="276999"/>
          </a:xfrm>
          <a:prstGeom prst="rect">
            <a:avLst/>
          </a:prstGeom>
        </p:spPr>
        <p:txBody>
          <a:bodyPr wrap="square">
            <a:spAutoFit/>
          </a:bodyPr>
          <a:lstStyle/>
          <a:p>
            <a:r>
              <a:rPr lang="en-US" sz="1200" dirty="0" smtClean="0">
                <a:solidFill>
                  <a:prstClr val="black"/>
                </a:solidFill>
                <a:latin typeface="Calibri"/>
                <a:hlinkClick r:id="rId14"/>
              </a:rPr>
              <a:t>shirleytreasure.wordpress.com</a:t>
            </a:r>
            <a:endParaRPr lang="el-GR" sz="1200" dirty="0">
              <a:solidFill>
                <a:prstClr val="black"/>
              </a:solidFill>
              <a:latin typeface="Calibri"/>
            </a:endParaRPr>
          </a:p>
        </p:txBody>
      </p:sp>
      <p:pic>
        <p:nvPicPr>
          <p:cNvPr id="18436" name="Picture 4" descr="File:Foot binding shoes 1.jpg" title="Διακόσμηση υφασμάτων "/>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6250" t="9738" r="10867" b="7751"/>
          <a:stretch/>
        </p:blipFill>
        <p:spPr bwMode="auto">
          <a:xfrm>
            <a:off x="6176875" y="4675764"/>
            <a:ext cx="2611101" cy="173184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7" name="Rectangle 8"/>
          <p:cNvSpPr/>
          <p:nvPr/>
        </p:nvSpPr>
        <p:spPr>
          <a:xfrm>
            <a:off x="6216226" y="6396335"/>
            <a:ext cx="257175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16"/>
              </a:rPr>
              <a:t>Foot binding shoes </a:t>
            </a:r>
            <a:r>
              <a:rPr lang="en-US" sz="1200" dirty="0" smtClean="0">
                <a:solidFill>
                  <a:prstClr val="black"/>
                </a:solidFill>
                <a:latin typeface="Calibri"/>
                <a:hlinkClick r:id="rId16"/>
              </a:rPr>
              <a:t>1</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17"/>
              </a:rPr>
              <a:t>Julia </a:t>
            </a:r>
            <a:r>
              <a:rPr lang="en-US" sz="1200" dirty="0" smtClean="0">
                <a:solidFill>
                  <a:prstClr val="black"/>
                </a:solidFill>
                <a:latin typeface="Calibri"/>
                <a:hlinkClick r:id="rId17"/>
              </a:rPr>
              <a:t>W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8"/>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a:xfrm>
            <a:off x="7010400" y="6513860"/>
            <a:ext cx="2133600" cy="365125"/>
          </a:xfrm>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476073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4"/>
          <p:cNvSpPr>
            <a:spLocks noGrp="1"/>
          </p:cNvSpPr>
          <p:nvPr>
            <p:ph type="title"/>
          </p:nvPr>
        </p:nvSpPr>
        <p:spPr>
          <a:xfrm>
            <a:off x="323528" y="116632"/>
            <a:ext cx="8496944" cy="908720"/>
          </a:xfrm>
        </p:spPr>
        <p:txBody>
          <a:bodyPr>
            <a:normAutofit fontScale="90000"/>
          </a:bodyPr>
          <a:lstStyle/>
          <a:p>
            <a:r>
              <a:rPr lang="el-GR" sz="4400" dirty="0"/>
              <a:t>Εγχάρακτοι χάλκινοι κύλινδροι </a:t>
            </a:r>
            <a:r>
              <a:rPr lang="el-GR" sz="3600" b="0" dirty="0" smtClean="0"/>
              <a:t>(</a:t>
            </a:r>
            <a:r>
              <a:rPr lang="en-US" sz="3600" b="0" dirty="0" smtClean="0"/>
              <a:t>3</a:t>
            </a:r>
            <a:r>
              <a:rPr lang="el-GR" sz="3600" b="0" dirty="0" smtClean="0"/>
              <a:t> </a:t>
            </a:r>
            <a:r>
              <a:rPr lang="el-GR" sz="3600" b="0" dirty="0"/>
              <a:t>από </a:t>
            </a:r>
            <a:r>
              <a:rPr lang="en-US" sz="3600" b="0" dirty="0" smtClean="0"/>
              <a:t>3</a:t>
            </a:r>
            <a:r>
              <a:rPr lang="el-GR" sz="3600" b="0" dirty="0" smtClean="0"/>
              <a:t>)</a:t>
            </a:r>
            <a:endParaRPr lang="el-GR" sz="3600" b="0" dirty="0"/>
          </a:p>
        </p:txBody>
      </p:sp>
      <p:pic>
        <p:nvPicPr>
          <p:cNvPr id="3074" name="Picture 2" descr="File:Roketsuzome printing wheels.jpg" title="Παραδείγματα κυλίνδρων για τύπωμα υφασμάτων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793" y="1052736"/>
            <a:ext cx="5162203" cy="3876498"/>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11269" name="4 - TextBox" descr="κυλίνδρος για τύπωμα υφασμάτων &#10;"/>
          <p:cNvSpPr txBox="1">
            <a:spLocks noChangeArrowheads="1"/>
          </p:cNvSpPr>
          <p:nvPr/>
        </p:nvSpPr>
        <p:spPr bwMode="auto">
          <a:xfrm>
            <a:off x="387058" y="1052736"/>
            <a:ext cx="5627186" cy="400110"/>
          </a:xfrm>
          <a:prstGeom prst="rect">
            <a:avLst/>
          </a:prstGeom>
          <a:solidFill>
            <a:srgbClr val="604A7B"/>
          </a:solidFill>
          <a:ln>
            <a:noFill/>
          </a:ln>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Παραδείγματα κυλίνδρων για τύπωμα υφασμάτων </a:t>
            </a:r>
          </a:p>
        </p:txBody>
      </p:sp>
      <p:sp>
        <p:nvSpPr>
          <p:cNvPr id="10" name="Rectangle 8"/>
          <p:cNvSpPr/>
          <p:nvPr/>
        </p:nvSpPr>
        <p:spPr>
          <a:xfrm>
            <a:off x="5981700" y="4920819"/>
            <a:ext cx="266429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4"/>
              </a:rPr>
              <a:t>Roketsuzome printing </a:t>
            </a:r>
            <a:r>
              <a:rPr lang="en-US" sz="1200" dirty="0" smtClean="0">
                <a:solidFill>
                  <a:prstClr val="black"/>
                </a:solidFill>
                <a:latin typeface="Calibri"/>
                <a:hlinkClick r:id="rId4"/>
              </a:rPr>
              <a:t>wheels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5"/>
              </a:rPr>
              <a:t>Sandstein</a:t>
            </a:r>
            <a:r>
              <a:rPr lang="en-US" sz="1200" dirty="0">
                <a:solidFill>
                  <a:prstClr val="black"/>
                </a:solidFill>
                <a:latin typeface="Calibri"/>
                <a:hlinkClick r:id="rId5"/>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6"/>
              </a:rPr>
              <a:t>CC BY 2.0</a:t>
            </a:r>
            <a:endParaRPr lang="en-US" sz="1200" dirty="0">
              <a:solidFill>
                <a:prstClr val="black"/>
              </a:solidFill>
              <a:latin typeface="Calibri"/>
            </a:endParaRPr>
          </a:p>
        </p:txBody>
      </p:sp>
      <p:pic>
        <p:nvPicPr>
          <p:cNvPr id="11268" name="Picture 4" descr="http://bigalittlea.files.wordpress.com/2009/05/biga-5-10-1.jpg?w=640" title="Παραδείγματα κυλίνδρων για τύπωμα υφασμάτων "/>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7058" y="3962204"/>
            <a:ext cx="4476574" cy="2618796"/>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5" name="Ορθογώνιο 4"/>
          <p:cNvSpPr/>
          <p:nvPr/>
        </p:nvSpPr>
        <p:spPr>
          <a:xfrm>
            <a:off x="3207395" y="6570113"/>
            <a:ext cx="1661318" cy="276999"/>
          </a:xfrm>
          <a:prstGeom prst="rect">
            <a:avLst/>
          </a:prstGeom>
        </p:spPr>
        <p:txBody>
          <a:bodyPr wrap="square">
            <a:spAutoFit/>
          </a:bodyPr>
          <a:lstStyle/>
          <a:p>
            <a:pPr algn="ctr"/>
            <a:r>
              <a:rPr lang="en-US" sz="1200" dirty="0" smtClean="0">
                <a:solidFill>
                  <a:prstClr val="black"/>
                </a:solidFill>
                <a:latin typeface="Calibri"/>
                <a:hlinkClick r:id="rId8"/>
              </a:rPr>
              <a:t>bigalittlea.com</a:t>
            </a:r>
            <a:endParaRPr lang="el-GR"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4628301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Μεταξοτυπία </a:t>
            </a:r>
            <a:r>
              <a:rPr lang="el-GR" sz="3200" b="0" dirty="0" smtClean="0"/>
              <a:t>(1 από 2)</a:t>
            </a:r>
            <a:endParaRPr lang="el-GR" sz="3200" b="0" dirty="0"/>
          </a:p>
        </p:txBody>
      </p:sp>
      <p:sp>
        <p:nvSpPr>
          <p:cNvPr id="12291" name="2 - Θέση περιεχομένου"/>
          <p:cNvSpPr>
            <a:spLocks noGrp="1"/>
          </p:cNvSpPr>
          <p:nvPr>
            <p:ph idx="1"/>
          </p:nvPr>
        </p:nvSpPr>
        <p:spPr>
          <a:xfrm>
            <a:off x="179512" y="980728"/>
            <a:ext cx="8712968" cy="5400600"/>
          </a:xfrm>
        </p:spPr>
        <p:txBody>
          <a:bodyPr>
            <a:noAutofit/>
          </a:bodyPr>
          <a:lstStyle/>
          <a:p>
            <a:pPr marL="360000" indent="-360000" eaLnBrk="1" hangingPunct="1">
              <a:lnSpc>
                <a:spcPct val="114000"/>
              </a:lnSpc>
              <a:spcBef>
                <a:spcPts val="1000"/>
              </a:spcBef>
            </a:pPr>
            <a:r>
              <a:rPr lang="el-GR" altLang="el-GR" sz="2400" dirty="0" smtClean="0">
                <a:cs typeface="Arial" charset="0"/>
              </a:rPr>
              <a:t>Έχει μεγάλη παράδοση στην Ιαπωνία και στην Ευρώπη χρησιμοποιείται από τις αρχές του 19</a:t>
            </a:r>
            <a:r>
              <a:rPr lang="el-GR" altLang="el-GR" sz="2400" baseline="30000" dirty="0" smtClean="0">
                <a:cs typeface="Arial" charset="0"/>
              </a:rPr>
              <a:t>ου</a:t>
            </a:r>
            <a:r>
              <a:rPr lang="el-GR" altLang="el-GR" sz="2400" dirty="0" smtClean="0">
                <a:cs typeface="Arial" charset="0"/>
              </a:rPr>
              <a:t> αι</a:t>
            </a:r>
            <a:r>
              <a:rPr lang="el-GR" altLang="el-GR" sz="2400" dirty="0">
                <a:cs typeface="Arial" charset="0"/>
              </a:rPr>
              <a:t>,</a:t>
            </a:r>
            <a:endParaRPr lang="el-GR" altLang="el-GR" sz="2400" dirty="0" smtClean="0">
              <a:cs typeface="Arial" charset="0"/>
            </a:endParaRPr>
          </a:p>
          <a:p>
            <a:pPr marL="360000" indent="-360000" eaLnBrk="1" hangingPunct="1">
              <a:lnSpc>
                <a:spcPct val="114000"/>
              </a:lnSpc>
              <a:spcBef>
                <a:spcPts val="1000"/>
              </a:spcBef>
            </a:pPr>
            <a:r>
              <a:rPr lang="el-GR" altLang="el-GR" sz="2400" dirty="0" smtClean="0">
                <a:cs typeface="Arial" charset="0"/>
              </a:rPr>
              <a:t>Βασίζεται στην τεχνική του αποτυπώματος με χρήση </a:t>
            </a:r>
            <a:r>
              <a:rPr lang="en-US" altLang="el-GR" sz="2400" dirty="0" smtClean="0">
                <a:cs typeface="Arial" charset="0"/>
              </a:rPr>
              <a:t>stencil</a:t>
            </a:r>
            <a:r>
              <a:rPr lang="el-GR" altLang="el-GR" sz="2400" dirty="0">
                <a:cs typeface="Arial" charset="0"/>
              </a:rPr>
              <a:t>,</a:t>
            </a:r>
            <a:endParaRPr lang="el-GR" altLang="el-GR" sz="2400" dirty="0" smtClean="0">
              <a:cs typeface="Arial" charset="0"/>
            </a:endParaRPr>
          </a:p>
          <a:p>
            <a:pPr marL="360000" indent="-360000" eaLnBrk="1" hangingPunct="1">
              <a:lnSpc>
                <a:spcPct val="114000"/>
              </a:lnSpc>
              <a:spcBef>
                <a:spcPts val="1000"/>
              </a:spcBef>
            </a:pPr>
            <a:r>
              <a:rPr lang="el-GR" altLang="el-GR" sz="2400" dirty="0" smtClean="0">
                <a:cs typeface="Arial" charset="0"/>
              </a:rPr>
              <a:t>Ένα τελάρο καλύπτεται με ένα λεπτό νάιλον, μεταξωτό ή πολυεστερικό ύφασμα (πλέγμα). Το σχέδιο (</a:t>
            </a:r>
            <a:r>
              <a:rPr lang="en-US" altLang="el-GR" sz="2400" dirty="0" smtClean="0">
                <a:cs typeface="Arial" charset="0"/>
              </a:rPr>
              <a:t>stencil</a:t>
            </a:r>
            <a:r>
              <a:rPr lang="el-GR" altLang="el-GR" sz="2400" dirty="0" smtClean="0">
                <a:cs typeface="Arial" charset="0"/>
              </a:rPr>
              <a:t>) εφαρμόζεται και οι περιοχές που δεν θα χρωματιστούν καλύπτονται με ειδικό βερνίκι</a:t>
            </a:r>
            <a:r>
              <a:rPr lang="el-GR" altLang="el-GR" sz="2400" dirty="0">
                <a:cs typeface="Arial" charset="0"/>
              </a:rPr>
              <a:t>,</a:t>
            </a:r>
            <a:endParaRPr lang="el-GR" altLang="el-GR" sz="2400" dirty="0" smtClean="0">
              <a:cs typeface="Arial" charset="0"/>
            </a:endParaRPr>
          </a:p>
          <a:p>
            <a:pPr marL="360000" indent="-360000" eaLnBrk="1" hangingPunct="1">
              <a:lnSpc>
                <a:spcPct val="114000"/>
              </a:lnSpc>
              <a:spcBef>
                <a:spcPts val="1000"/>
              </a:spcBef>
            </a:pPr>
            <a:r>
              <a:rPr lang="en-US" altLang="el-GR" sz="2400" dirty="0" smtClean="0">
                <a:cs typeface="Arial" charset="0"/>
              </a:rPr>
              <a:t>To stencil</a:t>
            </a:r>
            <a:r>
              <a:rPr lang="el-GR" altLang="el-GR" sz="2400" dirty="0" smtClean="0">
                <a:cs typeface="Arial" charset="0"/>
              </a:rPr>
              <a:t> αφαιρείται και η βαφή εφαρμόζεται με άσκηση πίεσης διαμέσου του υφάσματος, καλύπτοντας μόνο τα σημεία που κάλυπτε το </a:t>
            </a:r>
            <a:r>
              <a:rPr lang="en-US" altLang="el-GR" sz="2400" dirty="0" smtClean="0">
                <a:cs typeface="Arial" charset="0"/>
              </a:rPr>
              <a:t>stencil</a:t>
            </a:r>
            <a:r>
              <a:rPr lang="el-GR" altLang="el-GR" sz="2400" dirty="0">
                <a:cs typeface="Arial" charset="0"/>
              </a:rPr>
              <a:t>,</a:t>
            </a:r>
            <a:endParaRPr lang="el-GR" altLang="el-GR" sz="2400" dirty="0" smtClean="0">
              <a:cs typeface="Arial" charset="0"/>
            </a:endParaRPr>
          </a:p>
          <a:p>
            <a:pPr marL="360000" indent="-360000" eaLnBrk="1" hangingPunct="1">
              <a:lnSpc>
                <a:spcPct val="114000"/>
              </a:lnSpc>
              <a:spcBef>
                <a:spcPts val="1000"/>
              </a:spcBef>
            </a:pPr>
            <a:r>
              <a:rPr lang="el-GR" altLang="el-GR" sz="2400" dirty="0" smtClean="0">
                <a:cs typeface="Arial" charset="0"/>
              </a:rPr>
              <a:t>Κάθε χρώμα απαιτεί νέο τελάρο.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p14="http://schemas.microsoft.com/office/powerpoint/2010/main" val="29813025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Μεταξοτυπία </a:t>
            </a:r>
            <a:r>
              <a:rPr lang="el-GR" sz="3200" b="0" dirty="0" smtClean="0"/>
              <a:t>(2 από 2)</a:t>
            </a:r>
            <a:endParaRPr lang="el-GR" sz="3200" b="0" dirty="0"/>
          </a:p>
        </p:txBody>
      </p:sp>
      <p:pic>
        <p:nvPicPr>
          <p:cNvPr id="7170" name="Picture 2" descr="File:Silketrykk.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494" y="1279154"/>
            <a:ext cx="7387717" cy="35461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627784" y="4825258"/>
            <a:ext cx="3888432" cy="276999"/>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Silketrykk</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4"/>
              </a:rPr>
              <a:t>Harrywad</a:t>
            </a:r>
            <a:r>
              <a:rPr lang="el-GR" sz="1200" dirty="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5"/>
              </a:rPr>
              <a:t>CC BY 2.5</a:t>
            </a:r>
            <a:endParaRPr lang="en-US" sz="1200" dirty="0">
              <a:solidFill>
                <a:prstClr val="black"/>
              </a:solidFill>
              <a:latin typeface="Calibri"/>
            </a:endParaRPr>
          </a:p>
        </p:txBody>
      </p:sp>
      <p:sp>
        <p:nvSpPr>
          <p:cNvPr id="13316" name="3 - Ορθογώνιο"/>
          <p:cNvSpPr>
            <a:spLocks noChangeArrowheads="1"/>
          </p:cNvSpPr>
          <p:nvPr/>
        </p:nvSpPr>
        <p:spPr bwMode="auto">
          <a:xfrm>
            <a:off x="875493" y="5116005"/>
            <a:ext cx="7387717" cy="1200150"/>
          </a:xfrm>
          <a:prstGeom prst="rect">
            <a:avLst/>
          </a:prstGeom>
          <a:solidFill>
            <a:srgbClr val="604A7B"/>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400" dirty="0">
                <a:solidFill>
                  <a:prstClr val="white"/>
                </a:solidFill>
                <a:latin typeface="Calibri"/>
              </a:rPr>
              <a:t>A</a:t>
            </a:r>
            <a:r>
              <a:rPr lang="el-GR" altLang="el-GR" sz="2400" dirty="0">
                <a:solidFill>
                  <a:prstClr val="white"/>
                </a:solidFill>
                <a:latin typeface="Calibri"/>
              </a:rPr>
              <a:t>:Βαφή,</a:t>
            </a:r>
            <a:r>
              <a:rPr lang="en-US" altLang="el-GR" sz="2400" dirty="0">
                <a:solidFill>
                  <a:prstClr val="white"/>
                </a:solidFill>
                <a:latin typeface="Calibri"/>
              </a:rPr>
              <a:t> B</a:t>
            </a:r>
            <a:r>
              <a:rPr lang="el-GR" altLang="el-GR" sz="2400" dirty="0">
                <a:solidFill>
                  <a:prstClr val="white"/>
                </a:solidFill>
                <a:latin typeface="Calibri"/>
              </a:rPr>
              <a:t>:</a:t>
            </a:r>
            <a:r>
              <a:rPr lang="en-US" altLang="el-GR" sz="2400" dirty="0">
                <a:solidFill>
                  <a:prstClr val="white"/>
                </a:solidFill>
                <a:latin typeface="Calibri"/>
              </a:rPr>
              <a:t> </a:t>
            </a:r>
            <a:r>
              <a:rPr lang="el-GR" altLang="el-GR" sz="2400" dirty="0">
                <a:solidFill>
                  <a:prstClr val="white"/>
                </a:solidFill>
                <a:latin typeface="Calibri"/>
              </a:rPr>
              <a:t>Εργαλείο άσκησης πίεσης,</a:t>
            </a:r>
            <a:r>
              <a:rPr lang="en-US" altLang="el-GR" sz="2400" dirty="0">
                <a:solidFill>
                  <a:prstClr val="white"/>
                </a:solidFill>
                <a:latin typeface="Calibri"/>
              </a:rPr>
              <a:t> C</a:t>
            </a:r>
            <a:r>
              <a:rPr lang="el-GR" altLang="el-GR" sz="2400" dirty="0">
                <a:solidFill>
                  <a:prstClr val="white"/>
                </a:solidFill>
                <a:latin typeface="Calibri"/>
              </a:rPr>
              <a:t>:</a:t>
            </a:r>
            <a:r>
              <a:rPr lang="en-US" altLang="el-GR" sz="2400" dirty="0">
                <a:solidFill>
                  <a:prstClr val="white"/>
                </a:solidFill>
                <a:latin typeface="Calibri"/>
              </a:rPr>
              <a:t> </a:t>
            </a:r>
            <a:r>
              <a:rPr lang="el-GR" altLang="el-GR" sz="2400" dirty="0">
                <a:solidFill>
                  <a:prstClr val="white"/>
                </a:solidFill>
                <a:latin typeface="Calibri"/>
              </a:rPr>
              <a:t>Σχέδιο,</a:t>
            </a:r>
            <a:r>
              <a:rPr lang="en-US" altLang="el-GR" sz="2400" dirty="0">
                <a:solidFill>
                  <a:prstClr val="white"/>
                </a:solidFill>
                <a:latin typeface="Calibri"/>
              </a:rPr>
              <a:t> </a:t>
            </a:r>
            <a:endParaRPr lang="el-GR" altLang="el-GR" sz="2400" dirty="0" smtClean="0">
              <a:solidFill>
                <a:prstClr val="white"/>
              </a:solidFill>
              <a:latin typeface="Calibri"/>
            </a:endParaRPr>
          </a:p>
          <a:p>
            <a:pPr eaLnBrk="1" hangingPunct="1"/>
            <a:r>
              <a:rPr lang="en-US" altLang="el-GR" sz="2400" dirty="0" smtClean="0">
                <a:solidFill>
                  <a:prstClr val="white"/>
                </a:solidFill>
                <a:latin typeface="Calibri"/>
              </a:rPr>
              <a:t>D</a:t>
            </a:r>
            <a:r>
              <a:rPr lang="el-GR" altLang="el-GR" sz="2400" dirty="0">
                <a:solidFill>
                  <a:prstClr val="white"/>
                </a:solidFill>
                <a:latin typeface="Calibri"/>
              </a:rPr>
              <a:t>:</a:t>
            </a:r>
            <a:r>
              <a:rPr lang="en-US" altLang="el-GR" sz="2400" dirty="0">
                <a:solidFill>
                  <a:prstClr val="white"/>
                </a:solidFill>
                <a:latin typeface="Calibri"/>
              </a:rPr>
              <a:t> </a:t>
            </a:r>
            <a:r>
              <a:rPr lang="el-GR" altLang="el-GR" sz="2400" dirty="0">
                <a:solidFill>
                  <a:prstClr val="white"/>
                </a:solidFill>
                <a:latin typeface="Calibri"/>
              </a:rPr>
              <a:t>Φωτοευαίσθητο βερνίκι,</a:t>
            </a:r>
            <a:r>
              <a:rPr lang="en-US" altLang="el-GR" sz="2400" dirty="0">
                <a:solidFill>
                  <a:prstClr val="white"/>
                </a:solidFill>
                <a:latin typeface="Calibri"/>
              </a:rPr>
              <a:t> E</a:t>
            </a:r>
            <a:r>
              <a:rPr lang="el-GR" altLang="el-GR" sz="2400" dirty="0">
                <a:solidFill>
                  <a:prstClr val="white"/>
                </a:solidFill>
                <a:latin typeface="Calibri"/>
              </a:rPr>
              <a:t>: Πλέγμα (νάιλον, μεταξωτό ή πολυεστερικό ύφασμα, και  </a:t>
            </a:r>
            <a:r>
              <a:rPr lang="en-US" altLang="el-GR" sz="2400" dirty="0">
                <a:solidFill>
                  <a:prstClr val="white"/>
                </a:solidFill>
                <a:latin typeface="Calibri"/>
              </a:rPr>
              <a:t>F</a:t>
            </a:r>
            <a:r>
              <a:rPr lang="el-GR" altLang="el-GR" sz="2400" dirty="0">
                <a:solidFill>
                  <a:prstClr val="white"/>
                </a:solidFill>
                <a:latin typeface="Calibri"/>
              </a:rPr>
              <a:t>: Τυπωμένο σχέδιο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34176637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a:t>Επιλεκτική </a:t>
            </a:r>
            <a:r>
              <a:rPr lang="el-GR" dirty="0" smtClean="0"/>
              <a:t>βαφή </a:t>
            </a:r>
            <a:r>
              <a:rPr lang="el-GR" sz="3200" b="0" dirty="0" smtClean="0"/>
              <a:t>(1 από 2)</a:t>
            </a:r>
            <a:endParaRPr lang="el-GR" sz="3200" b="0" dirty="0"/>
          </a:p>
        </p:txBody>
      </p:sp>
      <p:sp>
        <p:nvSpPr>
          <p:cNvPr id="14339" name="3 - Θέση περιεχομένου"/>
          <p:cNvSpPr>
            <a:spLocks noGrp="1"/>
          </p:cNvSpPr>
          <p:nvPr>
            <p:ph idx="1"/>
          </p:nvPr>
        </p:nvSpPr>
        <p:spPr/>
        <p:txBody>
          <a:bodyPr>
            <a:normAutofit/>
          </a:bodyPr>
          <a:lstStyle/>
          <a:p>
            <a:pPr eaLnBrk="1" hangingPunct="1">
              <a:lnSpc>
                <a:spcPct val="120000"/>
              </a:lnSpc>
              <a:spcBef>
                <a:spcPts val="1200"/>
              </a:spcBef>
            </a:pPr>
            <a:r>
              <a:rPr lang="el-GR" altLang="el-GR" sz="2400" dirty="0" smtClean="0">
                <a:cs typeface="Arial" charset="0"/>
              </a:rPr>
              <a:t>Η μέθοδος αυτή είναι γνωστή από την αρχαιότητα και αφορά στην χρήση υλικών όπως το κερί ή πηλός σε συγκεκριμένες περιοχές του υφάσματος ώστε να παραμείνουν άβαφες κατά την εφαρμογή του λουτρού βαφής,</a:t>
            </a:r>
          </a:p>
          <a:p>
            <a:pPr eaLnBrk="1" hangingPunct="1">
              <a:lnSpc>
                <a:spcPct val="120000"/>
              </a:lnSpc>
              <a:spcBef>
                <a:spcPts val="1200"/>
              </a:spcBef>
            </a:pPr>
            <a:r>
              <a:rPr lang="el-GR" altLang="el-GR" sz="2400" dirty="0" smtClean="0">
                <a:cs typeface="Arial" charset="0"/>
              </a:rPr>
              <a:t>Άλλη τεχνική αφορά στη βαφή υφασμάτων τα οποία έχουν δεθεί σε διάφορα σημεία τους (</a:t>
            </a:r>
            <a:r>
              <a:rPr lang="en-US" altLang="el-GR" sz="2400" dirty="0" smtClean="0">
                <a:cs typeface="Arial" charset="0"/>
              </a:rPr>
              <a:t>tie dyeing) </a:t>
            </a:r>
            <a:r>
              <a:rPr lang="el-GR" altLang="el-GR" sz="2400" dirty="0" smtClean="0">
                <a:cs typeface="Arial" charset="0"/>
              </a:rPr>
              <a:t>είτε με κόμπους είτε με κορδόνια και μπορούν να περιέχουν πρόσθετα υλικά (φτερά  ή μικρές πέτρες) για να δώσουν το κατάλληλο σχέδιο μετά τη διαδικασία της βαφικής.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3891116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Επιλεκτική βαφή </a:t>
            </a:r>
            <a:r>
              <a:rPr lang="el-GR" sz="3200" b="0" dirty="0" smtClean="0">
                <a:solidFill>
                  <a:srgbClr val="8064A2">
                    <a:lumMod val="75000"/>
                  </a:srgbClr>
                </a:solidFill>
              </a:rPr>
              <a:t>(2 </a:t>
            </a:r>
            <a:r>
              <a:rPr lang="el-GR" sz="3200" b="0" dirty="0">
                <a:solidFill>
                  <a:srgbClr val="8064A2">
                    <a:lumMod val="75000"/>
                  </a:srgbClr>
                </a:solidFill>
              </a:rPr>
              <a:t>από 2)</a:t>
            </a:r>
            <a:endParaRPr lang="el-GR" dirty="0"/>
          </a:p>
        </p:txBody>
      </p:sp>
      <p:sp>
        <p:nvSpPr>
          <p:cNvPr id="15365" name="5 - TextBox"/>
          <p:cNvSpPr txBox="1">
            <a:spLocks noChangeArrowheads="1"/>
          </p:cNvSpPr>
          <p:nvPr/>
        </p:nvSpPr>
        <p:spPr bwMode="auto">
          <a:xfrm>
            <a:off x="4522212" y="4657566"/>
            <a:ext cx="4205585" cy="1631216"/>
          </a:xfrm>
          <a:prstGeom prst="rect">
            <a:avLst/>
          </a:prstGeom>
          <a:solidFill>
            <a:srgbClr val="604A7B"/>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Παραδείγματα υφασμάτων που έχουν διακοσμηθεί με την τεχνική του </a:t>
            </a:r>
            <a:r>
              <a:rPr lang="en-US" altLang="el-GR" sz="2000" dirty="0">
                <a:solidFill>
                  <a:prstClr val="white"/>
                </a:solidFill>
                <a:latin typeface="Calibri"/>
              </a:rPr>
              <a:t>tie dyeing</a:t>
            </a:r>
            <a:r>
              <a:rPr lang="el-GR" altLang="el-GR" sz="2000" dirty="0">
                <a:solidFill>
                  <a:prstClr val="white"/>
                </a:solidFill>
                <a:latin typeface="Calibri"/>
              </a:rPr>
              <a:t>, αριστερά κατά τη διάρκεια της βαφής και δεξιά μετά την ολοκλήρωση της διαδικασίας.</a:t>
            </a:r>
          </a:p>
        </p:txBody>
      </p:sp>
      <p:pic>
        <p:nvPicPr>
          <p:cNvPr id="15363" name="Picture 8" descr="ύφασμα κατά τη διάρκεια της βαφής με την τεχνική tie dyeing.&#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794" y="1071563"/>
            <a:ext cx="3440112" cy="2071687"/>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1126755" y="3129032"/>
            <a:ext cx="2466126"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Tie </a:t>
            </a:r>
            <a:r>
              <a:rPr lang="en-US" sz="1200" dirty="0" smtClean="0">
                <a:solidFill>
                  <a:prstClr val="black"/>
                </a:solidFill>
                <a:latin typeface="Calibri"/>
                <a:hlinkClick r:id="rId3"/>
              </a:rPr>
              <a:t>Dye</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3"/>
              </a:rPr>
              <a:t>Wendy </a:t>
            </a:r>
            <a:r>
              <a:rPr lang="en-US" sz="1200" dirty="0" smtClean="0">
                <a:solidFill>
                  <a:prstClr val="black"/>
                </a:solidFill>
                <a:latin typeface="Calibri"/>
                <a:hlinkClick r:id="rId3"/>
              </a:rPr>
              <a:t>Copley</a:t>
            </a:r>
            <a:r>
              <a:rPr lang="el-GR" sz="1200" dirty="0" smtClean="0">
                <a:solidFill>
                  <a:prstClr val="black"/>
                </a:solidFill>
                <a:latin typeface="Calibri"/>
                <a:hlinkClick r:id="rId3"/>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4"/>
              </a:rPr>
              <a:t>CC BY-NC-SA 2.0</a:t>
            </a:r>
            <a:endParaRPr lang="en-US" sz="1200" dirty="0">
              <a:solidFill>
                <a:prstClr val="black"/>
              </a:solidFill>
              <a:latin typeface="Calibri"/>
            </a:endParaRPr>
          </a:p>
        </p:txBody>
      </p:sp>
      <p:pic>
        <p:nvPicPr>
          <p:cNvPr id="15362" name="Picture 4" descr="υφάσματα κατά τη διάρκεια της βαφής με την τεχνική tie dyeing.&#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969" y="3717032"/>
            <a:ext cx="3433762" cy="2571750"/>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0" name="Rectangle 8"/>
          <p:cNvSpPr/>
          <p:nvPr/>
        </p:nvSpPr>
        <p:spPr>
          <a:xfrm>
            <a:off x="1017785" y="6289287"/>
            <a:ext cx="268406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solidFill>
                  <a:prstClr val="black"/>
                </a:solidFill>
                <a:latin typeface="+mn-lt"/>
                <a:hlinkClick r:id="rId6"/>
              </a:rPr>
              <a:t>tie dyeing </a:t>
            </a:r>
            <a:r>
              <a:rPr lang="en-US" sz="1200" dirty="0" smtClean="0">
                <a:solidFill>
                  <a:prstClr val="black"/>
                </a:solidFill>
                <a:latin typeface="+mn-lt"/>
                <a:hlinkClick r:id="rId6"/>
              </a:rPr>
              <a:t>2012</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a:solidFill>
                  <a:prstClr val="black"/>
                </a:solidFill>
                <a:latin typeface="+mn-lt"/>
                <a:hlinkClick r:id="rId6"/>
              </a:rPr>
              <a:t>wayne </a:t>
            </a:r>
            <a:r>
              <a:rPr lang="en-US" sz="1200" dirty="0" err="1" smtClean="0">
                <a:solidFill>
                  <a:prstClr val="black"/>
                </a:solidFill>
                <a:latin typeface="+mn-lt"/>
                <a:hlinkClick r:id="rId6"/>
              </a:rPr>
              <a:t>marshall</a:t>
            </a:r>
            <a:r>
              <a:rPr lang="el-GR" sz="1200" dirty="0" smtClean="0">
                <a:solidFill>
                  <a:prstClr val="black"/>
                </a:solidFill>
                <a:latin typeface="+mn-lt"/>
                <a:hlinkClick r:id="rId6"/>
              </a:rPr>
              <a:t> </a:t>
            </a:r>
            <a:r>
              <a:rPr lang="el-GR" sz="1200" dirty="0" smtClean="0">
                <a:solidFill>
                  <a:prstClr val="black">
                    <a:lumMod val="65000"/>
                    <a:lumOff val="35000"/>
                  </a:prstClr>
                </a:solidFill>
                <a:latin typeface="+mn-lt"/>
              </a:rPr>
              <a:t>διαθέσιμο με άδεια </a:t>
            </a:r>
            <a:r>
              <a:rPr lang="en-US" sz="1200" dirty="0">
                <a:solidFill>
                  <a:prstClr val="black"/>
                </a:solidFill>
                <a:latin typeface="+mn-lt"/>
                <a:hlinkClick r:id="rId4"/>
              </a:rPr>
              <a:t>CC BY-NC-SA 2.0</a:t>
            </a:r>
            <a:endParaRPr lang="en-US" sz="1200" dirty="0">
              <a:solidFill>
                <a:prstClr val="black"/>
              </a:solidFill>
              <a:latin typeface="+mn-lt"/>
            </a:endParaRPr>
          </a:p>
        </p:txBody>
      </p:sp>
      <p:pic>
        <p:nvPicPr>
          <p:cNvPr id="5122" name="Picture 2" descr="ύφασμα μετά την διαδικασία βαφής με την τεχνική tie dyeing.&#10;&#10;"/>
          <p:cNvPicPr>
            <a:picLocks noChangeAspect="1" noChangeArrowheads="1"/>
          </p:cNvPicPr>
          <p:nvPr/>
        </p:nvPicPr>
        <p:blipFill rotWithShape="1">
          <a:blip r:embed="rId7">
            <a:extLst>
              <a:ext uri="{28A0092B-C50C-407E-A947-70E740481C1C}">
                <a14:useLocalDpi xmlns:a14="http://schemas.microsoft.com/office/drawing/2010/main" val="0"/>
              </a:ext>
            </a:extLst>
          </a:blip>
          <a:srcRect l="13385" t="9330" r="12993" b="8016"/>
          <a:stretch/>
        </p:blipFill>
        <p:spPr bwMode="auto">
          <a:xfrm>
            <a:off x="4522212" y="1071562"/>
            <a:ext cx="4205585" cy="3397911"/>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12" name="Rectangle 8"/>
          <p:cNvSpPr/>
          <p:nvPr/>
        </p:nvSpPr>
        <p:spPr>
          <a:xfrm rot="16200000">
            <a:off x="7434989" y="3193733"/>
            <a:ext cx="2120594" cy="430887"/>
          </a:xfrm>
          <a:prstGeom prst="rect">
            <a:avLst/>
          </a:prstGeom>
        </p:spPr>
        <p:txBody>
          <a:bodyPr wrap="square">
            <a:spAutoFit/>
          </a:bodyPr>
          <a:lstStyle/>
          <a:p>
            <a:r>
              <a:rPr lang="en-US" sz="1100" dirty="0" smtClean="0">
                <a:solidFill>
                  <a:prstClr val="black">
                    <a:lumMod val="65000"/>
                    <a:lumOff val="35000"/>
                  </a:prstClr>
                </a:solidFill>
                <a:latin typeface="Calibri"/>
              </a:rPr>
              <a:t>“</a:t>
            </a:r>
            <a:r>
              <a:rPr lang="en-US" sz="1100" dirty="0" smtClean="0">
                <a:solidFill>
                  <a:prstClr val="black"/>
                </a:solidFill>
                <a:latin typeface="Calibri"/>
                <a:hlinkClick r:id="rId8"/>
              </a:rPr>
              <a:t>Farliberty2</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err="1" smtClean="0">
                <a:solidFill>
                  <a:prstClr val="black"/>
                </a:solidFill>
                <a:latin typeface="Calibri"/>
                <a:hlinkClick r:id="rId9"/>
              </a:rPr>
              <a:t>Farliberty</a:t>
            </a:r>
            <a:r>
              <a:rPr lang="el-GR" sz="1100" dirty="0">
                <a:solidFill>
                  <a:prstClr val="black"/>
                </a:solidFill>
                <a:latin typeface="Calibri"/>
              </a:rPr>
              <a:t> </a:t>
            </a:r>
            <a:r>
              <a:rPr lang="el-GR" sz="1100" dirty="0" smtClean="0">
                <a:solidFill>
                  <a:prstClr val="black">
                    <a:lumMod val="65000"/>
                    <a:lumOff val="35000"/>
                  </a:prstClr>
                </a:solidFill>
                <a:latin typeface="Calibri"/>
              </a:rPr>
              <a:t>διαθέσιμο με άδεια </a:t>
            </a:r>
            <a:r>
              <a:rPr lang="en-US" sz="1100" dirty="0">
                <a:solidFill>
                  <a:prstClr val="black"/>
                </a:solidFill>
                <a:latin typeface="Calibri"/>
                <a:hlinkClick r:id="rId10"/>
              </a:rPr>
              <a:t>CC BY-SA 3.0</a:t>
            </a:r>
            <a:endParaRPr lang="en-US" sz="1100" dirty="0">
              <a:solidFill>
                <a:prstClr val="black"/>
              </a:solidFill>
              <a:latin typeface="Calibri"/>
            </a:endParaRPr>
          </a:p>
        </p:txBody>
      </p:sp>
      <p:sp>
        <p:nvSpPr>
          <p:cNvPr id="4" name="Θέση αριθμού διαφάνειας 3"/>
          <p:cNvSpPr>
            <a:spLocks noGrp="1"/>
          </p:cNvSpPr>
          <p:nvPr>
            <p:ph type="sldNum" sz="quarter" idx="12"/>
          </p:nvPr>
        </p:nvSpPr>
        <p:spPr>
          <a:xfrm>
            <a:off x="6884562" y="6436188"/>
            <a:ext cx="2133600" cy="365125"/>
          </a:xfrm>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42460772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Επιλεκτική βαφή νημάτων</a:t>
            </a:r>
          </a:p>
        </p:txBody>
      </p:sp>
      <p:sp>
        <p:nvSpPr>
          <p:cNvPr id="16387" name="2 - Θέση περιεχομένου"/>
          <p:cNvSpPr>
            <a:spLocks noGrp="1"/>
          </p:cNvSpPr>
          <p:nvPr>
            <p:ph idx="1"/>
          </p:nvPr>
        </p:nvSpPr>
        <p:spPr/>
        <p:txBody>
          <a:bodyPr>
            <a:normAutofit/>
          </a:bodyPr>
          <a:lstStyle/>
          <a:p>
            <a:pPr marL="360000" indent="-360000" eaLnBrk="1" hangingPunct="1">
              <a:lnSpc>
                <a:spcPct val="120000"/>
              </a:lnSpc>
              <a:spcBef>
                <a:spcPts val="1200"/>
              </a:spcBef>
            </a:pPr>
            <a:r>
              <a:rPr lang="el-GR" altLang="el-GR" sz="2400" dirty="0" smtClean="0">
                <a:cs typeface="Arial" charset="0"/>
              </a:rPr>
              <a:t>Παραλλαγή της τεχνικής αυτής αποτελεί η επιλεκτική βαφή νημάτων που στη συνέχεια χρησιμοποιούνται στην υφαντική (</a:t>
            </a:r>
            <a:r>
              <a:rPr lang="en-US" altLang="el-GR" sz="2400" dirty="0" err="1" smtClean="0">
                <a:cs typeface="Arial" charset="0"/>
              </a:rPr>
              <a:t>ikat</a:t>
            </a:r>
            <a:r>
              <a:rPr lang="en-US" altLang="el-GR" sz="2400" dirty="0" smtClean="0">
                <a:cs typeface="Arial" charset="0"/>
              </a:rPr>
              <a:t>)</a:t>
            </a:r>
            <a:r>
              <a:rPr lang="el-GR" altLang="el-GR" sz="2400" dirty="0">
                <a:cs typeface="Arial" charset="0"/>
              </a:rPr>
              <a:t>,</a:t>
            </a:r>
            <a:endParaRPr lang="el-GR" altLang="el-GR" sz="2400" dirty="0" smtClean="0">
              <a:cs typeface="Arial" charset="0"/>
            </a:endParaRPr>
          </a:p>
          <a:p>
            <a:pPr marL="360000" indent="-360000" eaLnBrk="1" hangingPunct="1">
              <a:lnSpc>
                <a:spcPct val="120000"/>
              </a:lnSpc>
              <a:spcBef>
                <a:spcPts val="1200"/>
              </a:spcBef>
            </a:pPr>
            <a:r>
              <a:rPr lang="el-GR" altLang="el-GR" sz="2400" dirty="0" smtClean="0">
                <a:cs typeface="Arial" charset="0"/>
              </a:rPr>
              <a:t>Τα νήματα καλύπτονται σε διάφορα σημεία τους με ένα συνδετικό υλικό το οποίο δεν επιτρέπει στην βαφή να εισχωρήσει και στη συνέχεια βάφονται</a:t>
            </a:r>
            <a:r>
              <a:rPr lang="el-GR" altLang="el-GR" sz="2400" dirty="0">
                <a:cs typeface="Arial" charset="0"/>
              </a:rPr>
              <a:t>,</a:t>
            </a:r>
            <a:endParaRPr lang="el-GR" altLang="el-GR" sz="2400" dirty="0" smtClean="0">
              <a:cs typeface="Arial" charset="0"/>
            </a:endParaRPr>
          </a:p>
          <a:p>
            <a:pPr marL="360000" indent="-360000" eaLnBrk="1" hangingPunct="1">
              <a:lnSpc>
                <a:spcPct val="120000"/>
              </a:lnSpc>
              <a:spcBef>
                <a:spcPts val="1200"/>
              </a:spcBef>
            </a:pPr>
            <a:r>
              <a:rPr lang="el-GR" altLang="el-GR" sz="2400" dirty="0" smtClean="0">
                <a:cs typeface="Arial" charset="0"/>
              </a:rPr>
              <a:t>Όταν ή βαφική διαδικασία έχει ολοκληρωθεί το συνδετικό υλικό αφαιρείται και τα νήματα είναι έτοιμα να υφανθούν</a:t>
            </a:r>
            <a:r>
              <a:rPr lang="el-GR" altLang="el-GR" sz="2400" dirty="0">
                <a:cs typeface="Arial" charset="0"/>
              </a:rPr>
              <a:t>,</a:t>
            </a:r>
            <a:endParaRPr lang="el-GR" altLang="el-GR" sz="2400" dirty="0" smtClean="0">
              <a:cs typeface="Arial" charset="0"/>
            </a:endParaRPr>
          </a:p>
          <a:p>
            <a:pPr marL="360000" indent="-360000" eaLnBrk="1" hangingPunct="1">
              <a:lnSpc>
                <a:spcPct val="120000"/>
              </a:lnSpc>
              <a:spcBef>
                <a:spcPts val="1200"/>
              </a:spcBef>
            </a:pPr>
            <a:r>
              <a:rPr lang="el-GR" altLang="el-GR" sz="2400" dirty="0" smtClean="0">
                <a:cs typeface="Arial" charset="0"/>
              </a:rPr>
              <a:t>Το αποτέλεσμα είναι ένα πολύχρωμο και ασύμμετρο σχέδιο.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1334270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US" dirty="0"/>
              <a:t>Ikat</a:t>
            </a:r>
            <a:endParaRPr lang="el-GR" dirty="0"/>
          </a:p>
        </p:txBody>
      </p:sp>
      <p:pic>
        <p:nvPicPr>
          <p:cNvPr id="17414" name="Picture 4" descr="Τελετουργικό ύφασμα Ikat από την δυτική Ινδία, αρχές 19ου αιώνα.&#1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916832"/>
            <a:ext cx="4249737" cy="2857500"/>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7413" name="4 - Ορθογώνιο"/>
          <p:cNvSpPr>
            <a:spLocks noChangeArrowheads="1"/>
          </p:cNvSpPr>
          <p:nvPr/>
        </p:nvSpPr>
        <p:spPr bwMode="auto">
          <a:xfrm>
            <a:off x="611559" y="1124530"/>
            <a:ext cx="4249737" cy="707886"/>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Τελετουργικό ύφασμα </a:t>
            </a:r>
            <a:r>
              <a:rPr lang="en-US" altLang="el-GR" sz="2000" dirty="0">
                <a:solidFill>
                  <a:prstClr val="white"/>
                </a:solidFill>
                <a:latin typeface="Calibri"/>
              </a:rPr>
              <a:t>Ikat</a:t>
            </a:r>
            <a:r>
              <a:rPr lang="el-GR" altLang="el-GR" sz="2000" dirty="0">
                <a:solidFill>
                  <a:prstClr val="white"/>
                </a:solidFill>
                <a:latin typeface="Calibri"/>
              </a:rPr>
              <a:t> από την δυτική Ινδία, αρχές 19</a:t>
            </a:r>
            <a:r>
              <a:rPr lang="el-GR" altLang="el-GR" sz="2000" baseline="30000" dirty="0">
                <a:solidFill>
                  <a:prstClr val="white"/>
                </a:solidFill>
                <a:latin typeface="Calibri"/>
              </a:rPr>
              <a:t>ου</a:t>
            </a:r>
            <a:r>
              <a:rPr lang="el-GR" altLang="el-GR" sz="2000" dirty="0">
                <a:solidFill>
                  <a:prstClr val="white"/>
                </a:solidFill>
                <a:latin typeface="Calibri"/>
              </a:rPr>
              <a:t> αιώνα.</a:t>
            </a:r>
            <a:endParaRPr lang="en-GB" altLang="el-GR" sz="2000" dirty="0">
              <a:solidFill>
                <a:prstClr val="white"/>
              </a:solidFill>
              <a:latin typeface="Calibri"/>
            </a:endParaRPr>
          </a:p>
        </p:txBody>
      </p:sp>
      <p:sp>
        <p:nvSpPr>
          <p:cNvPr id="10" name="Rectangle 8"/>
          <p:cNvSpPr/>
          <p:nvPr/>
        </p:nvSpPr>
        <p:spPr>
          <a:xfrm>
            <a:off x="1653888" y="4774332"/>
            <a:ext cx="2165079" cy="461665"/>
          </a:xfrm>
          <a:prstGeom prst="rect">
            <a:avLst/>
          </a:prstGeom>
        </p:spPr>
        <p:txBody>
          <a:bodyPr wrap="square">
            <a:spAutoFit/>
          </a:bodyPr>
          <a:lstStyle/>
          <a:p>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Gujarat </a:t>
            </a:r>
            <a:r>
              <a:rPr lang="en-US" sz="1200" dirty="0" err="1" smtClean="0">
                <a:solidFill>
                  <a:prstClr val="black"/>
                </a:solidFill>
                <a:latin typeface="Calibri"/>
                <a:hlinkClick r:id="rId3"/>
              </a:rPr>
              <a:t>patola</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a:rPr>
              <a:t>Stefan4</a:t>
            </a:r>
            <a:r>
              <a:rPr lang="el-GR" sz="1200" dirty="0" smtClean="0">
                <a:solidFill>
                  <a:prstClr val="black">
                    <a:lumMod val="65000"/>
                    <a:lumOff val="35000"/>
                  </a:prstClr>
                </a:solidFill>
                <a:latin typeface="Calibri"/>
              </a:rPr>
              <a:t> διαθέσιμο ως κοινό κτήμα</a:t>
            </a:r>
            <a:endParaRPr lang="en-US" sz="1200" dirty="0">
              <a:solidFill>
                <a:prstClr val="black">
                  <a:lumMod val="65000"/>
                  <a:lumOff val="35000"/>
                </a:prstClr>
              </a:solidFill>
              <a:latin typeface="Calibri"/>
            </a:endParaRPr>
          </a:p>
        </p:txBody>
      </p:sp>
      <p:pic>
        <p:nvPicPr>
          <p:cNvPr id="17411" name="Picture 2" descr="Ikat μέσα 19ου αιώνα &#1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5255" y="1599520"/>
            <a:ext cx="2737774" cy="4299940"/>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7412" name="3 - Ορθογώνιο"/>
          <p:cNvSpPr>
            <a:spLocks noChangeArrowheads="1"/>
          </p:cNvSpPr>
          <p:nvPr/>
        </p:nvSpPr>
        <p:spPr bwMode="auto">
          <a:xfrm>
            <a:off x="5585255" y="1124530"/>
            <a:ext cx="2737774" cy="400110"/>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2000" dirty="0">
                <a:solidFill>
                  <a:prstClr val="white"/>
                </a:solidFill>
                <a:latin typeface="Calibri"/>
              </a:rPr>
              <a:t>Ikat</a:t>
            </a:r>
            <a:r>
              <a:rPr lang="el-GR" altLang="el-GR" sz="2000" dirty="0">
                <a:solidFill>
                  <a:prstClr val="white"/>
                </a:solidFill>
                <a:latin typeface="Calibri"/>
              </a:rPr>
              <a:t> μέσα 19</a:t>
            </a:r>
            <a:r>
              <a:rPr lang="el-GR" altLang="el-GR" sz="2000" baseline="30000" dirty="0">
                <a:solidFill>
                  <a:prstClr val="white"/>
                </a:solidFill>
                <a:latin typeface="Calibri"/>
              </a:rPr>
              <a:t>ου</a:t>
            </a:r>
            <a:r>
              <a:rPr lang="el-GR" altLang="el-GR" sz="2000" dirty="0">
                <a:solidFill>
                  <a:prstClr val="white"/>
                </a:solidFill>
                <a:latin typeface="Calibri"/>
              </a:rPr>
              <a:t> αιώνα </a:t>
            </a:r>
          </a:p>
        </p:txBody>
      </p:sp>
      <p:sp>
        <p:nvSpPr>
          <p:cNvPr id="11" name="Rectangle 8"/>
          <p:cNvSpPr/>
          <p:nvPr/>
        </p:nvSpPr>
        <p:spPr>
          <a:xfrm>
            <a:off x="5784917" y="5899460"/>
            <a:ext cx="2338449"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Ikat </a:t>
            </a:r>
            <a:r>
              <a:rPr lang="en-US" sz="1200" dirty="0" smtClean="0">
                <a:solidFill>
                  <a:prstClr val="black"/>
                </a:solidFill>
                <a:latin typeface="Calibri"/>
                <a:hlinkClick r:id="rId6"/>
              </a:rPr>
              <a:t>2006</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7"/>
              </a:rPr>
              <a:t>Tillman</a:t>
            </a:r>
            <a:r>
              <a:rPr lang="el-GR" sz="1200" dirty="0" smtClean="0">
                <a:solidFill>
                  <a:prstClr val="black">
                    <a:lumMod val="65000"/>
                    <a:lumOff val="35000"/>
                  </a:prstClr>
                </a:solidFill>
                <a:latin typeface="Calibri"/>
                <a:hlinkClick r:id="rId7"/>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20387209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a:xfrm>
            <a:off x="107504" y="116632"/>
            <a:ext cx="8928992" cy="908720"/>
          </a:xfrm>
        </p:spPr>
        <p:txBody>
          <a:bodyPr>
            <a:normAutofit fontScale="90000"/>
          </a:bodyPr>
          <a:lstStyle/>
          <a:p>
            <a:r>
              <a:rPr lang="el-GR" sz="4400" dirty="0"/>
              <a:t>Επιλεκτική αφαίρεση </a:t>
            </a:r>
            <a:r>
              <a:rPr lang="el-GR" sz="4400" dirty="0" smtClean="0"/>
              <a:t>χρώματος </a:t>
            </a:r>
            <a:r>
              <a:rPr lang="el-GR" sz="3600" b="0" dirty="0" smtClean="0"/>
              <a:t>(1 από 2) </a:t>
            </a:r>
            <a:endParaRPr lang="el-GR" sz="3600" b="0" dirty="0"/>
          </a:p>
        </p:txBody>
      </p:sp>
      <p:sp>
        <p:nvSpPr>
          <p:cNvPr id="18435" name="2 - Θέση περιεχομένου"/>
          <p:cNvSpPr>
            <a:spLocks noGrp="1"/>
          </p:cNvSpPr>
          <p:nvPr>
            <p:ph idx="1"/>
          </p:nvPr>
        </p:nvSpPr>
        <p:spPr/>
        <p:txBody>
          <a:bodyPr>
            <a:normAutofit/>
          </a:bodyPr>
          <a:lstStyle/>
          <a:p>
            <a:pPr marL="360000" indent="-360000" eaLnBrk="1" hangingPunct="1">
              <a:lnSpc>
                <a:spcPct val="120000"/>
              </a:lnSpc>
              <a:spcBef>
                <a:spcPts val="1200"/>
              </a:spcBef>
            </a:pPr>
            <a:r>
              <a:rPr lang="el-GR" altLang="el-GR" sz="2400" dirty="0" smtClean="0">
                <a:cs typeface="Arial" charset="0"/>
              </a:rPr>
              <a:t>Μια παραλλαγή της μεθόδου επιλεκτικής βαφής μπορεί να θεωρηθεί η αφαίρεση χρώματος από βαμμένα με </a:t>
            </a:r>
            <a:r>
              <a:rPr lang="en-US" altLang="el-GR" sz="2400" dirty="0" smtClean="0">
                <a:cs typeface="Arial" charset="0"/>
              </a:rPr>
              <a:t>indigo </a:t>
            </a:r>
            <a:r>
              <a:rPr lang="el-GR" altLang="el-GR" sz="2400" dirty="0" smtClean="0">
                <a:cs typeface="Arial" charset="0"/>
              </a:rPr>
              <a:t>υφάσματα,</a:t>
            </a:r>
          </a:p>
          <a:p>
            <a:pPr marL="360000" indent="-360000" eaLnBrk="1" hangingPunct="1">
              <a:lnSpc>
                <a:spcPct val="120000"/>
              </a:lnSpc>
              <a:spcBef>
                <a:spcPts val="1200"/>
              </a:spcBef>
            </a:pPr>
            <a:r>
              <a:rPr lang="el-GR" altLang="el-GR" sz="2400" dirty="0" smtClean="0">
                <a:cs typeface="Arial" charset="0"/>
              </a:rPr>
              <a:t>Το χρώμα αφαιρείται με την χρήση ενός λευκαντικού παράγοντα που εφαρμόζεται με τη μέθοδος της σφραγίδας δημιουργώντας λευκές επιφάνειες,</a:t>
            </a:r>
          </a:p>
          <a:p>
            <a:pPr marL="360000" indent="-360000" eaLnBrk="1" hangingPunct="1">
              <a:lnSpc>
                <a:spcPct val="120000"/>
              </a:lnSpc>
              <a:spcBef>
                <a:spcPts val="1200"/>
              </a:spcBef>
            </a:pPr>
            <a:r>
              <a:rPr lang="el-GR" altLang="el-GR" sz="2400" dirty="0" smtClean="0">
                <a:cs typeface="Arial" charset="0"/>
              </a:rPr>
              <a:t>Στη συνέχεια οι λευκές επιφάνειες μπορούσαν να τυπωθούν με άλλα χρώματα.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p14="http://schemas.microsoft.com/office/powerpoint/2010/main" val="35494511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2"/>
          <p:cNvSpPr>
            <a:spLocks noGrp="1"/>
          </p:cNvSpPr>
          <p:nvPr>
            <p:ph type="title"/>
          </p:nvPr>
        </p:nvSpPr>
        <p:spPr>
          <a:xfrm>
            <a:off x="107504" y="116632"/>
            <a:ext cx="8928992" cy="908720"/>
          </a:xfrm>
        </p:spPr>
        <p:txBody>
          <a:bodyPr>
            <a:normAutofit fontScale="90000"/>
          </a:bodyPr>
          <a:lstStyle/>
          <a:p>
            <a:r>
              <a:rPr lang="el-GR" sz="4400" dirty="0"/>
              <a:t>Επιλεκτική αφαίρεση </a:t>
            </a:r>
            <a:r>
              <a:rPr lang="el-GR" sz="4400" dirty="0" smtClean="0"/>
              <a:t>χρώματος </a:t>
            </a:r>
            <a:r>
              <a:rPr lang="el-GR" sz="3600" b="0" dirty="0" smtClean="0"/>
              <a:t>(2 από 2) </a:t>
            </a:r>
            <a:endParaRPr lang="el-GR" sz="3600" b="0" dirty="0"/>
          </a:p>
        </p:txBody>
      </p:sp>
      <p:sp>
        <p:nvSpPr>
          <p:cNvPr id="19460" name="4 - TextBox"/>
          <p:cNvSpPr txBox="1">
            <a:spLocks noChangeArrowheads="1"/>
          </p:cNvSpPr>
          <p:nvPr/>
        </p:nvSpPr>
        <p:spPr bwMode="auto">
          <a:xfrm>
            <a:off x="436717" y="4899612"/>
            <a:ext cx="4233078" cy="1323439"/>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Παραδείγματα υφασμάτων κατασκευασμένα με την τεχνική της επιλεκτικής αφαίρεσης χρώματος από τον </a:t>
            </a:r>
            <a:r>
              <a:rPr lang="en-US" altLang="el-GR" sz="2000" dirty="0">
                <a:solidFill>
                  <a:prstClr val="white"/>
                </a:solidFill>
                <a:latin typeface="Calibri"/>
              </a:rPr>
              <a:t>William </a:t>
            </a:r>
            <a:r>
              <a:rPr lang="en-US" altLang="el-GR" sz="2000" dirty="0" smtClean="0">
                <a:solidFill>
                  <a:prstClr val="white"/>
                </a:solidFill>
                <a:latin typeface="Calibri"/>
              </a:rPr>
              <a:t>Morris</a:t>
            </a:r>
            <a:r>
              <a:rPr lang="el-GR" altLang="el-GR" sz="2000" dirty="0" smtClean="0">
                <a:solidFill>
                  <a:prstClr val="white"/>
                </a:solidFill>
                <a:latin typeface="Calibri"/>
              </a:rPr>
              <a:t>.</a:t>
            </a:r>
            <a:endParaRPr lang="el-GR" altLang="el-GR" sz="2000" dirty="0">
              <a:solidFill>
                <a:prstClr val="white"/>
              </a:solidFill>
              <a:latin typeface="Calibri"/>
            </a:endParaRPr>
          </a:p>
        </p:txBody>
      </p:sp>
      <p:pic>
        <p:nvPicPr>
          <p:cNvPr id="19459" name="Picture 2" descr="ύφασμα κατασκευασμένο με την τεχνική της επιλεκτικής αφαίρεσης χρώματος από τον William Morri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933" y="1340767"/>
            <a:ext cx="4233862" cy="2714625"/>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755575" y="4055393"/>
            <a:ext cx="3456385"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Morris Eyebright printed textile </a:t>
            </a:r>
            <a:r>
              <a:rPr lang="en-US" sz="1200" dirty="0" smtClean="0">
                <a:solidFill>
                  <a:prstClr val="black"/>
                </a:solidFill>
                <a:latin typeface="Calibri"/>
                <a:hlinkClick r:id="rId3"/>
              </a:rPr>
              <a:t>1883</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a:rPr>
              <a:t>PKM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pic>
        <p:nvPicPr>
          <p:cNvPr id="19458" name="Picture 2" descr="ύφασμα κατασκευασμένο με την τεχνική της επιλεκτικής αφαίρεσης χρώματος από τον William Morris.&#10;&#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3375" y="1340768"/>
            <a:ext cx="3214688" cy="4884737"/>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0" name="Rectangle 8"/>
          <p:cNvSpPr/>
          <p:nvPr/>
        </p:nvSpPr>
        <p:spPr>
          <a:xfrm>
            <a:off x="5359730" y="6225505"/>
            <a:ext cx="3101978"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hlinkClick r:id="rId6"/>
              </a:rPr>
              <a:t>Morris </a:t>
            </a:r>
            <a:r>
              <a:rPr lang="en-US" sz="1200" dirty="0" err="1">
                <a:solidFill>
                  <a:prstClr val="black"/>
                </a:solidFill>
                <a:hlinkClick r:id="rId6"/>
              </a:rPr>
              <a:t>Kennet</a:t>
            </a:r>
            <a:r>
              <a:rPr lang="en-US" sz="1200" dirty="0">
                <a:solidFill>
                  <a:prstClr val="black"/>
                </a:solidFill>
                <a:hlinkClick r:id="rId6"/>
              </a:rPr>
              <a:t> indigo printed textile </a:t>
            </a:r>
            <a:r>
              <a:rPr lang="en-US" sz="1200" dirty="0" smtClean="0">
                <a:solidFill>
                  <a:prstClr val="black"/>
                </a:solidFill>
                <a:hlinkClick r:id="rId6"/>
              </a:rPr>
              <a:t>1883</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4"/>
              </a:rPr>
              <a:t>PKM</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2426816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pPr>
              <a:defRPr/>
            </a:pPr>
            <a:r>
              <a:rPr lang="el-GR" dirty="0" smtClean="0"/>
              <a:t>Διακοσμητικές Υφάνσεις</a:t>
            </a:r>
            <a:endParaRPr lang="el-GR" dirty="0"/>
          </a:p>
        </p:txBody>
      </p:sp>
      <p:sp>
        <p:nvSpPr>
          <p:cNvPr id="21506" name="2 - Θέση περιεχομένου"/>
          <p:cNvSpPr>
            <a:spLocks noGrp="1"/>
          </p:cNvSpPr>
          <p:nvPr>
            <p:ph idx="1"/>
          </p:nvPr>
        </p:nvSpPr>
        <p:spPr/>
        <p:txBody>
          <a:bodyPr/>
          <a:lstStyle/>
          <a:p>
            <a:r>
              <a:rPr lang="el-GR" altLang="el-GR" sz="2400" smtClean="0"/>
              <a:t>Εκτός από την χρήση του χρώματος με τη μορφή βαφών, κεντήματος και τυπώματος για την διακόσμηση των υφασμάτων έχουν χρησιμοποιηθεί διάφορες τεχνικές ύφανσης. </a:t>
            </a:r>
          </a:p>
        </p:txBody>
      </p:sp>
      <p:sp>
        <p:nvSpPr>
          <p:cNvPr id="4" name="3 - Θέση αριθμού διαφάνειας"/>
          <p:cNvSpPr>
            <a:spLocks noGrp="1"/>
          </p:cNvSpPr>
          <p:nvPr>
            <p:ph type="sldNum" sz="quarter" idx="12"/>
          </p:nvPr>
        </p:nvSpPr>
        <p:spPr/>
        <p:txBody>
          <a:bodyPr/>
          <a:lstStyle/>
          <a:p>
            <a:pPr>
              <a:defRPr/>
            </a:pPr>
            <a:fld id="{F3C7543B-1C6C-483F-8B28-B74DD318C847}" type="slidenum">
              <a:rPr lang="el-GR" smtClean="0">
                <a:solidFill>
                  <a:prstClr val="black"/>
                </a:solidFill>
              </a:rPr>
              <a:pPr>
                <a:defRPr/>
              </a:pPr>
              <a:t>28</a:t>
            </a:fld>
            <a:endParaRPr lang="el-GR">
              <a:solidFill>
                <a:prstClr val="black"/>
              </a:solidFill>
            </a:endParaRPr>
          </a:p>
        </p:txBody>
      </p:sp>
    </p:spTree>
    <p:extLst>
      <p:ext uri="{BB962C8B-B14F-4D97-AF65-F5344CB8AC3E}">
        <p14:creationId xmlns:p14="http://schemas.microsoft.com/office/powerpoint/2010/main" val="1639185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nvPr>
        </p:nvSpPr>
        <p:spPr/>
        <p:txBody>
          <a:bodyPr/>
          <a:lstStyle/>
          <a:p>
            <a:r>
              <a:rPr lang="el-GR" dirty="0" smtClean="0"/>
              <a:t>Βαφική </a:t>
            </a:r>
            <a:r>
              <a:rPr lang="en-US" sz="3200" b="0" dirty="0" smtClean="0"/>
              <a:t>(</a:t>
            </a:r>
            <a:r>
              <a:rPr lang="el-GR" sz="3200" b="0" dirty="0" smtClean="0"/>
              <a:t>1 από 3)</a:t>
            </a:r>
            <a:endParaRPr lang="el-GR" sz="3200" b="0" dirty="0"/>
          </a:p>
        </p:txBody>
      </p:sp>
      <p:sp>
        <p:nvSpPr>
          <p:cNvPr id="4099" name="2 - Θέση περιεχομένου"/>
          <p:cNvSpPr>
            <a:spLocks noGrp="1"/>
          </p:cNvSpPr>
          <p:nvPr>
            <p:ph idx="1"/>
          </p:nvPr>
        </p:nvSpPr>
        <p:spPr>
          <a:xfrm>
            <a:off x="457200" y="1196752"/>
            <a:ext cx="8363272" cy="5040560"/>
          </a:xfrm>
        </p:spPr>
        <p:txBody>
          <a:bodyPr>
            <a:normAutofit/>
          </a:bodyPr>
          <a:lstStyle/>
          <a:p>
            <a:pPr marL="360000" indent="-360000" eaLnBrk="1" hangingPunct="1">
              <a:lnSpc>
                <a:spcPct val="120000"/>
              </a:lnSpc>
              <a:spcBef>
                <a:spcPts val="1200"/>
              </a:spcBef>
            </a:pPr>
            <a:r>
              <a:rPr lang="el-GR" altLang="el-GR" sz="2400" dirty="0" smtClean="0">
                <a:cs typeface="Arial" charset="0"/>
              </a:rPr>
              <a:t>Η διαδικασία χρωματισμού ενός υφάσματος με τη χρήση ενός λουτρού στο οποίο έχει διαλυθεί η βαφή μέσα στο οποίο βράζει το ύφασμα,</a:t>
            </a:r>
          </a:p>
          <a:p>
            <a:pPr marL="360000" indent="-360000" eaLnBrk="1" hangingPunct="1">
              <a:lnSpc>
                <a:spcPct val="120000"/>
              </a:lnSpc>
              <a:spcBef>
                <a:spcPts val="1200"/>
              </a:spcBef>
            </a:pPr>
            <a:r>
              <a:rPr lang="el-GR" altLang="el-GR" sz="2400" dirty="0" smtClean="0">
                <a:cs typeface="Arial" charset="0"/>
              </a:rPr>
              <a:t>Στην αρχαιότητα η βαφική εφαρμοζόταν μέσω εμβαπτίσεων και όχι με βρασμό,</a:t>
            </a:r>
          </a:p>
          <a:p>
            <a:pPr marL="360000" indent="-360000" eaLnBrk="1" hangingPunct="1">
              <a:lnSpc>
                <a:spcPct val="120000"/>
              </a:lnSpc>
              <a:spcBef>
                <a:spcPts val="1200"/>
              </a:spcBef>
            </a:pPr>
            <a:r>
              <a:rPr lang="el-GR" altLang="el-GR" sz="2400" dirty="0" smtClean="0">
                <a:cs typeface="Arial" charset="0"/>
              </a:rPr>
              <a:t>Οι βαφές ονομάζονταν</a:t>
            </a:r>
            <a:r>
              <a:rPr lang="el-GR" altLang="el-GR" sz="2400" b="1" dirty="0" smtClean="0">
                <a:cs typeface="Arial" charset="0"/>
              </a:rPr>
              <a:t> χρώματα, βάμματα, φάρμακα ή άνθη. </a:t>
            </a:r>
            <a:r>
              <a:rPr lang="el-GR" altLang="el-GR" sz="2400" dirty="0" smtClean="0">
                <a:cs typeface="Arial" charset="0"/>
              </a:rPr>
              <a:t>Διατηρούνταν μέσα σε αγγεία με μεταλλική υφή για να μην απορροφάται από αυτά η βαφή. Τα αγγεία είχαν λεπτό λαιμό και πλατιά χείλη για να προφυλάσσονται από τον αέρα και το φως. </a:t>
            </a:r>
          </a:p>
          <a:p>
            <a:pPr marL="360000" indent="-360000" eaLnBrk="1" hangingPunct="1">
              <a:lnSpc>
                <a:spcPct val="120000"/>
              </a:lnSpc>
              <a:spcBef>
                <a:spcPts val="1200"/>
              </a:spcBef>
            </a:pPr>
            <a:endParaRPr lang="el-GR" altLang="el-GR" sz="2400" dirty="0" smtClean="0">
              <a:cs typeface="Arial"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7817315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l-GR" dirty="0" smtClean="0">
                <a:latin typeface="+mn-lt"/>
                <a:cs typeface="Arial" pitchFamily="34" charset="0"/>
              </a:rPr>
              <a:t>Ύφανση </a:t>
            </a:r>
            <a:r>
              <a:rPr lang="en-US" dirty="0" smtClean="0">
                <a:latin typeface="+mn-lt"/>
                <a:cs typeface="Arial" pitchFamily="34" charset="0"/>
              </a:rPr>
              <a:t>Jacquard </a:t>
            </a:r>
            <a:r>
              <a:rPr lang="en-US" sz="3200" b="0" dirty="0" smtClean="0">
                <a:latin typeface="+mn-lt"/>
                <a:cs typeface="Arial" pitchFamily="34" charset="0"/>
              </a:rPr>
              <a:t>(</a:t>
            </a:r>
            <a:r>
              <a:rPr lang="el-GR" sz="3200" b="0" dirty="0" smtClean="0">
                <a:latin typeface="+mn-lt"/>
                <a:cs typeface="Arial" pitchFamily="34" charset="0"/>
              </a:rPr>
              <a:t>1 από 2</a:t>
            </a:r>
            <a:r>
              <a:rPr lang="en-US" sz="3200" b="0" dirty="0" smtClean="0">
                <a:latin typeface="+mn-lt"/>
                <a:cs typeface="Arial" pitchFamily="34" charset="0"/>
              </a:rPr>
              <a:t>)</a:t>
            </a:r>
            <a:endParaRPr lang="el-GR" dirty="0">
              <a:latin typeface="+mn-lt"/>
              <a:cs typeface="Arial" pitchFamily="34" charset="0"/>
            </a:endParaRPr>
          </a:p>
        </p:txBody>
      </p:sp>
      <p:sp>
        <p:nvSpPr>
          <p:cNvPr id="21510" name="TextBox 5"/>
          <p:cNvSpPr txBox="1">
            <a:spLocks noChangeArrowheads="1"/>
          </p:cNvSpPr>
          <p:nvPr/>
        </p:nvSpPr>
        <p:spPr bwMode="auto">
          <a:xfrm>
            <a:off x="539750" y="1268413"/>
            <a:ext cx="8032750" cy="2308225"/>
          </a:xfrm>
          <a:prstGeom prst="rect">
            <a:avLst/>
          </a:prstGeom>
          <a:noFill/>
          <a:ln w="9525">
            <a:noFill/>
            <a:miter lim="800000"/>
            <a:headEnd/>
            <a:tailEnd/>
          </a:ln>
        </p:spPr>
        <p:txBody>
          <a:bodyPr>
            <a:spAutoFit/>
          </a:bodyPr>
          <a:lstStyle/>
          <a:p>
            <a:pPr>
              <a:defRPr/>
            </a:pPr>
            <a:r>
              <a:rPr lang="el-GR" sz="2400" dirty="0">
                <a:solidFill>
                  <a:prstClr val="black"/>
                </a:solidFill>
                <a:latin typeface="Calibri"/>
              </a:rPr>
              <a:t>Η ύφανση </a:t>
            </a:r>
            <a:r>
              <a:rPr lang="en-US" sz="2400" dirty="0">
                <a:solidFill>
                  <a:prstClr val="black"/>
                </a:solidFill>
                <a:latin typeface="Calibri"/>
              </a:rPr>
              <a:t>Jacquard</a:t>
            </a:r>
            <a:r>
              <a:rPr lang="el-GR" sz="2400" dirty="0">
                <a:solidFill>
                  <a:prstClr val="black"/>
                </a:solidFill>
                <a:latin typeface="Calibri"/>
              </a:rPr>
              <a:t> βασίζεται στον ανεξάρτητο</a:t>
            </a:r>
            <a:r>
              <a:rPr lang="en-US" sz="2400" dirty="0">
                <a:solidFill>
                  <a:prstClr val="black"/>
                </a:solidFill>
                <a:latin typeface="Calibri"/>
              </a:rPr>
              <a:t> </a:t>
            </a:r>
            <a:r>
              <a:rPr lang="el-GR" sz="2400" dirty="0">
                <a:solidFill>
                  <a:prstClr val="black"/>
                </a:solidFill>
                <a:latin typeface="Calibri"/>
              </a:rPr>
              <a:t>χειρισμό των στημονιών, επιτρέποντας την παραγωγή αμέτρητων διακοσμητικών μοτίβων.</a:t>
            </a:r>
          </a:p>
          <a:p>
            <a:pPr>
              <a:defRPr/>
            </a:pPr>
            <a:r>
              <a:rPr lang="el-GR" sz="2400" dirty="0">
                <a:solidFill>
                  <a:prstClr val="black"/>
                </a:solidFill>
                <a:latin typeface="Calibri"/>
              </a:rPr>
              <a:t>Εφευρέτης είναι ο</a:t>
            </a:r>
            <a:r>
              <a:rPr lang="en-US" sz="2400" dirty="0">
                <a:solidFill>
                  <a:prstClr val="black"/>
                </a:solidFill>
                <a:latin typeface="Calibri"/>
              </a:rPr>
              <a:t> Joseph Marie Jacquard o </a:t>
            </a:r>
            <a:r>
              <a:rPr lang="el-GR" sz="2400" dirty="0">
                <a:solidFill>
                  <a:prstClr val="black"/>
                </a:solidFill>
                <a:latin typeface="Calibri"/>
              </a:rPr>
              <a:t>οποίος το 1801 δημιούργησες τον μηχανισμό για την παραγωγή των διαφορετικών μοτίβων.</a:t>
            </a:r>
          </a:p>
        </p:txBody>
      </p:sp>
      <p:sp>
        <p:nvSpPr>
          <p:cNvPr id="13" name="12 - TextBox"/>
          <p:cNvSpPr txBox="1"/>
          <p:nvPr/>
        </p:nvSpPr>
        <p:spPr>
          <a:xfrm>
            <a:off x="888678" y="5837013"/>
            <a:ext cx="4318000" cy="369332"/>
          </a:xfrm>
          <a:prstGeom prst="rect">
            <a:avLst/>
          </a:prstGeom>
          <a:solidFill>
            <a:schemeClr val="accent4">
              <a:lumMod val="75000"/>
            </a:schemeClr>
          </a:solidFill>
        </p:spPr>
        <p:txBody>
          <a:bodyPr wrap="square">
            <a:spAutoFit/>
          </a:bodyPr>
          <a:lstStyle/>
          <a:p>
            <a:pPr>
              <a:defRPr/>
            </a:pPr>
            <a:r>
              <a:rPr lang="el-GR" dirty="0" smtClean="0">
                <a:solidFill>
                  <a:prstClr val="white"/>
                </a:solidFill>
                <a:latin typeface="Calibri"/>
              </a:rPr>
              <a:t>Λεπτομέρεια υφάσματος </a:t>
            </a:r>
            <a:r>
              <a:rPr lang="en-US" dirty="0">
                <a:solidFill>
                  <a:prstClr val="white"/>
                </a:solidFill>
                <a:latin typeface="Calibri"/>
              </a:rPr>
              <a:t>jacquard</a:t>
            </a:r>
            <a:r>
              <a:rPr lang="el-GR" dirty="0">
                <a:solidFill>
                  <a:prstClr val="white"/>
                </a:solidFill>
                <a:latin typeface="Calibri"/>
              </a:rPr>
              <a:t>.</a:t>
            </a:r>
          </a:p>
        </p:txBody>
      </p:sp>
      <p:pic>
        <p:nvPicPr>
          <p:cNvPr id="18434" name="Picture 2" descr="File:Morris Dove and Rose Detail.jpg" title="Λεπτομέρεια υφάσματος jacq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3359033"/>
            <a:ext cx="2787158" cy="2847312"/>
          </a:xfrm>
          <a:prstGeom prst="rect">
            <a:avLst/>
          </a:prstGeom>
          <a:noFill/>
          <a:ln>
            <a:solidFill>
              <a:schemeClr val="accent4">
                <a:lumMod val="60000"/>
                <a:lumOff val="40000"/>
              </a:schemeClr>
            </a:solidFill>
          </a:ln>
          <a:extLst>
            <a:ext uri="{909E8E84-426E-40DD-AFC4-6F175D3DCCD1}">
              <a14:hiddenFill xmlns:a14="http://schemas.microsoft.com/office/drawing/2010/main">
                <a:solidFill>
                  <a:srgbClr val="FFFFFF"/>
                </a:solidFill>
              </a14:hiddenFill>
            </a:ext>
          </a:extLst>
        </p:spPr>
      </p:pic>
      <p:sp>
        <p:nvSpPr>
          <p:cNvPr id="11" name="Rectangle 8"/>
          <p:cNvSpPr/>
          <p:nvPr/>
        </p:nvSpPr>
        <p:spPr>
          <a:xfrm>
            <a:off x="5206678" y="6206345"/>
            <a:ext cx="3101978"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solidFill>
                  <a:prstClr val="black"/>
                </a:solidFill>
                <a:latin typeface="+mn-lt"/>
                <a:hlinkClick r:id="rId4"/>
              </a:rPr>
              <a:t>Morris Dove and Rose </a:t>
            </a:r>
            <a:r>
              <a:rPr lang="en-US" sz="1200" dirty="0" smtClean="0">
                <a:solidFill>
                  <a:prstClr val="black"/>
                </a:solidFill>
                <a:latin typeface="+mn-lt"/>
                <a:hlinkClick r:id="rId4"/>
              </a:rPr>
              <a:t>Detail</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smtClean="0">
                <a:solidFill>
                  <a:prstClr val="black"/>
                </a:solidFill>
                <a:latin typeface="+mn-lt"/>
                <a:hlinkClick r:id="rId5"/>
              </a:rPr>
              <a:t>PKM</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
        <p:nvSpPr>
          <p:cNvPr id="5" name="Ορθογώνιο 4"/>
          <p:cNvSpPr/>
          <p:nvPr/>
        </p:nvSpPr>
        <p:spPr>
          <a:xfrm>
            <a:off x="2025603" y="4338773"/>
            <a:ext cx="2044149" cy="369332"/>
          </a:xfrm>
          <a:prstGeom prst="rect">
            <a:avLst/>
          </a:prstGeom>
        </p:spPr>
        <p:txBody>
          <a:bodyPr wrap="none">
            <a:spAutoFit/>
          </a:bodyPr>
          <a:lstStyle/>
          <a:p>
            <a:r>
              <a:rPr lang="en-US" dirty="0">
                <a:solidFill>
                  <a:prstClr val="black"/>
                </a:solidFill>
                <a:hlinkClick r:id="rId6"/>
              </a:rPr>
              <a:t>Jacquard weaving</a:t>
            </a:r>
            <a:endParaRPr lang="en-US" dirty="0">
              <a:solidFill>
                <a:prstClr val="black"/>
              </a:solidFill>
            </a:endParaRPr>
          </a:p>
        </p:txBody>
      </p:sp>
      <p:pic>
        <p:nvPicPr>
          <p:cNvPr id="1026" name="Picture 2" descr="C:\Users\fkaram2\Desktop\Photo-Video-Film2-icon.pn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70244" y="4309772"/>
            <a:ext cx="398333" cy="398333"/>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αριθμού διαφάνειας 3"/>
          <p:cNvSpPr>
            <a:spLocks noGrp="1"/>
          </p:cNvSpPr>
          <p:nvPr>
            <p:ph type="sldNum" sz="quarter" idx="12"/>
          </p:nvPr>
        </p:nvSpPr>
        <p:spPr>
          <a:xfrm>
            <a:off x="6576646" y="6356350"/>
            <a:ext cx="2133600" cy="365125"/>
          </a:xfrm>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p14="http://schemas.microsoft.com/office/powerpoint/2010/main" val="12835683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14" descr="File:Jacquard loom p1040320.jpg" title="Μηχανή Jacqu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4938" y="2913883"/>
            <a:ext cx="2571750" cy="34290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lstStyle/>
          <a:p>
            <a:pPr>
              <a:defRPr/>
            </a:pPr>
            <a:r>
              <a:rPr lang="el-GR" dirty="0" smtClean="0">
                <a:latin typeface="+mn-lt"/>
                <a:cs typeface="Arial" pitchFamily="34" charset="0"/>
              </a:rPr>
              <a:t>Ύφανση </a:t>
            </a:r>
            <a:r>
              <a:rPr lang="en-US" dirty="0" smtClean="0">
                <a:latin typeface="+mn-lt"/>
                <a:cs typeface="Arial" pitchFamily="34" charset="0"/>
              </a:rPr>
              <a:t>Jacquard </a:t>
            </a:r>
            <a:r>
              <a:rPr lang="en-US" sz="3200" b="0" dirty="0" smtClean="0">
                <a:latin typeface="+mn-lt"/>
                <a:cs typeface="Arial" pitchFamily="34" charset="0"/>
              </a:rPr>
              <a:t>(</a:t>
            </a:r>
            <a:r>
              <a:rPr lang="el-GR" sz="3200" b="0" dirty="0" smtClean="0">
                <a:latin typeface="+mn-lt"/>
                <a:cs typeface="Arial" pitchFamily="34" charset="0"/>
              </a:rPr>
              <a:t>2 από 2</a:t>
            </a:r>
            <a:r>
              <a:rPr lang="en-US" sz="3200" b="0" dirty="0" smtClean="0">
                <a:latin typeface="+mn-lt"/>
                <a:cs typeface="Arial" pitchFamily="34" charset="0"/>
              </a:rPr>
              <a:t>)</a:t>
            </a:r>
            <a:endParaRPr lang="el-GR" dirty="0">
              <a:latin typeface="+mn-lt"/>
              <a:cs typeface="Arial" pitchFamily="34" charset="0"/>
            </a:endParaRPr>
          </a:p>
        </p:txBody>
      </p:sp>
      <p:sp>
        <p:nvSpPr>
          <p:cNvPr id="23554" name="Content Placeholder 2"/>
          <p:cNvSpPr>
            <a:spLocks noGrp="1"/>
          </p:cNvSpPr>
          <p:nvPr>
            <p:ph idx="1"/>
          </p:nvPr>
        </p:nvSpPr>
        <p:spPr>
          <a:xfrm>
            <a:off x="285750" y="1071563"/>
            <a:ext cx="8358188" cy="2163762"/>
          </a:xfrm>
        </p:spPr>
        <p:txBody>
          <a:bodyPr/>
          <a:lstStyle/>
          <a:p>
            <a:r>
              <a:rPr lang="el-GR" altLang="el-GR" sz="2400" dirty="0" smtClean="0">
                <a:cs typeface="Arial" charset="0"/>
              </a:rPr>
              <a:t> Η τεχνική στηρίζετε στη χρήση μιας ταινίας από διάτρητες κάρτες. Όπου υπήρχε οπή το στημόνι σηκωνόταν και το υφάδι περνούσε από κάτω δημιουργώντας σχέδια στο ύφασμα. </a:t>
            </a:r>
          </a:p>
          <a:p>
            <a:r>
              <a:rPr lang="el-GR" altLang="el-GR" sz="2400" dirty="0" smtClean="0">
                <a:cs typeface="Arial" charset="0"/>
              </a:rPr>
              <a:t>Επειδή η ταινία ήταν συνεχής, τα σχέδια επαναλαμβάνονταν στο ύφασμα περιοδικά.</a:t>
            </a:r>
          </a:p>
          <a:p>
            <a:endParaRPr lang="el-GR" altLang="el-GR" dirty="0" smtClean="0">
              <a:latin typeface="Arial" charset="0"/>
              <a:cs typeface="Arial" charset="0"/>
            </a:endParaRPr>
          </a:p>
        </p:txBody>
      </p:sp>
      <p:sp>
        <p:nvSpPr>
          <p:cNvPr id="14" name="13 - TextBox"/>
          <p:cNvSpPr txBox="1"/>
          <p:nvPr/>
        </p:nvSpPr>
        <p:spPr>
          <a:xfrm>
            <a:off x="2821196" y="3357563"/>
            <a:ext cx="1928813" cy="647700"/>
          </a:xfrm>
          <a:prstGeom prst="rect">
            <a:avLst/>
          </a:prstGeom>
          <a:solidFill>
            <a:schemeClr val="accent4">
              <a:lumMod val="75000"/>
            </a:schemeClr>
          </a:solidFill>
          <a:ln w="28575">
            <a:solidFill>
              <a:schemeClr val="accent4">
                <a:lumMod val="75000"/>
              </a:schemeClr>
            </a:solidFill>
          </a:ln>
        </p:spPr>
        <p:txBody>
          <a:bodyPr>
            <a:spAutoFit/>
          </a:bodyPr>
          <a:lstStyle/>
          <a:p>
            <a:pPr>
              <a:defRPr/>
            </a:pPr>
            <a:r>
              <a:rPr lang="en-US" dirty="0">
                <a:solidFill>
                  <a:prstClr val="white"/>
                </a:solidFill>
                <a:latin typeface="Calibri"/>
              </a:rPr>
              <a:t> </a:t>
            </a:r>
            <a:r>
              <a:rPr lang="el-GR" dirty="0">
                <a:solidFill>
                  <a:prstClr val="white"/>
                </a:solidFill>
                <a:latin typeface="Calibri"/>
              </a:rPr>
              <a:t>Διάτρητη ταινία μηχανής </a:t>
            </a:r>
            <a:r>
              <a:rPr lang="en-US" dirty="0">
                <a:solidFill>
                  <a:prstClr val="white"/>
                </a:solidFill>
                <a:latin typeface="Calibri"/>
              </a:rPr>
              <a:t>Jacquard</a:t>
            </a:r>
            <a:endParaRPr lang="el-GR" dirty="0">
              <a:solidFill>
                <a:prstClr val="white"/>
              </a:solidFill>
              <a:latin typeface="Calibri"/>
            </a:endParaRPr>
          </a:p>
        </p:txBody>
      </p:sp>
      <p:pic>
        <p:nvPicPr>
          <p:cNvPr id="23556" name="Picture 6" descr="File:Jacquard.loom.cards.jpg" title="Διάτρητη ταινία μηχανής Jacqu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250" y="3357563"/>
            <a:ext cx="1944688" cy="2600325"/>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p:cNvSpPr/>
          <p:nvPr/>
        </p:nvSpPr>
        <p:spPr>
          <a:xfrm>
            <a:off x="470212" y="5959616"/>
            <a:ext cx="271876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solidFill>
                  <a:prstClr val="black"/>
                </a:solidFill>
                <a:latin typeface="+mn-lt"/>
                <a:hlinkClick r:id="rId4"/>
              </a:rPr>
              <a:t>Jacquard.loom.cards</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err="1">
                <a:solidFill>
                  <a:prstClr val="black"/>
                </a:solidFill>
                <a:latin typeface="+mn-lt"/>
                <a:hlinkClick r:id="rId5" tooltip="User:Nicke L"/>
              </a:rPr>
              <a:t>Nicke</a:t>
            </a:r>
            <a:r>
              <a:rPr lang="en-US" sz="1200" dirty="0">
                <a:solidFill>
                  <a:prstClr val="black"/>
                </a:solidFill>
                <a:latin typeface="+mn-lt"/>
                <a:hlinkClick r:id="rId5" tooltip="User:Nicke L"/>
              </a:rPr>
              <a:t> L</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
        <p:nvSpPr>
          <p:cNvPr id="15" name="14 - TextBox"/>
          <p:cNvSpPr txBox="1"/>
          <p:nvPr/>
        </p:nvSpPr>
        <p:spPr>
          <a:xfrm>
            <a:off x="6951220" y="2913883"/>
            <a:ext cx="1928813" cy="369888"/>
          </a:xfrm>
          <a:prstGeom prst="rect">
            <a:avLst/>
          </a:prstGeom>
          <a:solidFill>
            <a:schemeClr val="accent4">
              <a:lumMod val="75000"/>
            </a:schemeClr>
          </a:solidFill>
          <a:ln w="28575">
            <a:solidFill>
              <a:schemeClr val="accent4">
                <a:lumMod val="75000"/>
              </a:schemeClr>
            </a:solidFill>
          </a:ln>
        </p:spPr>
        <p:txBody>
          <a:bodyPr>
            <a:spAutoFit/>
          </a:bodyPr>
          <a:lstStyle/>
          <a:p>
            <a:pPr>
              <a:defRPr/>
            </a:pPr>
            <a:r>
              <a:rPr lang="el-GR" dirty="0">
                <a:solidFill>
                  <a:prstClr val="white"/>
                </a:solidFill>
                <a:latin typeface="Calibri"/>
              </a:rPr>
              <a:t>Μηχανή </a:t>
            </a:r>
            <a:r>
              <a:rPr lang="en-US" dirty="0">
                <a:solidFill>
                  <a:prstClr val="white"/>
                </a:solidFill>
                <a:latin typeface="Calibri"/>
              </a:rPr>
              <a:t>Jacquard</a:t>
            </a:r>
            <a:endParaRPr lang="el-GR" dirty="0">
              <a:solidFill>
                <a:prstClr val="white"/>
              </a:solidFill>
              <a:latin typeface="Calibri"/>
            </a:endParaRPr>
          </a:p>
        </p:txBody>
      </p:sp>
      <p:sp>
        <p:nvSpPr>
          <p:cNvPr id="12" name="Rectangle 8"/>
          <p:cNvSpPr/>
          <p:nvPr/>
        </p:nvSpPr>
        <p:spPr>
          <a:xfrm>
            <a:off x="4944242" y="6357171"/>
            <a:ext cx="3113142" cy="430887"/>
          </a:xfrm>
          <a:prstGeom prst="rect">
            <a:avLst/>
          </a:prstGeom>
        </p:spPr>
        <p:txBody>
          <a:bodyPr wrap="square">
            <a:spAutoFit/>
          </a:bodyPr>
          <a:lstStyle/>
          <a:p>
            <a:pPr algn="ctr"/>
            <a:r>
              <a:rPr lang="en-US" sz="1100" dirty="0" smtClean="0">
                <a:solidFill>
                  <a:prstClr val="black">
                    <a:lumMod val="65000"/>
                    <a:lumOff val="35000"/>
                  </a:prstClr>
                </a:solidFill>
                <a:latin typeface="Calibri"/>
              </a:rPr>
              <a:t>“</a:t>
            </a:r>
            <a:r>
              <a:rPr lang="en-US" sz="1100" dirty="0">
                <a:solidFill>
                  <a:prstClr val="black"/>
                </a:solidFill>
                <a:latin typeface="Calibri"/>
                <a:hlinkClick r:id="rId6"/>
              </a:rPr>
              <a:t>Jacquard loom </a:t>
            </a:r>
            <a:r>
              <a:rPr lang="en-US" sz="1100" dirty="0" smtClean="0">
                <a:solidFill>
                  <a:prstClr val="black"/>
                </a:solidFill>
                <a:latin typeface="Calibri"/>
                <a:hlinkClick r:id="rId6"/>
              </a:rPr>
              <a:t>p1040320</a:t>
            </a:r>
            <a:r>
              <a:rPr lang="en-US" sz="1100" dirty="0" smtClean="0">
                <a:solidFill>
                  <a:prstClr val="black">
                    <a:lumMod val="65000"/>
                    <a:lumOff val="35000"/>
                  </a:prstClr>
                </a:solidFill>
                <a:latin typeface="Calibri"/>
              </a:rPr>
              <a:t>”,</a:t>
            </a:r>
            <a:r>
              <a:rPr lang="el-GR" sz="1100" dirty="0" smtClean="0">
                <a:solidFill>
                  <a:prstClr val="black">
                    <a:lumMod val="65000"/>
                    <a:lumOff val="35000"/>
                  </a:prstClr>
                </a:solidFill>
                <a:latin typeface="Calibri"/>
              </a:rPr>
              <a:t> από</a:t>
            </a:r>
            <a:r>
              <a:rPr lang="en-US" sz="1100" dirty="0" smtClean="0">
                <a:solidFill>
                  <a:prstClr val="black">
                    <a:lumMod val="65000"/>
                    <a:lumOff val="35000"/>
                  </a:prstClr>
                </a:solidFill>
                <a:latin typeface="Calibri"/>
              </a:rPr>
              <a:t>  </a:t>
            </a:r>
            <a:r>
              <a:rPr lang="en-US" sz="1100" dirty="0" err="1" smtClean="0">
                <a:solidFill>
                  <a:prstClr val="black"/>
                </a:solidFill>
                <a:latin typeface="Calibri"/>
                <a:hlinkClick r:id="rId7" tooltip="User:David.Monniaux"/>
              </a:rPr>
              <a:t>David.Monniaux</a:t>
            </a:r>
            <a:r>
              <a:rPr lang="en-US" sz="1100" dirty="0" smtClean="0">
                <a:solidFill>
                  <a:prstClr val="black"/>
                </a:solidFill>
                <a:latin typeface="Calibri"/>
              </a:rPr>
              <a:t> </a:t>
            </a:r>
            <a:r>
              <a:rPr lang="el-GR" sz="1100" dirty="0" smtClean="0">
                <a:solidFill>
                  <a:prstClr val="black">
                    <a:lumMod val="65000"/>
                    <a:lumOff val="35000"/>
                  </a:prstClr>
                </a:solidFill>
                <a:latin typeface="Calibri"/>
              </a:rPr>
              <a:t>διαθέσιμο με άδεια</a:t>
            </a:r>
            <a:r>
              <a:rPr lang="en-US" sz="1100" dirty="0" smtClean="0">
                <a:solidFill>
                  <a:prstClr val="black">
                    <a:lumMod val="65000"/>
                    <a:lumOff val="35000"/>
                  </a:prstClr>
                </a:solidFill>
                <a:latin typeface="Calibri"/>
              </a:rPr>
              <a:t> </a:t>
            </a:r>
            <a:r>
              <a:rPr lang="en-US" sz="1100" dirty="0">
                <a:solidFill>
                  <a:prstClr val="black"/>
                </a:solidFill>
                <a:latin typeface="Calibri"/>
                <a:hlinkClick r:id="rId8"/>
              </a:rPr>
              <a:t>CC BY-SA </a:t>
            </a:r>
            <a:r>
              <a:rPr lang="en-US" sz="1100" dirty="0" smtClean="0">
                <a:solidFill>
                  <a:prstClr val="black"/>
                </a:solidFill>
                <a:latin typeface="Calibri"/>
                <a:hlinkClick r:id="rId8"/>
              </a:rPr>
              <a:t>3.0</a:t>
            </a:r>
            <a:endParaRPr lang="en-US" sz="1100" dirty="0">
              <a:solidFill>
                <a:prstClr val="black"/>
              </a:solidFill>
              <a:latin typeface="Calibri"/>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p14="http://schemas.microsoft.com/office/powerpoint/2010/main" val="40217076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err="1" smtClean="0"/>
              <a:t>Μπροκάρ</a:t>
            </a:r>
            <a:r>
              <a:rPr lang="el-GR" dirty="0" smtClean="0"/>
              <a:t> </a:t>
            </a:r>
            <a:r>
              <a:rPr lang="en-US" dirty="0" smtClean="0"/>
              <a:t>(Brocade)</a:t>
            </a:r>
            <a:r>
              <a:rPr lang="el-GR" dirty="0" smtClean="0"/>
              <a:t> </a:t>
            </a:r>
            <a:r>
              <a:rPr lang="en-US" sz="3200" b="0" dirty="0" smtClean="0"/>
              <a:t>(</a:t>
            </a:r>
            <a:r>
              <a:rPr lang="el-GR" sz="3200" b="0" dirty="0" smtClean="0"/>
              <a:t>1</a:t>
            </a:r>
            <a:r>
              <a:rPr lang="en-US" sz="3200" b="0" dirty="0" smtClean="0"/>
              <a:t> </a:t>
            </a:r>
            <a:r>
              <a:rPr lang="el-GR" sz="3200" b="0" dirty="0" smtClean="0"/>
              <a:t>από 2)</a:t>
            </a:r>
            <a:endParaRPr lang="el-GR" sz="3200" b="0" dirty="0"/>
          </a:p>
        </p:txBody>
      </p:sp>
      <p:sp>
        <p:nvSpPr>
          <p:cNvPr id="24579" name="2 - Θέση περιεχομένου"/>
          <p:cNvSpPr>
            <a:spLocks noGrp="1"/>
          </p:cNvSpPr>
          <p:nvPr>
            <p:ph idx="1"/>
          </p:nvPr>
        </p:nvSpPr>
        <p:spPr>
          <a:xfrm>
            <a:off x="457200" y="1196975"/>
            <a:ext cx="8229600" cy="2660650"/>
          </a:xfrm>
        </p:spPr>
        <p:txBody>
          <a:bodyPr/>
          <a:lstStyle/>
          <a:p>
            <a:r>
              <a:rPr lang="el-GR" altLang="el-GR" sz="2400" smtClean="0"/>
              <a:t>Ο όρος χρησιμοποιείται για να περιγράψει μια κατηγορία διακοσμητικών υφάνσεων που έχουν κατασκευαστεί με την χρήση βοηθητικών στημονιών ή υφαδιών τα οποία καλύπτουν συγκεκριμένη περιοχή του υφάσματος και όχι όλο το μήκος ή πλάτος του.</a:t>
            </a:r>
          </a:p>
        </p:txBody>
      </p:sp>
      <p:sp>
        <p:nvSpPr>
          <p:cNvPr id="7" name="6 - TextBox"/>
          <p:cNvSpPr txBox="1"/>
          <p:nvPr/>
        </p:nvSpPr>
        <p:spPr>
          <a:xfrm>
            <a:off x="1000125" y="6270752"/>
            <a:ext cx="6929438" cy="369887"/>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Εφαρμογή βοηθητικών στημονιών και υφαδιών στην </a:t>
            </a:r>
            <a:r>
              <a:rPr lang="el-GR" dirty="0" err="1">
                <a:solidFill>
                  <a:prstClr val="white"/>
                </a:solidFill>
                <a:latin typeface="Calibri"/>
              </a:rPr>
              <a:t>μπροκάρ</a:t>
            </a:r>
            <a:r>
              <a:rPr lang="el-GR" dirty="0">
                <a:solidFill>
                  <a:prstClr val="white"/>
                </a:solidFill>
                <a:latin typeface="Calibri"/>
              </a:rPr>
              <a:t> ύφανση.</a:t>
            </a:r>
          </a:p>
        </p:txBody>
      </p:sp>
      <p:pic>
        <p:nvPicPr>
          <p:cNvPr id="24581" name="Picture 2" descr="C:\Users\user\Pictures\San  Francisco\DSC06453.JPG" title="Εφαρμογή βοηθητικών στημονιών και υφαδιών στην μπροκάρ ύφανση"/>
          <p:cNvPicPr>
            <a:picLocks noChangeAspect="1" noChangeArrowheads="1"/>
          </p:cNvPicPr>
          <p:nvPr/>
        </p:nvPicPr>
        <p:blipFill>
          <a:blip r:embed="rId2">
            <a:extLst>
              <a:ext uri="{28A0092B-C50C-407E-A947-70E740481C1C}">
                <a14:useLocalDpi xmlns:a14="http://schemas.microsoft.com/office/drawing/2010/main" val="0"/>
              </a:ext>
            </a:extLst>
          </a:blip>
          <a:srcRect r="14485"/>
          <a:stretch>
            <a:fillRect/>
          </a:stretch>
        </p:blipFill>
        <p:spPr bwMode="auto">
          <a:xfrm>
            <a:off x="4929188" y="3286125"/>
            <a:ext cx="3013075"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57665" y="5957888"/>
            <a:ext cx="1213858" cy="276999"/>
          </a:xfrm>
          <a:prstGeom prst="rect">
            <a:avLst/>
          </a:prstGeom>
          <a:noFill/>
        </p:spPr>
        <p:txBody>
          <a:bodyPr wrap="none" rtlCol="0">
            <a:spAutoFit/>
          </a:bodyPr>
          <a:lstStyle/>
          <a:p>
            <a:r>
              <a:rPr lang="el-GR" sz="1200" dirty="0" smtClean="0">
                <a:solidFill>
                  <a:prstClr val="black"/>
                </a:solidFill>
                <a:latin typeface="Calibri"/>
              </a:rPr>
              <a:t>Άννα </a:t>
            </a:r>
            <a:r>
              <a:rPr lang="el-GR" sz="1200" dirty="0" err="1" smtClean="0">
                <a:solidFill>
                  <a:prstClr val="black"/>
                </a:solidFill>
                <a:latin typeface="Calibri"/>
              </a:rPr>
              <a:t>Καρατζάνη</a:t>
            </a:r>
            <a:endParaRPr lang="el-GR" sz="1200" dirty="0">
              <a:solidFill>
                <a:prstClr val="black"/>
              </a:solidFill>
              <a:latin typeface="Calibri"/>
            </a:endParaRPr>
          </a:p>
        </p:txBody>
      </p:sp>
      <p:pic>
        <p:nvPicPr>
          <p:cNvPr id="24582" name="Picture 3" descr="C:\Users\user\Pictures\San  Francisco\DSC06452.JPG" title="Εφαρμογή βοηθητικών στημονιών και υφαδιών στην μπροκάρ ύφανση"/>
          <p:cNvPicPr>
            <a:picLocks noChangeAspect="1" noChangeArrowheads="1"/>
          </p:cNvPicPr>
          <p:nvPr/>
        </p:nvPicPr>
        <p:blipFill>
          <a:blip r:embed="rId3">
            <a:extLst>
              <a:ext uri="{28A0092B-C50C-407E-A947-70E740481C1C}">
                <a14:useLocalDpi xmlns:a14="http://schemas.microsoft.com/office/drawing/2010/main" val="0"/>
              </a:ext>
            </a:extLst>
          </a:blip>
          <a:srcRect r="17773"/>
          <a:stretch>
            <a:fillRect/>
          </a:stretch>
        </p:blipFill>
        <p:spPr bwMode="auto">
          <a:xfrm>
            <a:off x="1000125" y="3286125"/>
            <a:ext cx="2928938" cy="267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5828796" y="5907517"/>
            <a:ext cx="1213858" cy="276999"/>
          </a:xfrm>
          <a:prstGeom prst="rect">
            <a:avLst/>
          </a:prstGeom>
          <a:noFill/>
        </p:spPr>
        <p:txBody>
          <a:bodyPr wrap="none" rtlCol="0">
            <a:spAutoFit/>
          </a:bodyPr>
          <a:lstStyle/>
          <a:p>
            <a:r>
              <a:rPr lang="el-GR" sz="1200" dirty="0" smtClean="0">
                <a:solidFill>
                  <a:prstClr val="black"/>
                </a:solidFill>
                <a:latin typeface="Calibri"/>
              </a:rPr>
              <a:t>Άννα </a:t>
            </a:r>
            <a:r>
              <a:rPr lang="el-GR" sz="1200" dirty="0" err="1" smtClean="0">
                <a:solidFill>
                  <a:prstClr val="black"/>
                </a:solidFill>
                <a:latin typeface="Calibri"/>
              </a:rPr>
              <a:t>Καρατζάνη</a:t>
            </a:r>
            <a:endParaRPr lang="el-GR" sz="1200" dirty="0">
              <a:solidFill>
                <a:prstClr val="black"/>
              </a:solidFill>
              <a:latin typeface="Calibri"/>
            </a:endParaRPr>
          </a:p>
        </p:txBody>
      </p:sp>
      <p:sp>
        <p:nvSpPr>
          <p:cNvPr id="4" name="3 - Θέση αριθμού διαφάνειας"/>
          <p:cNvSpPr>
            <a:spLocks noGrp="1"/>
          </p:cNvSpPr>
          <p:nvPr>
            <p:ph type="sldNum" sz="quarter" idx="12"/>
          </p:nvPr>
        </p:nvSpPr>
        <p:spPr/>
        <p:txBody>
          <a:bodyPr/>
          <a:lstStyle/>
          <a:p>
            <a:pPr>
              <a:defRPr/>
            </a:pPr>
            <a:fld id="{D50E0FF4-8F77-4DF1-8CEE-064865E40CC5}" type="slidenum">
              <a:rPr lang="el-GR" smtClean="0">
                <a:solidFill>
                  <a:prstClr val="black"/>
                </a:solidFill>
              </a:rPr>
              <a:pPr>
                <a:defRPr/>
              </a:pPr>
              <a:t>31</a:t>
            </a:fld>
            <a:endParaRPr lang="el-GR">
              <a:solidFill>
                <a:prstClr val="black"/>
              </a:solidFill>
            </a:endParaRPr>
          </a:p>
        </p:txBody>
      </p:sp>
    </p:spTree>
    <p:extLst>
      <p:ext uri="{BB962C8B-B14F-4D97-AF65-F5344CB8AC3E}">
        <p14:creationId xmlns:p14="http://schemas.microsoft.com/office/powerpoint/2010/main" val="923397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468313" y="115888"/>
            <a:ext cx="8229600" cy="908050"/>
          </a:xfrm>
        </p:spPr>
        <p:txBody>
          <a:bodyPr/>
          <a:lstStyle/>
          <a:p>
            <a:pPr>
              <a:defRPr/>
            </a:pPr>
            <a:r>
              <a:rPr lang="el-GR" dirty="0" err="1" smtClean="0"/>
              <a:t>Μπροκάρ</a:t>
            </a:r>
            <a:r>
              <a:rPr lang="el-GR" dirty="0" smtClean="0"/>
              <a:t> </a:t>
            </a:r>
            <a:r>
              <a:rPr lang="en-US" dirty="0" smtClean="0"/>
              <a:t>(Brocade)</a:t>
            </a:r>
            <a:r>
              <a:rPr lang="el-GR" dirty="0" smtClean="0"/>
              <a:t> </a:t>
            </a:r>
            <a:r>
              <a:rPr lang="el-GR" sz="3200" b="0" dirty="0" smtClean="0"/>
              <a:t>(2 από 2)</a:t>
            </a:r>
            <a:endParaRPr lang="el-GR" sz="3200" b="0" dirty="0"/>
          </a:p>
        </p:txBody>
      </p:sp>
      <p:sp>
        <p:nvSpPr>
          <p:cNvPr id="8" name="7 - TextBox"/>
          <p:cNvSpPr txBox="1"/>
          <p:nvPr/>
        </p:nvSpPr>
        <p:spPr>
          <a:xfrm>
            <a:off x="699349" y="5113189"/>
            <a:ext cx="4320326" cy="369887"/>
          </a:xfrm>
          <a:prstGeom prst="rect">
            <a:avLst/>
          </a:prstGeom>
          <a:solidFill>
            <a:schemeClr val="accent4">
              <a:lumMod val="75000"/>
            </a:schemeClr>
          </a:solidFill>
        </p:spPr>
        <p:txBody>
          <a:bodyPr wrap="square">
            <a:spAutoFit/>
          </a:bodyPr>
          <a:lstStyle/>
          <a:p>
            <a:pPr>
              <a:defRPr/>
            </a:pPr>
            <a:r>
              <a:rPr lang="el-GR" dirty="0">
                <a:solidFill>
                  <a:prstClr val="white"/>
                </a:solidFill>
                <a:latin typeface="Calibri"/>
              </a:rPr>
              <a:t>Λεπτομέρεια </a:t>
            </a:r>
            <a:r>
              <a:rPr lang="el-GR" dirty="0" err="1">
                <a:solidFill>
                  <a:prstClr val="white"/>
                </a:solidFill>
                <a:latin typeface="Calibri"/>
              </a:rPr>
              <a:t>μπροκάρ</a:t>
            </a:r>
            <a:r>
              <a:rPr lang="el-GR" dirty="0">
                <a:solidFill>
                  <a:prstClr val="white"/>
                </a:solidFill>
                <a:latin typeface="Calibri"/>
              </a:rPr>
              <a:t> υφάσματος</a:t>
            </a:r>
            <a:r>
              <a:rPr lang="el-GR" dirty="0">
                <a:solidFill>
                  <a:prstClr val="white"/>
                </a:solidFill>
              </a:rPr>
              <a:t>.</a:t>
            </a:r>
          </a:p>
        </p:txBody>
      </p:sp>
      <p:pic>
        <p:nvPicPr>
          <p:cNvPr id="25604" name="Picture 2" descr="File:Brocart de soie français.jpg" title="Λεπτομέρεια μπροκάρ υφάσματο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75" y="1714500"/>
            <a:ext cx="43053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p:nvPr/>
        </p:nvSpPr>
        <p:spPr>
          <a:xfrm>
            <a:off x="1310454" y="4633878"/>
            <a:ext cx="311314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3"/>
              </a:rPr>
              <a:t>Brocart de </a:t>
            </a:r>
            <a:r>
              <a:rPr lang="en-US" sz="1200" dirty="0" err="1">
                <a:solidFill>
                  <a:prstClr val="black"/>
                </a:solidFill>
                <a:latin typeface="Calibri"/>
                <a:hlinkClick r:id="rId3"/>
              </a:rPr>
              <a:t>soie</a:t>
            </a:r>
            <a:r>
              <a:rPr lang="en-US" sz="1200" dirty="0">
                <a:solidFill>
                  <a:prstClr val="black"/>
                </a:solidFill>
                <a:latin typeface="Calibri"/>
                <a:hlinkClick r:id="rId3"/>
              </a:rPr>
              <a:t> </a:t>
            </a:r>
            <a:r>
              <a:rPr lang="en-US" sz="1200" dirty="0" err="1" smtClean="0">
                <a:solidFill>
                  <a:prstClr val="black"/>
                </a:solidFill>
                <a:latin typeface="Calibri"/>
                <a:hlinkClick r:id="rId3"/>
              </a:rPr>
              <a:t>français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4" tooltip="User:Oreo Priest"/>
              </a:rPr>
              <a:t>Oreo Priest</a:t>
            </a:r>
            <a:r>
              <a:rPr lang="en-US"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a:rPr>
              <a:t>CC BY-SA </a:t>
            </a:r>
            <a:r>
              <a:rPr lang="en-US" sz="1200" dirty="0" smtClean="0">
                <a:solidFill>
                  <a:prstClr val="black"/>
                </a:solidFill>
                <a:latin typeface="Calibri"/>
                <a:hlinkClick r:id="rId5"/>
              </a:rPr>
              <a:t>3.0</a:t>
            </a:r>
            <a:endParaRPr lang="en-US" sz="1200" dirty="0">
              <a:solidFill>
                <a:prstClr val="black"/>
              </a:solidFill>
              <a:latin typeface="Calibri"/>
            </a:endParaRPr>
          </a:p>
        </p:txBody>
      </p:sp>
      <p:sp>
        <p:nvSpPr>
          <p:cNvPr id="11" name="10 - TextBox"/>
          <p:cNvSpPr txBox="1"/>
          <p:nvPr/>
        </p:nvSpPr>
        <p:spPr>
          <a:xfrm>
            <a:off x="6000750" y="5394448"/>
            <a:ext cx="2513013" cy="923925"/>
          </a:xfrm>
          <a:prstGeom prst="rect">
            <a:avLst/>
          </a:prstGeom>
          <a:solidFill>
            <a:schemeClr val="accent4">
              <a:lumMod val="75000"/>
            </a:schemeClr>
          </a:solidFill>
        </p:spPr>
        <p:txBody>
          <a:bodyPr wrap="square">
            <a:spAutoFit/>
          </a:bodyPr>
          <a:lstStyle/>
          <a:p>
            <a:pPr>
              <a:defRPr/>
            </a:pPr>
            <a:r>
              <a:rPr lang="el-GR" dirty="0">
                <a:solidFill>
                  <a:prstClr val="white"/>
                </a:solidFill>
                <a:latin typeface="Calibri"/>
              </a:rPr>
              <a:t>Λεπτομέρεια ταινίας που κατασκευάζεται με την τεχνική </a:t>
            </a:r>
            <a:r>
              <a:rPr lang="el-GR" dirty="0" err="1">
                <a:solidFill>
                  <a:prstClr val="white"/>
                </a:solidFill>
                <a:latin typeface="Calibri"/>
              </a:rPr>
              <a:t>μπροκάρ</a:t>
            </a:r>
            <a:r>
              <a:rPr lang="el-GR" dirty="0">
                <a:solidFill>
                  <a:prstClr val="white"/>
                </a:solidFill>
                <a:latin typeface="Calibri"/>
              </a:rPr>
              <a:t>.</a:t>
            </a:r>
          </a:p>
        </p:txBody>
      </p:sp>
      <p:pic>
        <p:nvPicPr>
          <p:cNvPr id="25608" name="Picture 4" descr="http://upload.wikimedia.org/wikipedia/commons/thumb/1/1e/JacaltecBrocade.jpg/220px-JacaltecBrocade.jpg" title="Λεπτομέρεια ταινίας που κατασκευάζεται με την τεχνική μπροκάρ"/>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1285875"/>
            <a:ext cx="2513013" cy="364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8"/>
          <p:cNvSpPr/>
          <p:nvPr/>
        </p:nvSpPr>
        <p:spPr>
          <a:xfrm>
            <a:off x="6000749" y="4929188"/>
            <a:ext cx="2513013" cy="430887"/>
          </a:xfrm>
          <a:prstGeom prst="rect">
            <a:avLst/>
          </a:prstGeom>
        </p:spPr>
        <p:txBody>
          <a:bodyPr wrap="square">
            <a:spAutoFit/>
          </a:bodyPr>
          <a:lstStyle/>
          <a:p>
            <a:pPr algn="ctr"/>
            <a:r>
              <a:rPr lang="en-US" sz="1100" dirty="0" smtClean="0">
                <a:solidFill>
                  <a:prstClr val="black">
                    <a:lumMod val="65000"/>
                    <a:lumOff val="35000"/>
                  </a:prstClr>
                </a:solidFill>
                <a:latin typeface="+mn-lt"/>
              </a:rPr>
              <a:t>“</a:t>
            </a:r>
            <a:r>
              <a:rPr lang="en-US" sz="1100" dirty="0" smtClean="0">
                <a:solidFill>
                  <a:prstClr val="black"/>
                </a:solidFill>
                <a:latin typeface="+mn-lt"/>
                <a:hlinkClick r:id="rId7"/>
              </a:rPr>
              <a:t>JacaltecBrocade</a:t>
            </a:r>
            <a:r>
              <a:rPr lang="en-US" sz="1100" dirty="0" smtClean="0">
                <a:solidFill>
                  <a:prstClr val="black">
                    <a:lumMod val="65000"/>
                    <a:lumOff val="35000"/>
                  </a:prstClr>
                </a:solidFill>
                <a:latin typeface="+mn-lt"/>
              </a:rPr>
              <a:t>”,</a:t>
            </a:r>
            <a:r>
              <a:rPr lang="el-GR" sz="1100" dirty="0" smtClean="0">
                <a:solidFill>
                  <a:prstClr val="black">
                    <a:lumMod val="65000"/>
                    <a:lumOff val="35000"/>
                  </a:prstClr>
                </a:solidFill>
                <a:latin typeface="+mn-lt"/>
              </a:rPr>
              <a:t> από</a:t>
            </a:r>
            <a:r>
              <a:rPr lang="en-US" sz="1100" dirty="0" smtClean="0">
                <a:solidFill>
                  <a:prstClr val="black">
                    <a:lumMod val="65000"/>
                    <a:lumOff val="35000"/>
                  </a:prstClr>
                </a:solidFill>
                <a:latin typeface="+mn-lt"/>
              </a:rPr>
              <a:t>  </a:t>
            </a:r>
            <a:r>
              <a:rPr lang="en-US" sz="1100" dirty="0" err="1">
                <a:solidFill>
                  <a:prstClr val="black"/>
                </a:solidFill>
                <a:latin typeface="+mn-lt"/>
                <a:hlinkClick r:id="rId8" tooltip="User:ArtProf"/>
              </a:rPr>
              <a:t>ArtProf</a:t>
            </a:r>
            <a:r>
              <a:rPr lang="en-US" sz="1100" dirty="0" smtClean="0">
                <a:solidFill>
                  <a:prstClr val="black"/>
                </a:solidFill>
                <a:latin typeface="+mn-lt"/>
              </a:rPr>
              <a:t> </a:t>
            </a:r>
            <a:r>
              <a:rPr lang="el-GR" sz="1100" dirty="0" smtClean="0">
                <a:solidFill>
                  <a:prstClr val="black">
                    <a:lumMod val="65000"/>
                    <a:lumOff val="35000"/>
                  </a:prstClr>
                </a:solidFill>
                <a:latin typeface="+mn-lt"/>
              </a:rPr>
              <a:t>διαθέσιμο με άδεια</a:t>
            </a:r>
            <a:r>
              <a:rPr lang="en-US" sz="1100" dirty="0" smtClean="0">
                <a:solidFill>
                  <a:prstClr val="black">
                    <a:lumMod val="65000"/>
                    <a:lumOff val="35000"/>
                  </a:prstClr>
                </a:solidFill>
                <a:latin typeface="+mn-lt"/>
              </a:rPr>
              <a:t> </a:t>
            </a:r>
            <a:r>
              <a:rPr lang="en-US" sz="1100" dirty="0">
                <a:solidFill>
                  <a:prstClr val="black"/>
                </a:solidFill>
                <a:latin typeface="+mn-lt"/>
                <a:hlinkClick r:id="rId5"/>
              </a:rPr>
              <a:t>CC BY-SA </a:t>
            </a:r>
            <a:r>
              <a:rPr lang="en-US" sz="1100" dirty="0" smtClean="0">
                <a:solidFill>
                  <a:prstClr val="black"/>
                </a:solidFill>
                <a:latin typeface="+mn-lt"/>
                <a:hlinkClick r:id="rId5"/>
              </a:rPr>
              <a:t>3.0</a:t>
            </a:r>
            <a:endParaRPr lang="en-US" sz="1100" dirty="0">
              <a:solidFill>
                <a:prstClr val="black"/>
              </a:solidFill>
              <a:latin typeface="+mn-lt"/>
            </a:endParaRPr>
          </a:p>
        </p:txBody>
      </p:sp>
      <p:sp>
        <p:nvSpPr>
          <p:cNvPr id="3" name="2 - Θέση αριθμού διαφάνειας"/>
          <p:cNvSpPr>
            <a:spLocks noGrp="1"/>
          </p:cNvSpPr>
          <p:nvPr>
            <p:ph type="sldNum" sz="quarter" idx="12"/>
          </p:nvPr>
        </p:nvSpPr>
        <p:spPr/>
        <p:txBody>
          <a:bodyPr/>
          <a:lstStyle/>
          <a:p>
            <a:pPr>
              <a:defRPr/>
            </a:pPr>
            <a:fld id="{1FD227FF-D3DD-4D81-BFDF-6A7ACF251391}" type="slidenum">
              <a:rPr lang="el-GR" smtClean="0">
                <a:solidFill>
                  <a:prstClr val="black"/>
                </a:solidFill>
              </a:rPr>
              <a:pPr>
                <a:defRPr/>
              </a:pPr>
              <a:t>32</a:t>
            </a:fld>
            <a:endParaRPr lang="el-GR">
              <a:solidFill>
                <a:prstClr val="black"/>
              </a:solidFill>
            </a:endParaRPr>
          </a:p>
        </p:txBody>
      </p:sp>
    </p:spTree>
    <p:extLst>
      <p:ext uri="{BB962C8B-B14F-4D97-AF65-F5344CB8AC3E}">
        <p14:creationId xmlns:p14="http://schemas.microsoft.com/office/powerpoint/2010/main" val="661331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0" y="116632"/>
            <a:ext cx="9144000" cy="908720"/>
          </a:xfrm>
        </p:spPr>
        <p:txBody>
          <a:bodyPr>
            <a:normAutofit/>
          </a:bodyPr>
          <a:lstStyle/>
          <a:p>
            <a:pPr>
              <a:defRPr/>
            </a:pPr>
            <a:r>
              <a:rPr lang="el-GR" dirty="0" smtClean="0"/>
              <a:t>Δαμασκηνή ύφανση (</a:t>
            </a:r>
            <a:r>
              <a:rPr lang="en-US" dirty="0" smtClean="0"/>
              <a:t>Damask) </a:t>
            </a:r>
            <a:r>
              <a:rPr lang="el-GR" sz="3200" b="0" dirty="0" smtClean="0"/>
              <a:t>(</a:t>
            </a:r>
            <a:r>
              <a:rPr lang="en-US" sz="3200" b="0" dirty="0" smtClean="0"/>
              <a:t>1</a:t>
            </a:r>
            <a:r>
              <a:rPr lang="el-GR" sz="3200" b="0" dirty="0" smtClean="0"/>
              <a:t> από 2)</a:t>
            </a:r>
            <a:endParaRPr lang="el-GR" sz="3200" b="0" dirty="0"/>
          </a:p>
        </p:txBody>
      </p:sp>
      <p:sp>
        <p:nvSpPr>
          <p:cNvPr id="26626" name="2 - Θέση περιεχομένου"/>
          <p:cNvSpPr>
            <a:spLocks noGrp="1"/>
          </p:cNvSpPr>
          <p:nvPr>
            <p:ph idx="1"/>
          </p:nvPr>
        </p:nvSpPr>
        <p:spPr/>
        <p:txBody>
          <a:bodyPr/>
          <a:lstStyle/>
          <a:p>
            <a:r>
              <a:rPr lang="el-GR" altLang="el-GR" sz="2400" dirty="0" smtClean="0"/>
              <a:t>Πρόκειται για ύφανση όπου τα διακοσμητικά σχέδια κατασκευάζονται με αντίθετες υφάνσεις επικράτησης στημονιού και υφαδιού. </a:t>
            </a:r>
          </a:p>
          <a:p>
            <a:r>
              <a:rPr lang="el-GR" altLang="el-GR" sz="2400" dirty="0" smtClean="0"/>
              <a:t>Συνήθως χρησιμοποιείται στη διαγώνια και την σατέν ύφανση.</a:t>
            </a:r>
          </a:p>
          <a:p>
            <a:r>
              <a:rPr lang="el-GR" altLang="el-GR" sz="2400" dirty="0" smtClean="0"/>
              <a:t>Στα μονόχρωμα υφάσματα το σχέδιο γίνεται ορατό λόγω της αντίθεσης της δομής της ύφανσης.</a:t>
            </a:r>
          </a:p>
          <a:p>
            <a:r>
              <a:rPr lang="el-GR" altLang="el-GR" sz="2400" dirty="0" smtClean="0"/>
              <a:t>Το φως κάνει ορατές τις διαφοροποιήσεις των υφάνσεων επιτρέποντας την παρατήρηση της διακόσμησης που συνήθως είναι πολύ αχνή. </a:t>
            </a:r>
          </a:p>
        </p:txBody>
      </p:sp>
      <p:sp>
        <p:nvSpPr>
          <p:cNvPr id="4" name="3 - Θέση αριθμού διαφάνειας"/>
          <p:cNvSpPr>
            <a:spLocks noGrp="1"/>
          </p:cNvSpPr>
          <p:nvPr>
            <p:ph type="sldNum" sz="quarter" idx="12"/>
          </p:nvPr>
        </p:nvSpPr>
        <p:spPr/>
        <p:txBody>
          <a:bodyPr/>
          <a:lstStyle/>
          <a:p>
            <a:pPr>
              <a:defRPr/>
            </a:pPr>
            <a:fld id="{6565A0EC-688D-47F5-8D31-0B1DACEC41CF}" type="slidenum">
              <a:rPr lang="el-GR" smtClean="0">
                <a:solidFill>
                  <a:prstClr val="black"/>
                </a:solidFill>
              </a:rPr>
              <a:pPr>
                <a:defRPr/>
              </a:pPr>
              <a:t>33</a:t>
            </a:fld>
            <a:endParaRPr lang="el-GR">
              <a:solidFill>
                <a:prstClr val="black"/>
              </a:solidFill>
            </a:endParaRPr>
          </a:p>
        </p:txBody>
      </p:sp>
    </p:spTree>
    <p:extLst>
      <p:ext uri="{BB962C8B-B14F-4D97-AF65-F5344CB8AC3E}">
        <p14:creationId xmlns:p14="http://schemas.microsoft.com/office/powerpoint/2010/main" val="11744820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5888"/>
            <a:ext cx="9144000" cy="908050"/>
          </a:xfrm>
        </p:spPr>
        <p:txBody>
          <a:bodyPr>
            <a:normAutofit/>
          </a:bodyPr>
          <a:lstStyle/>
          <a:p>
            <a:pPr>
              <a:defRPr/>
            </a:pPr>
            <a:r>
              <a:rPr lang="el-GR" dirty="0" smtClean="0"/>
              <a:t>Δαμασκηνή ύφανση (</a:t>
            </a:r>
            <a:r>
              <a:rPr lang="en-US" dirty="0" smtClean="0"/>
              <a:t>Damask) </a:t>
            </a:r>
            <a:r>
              <a:rPr lang="el-GR" sz="3200" b="0" dirty="0" smtClean="0"/>
              <a:t>(</a:t>
            </a:r>
            <a:r>
              <a:rPr lang="en-US" sz="3200" b="0" dirty="0" smtClean="0"/>
              <a:t>2</a:t>
            </a:r>
            <a:r>
              <a:rPr lang="el-GR" sz="3200" b="0" dirty="0" smtClean="0"/>
              <a:t> από 2)</a:t>
            </a:r>
            <a:endParaRPr lang="el-GR" sz="3200" b="0" dirty="0"/>
          </a:p>
        </p:txBody>
      </p:sp>
      <p:sp>
        <p:nvSpPr>
          <p:cNvPr id="5" name="4 - TextBox"/>
          <p:cNvSpPr txBox="1"/>
          <p:nvPr/>
        </p:nvSpPr>
        <p:spPr>
          <a:xfrm>
            <a:off x="5292080" y="5247940"/>
            <a:ext cx="3429000" cy="923925"/>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Παραδείγματα χρωματιστών Δαμασκηνών υφασμάτων, Ιταλία 14</a:t>
            </a:r>
            <a:r>
              <a:rPr lang="el-GR" baseline="30000" dirty="0">
                <a:solidFill>
                  <a:prstClr val="white"/>
                </a:solidFill>
                <a:latin typeface="Calibri"/>
              </a:rPr>
              <a:t>ος</a:t>
            </a:r>
            <a:r>
              <a:rPr lang="el-GR" dirty="0">
                <a:solidFill>
                  <a:prstClr val="white"/>
                </a:solidFill>
                <a:latin typeface="Calibri"/>
              </a:rPr>
              <a:t> αιώνας. </a:t>
            </a:r>
          </a:p>
        </p:txBody>
      </p:sp>
      <p:pic>
        <p:nvPicPr>
          <p:cNvPr id="27652" name="Picture 2" descr="File:ItalianSilkDamask.jpg" title="Παραδείγματα χρωματιστών Δαμασκηνών υφασμάτων, Ιταλία 14ος αιώνας.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180765"/>
            <a:ext cx="3808412" cy="4991100"/>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8"/>
          <p:cNvSpPr/>
          <p:nvPr/>
        </p:nvSpPr>
        <p:spPr>
          <a:xfrm>
            <a:off x="1732448" y="6190448"/>
            <a:ext cx="2718763"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3"/>
              </a:rPr>
              <a:t>ItalianSilkDamask</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err="1" smtClean="0">
                <a:solidFill>
                  <a:prstClr val="black"/>
                </a:solidFill>
                <a:latin typeface="Calibri"/>
                <a:hlinkClick r:id="rId4" tooltip="User:Gugganij"/>
              </a:rPr>
              <a:t>Gugganij</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lumMod val="65000"/>
                  <a:lumOff val="35000"/>
                </a:prstClr>
              </a:solidFill>
              <a:latin typeface="Calibri"/>
            </a:endParaRPr>
          </a:p>
        </p:txBody>
      </p:sp>
      <p:sp>
        <p:nvSpPr>
          <p:cNvPr id="3" name="2 - Θέση αριθμού διαφάνειας"/>
          <p:cNvSpPr>
            <a:spLocks noGrp="1"/>
          </p:cNvSpPr>
          <p:nvPr>
            <p:ph type="sldNum" sz="quarter" idx="12"/>
          </p:nvPr>
        </p:nvSpPr>
        <p:spPr/>
        <p:txBody>
          <a:bodyPr/>
          <a:lstStyle/>
          <a:p>
            <a:pPr>
              <a:defRPr/>
            </a:pPr>
            <a:fld id="{C8095A31-C2F3-4333-A074-636B8401FC18}" type="slidenum">
              <a:rPr lang="el-GR" smtClean="0">
                <a:solidFill>
                  <a:prstClr val="black"/>
                </a:solidFill>
              </a:rPr>
              <a:pPr>
                <a:defRPr/>
              </a:pPr>
              <a:t>34</a:t>
            </a:fld>
            <a:endParaRPr lang="el-GR">
              <a:solidFill>
                <a:prstClr val="black"/>
              </a:solidFill>
            </a:endParaRPr>
          </a:p>
        </p:txBody>
      </p:sp>
    </p:spTree>
    <p:extLst>
      <p:ext uri="{BB962C8B-B14F-4D97-AF65-F5344CB8AC3E}">
        <p14:creationId xmlns:p14="http://schemas.microsoft.com/office/powerpoint/2010/main" val="2046612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p:txBody>
          <a:bodyPr/>
          <a:lstStyle/>
          <a:p>
            <a:pPr>
              <a:defRPr/>
            </a:pPr>
            <a:r>
              <a:rPr lang="el-GR" dirty="0" smtClean="0"/>
              <a:t>Ύφανση </a:t>
            </a:r>
            <a:r>
              <a:rPr lang="en-US" dirty="0" smtClean="0"/>
              <a:t>Lampas </a:t>
            </a:r>
            <a:r>
              <a:rPr lang="el-GR" sz="3200" b="0" dirty="0" smtClean="0"/>
              <a:t>(</a:t>
            </a:r>
            <a:r>
              <a:rPr lang="en-US" sz="3200" b="0" dirty="0" smtClean="0"/>
              <a:t>1</a:t>
            </a:r>
            <a:r>
              <a:rPr lang="el-GR" sz="3200" b="0" dirty="0" smtClean="0"/>
              <a:t> από 2)</a:t>
            </a:r>
            <a:endParaRPr lang="el-GR" sz="3200" b="0" dirty="0"/>
          </a:p>
        </p:txBody>
      </p:sp>
      <p:sp>
        <p:nvSpPr>
          <p:cNvPr id="28674" name="2 - Θέση περιεχομένου"/>
          <p:cNvSpPr>
            <a:spLocks noGrp="1"/>
          </p:cNvSpPr>
          <p:nvPr>
            <p:ph idx="1"/>
          </p:nvPr>
        </p:nvSpPr>
        <p:spPr/>
        <p:txBody>
          <a:bodyPr/>
          <a:lstStyle/>
          <a:p>
            <a:r>
              <a:rPr lang="el-GR" altLang="el-GR" sz="2400" smtClean="0"/>
              <a:t>Πρόκειται για σύνθετη ύφανση που χρησιμοποιείται για την κατασκευή πολυτελών μεταξωτών υφασμάτων και πολλές φορές περιλαμβάνει τη χρήση χρυσών ή αργυρών νημάτων.</a:t>
            </a:r>
          </a:p>
          <a:p>
            <a:r>
              <a:rPr lang="el-GR" altLang="el-GR" sz="2400" smtClean="0"/>
              <a:t>Η τεχνική αυτή χρησιμοποιείται κατά τον 11</a:t>
            </a:r>
            <a:r>
              <a:rPr lang="el-GR" altLang="el-GR" sz="2400" baseline="30000" smtClean="0"/>
              <a:t>ο</a:t>
            </a:r>
            <a:r>
              <a:rPr lang="el-GR" altLang="el-GR" sz="2400" smtClean="0"/>
              <a:t> αιώνα στη Συρία, το Ιράκ και την Ισπανία.</a:t>
            </a:r>
          </a:p>
          <a:p>
            <a:r>
              <a:rPr lang="el-GR" altLang="el-GR" sz="2400" smtClean="0"/>
              <a:t>Η ύφανση </a:t>
            </a:r>
            <a:r>
              <a:rPr lang="en-US" altLang="el-GR" sz="2400" smtClean="0"/>
              <a:t>lampas </a:t>
            </a:r>
            <a:r>
              <a:rPr lang="el-GR" altLang="el-GR" sz="2400" smtClean="0"/>
              <a:t>είναι ένας συνδυασμός δύο δομών, που  σχηματίζονται από την απλή, την διαγώνια και την σατέν ύφανση σε διάφορους συνδυασμούς.</a:t>
            </a:r>
          </a:p>
          <a:p>
            <a:r>
              <a:rPr lang="el-GR" altLang="el-GR" sz="2400" smtClean="0"/>
              <a:t>Τα βοηθητικά υφάδια που σχηματίζουν το σχέδιο πάνω στο ύφασμα βάσης δίνουν μια τρισδιάστατη όψη στο σχέδιο.</a:t>
            </a:r>
          </a:p>
          <a:p>
            <a:pPr>
              <a:buFont typeface="Arial" charset="0"/>
              <a:buNone/>
            </a:pPr>
            <a:endParaRPr lang="el-GR" altLang="el-GR" sz="2400" smtClean="0"/>
          </a:p>
        </p:txBody>
      </p:sp>
      <p:sp>
        <p:nvSpPr>
          <p:cNvPr id="4" name="3 - Θέση αριθμού διαφάνειας"/>
          <p:cNvSpPr>
            <a:spLocks noGrp="1"/>
          </p:cNvSpPr>
          <p:nvPr>
            <p:ph type="sldNum" sz="quarter" idx="12"/>
          </p:nvPr>
        </p:nvSpPr>
        <p:spPr/>
        <p:txBody>
          <a:bodyPr/>
          <a:lstStyle/>
          <a:p>
            <a:pPr>
              <a:defRPr/>
            </a:pPr>
            <a:fld id="{DB8E5623-683B-4DEF-8CAA-EB8D668443C0}" type="slidenum">
              <a:rPr lang="el-GR" smtClean="0">
                <a:solidFill>
                  <a:prstClr val="black"/>
                </a:solidFill>
              </a:rPr>
              <a:pPr>
                <a:defRPr/>
              </a:pPr>
              <a:t>35</a:t>
            </a:fld>
            <a:endParaRPr lang="el-GR">
              <a:solidFill>
                <a:prstClr val="black"/>
              </a:solidFill>
            </a:endParaRPr>
          </a:p>
        </p:txBody>
      </p:sp>
    </p:spTree>
    <p:extLst>
      <p:ext uri="{BB962C8B-B14F-4D97-AF65-F5344CB8AC3E}">
        <p14:creationId xmlns:p14="http://schemas.microsoft.com/office/powerpoint/2010/main" val="3416320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8313" y="115888"/>
            <a:ext cx="8229600" cy="908050"/>
          </a:xfrm>
        </p:spPr>
        <p:txBody>
          <a:bodyPr/>
          <a:lstStyle/>
          <a:p>
            <a:pPr>
              <a:defRPr/>
            </a:pPr>
            <a:r>
              <a:rPr lang="el-GR" dirty="0" smtClean="0"/>
              <a:t>Ύφανση </a:t>
            </a:r>
            <a:r>
              <a:rPr lang="en-US" dirty="0" smtClean="0"/>
              <a:t>Lampas </a:t>
            </a:r>
            <a:r>
              <a:rPr lang="el-GR" sz="3200" b="0" dirty="0" smtClean="0"/>
              <a:t>(2 </a:t>
            </a:r>
            <a:r>
              <a:rPr lang="el-GR" sz="3200" b="0" dirty="0"/>
              <a:t>από 2)</a:t>
            </a:r>
          </a:p>
        </p:txBody>
      </p:sp>
      <p:sp>
        <p:nvSpPr>
          <p:cNvPr id="10" name="9 - Ορθογώνιο"/>
          <p:cNvSpPr/>
          <p:nvPr/>
        </p:nvSpPr>
        <p:spPr>
          <a:xfrm>
            <a:off x="939309" y="5186809"/>
            <a:ext cx="3000375" cy="646112"/>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Ύφασμα με σχέδιο κουνελιών Ιράν ή Ιράκ 14</a:t>
            </a:r>
            <a:r>
              <a:rPr lang="el-GR" baseline="30000" dirty="0">
                <a:solidFill>
                  <a:prstClr val="white"/>
                </a:solidFill>
                <a:latin typeface="Calibri"/>
              </a:rPr>
              <a:t>ος</a:t>
            </a:r>
            <a:r>
              <a:rPr lang="el-GR" dirty="0">
                <a:solidFill>
                  <a:prstClr val="white"/>
                </a:solidFill>
                <a:latin typeface="Calibri"/>
              </a:rPr>
              <a:t> αιώνας.</a:t>
            </a:r>
          </a:p>
        </p:txBody>
      </p:sp>
      <p:pic>
        <p:nvPicPr>
          <p:cNvPr id="29703" name="Picture 6" descr="File:Lampas with rabbits silk and gold Iran or Irak 14th century.jpg" title="Ύφασμα με σχέδιο κουνελιών Ιράν ή Ιράκ 14ος αιώνας."/>
          <p:cNvPicPr>
            <a:picLocks noChangeAspect="1" noChangeArrowheads="1"/>
          </p:cNvPicPr>
          <p:nvPr/>
        </p:nvPicPr>
        <p:blipFill rotWithShape="1">
          <a:blip r:embed="rId2">
            <a:extLst>
              <a:ext uri="{28A0092B-C50C-407E-A947-70E740481C1C}">
                <a14:useLocalDpi xmlns:a14="http://schemas.microsoft.com/office/drawing/2010/main" val="0"/>
              </a:ext>
            </a:extLst>
          </a:blip>
          <a:srcRect l="5446" t="4914" r="5446" b="3898"/>
          <a:stretch/>
        </p:blipFill>
        <p:spPr bwMode="auto">
          <a:xfrm>
            <a:off x="939309" y="1326178"/>
            <a:ext cx="3000375" cy="3398966"/>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p:cNvSpPr/>
          <p:nvPr/>
        </p:nvSpPr>
        <p:spPr>
          <a:xfrm>
            <a:off x="683568" y="4725144"/>
            <a:ext cx="3600400" cy="430887"/>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solidFill>
                <a:latin typeface="Calibri"/>
                <a:hlinkClick r:id="rId3"/>
              </a:rPr>
              <a:t>Lampas with rabbits silk and gold Iran or </a:t>
            </a:r>
            <a:r>
              <a:rPr lang="en-US" sz="1050" dirty="0" err="1">
                <a:solidFill>
                  <a:prstClr val="black"/>
                </a:solidFill>
                <a:latin typeface="Calibri"/>
                <a:hlinkClick r:id="rId3"/>
              </a:rPr>
              <a:t>Irak</a:t>
            </a:r>
            <a:r>
              <a:rPr lang="en-US" sz="1050" dirty="0">
                <a:solidFill>
                  <a:prstClr val="black"/>
                </a:solidFill>
                <a:latin typeface="Calibri"/>
                <a:hlinkClick r:id="rId3"/>
              </a:rPr>
              <a:t> 14th </a:t>
            </a:r>
            <a:r>
              <a:rPr lang="en-US" sz="1050" dirty="0" smtClean="0">
                <a:solidFill>
                  <a:prstClr val="black"/>
                </a:solidFill>
                <a:latin typeface="Calibri"/>
                <a:hlinkClick r:id="rId3"/>
              </a:rPr>
              <a:t>century</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a:solidFill>
                  <a:prstClr val="black"/>
                </a:solidFill>
                <a:latin typeface="Calibri"/>
                <a:hlinkClick r:id="rId4" tooltip="User:World Imaging"/>
              </a:rPr>
              <a:t>World </a:t>
            </a:r>
            <a:r>
              <a:rPr lang="en-US" sz="1050" dirty="0" smtClean="0">
                <a:solidFill>
                  <a:prstClr val="black"/>
                </a:solidFill>
                <a:latin typeface="Calibri"/>
                <a:hlinkClick r:id="rId4" tooltip="User:World Imaging"/>
              </a:rPr>
              <a:t>Imaging</a:t>
            </a:r>
            <a:r>
              <a:rPr lang="el-GR" sz="1050" dirty="0" smtClean="0">
                <a:solidFill>
                  <a:prstClr val="black"/>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solidFill>
                <a:latin typeface="Calibri"/>
                <a:hlinkClick r:id="rId5"/>
              </a:rPr>
              <a:t>CC BY-SA </a:t>
            </a:r>
            <a:r>
              <a:rPr lang="en-US" sz="1050" dirty="0" smtClean="0">
                <a:solidFill>
                  <a:prstClr val="black"/>
                </a:solidFill>
                <a:latin typeface="Calibri"/>
                <a:hlinkClick r:id="rId5"/>
              </a:rPr>
              <a:t>3.0</a:t>
            </a:r>
            <a:endParaRPr lang="en-US" sz="1050" dirty="0">
              <a:solidFill>
                <a:prstClr val="black"/>
              </a:solidFill>
              <a:latin typeface="Calibri"/>
            </a:endParaRPr>
          </a:p>
        </p:txBody>
      </p:sp>
      <p:sp>
        <p:nvSpPr>
          <p:cNvPr id="8" name="7 - TextBox"/>
          <p:cNvSpPr txBox="1"/>
          <p:nvPr/>
        </p:nvSpPr>
        <p:spPr>
          <a:xfrm>
            <a:off x="2362183" y="6299168"/>
            <a:ext cx="5400600" cy="369332"/>
          </a:xfrm>
          <a:prstGeom prst="rect">
            <a:avLst/>
          </a:prstGeom>
          <a:solidFill>
            <a:schemeClr val="accent4">
              <a:lumMod val="75000"/>
            </a:schemeClr>
          </a:solidFill>
        </p:spPr>
        <p:txBody>
          <a:bodyPr wrap="square">
            <a:spAutoFit/>
          </a:bodyPr>
          <a:lstStyle/>
          <a:p>
            <a:pPr>
              <a:defRPr/>
            </a:pPr>
            <a:r>
              <a:rPr lang="el-GR" dirty="0">
                <a:solidFill>
                  <a:prstClr val="white"/>
                </a:solidFill>
                <a:latin typeface="Calibri"/>
              </a:rPr>
              <a:t>Ύφασμα με σχέδιο φοίνικα Ιράν ή Ιράκ 14</a:t>
            </a:r>
            <a:r>
              <a:rPr lang="el-GR" baseline="30000" dirty="0">
                <a:solidFill>
                  <a:prstClr val="white"/>
                </a:solidFill>
                <a:latin typeface="Calibri"/>
              </a:rPr>
              <a:t>ος</a:t>
            </a:r>
            <a:r>
              <a:rPr lang="el-GR" dirty="0">
                <a:solidFill>
                  <a:prstClr val="white"/>
                </a:solidFill>
                <a:latin typeface="Calibri"/>
              </a:rPr>
              <a:t> αιώνας.</a:t>
            </a:r>
          </a:p>
        </p:txBody>
      </p:sp>
      <p:pic>
        <p:nvPicPr>
          <p:cNvPr id="29701" name="Picture 4" descr="File:Lampas with phoenix silk and gold Iran or Irak 14th century.jpg" title="Ύφασμα με σχέδιο φοίνικα Ιράν ή Ιράκ 14ος αιώνας."/>
          <p:cNvPicPr>
            <a:picLocks noChangeAspect="1" noChangeArrowheads="1"/>
          </p:cNvPicPr>
          <p:nvPr/>
        </p:nvPicPr>
        <p:blipFill rotWithShape="1">
          <a:blip r:embed="rId6">
            <a:extLst>
              <a:ext uri="{28A0092B-C50C-407E-A947-70E740481C1C}">
                <a14:useLocalDpi xmlns:a14="http://schemas.microsoft.com/office/drawing/2010/main" val="0"/>
              </a:ext>
            </a:extLst>
          </a:blip>
          <a:srcRect l="4286" t="1538" r="4366" b="2146"/>
          <a:stretch/>
        </p:blipFill>
        <p:spPr bwMode="auto">
          <a:xfrm>
            <a:off x="5004048" y="1326178"/>
            <a:ext cx="2756755" cy="4472354"/>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8"/>
          <p:cNvSpPr/>
          <p:nvPr/>
        </p:nvSpPr>
        <p:spPr>
          <a:xfrm>
            <a:off x="4626496" y="5798532"/>
            <a:ext cx="3600400" cy="430887"/>
          </a:xfrm>
          <a:prstGeom prst="rect">
            <a:avLst/>
          </a:prstGeom>
        </p:spPr>
        <p:txBody>
          <a:bodyPr wrap="square">
            <a:spAutoFit/>
          </a:bodyPr>
          <a:lstStyle/>
          <a:p>
            <a:pPr algn="ctr"/>
            <a:r>
              <a:rPr lang="en-US" sz="1050" dirty="0" smtClean="0">
                <a:solidFill>
                  <a:prstClr val="black">
                    <a:lumMod val="65000"/>
                    <a:lumOff val="35000"/>
                  </a:prstClr>
                </a:solidFill>
                <a:latin typeface="Calibri"/>
              </a:rPr>
              <a:t>“</a:t>
            </a:r>
            <a:r>
              <a:rPr lang="en-US" sz="1050" dirty="0">
                <a:solidFill>
                  <a:prstClr val="black"/>
                </a:solidFill>
                <a:latin typeface="Calibri"/>
                <a:hlinkClick r:id="rId7"/>
              </a:rPr>
              <a:t>Lampas with phoenix silk and gold Iran or </a:t>
            </a:r>
            <a:r>
              <a:rPr lang="en-US" sz="1050" dirty="0" err="1">
                <a:solidFill>
                  <a:prstClr val="black"/>
                </a:solidFill>
                <a:latin typeface="Calibri"/>
                <a:hlinkClick r:id="rId7"/>
              </a:rPr>
              <a:t>Irak</a:t>
            </a:r>
            <a:r>
              <a:rPr lang="en-US" sz="1050" dirty="0">
                <a:solidFill>
                  <a:prstClr val="black"/>
                </a:solidFill>
                <a:latin typeface="Calibri"/>
                <a:hlinkClick r:id="rId7"/>
              </a:rPr>
              <a:t> 14th </a:t>
            </a:r>
            <a:r>
              <a:rPr lang="en-US" sz="1050" dirty="0" smtClean="0">
                <a:solidFill>
                  <a:prstClr val="black"/>
                </a:solidFill>
                <a:latin typeface="Calibri"/>
                <a:hlinkClick r:id="rId7"/>
              </a:rPr>
              <a:t>century</a:t>
            </a:r>
            <a:r>
              <a:rPr lang="en-US" sz="1050" dirty="0" smtClean="0">
                <a:solidFill>
                  <a:prstClr val="black">
                    <a:lumMod val="65000"/>
                    <a:lumOff val="35000"/>
                  </a:prstClr>
                </a:solidFill>
                <a:latin typeface="Calibri"/>
              </a:rPr>
              <a:t>”,</a:t>
            </a:r>
            <a:r>
              <a:rPr lang="el-GR" sz="1050" dirty="0" smtClean="0">
                <a:solidFill>
                  <a:prstClr val="black">
                    <a:lumMod val="65000"/>
                    <a:lumOff val="35000"/>
                  </a:prstClr>
                </a:solidFill>
                <a:latin typeface="Calibri"/>
              </a:rPr>
              <a:t> από</a:t>
            </a:r>
            <a:r>
              <a:rPr lang="en-US" sz="1050" dirty="0" smtClean="0">
                <a:solidFill>
                  <a:prstClr val="black">
                    <a:lumMod val="65000"/>
                    <a:lumOff val="35000"/>
                  </a:prstClr>
                </a:solidFill>
                <a:latin typeface="Calibri"/>
              </a:rPr>
              <a:t>  </a:t>
            </a:r>
            <a:r>
              <a:rPr lang="en-US" sz="1050" dirty="0">
                <a:solidFill>
                  <a:prstClr val="black"/>
                </a:solidFill>
                <a:latin typeface="Calibri"/>
                <a:hlinkClick r:id="rId4" tooltip="User:World Imaging"/>
              </a:rPr>
              <a:t>World </a:t>
            </a:r>
            <a:r>
              <a:rPr lang="en-US" sz="1050" dirty="0" smtClean="0">
                <a:solidFill>
                  <a:prstClr val="black"/>
                </a:solidFill>
                <a:latin typeface="Calibri"/>
                <a:hlinkClick r:id="rId4" tooltip="User:World Imaging"/>
              </a:rPr>
              <a:t>Imaging</a:t>
            </a:r>
            <a:r>
              <a:rPr lang="el-GR" sz="1050" dirty="0" smtClean="0">
                <a:solidFill>
                  <a:prstClr val="black"/>
                </a:solidFill>
                <a:latin typeface="Calibri"/>
              </a:rPr>
              <a:t> </a:t>
            </a:r>
            <a:r>
              <a:rPr lang="el-GR" sz="1050" dirty="0" smtClean="0">
                <a:solidFill>
                  <a:prstClr val="black">
                    <a:lumMod val="65000"/>
                    <a:lumOff val="35000"/>
                  </a:prstClr>
                </a:solidFill>
                <a:latin typeface="Calibri"/>
              </a:rPr>
              <a:t>διαθέσιμο με άδεια</a:t>
            </a:r>
            <a:r>
              <a:rPr lang="en-US" sz="1050" dirty="0" smtClean="0">
                <a:solidFill>
                  <a:prstClr val="black">
                    <a:lumMod val="65000"/>
                    <a:lumOff val="35000"/>
                  </a:prstClr>
                </a:solidFill>
                <a:latin typeface="Calibri"/>
              </a:rPr>
              <a:t> </a:t>
            </a:r>
            <a:r>
              <a:rPr lang="en-US" sz="1050" dirty="0">
                <a:solidFill>
                  <a:prstClr val="black"/>
                </a:solidFill>
                <a:latin typeface="Calibri"/>
                <a:hlinkClick r:id="rId5"/>
              </a:rPr>
              <a:t>CC BY-SA </a:t>
            </a:r>
            <a:r>
              <a:rPr lang="en-US" sz="1050" dirty="0" smtClean="0">
                <a:solidFill>
                  <a:prstClr val="black"/>
                </a:solidFill>
                <a:latin typeface="Calibri"/>
                <a:hlinkClick r:id="rId5"/>
              </a:rPr>
              <a:t>3.0</a:t>
            </a:r>
            <a:endParaRPr lang="en-US" sz="1050" dirty="0">
              <a:solidFill>
                <a:prstClr val="black"/>
              </a:solidFill>
              <a:latin typeface="Calibri"/>
            </a:endParaRPr>
          </a:p>
        </p:txBody>
      </p:sp>
      <p:sp>
        <p:nvSpPr>
          <p:cNvPr id="3" name="2 - Θέση αριθμού διαφάνειας"/>
          <p:cNvSpPr>
            <a:spLocks noGrp="1"/>
          </p:cNvSpPr>
          <p:nvPr>
            <p:ph type="sldNum" sz="quarter" idx="12"/>
          </p:nvPr>
        </p:nvSpPr>
        <p:spPr/>
        <p:txBody>
          <a:bodyPr/>
          <a:lstStyle/>
          <a:p>
            <a:pPr>
              <a:defRPr/>
            </a:pPr>
            <a:fld id="{08B4AE35-9BCE-4376-AD6A-68710314A67C}"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470553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latin typeface="+mn-lt"/>
                <a:cs typeface="Arial" pitchFamily="34" charset="0"/>
              </a:rPr>
              <a:t>Swivel</a:t>
            </a:r>
            <a:endParaRPr lang="el-GR" dirty="0">
              <a:latin typeface="+mn-lt"/>
              <a:cs typeface="Arial" pitchFamily="34" charset="0"/>
            </a:endParaRPr>
          </a:p>
        </p:txBody>
      </p:sp>
      <p:sp>
        <p:nvSpPr>
          <p:cNvPr id="30723" name="Content Placeholder 2"/>
          <p:cNvSpPr>
            <a:spLocks noGrp="1"/>
          </p:cNvSpPr>
          <p:nvPr>
            <p:ph idx="1"/>
          </p:nvPr>
        </p:nvSpPr>
        <p:spPr>
          <a:xfrm>
            <a:off x="250825" y="1196975"/>
            <a:ext cx="8393113" cy="2803525"/>
          </a:xfrm>
        </p:spPr>
        <p:txBody>
          <a:bodyPr/>
          <a:lstStyle/>
          <a:p>
            <a:r>
              <a:rPr lang="el-GR" altLang="el-GR" sz="2400" dirty="0" smtClean="0">
                <a:cs typeface="Arial" charset="0"/>
              </a:rPr>
              <a:t>Χρησιμοποιείται για την παραγωγή υφασμάτων με διακοσμητικά μοτίβα όπως κύκλους και τελείες δίνοντας την αίσθηση κεντήματος.</a:t>
            </a:r>
          </a:p>
          <a:p>
            <a:r>
              <a:rPr lang="el-GR" altLang="el-GR" sz="2400" dirty="0" smtClean="0">
                <a:cs typeface="Arial" charset="0"/>
              </a:rPr>
              <a:t> Η ύφανση του σχεδίου απαιτεί ένα πρόσθετο νήμα και πρόσθετες μικρές σαΐτες. Κάθε μια από τις σαΐτες αυτές χρησιμοποιείται για να σχηματίσει το σχέδιο με                          κυκλική κίνηση σε μια μικρή περιοχή των στημονιών.      </a:t>
            </a:r>
          </a:p>
          <a:p>
            <a:endParaRPr lang="el-GR" altLang="el-GR" dirty="0" smtClean="0">
              <a:latin typeface="Arial" charset="0"/>
              <a:cs typeface="Arial" charset="0"/>
            </a:endParaRPr>
          </a:p>
        </p:txBody>
      </p:sp>
      <p:sp>
        <p:nvSpPr>
          <p:cNvPr id="7" name="6 - TextBox"/>
          <p:cNvSpPr txBox="1"/>
          <p:nvPr/>
        </p:nvSpPr>
        <p:spPr>
          <a:xfrm>
            <a:off x="971600" y="4034750"/>
            <a:ext cx="2071688" cy="369887"/>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Ύφανση </a:t>
            </a:r>
            <a:r>
              <a:rPr lang="en-US" dirty="0">
                <a:solidFill>
                  <a:prstClr val="white"/>
                </a:solidFill>
                <a:latin typeface="Calibri"/>
              </a:rPr>
              <a:t>swivel</a:t>
            </a:r>
            <a:endParaRPr lang="el-GR" dirty="0">
              <a:solidFill>
                <a:prstClr val="white"/>
              </a:solidFill>
              <a:latin typeface="Calibri"/>
            </a:endParaRPr>
          </a:p>
        </p:txBody>
      </p:sp>
      <p:pic>
        <p:nvPicPr>
          <p:cNvPr id="30724" name="Picture 6" descr="http://1.bp.blogspot.com/_b4W9jyZ6snc/TJ0mF3V2TyI/AAAAAAAAAw0/ZpkXowNopuE/s320/PICT2285.JPG" title="Ύφανση swi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630" y="4034750"/>
            <a:ext cx="3331468" cy="2498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5 - Ορθογώνιο"/>
          <p:cNvSpPr>
            <a:spLocks noChangeArrowheads="1"/>
          </p:cNvSpPr>
          <p:nvPr/>
        </p:nvSpPr>
        <p:spPr bwMode="auto">
          <a:xfrm>
            <a:off x="4075929" y="6505329"/>
            <a:ext cx="15488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l-GR" sz="1200" dirty="0" smtClean="0">
                <a:solidFill>
                  <a:prstClr val="black"/>
                </a:solidFill>
                <a:latin typeface="Calibri"/>
                <a:hlinkClick r:id="rId3"/>
              </a:rPr>
              <a:t>openshed.blogspot.gr</a:t>
            </a:r>
            <a:endParaRPr lang="el-GR" altLang="el-GR"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spTree>
    <p:extLst>
      <p:ext uri="{BB962C8B-B14F-4D97-AF65-F5344CB8AC3E}">
        <p14:creationId xmlns:p14="http://schemas.microsoft.com/office/powerpoint/2010/main" val="35924518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Διακοσμητικά φινιρίσματα</a:t>
            </a:r>
            <a:endParaRPr lang="el-GR" dirty="0"/>
          </a:p>
        </p:txBody>
      </p:sp>
      <p:sp>
        <p:nvSpPr>
          <p:cNvPr id="32771" name="2 - Θέση περιεχομένου"/>
          <p:cNvSpPr>
            <a:spLocks noGrp="1"/>
          </p:cNvSpPr>
          <p:nvPr>
            <p:ph idx="1"/>
          </p:nvPr>
        </p:nvSpPr>
        <p:spPr>
          <a:xfrm>
            <a:off x="457200" y="1714500"/>
            <a:ext cx="8229600" cy="4522788"/>
          </a:xfrm>
        </p:spPr>
        <p:txBody>
          <a:bodyPr/>
          <a:lstStyle/>
          <a:p>
            <a:r>
              <a:rPr lang="el-GR" altLang="el-GR" sz="2400" smtClean="0"/>
              <a:t>Πρόκειται για φινιρίσματα (επεξεργασίες) τα οποία εφαρμόζονται στα υφάσματα μετά την ολοκλήρωσης της ύφανσής τους.</a:t>
            </a:r>
          </a:p>
        </p:txBody>
      </p:sp>
      <p:sp>
        <p:nvSpPr>
          <p:cNvPr id="4" name="3 - Θέση αριθμού διαφάνειας"/>
          <p:cNvSpPr>
            <a:spLocks noGrp="1"/>
          </p:cNvSpPr>
          <p:nvPr>
            <p:ph type="sldNum" sz="quarter" idx="12"/>
          </p:nvPr>
        </p:nvSpPr>
        <p:spPr/>
        <p:txBody>
          <a:bodyPr/>
          <a:lstStyle/>
          <a:p>
            <a:pPr>
              <a:defRPr/>
            </a:pPr>
            <a:fld id="{17C5DB36-98BD-4679-BEE7-0E8083BDC2F1}" type="slidenum">
              <a:rPr lang="el-GR" smtClean="0">
                <a:solidFill>
                  <a:prstClr val="black"/>
                </a:solidFill>
              </a:rPr>
              <a:pPr>
                <a:defRPr/>
              </a:pPr>
              <a:t>38</a:t>
            </a:fld>
            <a:endParaRPr lang="el-GR">
              <a:solidFill>
                <a:prstClr val="black"/>
              </a:solidFill>
            </a:endParaRPr>
          </a:p>
        </p:txBody>
      </p:sp>
    </p:spTree>
    <p:extLst>
      <p:ext uri="{BB962C8B-B14F-4D97-AF65-F5344CB8AC3E}">
        <p14:creationId xmlns:p14="http://schemas.microsoft.com/office/powerpoint/2010/main" val="23769635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Βαφική </a:t>
            </a:r>
            <a:r>
              <a:rPr lang="en-US" sz="3200" b="0" dirty="0" smtClean="0">
                <a:solidFill>
                  <a:srgbClr val="8064A2">
                    <a:lumMod val="75000"/>
                  </a:srgbClr>
                </a:solidFill>
              </a:rPr>
              <a:t>(</a:t>
            </a:r>
            <a:r>
              <a:rPr lang="el-GR" sz="3200" b="0" dirty="0" smtClean="0">
                <a:solidFill>
                  <a:srgbClr val="8064A2">
                    <a:lumMod val="75000"/>
                  </a:srgbClr>
                </a:solidFill>
              </a:rPr>
              <a:t>2 </a:t>
            </a:r>
            <a:r>
              <a:rPr lang="el-GR" sz="3200" b="0" dirty="0">
                <a:solidFill>
                  <a:srgbClr val="8064A2">
                    <a:lumMod val="75000"/>
                  </a:srgbClr>
                </a:solidFill>
              </a:rPr>
              <a:t>από 3)</a:t>
            </a:r>
            <a:endParaRPr lang="el-GR" dirty="0"/>
          </a:p>
        </p:txBody>
      </p:sp>
      <p:sp>
        <p:nvSpPr>
          <p:cNvPr id="5123" name="2 - Θέση περιεχομένου"/>
          <p:cNvSpPr>
            <a:spLocks noGrp="1"/>
          </p:cNvSpPr>
          <p:nvPr>
            <p:ph idx="1"/>
          </p:nvPr>
        </p:nvSpPr>
        <p:spPr/>
        <p:txBody>
          <a:bodyPr/>
          <a:lstStyle/>
          <a:p>
            <a:pPr marL="360000" indent="-360000" eaLnBrk="1" hangingPunct="1">
              <a:lnSpc>
                <a:spcPct val="120000"/>
              </a:lnSpc>
              <a:spcBef>
                <a:spcPts val="1200"/>
              </a:spcBef>
            </a:pPr>
            <a:r>
              <a:rPr lang="el-GR" altLang="el-GR" sz="2400" dirty="0" smtClean="0">
                <a:cs typeface="Arial" charset="0"/>
              </a:rPr>
              <a:t>Οι φυσικές βαφές προέρχονται κυρίως </a:t>
            </a:r>
            <a:r>
              <a:rPr lang="el-GR" altLang="el-GR" sz="2400" b="1" dirty="0" smtClean="0">
                <a:cs typeface="Arial" charset="0"/>
              </a:rPr>
              <a:t>από φυτά και έντομα</a:t>
            </a:r>
            <a:r>
              <a:rPr lang="el-GR" altLang="el-GR" sz="2400" dirty="0" smtClean="0">
                <a:cs typeface="Arial" charset="0"/>
              </a:rPr>
              <a:t> και εφαρμόζονται με την μορφή υδατικών διαλυμάτων,</a:t>
            </a:r>
          </a:p>
          <a:p>
            <a:pPr marL="360000" indent="-360000" eaLnBrk="1" hangingPunct="1">
              <a:lnSpc>
                <a:spcPct val="120000"/>
              </a:lnSpc>
              <a:spcBef>
                <a:spcPts val="1200"/>
              </a:spcBef>
            </a:pPr>
            <a:r>
              <a:rPr lang="el-GR" altLang="el-GR" sz="2400" dirty="0" smtClean="0">
                <a:cs typeface="Arial" charset="0"/>
              </a:rPr>
              <a:t>Οι φυσικές βαφές ταξινομούνται σε 4 βασικές κατηγορίες, κόκκινες, κίτρινες, μπλε και καφέ ενώ τα υπόλοιπα χρώματα προκύπτουν από μίγματα αυτών,</a:t>
            </a:r>
            <a:endParaRPr lang="el-GR" altLang="el-GR" sz="2400" dirty="0" smtClean="0"/>
          </a:p>
          <a:p>
            <a:pPr marL="360000" indent="-360000" eaLnBrk="1" hangingPunct="1">
              <a:lnSpc>
                <a:spcPct val="120000"/>
              </a:lnSpc>
              <a:spcBef>
                <a:spcPts val="1200"/>
              </a:spcBef>
            </a:pPr>
            <a:r>
              <a:rPr lang="el-GR" altLang="el-GR" sz="2400" dirty="0" smtClean="0">
                <a:cs typeface="Arial" charset="0"/>
              </a:rPr>
              <a:t>Όπως οι ίνες και οι βαφές ήταν αποκλειστικά φυσικής προέλευσης μέχρι τον 19</a:t>
            </a:r>
            <a:r>
              <a:rPr lang="el-GR" altLang="el-GR" sz="2400" baseline="30000" dirty="0" smtClean="0">
                <a:cs typeface="Arial" charset="0"/>
              </a:rPr>
              <a:t>ο</a:t>
            </a:r>
            <a:r>
              <a:rPr lang="el-GR" altLang="el-GR" sz="2400" dirty="0" smtClean="0">
                <a:cs typeface="Arial" charset="0"/>
              </a:rPr>
              <a:t> αιώνα,</a:t>
            </a:r>
          </a:p>
          <a:p>
            <a:pPr marL="360000" indent="-360000" eaLnBrk="1" hangingPunct="1">
              <a:lnSpc>
                <a:spcPct val="120000"/>
              </a:lnSpc>
              <a:spcBef>
                <a:spcPts val="1200"/>
              </a:spcBef>
            </a:pPr>
            <a:r>
              <a:rPr lang="el-GR" altLang="el-GR" sz="2400" dirty="0" smtClean="0">
                <a:cs typeface="Arial" charset="0"/>
              </a:rPr>
              <a:t>Οι επιλογές των φυσικών πηγών και οι μέθοδοι βαφής που χρησιμοποιήθηκαν ήταν εμπειρικές και συχνά το αποτέλεσμα της βαφής τυχαίο.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1213931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err="1" smtClean="0"/>
              <a:t>Ρολάρισμα</a:t>
            </a:r>
            <a:r>
              <a:rPr lang="el-GR" dirty="0" smtClean="0"/>
              <a:t> </a:t>
            </a:r>
            <a:r>
              <a:rPr lang="el-GR" sz="3200" b="0" dirty="0" smtClean="0"/>
              <a:t>(1 από 2)</a:t>
            </a:r>
            <a:endParaRPr lang="el-GR" sz="3200" b="0" dirty="0"/>
          </a:p>
        </p:txBody>
      </p:sp>
      <p:sp>
        <p:nvSpPr>
          <p:cNvPr id="33795" name="2 - Θέση περιεχομένου"/>
          <p:cNvSpPr>
            <a:spLocks noGrp="1"/>
          </p:cNvSpPr>
          <p:nvPr>
            <p:ph idx="1"/>
          </p:nvPr>
        </p:nvSpPr>
        <p:spPr/>
        <p:txBody>
          <a:bodyPr>
            <a:normAutofit/>
          </a:bodyPr>
          <a:lstStyle/>
          <a:p>
            <a:pPr>
              <a:lnSpc>
                <a:spcPct val="114000"/>
              </a:lnSpc>
              <a:spcBef>
                <a:spcPts val="1200"/>
              </a:spcBef>
            </a:pPr>
            <a:r>
              <a:rPr lang="el-GR" altLang="el-GR" sz="2400" dirty="0" smtClean="0"/>
              <a:t>Τα λινά και τα βαμβακερά υφάσματα μπορούν να κατεργαστούν ώστε να αποκτήσουν περισσότερο λεία και λαμπερή εμφάνιση, βελτιώνοντας επίσης την εμφάνιση συγκεκριμένων υφάνσεων. </a:t>
            </a:r>
          </a:p>
          <a:p>
            <a:pPr>
              <a:lnSpc>
                <a:spcPct val="114000"/>
              </a:lnSpc>
              <a:spcBef>
                <a:spcPts val="1200"/>
              </a:spcBef>
            </a:pPr>
            <a:r>
              <a:rPr lang="el-GR" altLang="el-GR" sz="2400" dirty="0" smtClean="0"/>
              <a:t>Το ύφασμα περνάει ανάμεσα από μεγάλους, λείους,  θερμαινόμενους κυλίνδρους όμως το αποτέλεσμα που επιτυγχάνεται δεν είναι σταθερό στο πλύσιμο. </a:t>
            </a:r>
          </a:p>
          <a:p>
            <a:pPr>
              <a:lnSpc>
                <a:spcPct val="114000"/>
              </a:lnSpc>
              <a:spcBef>
                <a:spcPts val="1200"/>
              </a:spcBef>
            </a:pPr>
            <a:r>
              <a:rPr lang="el-GR" altLang="el-GR" sz="2400" dirty="0" smtClean="0"/>
              <a:t>Μια επιπρόσθετη γυαλάδα, η οποία βελτίωνε και τη σταθερότητα στο νερό, επιτυγχάνονταν με την κατεργασία του υφάσματος με κερί μέλισσας ή γάλα ρυζιού ή χρησιμοποιώντας αραβικό κόμμι.</a:t>
            </a:r>
          </a:p>
        </p:txBody>
      </p:sp>
      <p:sp>
        <p:nvSpPr>
          <p:cNvPr id="4" name="3 - Θέση αριθμού διαφάνειας"/>
          <p:cNvSpPr>
            <a:spLocks noGrp="1"/>
          </p:cNvSpPr>
          <p:nvPr>
            <p:ph type="sldNum" sz="quarter" idx="12"/>
          </p:nvPr>
        </p:nvSpPr>
        <p:spPr/>
        <p:txBody>
          <a:bodyPr/>
          <a:lstStyle/>
          <a:p>
            <a:pPr>
              <a:defRPr/>
            </a:pPr>
            <a:fld id="{345632EC-FBB4-47A3-BEB2-9DCEEA753186}" type="slidenum">
              <a:rPr lang="el-GR" smtClean="0">
                <a:solidFill>
                  <a:prstClr val="black"/>
                </a:solidFill>
              </a:rPr>
              <a:pPr>
                <a:defRPr/>
              </a:pPr>
              <a:t>39</a:t>
            </a:fld>
            <a:endParaRPr lang="el-GR">
              <a:solidFill>
                <a:prstClr val="black"/>
              </a:solidFill>
            </a:endParaRPr>
          </a:p>
        </p:txBody>
      </p:sp>
    </p:spTree>
    <p:extLst>
      <p:ext uri="{BB962C8B-B14F-4D97-AF65-F5344CB8AC3E}">
        <p14:creationId xmlns:p14="http://schemas.microsoft.com/office/powerpoint/2010/main" val="26771543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err="1" smtClean="0"/>
              <a:t>Ρολάρισμα</a:t>
            </a:r>
            <a:r>
              <a:rPr lang="el-GR" sz="4400" dirty="0" smtClean="0"/>
              <a:t> </a:t>
            </a:r>
            <a:r>
              <a:rPr lang="el-GR" sz="3200" b="0" dirty="0" smtClean="0"/>
              <a:t>(2 από 2)</a:t>
            </a:r>
            <a:endParaRPr lang="el-GR" sz="3200" b="0" dirty="0"/>
          </a:p>
        </p:txBody>
      </p:sp>
      <p:sp>
        <p:nvSpPr>
          <p:cNvPr id="3" name="2 - Θέση αριθμού διαφάνειας"/>
          <p:cNvSpPr>
            <a:spLocks noGrp="1"/>
          </p:cNvSpPr>
          <p:nvPr>
            <p:ph type="sldNum" sz="quarter" idx="12"/>
          </p:nvPr>
        </p:nvSpPr>
        <p:spPr/>
        <p:txBody>
          <a:bodyPr/>
          <a:lstStyle/>
          <a:p>
            <a:pPr>
              <a:defRPr/>
            </a:pPr>
            <a:fld id="{F2ACEC2B-C107-4885-95B3-39C80A4272E7}" type="slidenum">
              <a:rPr lang="el-GR" smtClean="0">
                <a:solidFill>
                  <a:prstClr val="black"/>
                </a:solidFill>
              </a:rPr>
              <a:pPr>
                <a:defRPr/>
              </a:pPr>
              <a:t>40</a:t>
            </a:fld>
            <a:endParaRPr lang="el-GR">
              <a:solidFill>
                <a:prstClr val="black"/>
              </a:solidFill>
            </a:endParaRPr>
          </a:p>
        </p:txBody>
      </p:sp>
      <p:sp>
        <p:nvSpPr>
          <p:cNvPr id="9" name="8 - TextBox"/>
          <p:cNvSpPr txBox="1"/>
          <p:nvPr/>
        </p:nvSpPr>
        <p:spPr>
          <a:xfrm>
            <a:off x="285750" y="4581128"/>
            <a:ext cx="3214688" cy="646112"/>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Σχηματική αναπαράσταση της μεθόδου.</a:t>
            </a:r>
          </a:p>
        </p:txBody>
      </p:sp>
      <p:pic>
        <p:nvPicPr>
          <p:cNvPr id="34820" name="Picture 2" descr="http://upload.wikimedia.org/wikipedia/commons/6/6c/Calender_process.png" title="Σχηματική αναπαράσταση της μεθόδου"/>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163" y="1434455"/>
            <a:ext cx="3216275" cy="2714625"/>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14" name="Rectangle 8"/>
          <p:cNvSpPr/>
          <p:nvPr/>
        </p:nvSpPr>
        <p:spPr>
          <a:xfrm>
            <a:off x="179512" y="4149080"/>
            <a:ext cx="3384376"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a:solidFill>
                  <a:prstClr val="black"/>
                </a:solidFill>
                <a:latin typeface="+mn-lt"/>
                <a:hlinkClick r:id="rId4"/>
              </a:rPr>
              <a:t>Calender </a:t>
            </a:r>
            <a:r>
              <a:rPr lang="en-US" sz="1200" dirty="0" smtClean="0">
                <a:solidFill>
                  <a:prstClr val="black"/>
                </a:solidFill>
                <a:latin typeface="+mn-lt"/>
                <a:hlinkClick r:id="rId4"/>
              </a:rPr>
              <a:t>process</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err="1" smtClean="0">
                <a:solidFill>
                  <a:prstClr val="black"/>
                </a:solidFill>
                <a:latin typeface="+mn-lt"/>
                <a:hlinkClick r:id="rId5" tooltip="User:LaurensvanLieshout"/>
              </a:rPr>
              <a:t>LaurensvanLieshout</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ως κοινό κτήμα</a:t>
            </a:r>
            <a:endParaRPr lang="en-US" sz="1200" dirty="0">
              <a:solidFill>
                <a:prstClr val="black">
                  <a:lumMod val="65000"/>
                  <a:lumOff val="35000"/>
                </a:prstClr>
              </a:solidFill>
              <a:latin typeface="+mn-lt"/>
            </a:endParaRPr>
          </a:p>
        </p:txBody>
      </p:sp>
      <p:sp>
        <p:nvSpPr>
          <p:cNvPr id="8" name="7 - TextBox"/>
          <p:cNvSpPr txBox="1"/>
          <p:nvPr/>
        </p:nvSpPr>
        <p:spPr>
          <a:xfrm>
            <a:off x="3741159" y="4581128"/>
            <a:ext cx="2590370" cy="646112"/>
          </a:xfrm>
          <a:prstGeom prst="rect">
            <a:avLst/>
          </a:prstGeom>
          <a:solidFill>
            <a:schemeClr val="accent4">
              <a:lumMod val="75000"/>
            </a:schemeClr>
          </a:solidFill>
        </p:spPr>
        <p:txBody>
          <a:bodyPr wrap="square">
            <a:spAutoFit/>
          </a:bodyPr>
          <a:lstStyle/>
          <a:p>
            <a:pPr>
              <a:defRPr/>
            </a:pPr>
            <a:r>
              <a:rPr lang="el-GR" dirty="0">
                <a:solidFill>
                  <a:prstClr val="white"/>
                </a:solidFill>
                <a:latin typeface="Calibri"/>
              </a:rPr>
              <a:t>Κύλινδροι με ανάγλυφο σχέδιο</a:t>
            </a:r>
            <a:endParaRPr lang="el-GR" dirty="0">
              <a:solidFill>
                <a:prstClr val="white"/>
              </a:solidFill>
            </a:endParaRPr>
          </a:p>
        </p:txBody>
      </p:sp>
      <p:pic>
        <p:nvPicPr>
          <p:cNvPr id="34822" name="Picture 4" descr="http://www.engr.utk.edu/mse/Textiles/Thermal%20Bonding_files/image002.jpg" title="Κύλινδροι με ανάγλυφο σχέδιο"/>
          <p:cNvPicPr>
            <a:picLocks noChangeAspect="1" noChangeArrowheads="1"/>
          </p:cNvPicPr>
          <p:nvPr/>
        </p:nvPicPr>
        <p:blipFill>
          <a:blip r:embed="rId6">
            <a:extLst>
              <a:ext uri="{28A0092B-C50C-407E-A947-70E740481C1C}">
                <a14:useLocalDpi xmlns:a14="http://schemas.microsoft.com/office/drawing/2010/main" val="0"/>
              </a:ext>
            </a:extLst>
          </a:blip>
          <a:srcRect l="2129" r="2129"/>
          <a:stretch>
            <a:fillRect/>
          </a:stretch>
        </p:blipFill>
        <p:spPr bwMode="auto">
          <a:xfrm>
            <a:off x="3741159" y="1777447"/>
            <a:ext cx="2590370" cy="2363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Ορθογώνιο 4"/>
          <p:cNvSpPr/>
          <p:nvPr/>
        </p:nvSpPr>
        <p:spPr>
          <a:xfrm>
            <a:off x="4141949" y="4149080"/>
            <a:ext cx="1788790" cy="276999"/>
          </a:xfrm>
          <a:prstGeom prst="rect">
            <a:avLst/>
          </a:prstGeom>
        </p:spPr>
        <p:txBody>
          <a:bodyPr wrap="square">
            <a:spAutoFit/>
          </a:bodyPr>
          <a:lstStyle/>
          <a:p>
            <a:pPr algn="ctr"/>
            <a:r>
              <a:rPr lang="en-US" sz="1200" dirty="0" smtClean="0">
                <a:solidFill>
                  <a:prstClr val="black"/>
                </a:solidFill>
                <a:latin typeface="Calibri"/>
                <a:hlinkClick r:id="rId7"/>
              </a:rPr>
              <a:t>engr.utk.edu</a:t>
            </a:r>
            <a:endParaRPr lang="el-GR" sz="1200" dirty="0">
              <a:solidFill>
                <a:prstClr val="black"/>
              </a:solidFill>
              <a:latin typeface="Calibri"/>
            </a:endParaRPr>
          </a:p>
        </p:txBody>
      </p:sp>
      <p:sp>
        <p:nvSpPr>
          <p:cNvPr id="13" name="12 - TextBox"/>
          <p:cNvSpPr txBox="1"/>
          <p:nvPr/>
        </p:nvSpPr>
        <p:spPr>
          <a:xfrm>
            <a:off x="6516216" y="4581128"/>
            <a:ext cx="2286000" cy="646112"/>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Εφαρμογή της τεχνικής σε ύφασμα.</a:t>
            </a:r>
          </a:p>
        </p:txBody>
      </p:sp>
      <p:pic>
        <p:nvPicPr>
          <p:cNvPr id="34826" name="Picture 12" descr="http://4.bp.blogspot.com/_zVts_FFAL4s/TMfoJBIsjdI/AAAAAAAAAD4/_KXkJKlRiQg/s1600/effect_of_calenderin.PNG" title="Εφαρμογή της τεχνικής σε ύφασμα."/>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216" y="1769418"/>
            <a:ext cx="2286000" cy="2379662"/>
          </a:xfrm>
          <a:prstGeom prst="rect">
            <a:avLst/>
          </a:prstGeom>
          <a:noFill/>
          <a:ln w="9525">
            <a:solidFill>
              <a:srgbClr val="7030A0"/>
            </a:solidFill>
            <a:miter lim="800000"/>
            <a:headEnd/>
            <a:tailEnd/>
          </a:ln>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6516216" y="4149080"/>
            <a:ext cx="2286000" cy="276999"/>
          </a:xfrm>
          <a:prstGeom prst="rect">
            <a:avLst/>
          </a:prstGeom>
        </p:spPr>
        <p:txBody>
          <a:bodyPr wrap="square">
            <a:spAutoFit/>
          </a:bodyPr>
          <a:lstStyle/>
          <a:p>
            <a:pPr algn="ctr"/>
            <a:r>
              <a:rPr lang="en-US" sz="1200" dirty="0" smtClean="0">
                <a:solidFill>
                  <a:prstClr val="black"/>
                </a:solidFill>
                <a:latin typeface="Calibri"/>
                <a:hlinkClick r:id="rId9"/>
              </a:rPr>
              <a:t>textileengineerr.blogspot.gr</a:t>
            </a:r>
            <a:endParaRPr lang="el-GR" sz="1200" dirty="0">
              <a:solidFill>
                <a:prstClr val="black"/>
              </a:solidFill>
              <a:latin typeface="Calibri"/>
            </a:endParaRPr>
          </a:p>
        </p:txBody>
      </p:sp>
    </p:spTree>
    <p:extLst>
      <p:ext uri="{BB962C8B-B14F-4D97-AF65-F5344CB8AC3E}">
        <p14:creationId xmlns:p14="http://schemas.microsoft.com/office/powerpoint/2010/main" val="70509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n-US" dirty="0" err="1" smtClean="0"/>
              <a:t>Moir</a:t>
            </a:r>
            <a:r>
              <a:rPr lang="el-GR" dirty="0" smtClean="0"/>
              <a:t>é </a:t>
            </a:r>
            <a:endParaRPr lang="el-GR" sz="4400" dirty="0"/>
          </a:p>
        </p:txBody>
      </p:sp>
      <p:sp>
        <p:nvSpPr>
          <p:cNvPr id="35843" name="2 - Θέση περιεχομένου"/>
          <p:cNvSpPr>
            <a:spLocks noGrp="1"/>
          </p:cNvSpPr>
          <p:nvPr>
            <p:ph idx="1"/>
          </p:nvPr>
        </p:nvSpPr>
        <p:spPr>
          <a:xfrm>
            <a:off x="457201" y="1196974"/>
            <a:ext cx="4546848" cy="5472385"/>
          </a:xfrm>
        </p:spPr>
        <p:txBody>
          <a:bodyPr>
            <a:normAutofit/>
          </a:bodyPr>
          <a:lstStyle/>
          <a:p>
            <a:pPr>
              <a:lnSpc>
                <a:spcPct val="114000"/>
              </a:lnSpc>
              <a:spcBef>
                <a:spcPts val="1200"/>
              </a:spcBef>
            </a:pPr>
            <a:r>
              <a:rPr lang="el-GR" altLang="el-GR" sz="2400" dirty="0" smtClean="0"/>
              <a:t>Με την τεχνική αυτή το ύφασμα αποκτά την όψη γραμμών του νερού. Αυτό επιτυγχάνεται με την άσκηση πίεσης σε ύφασμα που είναι διπλωμένο κατά μήκος το οποίο περνάει ανάμεσα από θερμαινόμενους κυλίνδρους (</a:t>
            </a:r>
            <a:r>
              <a:rPr lang="el-GR" altLang="el-GR" sz="2400" dirty="0" err="1" smtClean="0"/>
              <a:t>ρολάρισμα</a:t>
            </a:r>
            <a:r>
              <a:rPr lang="el-GR" altLang="el-GR" sz="2400" dirty="0" smtClean="0"/>
              <a:t>) αυξάνοντας την πίεση που ασκείται.</a:t>
            </a:r>
          </a:p>
          <a:p>
            <a:pPr>
              <a:lnSpc>
                <a:spcPct val="114000"/>
              </a:lnSpc>
              <a:spcBef>
                <a:spcPts val="1200"/>
              </a:spcBef>
            </a:pPr>
            <a:r>
              <a:rPr lang="el-GR" altLang="el-GR" sz="2400" dirty="0" smtClean="0"/>
              <a:t>Το αποτέλεσμα δεν είναι σταθερό στο πλύσιμο. </a:t>
            </a:r>
          </a:p>
          <a:p>
            <a:pPr>
              <a:lnSpc>
                <a:spcPct val="114000"/>
              </a:lnSpc>
              <a:spcBef>
                <a:spcPts val="1200"/>
              </a:spcBef>
            </a:pPr>
            <a:endParaRPr lang="el-GR" altLang="el-GR" dirty="0" smtClean="0"/>
          </a:p>
        </p:txBody>
      </p:sp>
      <p:pic>
        <p:nvPicPr>
          <p:cNvPr id="35845" name="Picture 8" descr="File:Moireband.jpg" title="Kορδέλα με moiré διακόσμηση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571625"/>
            <a:ext cx="3332162" cy="2786063"/>
          </a:xfrm>
          <a:prstGeom prst="rect">
            <a:avLst/>
          </a:prstGeom>
          <a:noFill/>
          <a:ln w="9525">
            <a:solidFill>
              <a:schemeClr val="accent4">
                <a:lumMod val="60000"/>
                <a:lumOff val="40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9" name="8 - TextBox"/>
          <p:cNvSpPr txBox="1"/>
          <p:nvPr/>
        </p:nvSpPr>
        <p:spPr>
          <a:xfrm>
            <a:off x="5357812" y="4823728"/>
            <a:ext cx="3332163" cy="369887"/>
          </a:xfrm>
          <a:prstGeom prst="rect">
            <a:avLst/>
          </a:prstGeom>
          <a:solidFill>
            <a:schemeClr val="accent4">
              <a:lumMod val="75000"/>
            </a:schemeClr>
          </a:solidFill>
        </p:spPr>
        <p:txBody>
          <a:bodyPr wrap="square">
            <a:spAutoFit/>
          </a:bodyPr>
          <a:lstStyle/>
          <a:p>
            <a:pPr>
              <a:defRPr/>
            </a:pPr>
            <a:r>
              <a:rPr lang="en-US" dirty="0">
                <a:solidFill>
                  <a:prstClr val="white"/>
                </a:solidFill>
                <a:latin typeface="Calibri"/>
              </a:rPr>
              <a:t>K</a:t>
            </a:r>
            <a:r>
              <a:rPr lang="el-GR" dirty="0" err="1">
                <a:solidFill>
                  <a:prstClr val="white"/>
                </a:solidFill>
                <a:latin typeface="Calibri"/>
              </a:rPr>
              <a:t>ορδέλα</a:t>
            </a:r>
            <a:r>
              <a:rPr lang="el-GR" dirty="0">
                <a:solidFill>
                  <a:prstClr val="white"/>
                </a:solidFill>
                <a:latin typeface="Calibri"/>
              </a:rPr>
              <a:t> με </a:t>
            </a:r>
            <a:r>
              <a:rPr lang="en-US" dirty="0">
                <a:solidFill>
                  <a:prstClr val="white"/>
                </a:solidFill>
                <a:latin typeface="Calibri"/>
              </a:rPr>
              <a:t>moiré </a:t>
            </a:r>
            <a:r>
              <a:rPr lang="el-GR" dirty="0">
                <a:solidFill>
                  <a:prstClr val="white"/>
                </a:solidFill>
                <a:latin typeface="Calibri"/>
              </a:rPr>
              <a:t>διακόσμηση  </a:t>
            </a:r>
          </a:p>
        </p:txBody>
      </p:sp>
      <p:sp>
        <p:nvSpPr>
          <p:cNvPr id="8" name="Rectangle 8"/>
          <p:cNvSpPr/>
          <p:nvPr/>
        </p:nvSpPr>
        <p:spPr>
          <a:xfrm>
            <a:off x="5357812" y="4362063"/>
            <a:ext cx="3309143" cy="461665"/>
          </a:xfrm>
          <a:prstGeom prst="rect">
            <a:avLst/>
          </a:prstGeom>
        </p:spPr>
        <p:txBody>
          <a:bodyPr wrap="square">
            <a:spAutoFit/>
          </a:bodyPr>
          <a:lstStyle/>
          <a:p>
            <a:pPr algn="ctr"/>
            <a:r>
              <a:rPr lang="en-US" sz="1200" dirty="0" smtClean="0">
                <a:solidFill>
                  <a:prstClr val="black">
                    <a:lumMod val="65000"/>
                    <a:lumOff val="35000"/>
                  </a:prstClr>
                </a:solidFill>
                <a:latin typeface="+mn-lt"/>
              </a:rPr>
              <a:t>“</a:t>
            </a:r>
            <a:r>
              <a:rPr lang="en-US" sz="1200" dirty="0" smtClean="0">
                <a:solidFill>
                  <a:prstClr val="black"/>
                </a:solidFill>
                <a:latin typeface="+mn-lt"/>
                <a:hlinkClick r:id="rId3"/>
              </a:rPr>
              <a:t>Moireband</a:t>
            </a:r>
            <a:r>
              <a:rPr lang="en-US" sz="1200" dirty="0" smtClean="0">
                <a:solidFill>
                  <a:prstClr val="black">
                    <a:lumMod val="65000"/>
                    <a:lumOff val="35000"/>
                  </a:prstClr>
                </a:solidFill>
                <a:latin typeface="+mn-lt"/>
              </a:rPr>
              <a:t>”,</a:t>
            </a:r>
            <a:r>
              <a:rPr lang="el-GR" sz="1200" dirty="0" smtClean="0">
                <a:solidFill>
                  <a:prstClr val="black">
                    <a:lumMod val="65000"/>
                    <a:lumOff val="35000"/>
                  </a:prstClr>
                </a:solidFill>
                <a:latin typeface="+mn-lt"/>
              </a:rPr>
              <a:t> από</a:t>
            </a:r>
            <a:r>
              <a:rPr lang="en-US" sz="1200" dirty="0" smtClean="0">
                <a:solidFill>
                  <a:prstClr val="black">
                    <a:lumMod val="65000"/>
                    <a:lumOff val="35000"/>
                  </a:prstClr>
                </a:solidFill>
                <a:latin typeface="+mn-lt"/>
              </a:rPr>
              <a:t>  </a:t>
            </a:r>
            <a:r>
              <a:rPr lang="en-US" sz="1200" dirty="0" smtClean="0">
                <a:solidFill>
                  <a:prstClr val="black"/>
                </a:solidFill>
                <a:latin typeface="+mn-lt"/>
                <a:hlinkClick r:id="rId4" tooltip="User:Madame"/>
              </a:rPr>
              <a:t>Madame</a:t>
            </a:r>
            <a:r>
              <a:rPr lang="el-GR" sz="1200" dirty="0" smtClean="0">
                <a:solidFill>
                  <a:prstClr val="black"/>
                </a:solidFill>
                <a:latin typeface="+mn-lt"/>
              </a:rPr>
              <a:t> </a:t>
            </a:r>
            <a:r>
              <a:rPr lang="el-GR" sz="1200" dirty="0" smtClean="0">
                <a:solidFill>
                  <a:prstClr val="black">
                    <a:lumMod val="65000"/>
                    <a:lumOff val="35000"/>
                  </a:prstClr>
                </a:solidFill>
                <a:latin typeface="+mn-lt"/>
              </a:rPr>
              <a:t>διαθέσιμο με άδεια</a:t>
            </a:r>
            <a:r>
              <a:rPr lang="en-US" sz="1200" dirty="0" smtClean="0">
                <a:solidFill>
                  <a:prstClr val="black">
                    <a:lumMod val="65000"/>
                    <a:lumOff val="35000"/>
                  </a:prstClr>
                </a:solidFill>
                <a:latin typeface="+mn-lt"/>
              </a:rPr>
              <a:t> </a:t>
            </a:r>
            <a:r>
              <a:rPr lang="en-US" sz="1200" dirty="0">
                <a:solidFill>
                  <a:prstClr val="black"/>
                </a:solidFill>
                <a:latin typeface="+mn-lt"/>
                <a:hlinkClick r:id="rId5"/>
              </a:rPr>
              <a:t>CC BY-SA </a:t>
            </a:r>
            <a:r>
              <a:rPr lang="en-US" sz="1200" dirty="0" smtClean="0">
                <a:solidFill>
                  <a:prstClr val="black"/>
                </a:solidFill>
                <a:latin typeface="+mn-lt"/>
                <a:hlinkClick r:id="rId5"/>
              </a:rPr>
              <a:t>3.0</a:t>
            </a:r>
            <a:endParaRPr lang="en-US" sz="1200" dirty="0">
              <a:solidFill>
                <a:prstClr val="black"/>
              </a:solidFill>
              <a:latin typeface="+mn-lt"/>
            </a:endParaRPr>
          </a:p>
        </p:txBody>
      </p:sp>
      <p:sp>
        <p:nvSpPr>
          <p:cNvPr id="4" name="3 - Θέση αριθμού διαφάνειας"/>
          <p:cNvSpPr>
            <a:spLocks noGrp="1"/>
          </p:cNvSpPr>
          <p:nvPr>
            <p:ph type="sldNum" sz="quarter" idx="12"/>
          </p:nvPr>
        </p:nvSpPr>
        <p:spPr/>
        <p:txBody>
          <a:bodyPr/>
          <a:lstStyle/>
          <a:p>
            <a:pPr>
              <a:defRPr/>
            </a:pPr>
            <a:fld id="{972D5C9A-FB4D-4EB9-A96A-4B8CB33EC984}"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2781554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Κολλάρισμα </a:t>
            </a:r>
            <a:r>
              <a:rPr lang="el-GR" sz="3200" b="0" dirty="0" smtClean="0"/>
              <a:t>(1 από 3)</a:t>
            </a:r>
            <a:endParaRPr lang="el-GR" sz="3200" b="0" dirty="0"/>
          </a:p>
        </p:txBody>
      </p:sp>
      <p:sp>
        <p:nvSpPr>
          <p:cNvPr id="36867" name="2 - Θέση περιεχομένου"/>
          <p:cNvSpPr>
            <a:spLocks noGrp="1"/>
          </p:cNvSpPr>
          <p:nvPr>
            <p:ph idx="1"/>
          </p:nvPr>
        </p:nvSpPr>
        <p:spPr/>
        <p:txBody>
          <a:bodyPr/>
          <a:lstStyle/>
          <a:p>
            <a:r>
              <a:rPr lang="el-GR" altLang="el-GR" sz="2400" smtClean="0"/>
              <a:t>Το κολλάρισμα με άμυλο είναι πολύ χρήσιμο για την κατασκευή πτυχώσεων και πιετών σε γιακάδες, κεφαλόδεσμους και παραδοσιακές φορεσιές. </a:t>
            </a:r>
          </a:p>
          <a:p>
            <a:r>
              <a:rPr lang="el-GR" altLang="el-GR" sz="2400" smtClean="0"/>
              <a:t>Το άμυλο έχει όμοια σύσταση με την κυτταρίνη, είναι δηλ. μια πολύ-γλυκόζη αδιάλυτη στο νερό και αποτελείται από μονάδες α-γλυκόζης. </a:t>
            </a:r>
          </a:p>
          <a:p>
            <a:r>
              <a:rPr lang="el-GR" altLang="el-GR" sz="2400" smtClean="0"/>
              <a:t>Το άμυλο δεν έχει την ευθεία μορφή της κυτταρινικής αλυσίδας επειδή αποτελείται από αμυλοπυκτίνη και αμυλόζη. Το μόριο της τελευταίας έχει ελικοειδή μορφή με πολύ ανοιχτή δομή στην οποία συγκρατείται το νερό με ευκολία. Αυτό έχει σαν αποτέλεσμα το σχηματισμό γέλης (τζελ) με το νερό. </a:t>
            </a:r>
          </a:p>
          <a:p>
            <a:endParaRPr lang="el-GR" altLang="el-GR" sz="2400" smtClean="0"/>
          </a:p>
        </p:txBody>
      </p:sp>
      <p:sp>
        <p:nvSpPr>
          <p:cNvPr id="4" name="3 - Θέση αριθμού διαφάνειας"/>
          <p:cNvSpPr>
            <a:spLocks noGrp="1"/>
          </p:cNvSpPr>
          <p:nvPr>
            <p:ph type="sldNum" sz="quarter" idx="12"/>
          </p:nvPr>
        </p:nvSpPr>
        <p:spPr/>
        <p:txBody>
          <a:bodyPr/>
          <a:lstStyle/>
          <a:p>
            <a:pPr>
              <a:defRPr/>
            </a:pPr>
            <a:fld id="{0E1EC37A-EE1A-4663-8C71-067F002AB6E6}" type="slidenum">
              <a:rPr lang="el-GR" smtClean="0">
                <a:solidFill>
                  <a:prstClr val="black"/>
                </a:solidFill>
              </a:rPr>
              <a:pPr>
                <a:defRPr/>
              </a:pPr>
              <a:t>42</a:t>
            </a:fld>
            <a:endParaRPr lang="el-GR">
              <a:solidFill>
                <a:prstClr val="black"/>
              </a:solidFill>
            </a:endParaRPr>
          </a:p>
        </p:txBody>
      </p:sp>
    </p:spTree>
    <p:extLst>
      <p:ext uri="{BB962C8B-B14F-4D97-AF65-F5344CB8AC3E}">
        <p14:creationId xmlns:p14="http://schemas.microsoft.com/office/powerpoint/2010/main" val="20800210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Κολλάρισμα </a:t>
            </a:r>
            <a:r>
              <a:rPr lang="el-GR" sz="3200" b="0" dirty="0" smtClean="0"/>
              <a:t>(2 από 3)</a:t>
            </a:r>
            <a:endParaRPr lang="el-GR" sz="3200" dirty="0"/>
          </a:p>
        </p:txBody>
      </p:sp>
      <p:sp>
        <p:nvSpPr>
          <p:cNvPr id="37891" name="2 - Θέση περιεχομένου"/>
          <p:cNvSpPr>
            <a:spLocks noGrp="1"/>
          </p:cNvSpPr>
          <p:nvPr>
            <p:ph idx="1"/>
          </p:nvPr>
        </p:nvSpPr>
        <p:spPr/>
        <p:txBody>
          <a:bodyPr/>
          <a:lstStyle/>
          <a:p>
            <a:r>
              <a:rPr lang="el-GR" altLang="el-GR" sz="2400" smtClean="0"/>
              <a:t>Τα λινά και τα βαμβακερά υφάσματα μπορούν να εμποτιστούν με άμυλο πριν στεγνώσουν στο επιθυμητό σχήμα. Όταν το κολλαρισμένο ύφασμα στεγνώσει γίνεται σκληρό και σταθερό. </a:t>
            </a:r>
          </a:p>
          <a:p>
            <a:r>
              <a:rPr lang="el-GR" altLang="el-GR" sz="2400" smtClean="0"/>
              <a:t>Το άμυλο δεν μπορεί να απομακρυνθεί με απλό πλύσιμο αλλά μπορεί να απομακρυνθεί με τη χρήση ενζύμων. </a:t>
            </a:r>
          </a:p>
          <a:p>
            <a:r>
              <a:rPr lang="el-GR" altLang="el-GR" sz="2400" smtClean="0"/>
              <a:t>Διάφορα τρισδιάστατα αντικείμενα που έχουν υποστεί κολλάρισμα με άμυλο μπορούν να προκαλέσουν πρόβλημα κατά την αποθήκευση τους, ενώ μπορούν επίσης να ελκύουν ρύπους.</a:t>
            </a:r>
          </a:p>
        </p:txBody>
      </p:sp>
      <p:sp>
        <p:nvSpPr>
          <p:cNvPr id="4" name="3 - Θέση αριθμού διαφάνειας"/>
          <p:cNvSpPr>
            <a:spLocks noGrp="1"/>
          </p:cNvSpPr>
          <p:nvPr>
            <p:ph type="sldNum" sz="quarter" idx="12"/>
          </p:nvPr>
        </p:nvSpPr>
        <p:spPr/>
        <p:txBody>
          <a:bodyPr/>
          <a:lstStyle/>
          <a:p>
            <a:pPr>
              <a:defRPr/>
            </a:pPr>
            <a:fld id="{299BEB4B-DAD7-467B-847B-4EB6CA27C42E}" type="slidenum">
              <a:rPr lang="el-GR" smtClean="0">
                <a:solidFill>
                  <a:prstClr val="black"/>
                </a:solidFill>
              </a:rPr>
              <a:pPr>
                <a:defRPr/>
              </a:pPr>
              <a:t>43</a:t>
            </a:fld>
            <a:endParaRPr lang="el-GR">
              <a:solidFill>
                <a:prstClr val="black"/>
              </a:solidFill>
            </a:endParaRPr>
          </a:p>
        </p:txBody>
      </p:sp>
    </p:spTree>
    <p:extLst>
      <p:ext uri="{BB962C8B-B14F-4D97-AF65-F5344CB8AC3E}">
        <p14:creationId xmlns:p14="http://schemas.microsoft.com/office/powerpoint/2010/main" val="13398122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pPr>
              <a:defRPr/>
            </a:pPr>
            <a:r>
              <a:rPr lang="el-GR" dirty="0" smtClean="0"/>
              <a:t>Κολλάρισμα </a:t>
            </a:r>
            <a:r>
              <a:rPr lang="el-GR" sz="3200" b="0" dirty="0" smtClean="0"/>
              <a:t>(3 από 3)</a:t>
            </a:r>
            <a:endParaRPr lang="el-GR" sz="3200" dirty="0"/>
          </a:p>
        </p:txBody>
      </p:sp>
      <p:sp>
        <p:nvSpPr>
          <p:cNvPr id="9" name="8 - TextBox"/>
          <p:cNvSpPr txBox="1"/>
          <p:nvPr/>
        </p:nvSpPr>
        <p:spPr>
          <a:xfrm>
            <a:off x="3635896" y="4889501"/>
            <a:ext cx="3071812" cy="923925"/>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Πορτραίτο γυναίκας που φορά κολλαρισμένο κολάρο και μανσέτες, π1614-18.</a:t>
            </a:r>
          </a:p>
        </p:txBody>
      </p:sp>
      <p:pic>
        <p:nvPicPr>
          <p:cNvPr id="38916" name="Picture 2" descr="http://upload.wikimedia.org/wikipedia/commons/c/c1/Larkin_cary_detail.jpg" title="Πορτραίτο γυναίκας που φορά κολλαρισμένο κολάρο και μανσέτες, π161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1357313"/>
            <a:ext cx="3071812"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8"/>
          <p:cNvSpPr/>
          <p:nvPr/>
        </p:nvSpPr>
        <p:spPr>
          <a:xfrm>
            <a:off x="775829" y="5861788"/>
            <a:ext cx="252028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hlinkClick r:id="rId3"/>
              </a:rPr>
              <a:t>Larkin </a:t>
            </a:r>
            <a:r>
              <a:rPr lang="en-US" sz="1200" dirty="0" err="1">
                <a:solidFill>
                  <a:prstClr val="black"/>
                </a:solidFill>
                <a:hlinkClick r:id="rId3"/>
              </a:rPr>
              <a:t>cary</a:t>
            </a:r>
            <a:r>
              <a:rPr lang="en-US" sz="1200" dirty="0">
                <a:solidFill>
                  <a:prstClr val="black"/>
                </a:solidFill>
                <a:hlinkClick r:id="rId3"/>
              </a:rPr>
              <a:t> </a:t>
            </a:r>
            <a:r>
              <a:rPr lang="en-US" sz="1200" dirty="0" smtClean="0">
                <a:solidFill>
                  <a:prstClr val="black"/>
                </a:solidFill>
                <a:hlinkClick r:id="rId3"/>
              </a:rPr>
              <a:t>detail</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a:solidFill>
                  <a:prstClr val="black"/>
                </a:solidFill>
                <a:hlinkClick r:id="rId4" tooltip="User:WuTang2 (page does not exist)"/>
              </a:rPr>
              <a:t>WuTang2</a:t>
            </a:r>
            <a:r>
              <a:rPr lang="el-GR" sz="1200" dirty="0" smtClean="0">
                <a:solidFill>
                  <a:prstClr val="black"/>
                </a:solidFill>
              </a:rPr>
              <a:t> </a:t>
            </a:r>
            <a:r>
              <a:rPr lang="el-GR" sz="1200" dirty="0" smtClean="0">
                <a:solidFill>
                  <a:prstClr val="black">
                    <a:lumMod val="65000"/>
                    <a:lumOff val="35000"/>
                  </a:prstClr>
                </a:solidFill>
                <a:latin typeface="Calibri"/>
              </a:rPr>
              <a:t>διαθέσιμο ως κοινό κτήμα</a:t>
            </a:r>
            <a:endParaRPr lang="en-US" sz="1200" dirty="0">
              <a:solidFill>
                <a:prstClr val="black"/>
              </a:solidFill>
              <a:latin typeface="Calibri"/>
            </a:endParaRPr>
          </a:p>
        </p:txBody>
      </p:sp>
      <p:sp>
        <p:nvSpPr>
          <p:cNvPr id="8" name="7 - TextBox"/>
          <p:cNvSpPr txBox="1"/>
          <p:nvPr/>
        </p:nvSpPr>
        <p:spPr>
          <a:xfrm>
            <a:off x="4832015" y="3884944"/>
            <a:ext cx="3071813" cy="646112"/>
          </a:xfrm>
          <a:prstGeom prst="rect">
            <a:avLst/>
          </a:prstGeom>
          <a:solidFill>
            <a:schemeClr val="accent4">
              <a:lumMod val="75000"/>
            </a:schemeClr>
          </a:solidFill>
        </p:spPr>
        <p:txBody>
          <a:bodyPr>
            <a:spAutoFit/>
          </a:bodyPr>
          <a:lstStyle/>
          <a:p>
            <a:pPr>
              <a:defRPr/>
            </a:pPr>
            <a:r>
              <a:rPr lang="el-GR" dirty="0">
                <a:solidFill>
                  <a:prstClr val="white"/>
                </a:solidFill>
                <a:latin typeface="Calibri"/>
              </a:rPr>
              <a:t>Παράδειγμα σύγχρονου κολλαρισμένου κολάρου. </a:t>
            </a:r>
          </a:p>
        </p:txBody>
      </p:sp>
      <p:pic>
        <p:nvPicPr>
          <p:cNvPr id="38917" name="Picture 4" descr="http://2.bp.blogspot.com/_lQCRv9vuu5A/Sjr0xl97qgI/AAAAAAAABpA/Zy0jI-u1gUg/s320/ruff_small+-+09.jpg" title="Παράδειγμα σύγχρονου κολλαρισμένου κολάρου.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750" y="1357313"/>
            <a:ext cx="3048000"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6 - Ορθογώνιο"/>
          <p:cNvSpPr>
            <a:spLocks noChangeArrowheads="1"/>
          </p:cNvSpPr>
          <p:nvPr/>
        </p:nvSpPr>
        <p:spPr bwMode="auto">
          <a:xfrm>
            <a:off x="5346455" y="3607945"/>
            <a:ext cx="21428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l-GR" sz="1200" dirty="0" smtClean="0">
                <a:solidFill>
                  <a:prstClr val="black"/>
                </a:solidFill>
                <a:latin typeface="Calibri"/>
                <a:hlinkClick r:id="rId6"/>
              </a:rPr>
              <a:t>whistlingleafblower.blogspot.gr</a:t>
            </a:r>
            <a:endParaRPr lang="el-GR" altLang="el-GR" sz="1200" dirty="0">
              <a:solidFill>
                <a:prstClr val="black"/>
              </a:solidFill>
              <a:latin typeface="Calibri"/>
            </a:endParaRPr>
          </a:p>
        </p:txBody>
      </p:sp>
      <p:sp>
        <p:nvSpPr>
          <p:cNvPr id="4" name="3 - Θέση αριθμού διαφάνειας"/>
          <p:cNvSpPr>
            <a:spLocks noGrp="1"/>
          </p:cNvSpPr>
          <p:nvPr>
            <p:ph type="sldNum" sz="quarter" idx="12"/>
          </p:nvPr>
        </p:nvSpPr>
        <p:spPr/>
        <p:txBody>
          <a:bodyPr/>
          <a:lstStyle/>
          <a:p>
            <a:pPr>
              <a:defRPr/>
            </a:pPr>
            <a:fld id="{830DB46A-446D-41A4-BD7A-EB7ECF882076}" type="slidenum">
              <a:rPr lang="el-GR" smtClean="0">
                <a:solidFill>
                  <a:prstClr val="black"/>
                </a:solidFill>
              </a:rPr>
              <a:pPr>
                <a:defRPr/>
              </a:pPr>
              <a:t>44</a:t>
            </a:fld>
            <a:endParaRPr lang="el-GR" dirty="0">
              <a:solidFill>
                <a:prstClr val="black"/>
              </a:solidFill>
            </a:endParaRPr>
          </a:p>
        </p:txBody>
      </p:sp>
    </p:spTree>
    <p:extLst>
      <p:ext uri="{BB962C8B-B14F-4D97-AF65-F5344CB8AC3E}">
        <p14:creationId xmlns:p14="http://schemas.microsoft.com/office/powerpoint/2010/main" val="444673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 Τίτλος"/>
          <p:cNvSpPr>
            <a:spLocks noGrp="1"/>
          </p:cNvSpPr>
          <p:nvPr>
            <p:ph type="title"/>
          </p:nvPr>
        </p:nvSpPr>
        <p:spPr/>
        <p:txBody>
          <a:bodyPr/>
          <a:lstStyle/>
          <a:p>
            <a:r>
              <a:rPr lang="el-GR" altLang="el-GR" dirty="0" smtClean="0"/>
              <a:t>Βιβλιογραφία </a:t>
            </a:r>
            <a:r>
              <a:rPr lang="el-GR" altLang="el-GR" sz="3200" b="0" dirty="0" smtClean="0"/>
              <a:t>(1 από 2)</a:t>
            </a:r>
          </a:p>
        </p:txBody>
      </p:sp>
      <p:sp>
        <p:nvSpPr>
          <p:cNvPr id="4099" name="2 - Θέση περιεχομένου"/>
          <p:cNvSpPr>
            <a:spLocks noGrp="1"/>
          </p:cNvSpPr>
          <p:nvPr>
            <p:ph idx="1"/>
          </p:nvPr>
        </p:nvSpPr>
        <p:spPr/>
        <p:txBody>
          <a:bodyPr>
            <a:normAutofit lnSpcReduction="10000"/>
          </a:bodyPr>
          <a:lstStyle/>
          <a:p>
            <a:r>
              <a:rPr lang="el-GR" altLang="el-GR" sz="2400" dirty="0" smtClean="0"/>
              <a:t>Αγγελοπούλου-</a:t>
            </a:r>
            <a:r>
              <a:rPr lang="el-GR" altLang="el-GR" sz="2400" dirty="0" err="1" smtClean="0"/>
              <a:t>Βολφ</a:t>
            </a:r>
            <a:r>
              <a:rPr lang="el-GR" altLang="el-GR" sz="2400" dirty="0" smtClean="0"/>
              <a:t>, </a:t>
            </a:r>
            <a:r>
              <a:rPr lang="en-US" altLang="el-GR" sz="2400" dirty="0" smtClean="0"/>
              <a:t>E</a:t>
            </a:r>
            <a:r>
              <a:rPr lang="el-GR" altLang="el-GR" sz="2400" dirty="0" smtClean="0"/>
              <a:t>. (1986), Αργαλειός. Αθήνα: Δόμος.</a:t>
            </a:r>
          </a:p>
          <a:p>
            <a:r>
              <a:rPr lang="en-US" altLang="el-GR" sz="2400" dirty="0" err="1" smtClean="0"/>
              <a:t>Belger-Krody</a:t>
            </a:r>
            <a:r>
              <a:rPr lang="en-US" altLang="el-GR" sz="2400" dirty="0" smtClean="0"/>
              <a:t>, S. (2006), Embroidery of the Greek Islands and Epirus Region: harpies, Mermaids and Tulips. The Textile Museum, USA.</a:t>
            </a:r>
            <a:endParaRPr lang="el-GR" altLang="el-GR" sz="2400" dirty="0" smtClean="0"/>
          </a:p>
          <a:p>
            <a:r>
              <a:rPr lang="en-US" altLang="el-GR" sz="2400" dirty="0" smtClean="0"/>
              <a:t>Emery, I. (1966), The Primary Structures of Fabrics. An Illustrated Classification. Washington D.C. The Textile Museum. </a:t>
            </a:r>
            <a:endParaRPr lang="el-GR" altLang="el-GR" sz="2400" dirty="0" smtClean="0"/>
          </a:p>
          <a:p>
            <a:r>
              <a:rPr lang="el-GR" altLang="el-GR" sz="2400" dirty="0" smtClean="0"/>
              <a:t>Ζώρα, Π. (1980), Ελληνική Λαϊκή Τέχνη. </a:t>
            </a:r>
            <a:r>
              <a:rPr lang="en-US" altLang="el-GR" sz="2400" dirty="0" smtClean="0"/>
              <a:t>MEAT</a:t>
            </a:r>
            <a:endParaRPr lang="el-GR" altLang="el-GR" sz="2400" dirty="0" smtClean="0"/>
          </a:p>
          <a:p>
            <a:r>
              <a:rPr lang="en-US" altLang="el-GR" sz="2400" dirty="0" err="1" smtClean="0"/>
              <a:t>Hann</a:t>
            </a:r>
            <a:r>
              <a:rPr lang="en-US" altLang="el-GR" sz="2400" dirty="0" smtClean="0"/>
              <a:t>, M.A. and Thomas, B.G. (2005), Patterns of Culture: Decorative Weaving Techniques. </a:t>
            </a:r>
            <a:r>
              <a:rPr lang="en-US" altLang="el-GR" sz="2400" dirty="0" err="1" smtClean="0"/>
              <a:t>Ars</a:t>
            </a:r>
            <a:r>
              <a:rPr lang="en-US" altLang="el-GR" sz="2400" dirty="0" smtClean="0"/>
              <a:t> </a:t>
            </a:r>
            <a:r>
              <a:rPr lang="en-US" altLang="el-GR" sz="2400" dirty="0" err="1" smtClean="0"/>
              <a:t>Textrina</a:t>
            </a:r>
            <a:r>
              <a:rPr lang="en-US" altLang="el-GR" sz="2400" dirty="0" smtClean="0"/>
              <a:t> no 36, University of Leeds. Leeds.</a:t>
            </a:r>
            <a:endParaRPr lang="el-GR" altLang="el-GR" sz="2400" dirty="0" smtClean="0"/>
          </a:p>
          <a:p>
            <a:r>
              <a:rPr lang="en-GB" altLang="el-GR" sz="2400" dirty="0" smtClean="0"/>
              <a:t>Harris, J. (</a:t>
            </a:r>
            <a:r>
              <a:rPr lang="en-GB" altLang="el-GR" sz="2400" dirty="0" err="1" smtClean="0"/>
              <a:t>ed</a:t>
            </a:r>
            <a:r>
              <a:rPr lang="en-GB" altLang="el-GR" sz="2400" dirty="0" smtClean="0"/>
              <a:t>), (1993), 5000 years of textiles, British Museum Press. </a:t>
            </a:r>
            <a:endParaRPr lang="el-GR" altLang="el-GR" sz="2400" dirty="0" smtClean="0"/>
          </a:p>
          <a:p>
            <a:endParaRPr lang="el-GR" altLang="el-GR" sz="2400" dirty="0" smtClean="0"/>
          </a:p>
        </p:txBody>
      </p:sp>
      <p:sp>
        <p:nvSpPr>
          <p:cNvPr id="4" name="3 - Θέση αριθμού διαφάνειας"/>
          <p:cNvSpPr>
            <a:spLocks noGrp="1"/>
          </p:cNvSpPr>
          <p:nvPr>
            <p:ph type="sldNum" sz="quarter" idx="12"/>
          </p:nvPr>
        </p:nvSpPr>
        <p:spPr/>
        <p:txBody>
          <a:bodyPr/>
          <a:lstStyle/>
          <a:p>
            <a:pPr>
              <a:defRPr/>
            </a:pPr>
            <a:fld id="{1B2DE3F6-BA74-4C52-9E7A-D050DB54DB30}" type="slidenum">
              <a:rPr lang="el-GR">
                <a:solidFill>
                  <a:prstClr val="black"/>
                </a:solidFill>
              </a:rPr>
              <a:pPr>
                <a:defRPr/>
              </a:pPr>
              <a:t>45</a:t>
            </a:fld>
            <a:endParaRPr lang="el-GR">
              <a:solidFill>
                <a:prstClr val="black"/>
              </a:solidFill>
            </a:endParaRPr>
          </a:p>
        </p:txBody>
      </p:sp>
    </p:spTree>
    <p:extLst>
      <p:ext uri="{BB962C8B-B14F-4D97-AF65-F5344CB8AC3E}">
        <p14:creationId xmlns:p14="http://schemas.microsoft.com/office/powerpoint/2010/main" val="5742534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 Τίτλος"/>
          <p:cNvSpPr>
            <a:spLocks noGrp="1"/>
          </p:cNvSpPr>
          <p:nvPr>
            <p:ph type="title"/>
          </p:nvPr>
        </p:nvSpPr>
        <p:spPr/>
        <p:txBody>
          <a:bodyPr/>
          <a:lstStyle/>
          <a:p>
            <a:r>
              <a:rPr lang="el-GR" altLang="el-GR" dirty="0" smtClean="0"/>
              <a:t>Βιβλιογραφία </a:t>
            </a:r>
            <a:r>
              <a:rPr lang="el-GR" altLang="el-GR" sz="3200" b="0" dirty="0" smtClean="0"/>
              <a:t>(2 από 2)</a:t>
            </a:r>
          </a:p>
        </p:txBody>
      </p:sp>
      <p:sp>
        <p:nvSpPr>
          <p:cNvPr id="5123" name="2 - Θέση περιεχομένου"/>
          <p:cNvSpPr>
            <a:spLocks noGrp="1"/>
          </p:cNvSpPr>
          <p:nvPr>
            <p:ph idx="1"/>
          </p:nvPr>
        </p:nvSpPr>
        <p:spPr/>
        <p:txBody>
          <a:bodyPr/>
          <a:lstStyle/>
          <a:p>
            <a:r>
              <a:rPr lang="en-GB" altLang="el-GR" sz="2400" dirty="0" smtClean="0"/>
              <a:t>Jenkins D. (</a:t>
            </a:r>
            <a:r>
              <a:rPr lang="en-GB" altLang="el-GR" sz="2400" dirty="0" err="1" smtClean="0"/>
              <a:t>ed</a:t>
            </a:r>
            <a:r>
              <a:rPr lang="en-GB" altLang="el-GR" sz="2400" dirty="0" smtClean="0"/>
              <a:t>), (2003), The Cambridge History of Western Textiles, Cambridge University Press</a:t>
            </a:r>
            <a:r>
              <a:rPr lang="en-US" altLang="el-GR" sz="2400" dirty="0" smtClean="0"/>
              <a:t>. </a:t>
            </a:r>
            <a:endParaRPr lang="el-GR" altLang="el-GR" sz="2400" dirty="0" smtClean="0"/>
          </a:p>
          <a:p>
            <a:r>
              <a:rPr lang="el-GR" altLang="el-GR" sz="2400" dirty="0" smtClean="0"/>
              <a:t>Λαδά-</a:t>
            </a:r>
            <a:r>
              <a:rPr lang="el-GR" altLang="el-GR" sz="2400" dirty="0" err="1" smtClean="0"/>
              <a:t>Μινώτου</a:t>
            </a:r>
            <a:r>
              <a:rPr lang="el-GR" altLang="el-GR" sz="2400" dirty="0" smtClean="0"/>
              <a:t>, Μ. (1998), Ελληνικά Κεντήματα. Ιστορική και Εθνογραφική Εταιρεία της Ελλάδος, Αθήνα.</a:t>
            </a:r>
          </a:p>
          <a:p>
            <a:r>
              <a:rPr lang="el-GR" altLang="el-GR" sz="2400" dirty="0" err="1" smtClean="0"/>
              <a:t>Περιβολιώτου</a:t>
            </a:r>
            <a:r>
              <a:rPr lang="el-GR" altLang="el-GR" sz="2400" dirty="0" smtClean="0"/>
              <a:t>, Μ. (2004), Υφαντική, </a:t>
            </a:r>
            <a:r>
              <a:rPr lang="el-GR" altLang="el-GR" sz="2400" dirty="0" err="1" smtClean="0"/>
              <a:t>Διαπλεκτική</a:t>
            </a:r>
            <a:r>
              <a:rPr lang="el-GR" altLang="el-GR" sz="2400" dirty="0" smtClean="0"/>
              <a:t>-Μπατίκ, Εκδόσεις Ίων.</a:t>
            </a:r>
          </a:p>
          <a:p>
            <a:r>
              <a:rPr lang="en-US" altLang="el-GR" sz="2400" dirty="0" smtClean="0"/>
              <a:t>Phipps E. (2011), Looking at Textiles: A Guide to Technical Terms, the Paul Getty Museum, Los Angeles.</a:t>
            </a:r>
            <a:endParaRPr lang="el-GR" altLang="el-GR" sz="2400" dirty="0" smtClean="0"/>
          </a:p>
          <a:p>
            <a:r>
              <a:rPr lang="en-US" altLang="el-GR" sz="2400" dirty="0" err="1" smtClean="0"/>
              <a:t>Schoeser</a:t>
            </a:r>
            <a:r>
              <a:rPr lang="en-US" altLang="el-GR" sz="2400" dirty="0" smtClean="0"/>
              <a:t>, M. (2003), World textiles: a concise history. Thames &amp; Hudson, London.</a:t>
            </a:r>
            <a:endParaRPr lang="el-GR" altLang="el-GR" sz="2400" dirty="0" smtClean="0"/>
          </a:p>
          <a:p>
            <a:r>
              <a:rPr lang="en-US" altLang="el-GR" sz="2400" dirty="0" smtClean="0"/>
              <a:t>Seiler-</a:t>
            </a:r>
            <a:r>
              <a:rPr lang="en-US" altLang="el-GR" sz="2400" dirty="0" err="1" smtClean="0"/>
              <a:t>Baldinger</a:t>
            </a:r>
            <a:r>
              <a:rPr lang="en-US" altLang="el-GR" sz="2400" dirty="0" smtClean="0"/>
              <a:t>, A. (1992), Textiles, a Classification of Techniques. Smithsonian.</a:t>
            </a:r>
            <a:endParaRPr lang="el-GR" altLang="el-GR" sz="2400" dirty="0" smtClean="0"/>
          </a:p>
          <a:p>
            <a:endParaRPr lang="el-GR" altLang="el-GR" dirty="0" smtClean="0"/>
          </a:p>
        </p:txBody>
      </p:sp>
      <p:sp>
        <p:nvSpPr>
          <p:cNvPr id="4" name="3 - Θέση αριθμού διαφάνειας"/>
          <p:cNvSpPr>
            <a:spLocks noGrp="1"/>
          </p:cNvSpPr>
          <p:nvPr>
            <p:ph type="sldNum" sz="quarter" idx="12"/>
          </p:nvPr>
        </p:nvSpPr>
        <p:spPr/>
        <p:txBody>
          <a:bodyPr/>
          <a:lstStyle/>
          <a:p>
            <a:pPr>
              <a:defRPr/>
            </a:pPr>
            <a:fld id="{466ABC90-4552-437A-B601-AD054A59A910}" type="slidenum">
              <a:rPr lang="el-GR">
                <a:solidFill>
                  <a:prstClr val="black"/>
                </a:solidFill>
              </a:rPr>
              <a:pPr>
                <a:defRPr/>
              </a:pPr>
              <a:t>46</a:t>
            </a:fld>
            <a:endParaRPr lang="el-GR">
              <a:solidFill>
                <a:prstClr val="black"/>
              </a:solidFill>
            </a:endParaRPr>
          </a:p>
        </p:txBody>
      </p:sp>
    </p:spTree>
    <p:extLst>
      <p:ext uri="{BB962C8B-B14F-4D97-AF65-F5344CB8AC3E}">
        <p14:creationId xmlns:p14="http://schemas.microsoft.com/office/powerpoint/2010/main" val="2652908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solidFill>
                  <a:srgbClr val="8064A2">
                    <a:lumMod val="75000"/>
                  </a:srgbClr>
                </a:solidFill>
              </a:rPr>
              <a:t>Βαφική </a:t>
            </a:r>
            <a:r>
              <a:rPr lang="en-US" sz="3200" b="0" dirty="0" smtClean="0">
                <a:solidFill>
                  <a:srgbClr val="8064A2">
                    <a:lumMod val="75000"/>
                  </a:srgbClr>
                </a:solidFill>
              </a:rPr>
              <a:t>(</a:t>
            </a:r>
            <a:r>
              <a:rPr lang="el-GR" sz="3200" b="0" dirty="0" smtClean="0">
                <a:solidFill>
                  <a:srgbClr val="8064A2">
                    <a:lumMod val="75000"/>
                  </a:srgbClr>
                </a:solidFill>
              </a:rPr>
              <a:t>3 </a:t>
            </a:r>
            <a:r>
              <a:rPr lang="el-GR" sz="3200" b="0" dirty="0">
                <a:solidFill>
                  <a:srgbClr val="8064A2">
                    <a:lumMod val="75000"/>
                  </a:srgbClr>
                </a:solidFill>
              </a:rPr>
              <a:t>από 3)</a:t>
            </a:r>
            <a:endParaRPr lang="el-GR" dirty="0"/>
          </a:p>
        </p:txBody>
      </p:sp>
      <p:pic>
        <p:nvPicPr>
          <p:cNvPr id="6147" name="Picture 6" descr="Βαφή μάλλινων ινών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496" y="1548000"/>
            <a:ext cx="3286125" cy="4454907"/>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6148" name="4 - TextBox"/>
          <p:cNvSpPr txBox="1">
            <a:spLocks noChangeArrowheads="1"/>
          </p:cNvSpPr>
          <p:nvPr/>
        </p:nvSpPr>
        <p:spPr bwMode="auto">
          <a:xfrm>
            <a:off x="461932" y="1058214"/>
            <a:ext cx="2453884" cy="400110"/>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Βαφή μάλλινων ινών  </a:t>
            </a:r>
          </a:p>
        </p:txBody>
      </p:sp>
      <p:sp>
        <p:nvSpPr>
          <p:cNvPr id="5" name="Ορθογώνιο 4"/>
          <p:cNvSpPr/>
          <p:nvPr/>
        </p:nvSpPr>
        <p:spPr>
          <a:xfrm>
            <a:off x="664834" y="6032320"/>
            <a:ext cx="2880320" cy="276999"/>
          </a:xfrm>
          <a:prstGeom prst="rect">
            <a:avLst/>
          </a:prstGeom>
        </p:spPr>
        <p:txBody>
          <a:bodyPr wrap="square">
            <a:spAutoFit/>
          </a:bodyPr>
          <a:lstStyle/>
          <a:p>
            <a:pPr algn="ctr"/>
            <a:r>
              <a:rPr lang="en-US" sz="1200" dirty="0" smtClean="0">
                <a:solidFill>
                  <a:prstClr val="black"/>
                </a:solidFill>
                <a:latin typeface="Calibri"/>
                <a:hlinkClick r:id="rId4"/>
              </a:rPr>
              <a:t>impendingmending.wordpress.com</a:t>
            </a:r>
            <a:endParaRPr lang="el-GR" sz="1200" dirty="0">
              <a:solidFill>
                <a:prstClr val="black"/>
              </a:solidFill>
              <a:latin typeface="Calibri"/>
            </a:endParaRPr>
          </a:p>
        </p:txBody>
      </p:sp>
      <p:pic>
        <p:nvPicPr>
          <p:cNvPr id="6146" name="Picture 4" descr="Νήματα που αφήνονται να στεγνώσουν μετά την ολοκλήρωση της βαφικής&#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47" y="1844825"/>
            <a:ext cx="4429125" cy="4170238"/>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6149" name="5 - TextBox"/>
          <p:cNvSpPr txBox="1">
            <a:spLocks noChangeArrowheads="1"/>
          </p:cNvSpPr>
          <p:nvPr/>
        </p:nvSpPr>
        <p:spPr bwMode="auto">
          <a:xfrm>
            <a:off x="4286247" y="1058214"/>
            <a:ext cx="4429125" cy="707886"/>
          </a:xfrm>
          <a:prstGeom prst="rect">
            <a:avLst/>
          </a:prstGeom>
          <a:solidFill>
            <a:srgbClr val="604A7B"/>
          </a:solidFill>
          <a:ln>
            <a:noFill/>
          </a:ln>
          <a:effec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sz="2000" dirty="0">
                <a:solidFill>
                  <a:prstClr val="white"/>
                </a:solidFill>
                <a:latin typeface="Calibri"/>
              </a:rPr>
              <a:t>Τα νήματα αφήνονται να στεγνώσουν μετά την ολοκλήρωση της βαφικής</a:t>
            </a:r>
          </a:p>
        </p:txBody>
      </p:sp>
      <p:sp>
        <p:nvSpPr>
          <p:cNvPr id="10" name="Rectangle 8"/>
          <p:cNvSpPr/>
          <p:nvPr/>
        </p:nvSpPr>
        <p:spPr>
          <a:xfrm>
            <a:off x="4716016" y="6002907"/>
            <a:ext cx="3528392"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a:solidFill>
                  <a:prstClr val="black"/>
                </a:solidFill>
                <a:latin typeface="Calibri"/>
                <a:hlinkClick r:id="rId6"/>
              </a:rPr>
              <a:t>Naturally dyed </a:t>
            </a:r>
            <a:r>
              <a:rPr lang="en-US" sz="1200" dirty="0" smtClean="0">
                <a:solidFill>
                  <a:prstClr val="black"/>
                </a:solidFill>
                <a:latin typeface="Calibri"/>
                <a:hlinkClick r:id="rId6"/>
              </a:rPr>
              <a:t>skeins</a:t>
            </a:r>
            <a:r>
              <a:rPr lang="en-US" sz="1200" dirty="0" smtClean="0">
                <a:solidFill>
                  <a:prstClr val="black">
                    <a:lumMod val="65000"/>
                    <a:lumOff val="35000"/>
                  </a:prstClr>
                </a:solidFill>
                <a:latin typeface="Calibri"/>
              </a:rPr>
              <a:t>”,</a:t>
            </a:r>
            <a:r>
              <a:rPr lang="el-GR" sz="1200" dirty="0" smtClean="0">
                <a:solidFill>
                  <a:prstClr val="black">
                    <a:lumMod val="65000"/>
                    <a:lumOff val="35000"/>
                  </a:prstClr>
                </a:solidFill>
                <a:latin typeface="Calibri"/>
              </a:rPr>
              <a:t> από</a:t>
            </a:r>
            <a:r>
              <a:rPr lang="en-US" sz="1200" dirty="0" smtClean="0">
                <a:solidFill>
                  <a:prstClr val="black">
                    <a:lumMod val="65000"/>
                    <a:lumOff val="35000"/>
                  </a:prstClr>
                </a:solidFill>
                <a:latin typeface="Calibri"/>
              </a:rPr>
              <a:t>  </a:t>
            </a:r>
            <a:r>
              <a:rPr lang="en-US" sz="1200" dirty="0" smtClean="0">
                <a:solidFill>
                  <a:prstClr val="black"/>
                </a:solidFill>
                <a:latin typeface="Calibri"/>
                <a:hlinkClick r:id="rId7"/>
              </a:rPr>
              <a:t>Madison60</a:t>
            </a:r>
            <a:r>
              <a:rPr lang="el-GR" sz="1200" dirty="0" smtClean="0">
                <a:solidFill>
                  <a:prstClr val="black"/>
                </a:solidFill>
                <a:latin typeface="Calibri"/>
              </a:rPr>
              <a:t> </a:t>
            </a:r>
            <a:r>
              <a:rPr lang="el-GR" sz="1200" dirty="0" smtClean="0">
                <a:solidFill>
                  <a:prstClr val="black">
                    <a:lumMod val="65000"/>
                    <a:lumOff val="35000"/>
                  </a:prstClr>
                </a:solidFill>
                <a:latin typeface="Calibri"/>
              </a:rPr>
              <a:t>διαθέσιμο με άδεια </a:t>
            </a:r>
            <a:r>
              <a:rPr lang="en-US" sz="1200" dirty="0">
                <a:solidFill>
                  <a:prstClr val="black"/>
                </a:solidFill>
                <a:latin typeface="Calibri"/>
                <a:hlinkClick r:id="rId8"/>
              </a:rPr>
              <a:t>CC BY-SA 3.0</a:t>
            </a:r>
            <a:endParaRPr lang="en-US" sz="1200" dirty="0">
              <a:solidFill>
                <a:prstClr val="black"/>
              </a:solidFill>
              <a:latin typeface="Calibri"/>
            </a:endParaRP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p14="http://schemas.microsoft.com/office/powerpoint/2010/main" val="16690572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Άννα </a:t>
            </a:r>
            <a:r>
              <a:rPr lang="el-GR" sz="2000" dirty="0" err="1" smtClean="0"/>
              <a:t>Καρατζάνη</a:t>
            </a:r>
            <a:r>
              <a:rPr lang="el-GR" sz="2000" dirty="0" smtClean="0"/>
              <a:t> 2014. </a:t>
            </a:r>
            <a:r>
              <a:rPr lang="el-GR" sz="2000" dirty="0"/>
              <a:t>Άννα </a:t>
            </a:r>
            <a:r>
              <a:rPr lang="el-GR" sz="2000" dirty="0" err="1" smtClean="0"/>
              <a:t>Καρατζάνη</a:t>
            </a:r>
            <a:r>
              <a:rPr lang="el-GR" sz="2000" dirty="0" smtClean="0"/>
              <a:t>. </a:t>
            </a:r>
            <a:r>
              <a:rPr lang="el-GR" sz="2000" dirty="0"/>
              <a:t>«Συντήρηση Υφάσματος (Θ). </a:t>
            </a:r>
            <a:r>
              <a:rPr lang="el-GR" sz="2000" dirty="0" smtClean="0"/>
              <a:t>Ενότητα 2</a:t>
            </a:r>
            <a:r>
              <a:rPr lang="en-US" sz="2000" dirty="0" smtClean="0"/>
              <a:t>:</a:t>
            </a:r>
            <a:r>
              <a:rPr lang="el-GR" sz="2000" dirty="0"/>
              <a:t> Τρόποι Διακόσμησης Υφασμάτων».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470944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24103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Τίτλος 2"/>
          <p:cNvSpPr>
            <a:spLocks noGrp="1"/>
          </p:cNvSpPr>
          <p:nvPr>
            <p:ph type="title"/>
          </p:nvPr>
        </p:nvSpPr>
        <p:spPr/>
        <p:txBody>
          <a:bodyPr/>
          <a:lstStyle/>
          <a:p>
            <a:r>
              <a:rPr lang="el-GR" altLang="el-GR" smtClean="0">
                <a:solidFill>
                  <a:srgbClr val="604A7B"/>
                </a:solidFill>
              </a:rPr>
              <a:t>Κεντητική</a:t>
            </a:r>
            <a:r>
              <a:rPr lang="en-US" altLang="el-GR" smtClean="0">
                <a:solidFill>
                  <a:srgbClr val="604A7B"/>
                </a:solidFill>
              </a:rPr>
              <a:t> </a:t>
            </a:r>
            <a:r>
              <a:rPr lang="el-GR" altLang="el-GR" sz="3200" b="0" smtClean="0">
                <a:solidFill>
                  <a:srgbClr val="604A7B"/>
                </a:solidFill>
              </a:rPr>
              <a:t>(1 από 3)</a:t>
            </a:r>
          </a:p>
        </p:txBody>
      </p:sp>
      <p:sp>
        <p:nvSpPr>
          <p:cNvPr id="11267" name="2 - Θέση περιεχομένου"/>
          <p:cNvSpPr>
            <a:spLocks noGrp="1"/>
          </p:cNvSpPr>
          <p:nvPr>
            <p:ph idx="1"/>
          </p:nvPr>
        </p:nvSpPr>
        <p:spPr/>
        <p:txBody>
          <a:bodyPr/>
          <a:lstStyle/>
          <a:p>
            <a:pPr>
              <a:lnSpc>
                <a:spcPct val="150000"/>
              </a:lnSpc>
              <a:spcBef>
                <a:spcPts val="1200"/>
              </a:spcBef>
            </a:pPr>
            <a:r>
              <a:rPr lang="el-GR" altLang="el-GR" sz="2400" smtClean="0">
                <a:cs typeface="Arial" charset="0"/>
              </a:rPr>
              <a:t>Η τεχνική διακόσμησης ενός υφάσματος ή άλλου υλικού με την χρήση βελόνας και ινών ή κλωστών,</a:t>
            </a:r>
          </a:p>
          <a:p>
            <a:pPr>
              <a:lnSpc>
                <a:spcPct val="150000"/>
              </a:lnSpc>
              <a:spcBef>
                <a:spcPts val="1200"/>
              </a:spcBef>
            </a:pPr>
            <a:r>
              <a:rPr lang="el-GR" altLang="el-GR" sz="2400" smtClean="0">
                <a:cs typeface="Arial" charset="0"/>
              </a:rPr>
              <a:t>Στην κεντητική μπορεί να χρησιμοποιηθούν και άλλα υλικά όπως: χάντρες, πούλιες, φτερά, μεταλλικά στοιχειά κλπ ,</a:t>
            </a:r>
          </a:p>
          <a:p>
            <a:pPr>
              <a:lnSpc>
                <a:spcPct val="150000"/>
              </a:lnSpc>
              <a:spcBef>
                <a:spcPts val="1200"/>
              </a:spcBef>
            </a:pPr>
            <a:r>
              <a:rPr lang="el-GR" altLang="el-GR" sz="2400" smtClean="0">
                <a:cs typeface="Arial" charset="0"/>
              </a:rPr>
              <a:t>Η κεντητική μπορεί να έχει πραγματοποιηθεί στο χέρι και από τα μέσα του 19</a:t>
            </a:r>
            <a:r>
              <a:rPr lang="el-GR" altLang="el-GR" sz="2400" baseline="30000" smtClean="0">
                <a:cs typeface="Arial" charset="0"/>
              </a:rPr>
              <a:t>ου</a:t>
            </a:r>
            <a:r>
              <a:rPr lang="el-GR" altLang="el-GR" sz="2400" smtClean="0">
                <a:cs typeface="Arial" charset="0"/>
              </a:rPr>
              <a:t> αιώνα υπάρχει και κέντημα μηχανής.</a:t>
            </a:r>
          </a:p>
          <a:p>
            <a:pPr>
              <a:lnSpc>
                <a:spcPct val="150000"/>
              </a:lnSpc>
              <a:spcBef>
                <a:spcPts val="1200"/>
              </a:spcBef>
            </a:pPr>
            <a:endParaRPr lang="el-GR" altLang="el-GR" sz="2400" smtClean="0">
              <a:cs typeface="Arial" charset="0"/>
            </a:endParaRPr>
          </a:p>
        </p:txBody>
      </p:sp>
      <p:sp>
        <p:nvSpPr>
          <p:cNvPr id="11268"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1C11309-E26F-4FF7-A06C-D2F4303C3669}" type="slidenum">
              <a:rPr lang="el-GR" altLang="el-GR">
                <a:solidFill>
                  <a:srgbClr val="000000"/>
                </a:solidFill>
              </a:rPr>
              <a:pPr eaLnBrk="1" hangingPunct="1"/>
              <a:t>5</a:t>
            </a:fld>
            <a:endParaRPr lang="el-GR" altLang="el-GR">
              <a:solidFill>
                <a:srgbClr val="000000"/>
              </a:solidFill>
            </a:endParaRPr>
          </a:p>
        </p:txBody>
      </p:sp>
    </p:spTree>
    <p:extLst>
      <p:ext uri="{BB962C8B-B14F-4D97-AF65-F5344CB8AC3E}">
        <p14:creationId xmlns:p14="http://schemas.microsoft.com/office/powerpoint/2010/main" val="2302948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Τίτλος 1"/>
          <p:cNvSpPr>
            <a:spLocks noGrp="1"/>
          </p:cNvSpPr>
          <p:nvPr>
            <p:ph type="title"/>
          </p:nvPr>
        </p:nvSpPr>
        <p:spPr/>
        <p:txBody>
          <a:bodyPr/>
          <a:lstStyle/>
          <a:p>
            <a:r>
              <a:rPr lang="el-GR" altLang="el-GR" smtClean="0">
                <a:solidFill>
                  <a:srgbClr val="604A7B"/>
                </a:solidFill>
              </a:rPr>
              <a:t>Κεντητική</a:t>
            </a:r>
            <a:r>
              <a:rPr lang="en-US" altLang="el-GR" smtClean="0">
                <a:solidFill>
                  <a:srgbClr val="604A7B"/>
                </a:solidFill>
              </a:rPr>
              <a:t> </a:t>
            </a:r>
            <a:r>
              <a:rPr lang="el-GR" altLang="el-GR" sz="3200" b="0" smtClean="0">
                <a:solidFill>
                  <a:srgbClr val="604A7B"/>
                </a:solidFill>
              </a:rPr>
              <a:t>(2 από 3)</a:t>
            </a:r>
            <a:endParaRPr lang="el-GR" altLang="el-GR" smtClean="0">
              <a:solidFill>
                <a:srgbClr val="604A7B"/>
              </a:solidFill>
            </a:endParaRPr>
          </a:p>
        </p:txBody>
      </p:sp>
      <p:pic>
        <p:nvPicPr>
          <p:cNvPr id="19458" name="Picture 2" descr="Καμβάς καντήματος&#10;"/>
          <p:cNvPicPr>
            <a:picLocks noChangeAspect="1" noChangeArrowheads="1"/>
          </p:cNvPicPr>
          <p:nvPr/>
        </p:nvPicPr>
        <p:blipFill>
          <a:blip r:embed="rId2"/>
          <a:srcRect/>
          <a:stretch>
            <a:fillRect/>
          </a:stretch>
        </p:blipFill>
        <p:spPr bwMode="auto">
          <a:xfrm>
            <a:off x="652463" y="1008063"/>
            <a:ext cx="2692400" cy="2576512"/>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2292" name="8 - TextBox"/>
          <p:cNvSpPr txBox="1">
            <a:spLocks noChangeArrowheads="1"/>
          </p:cNvSpPr>
          <p:nvPr/>
        </p:nvSpPr>
        <p:spPr bwMode="auto">
          <a:xfrm>
            <a:off x="652463" y="3214687"/>
            <a:ext cx="2692400" cy="369888"/>
          </a:xfrm>
          <a:prstGeom prst="rect">
            <a:avLst/>
          </a:prstGeom>
          <a:solidFill>
            <a:srgbClr val="604A7B"/>
          </a:solidFill>
          <a:ln w="9525">
            <a:solidFill>
              <a:schemeClr val="accent4">
                <a:lumMod val="75000"/>
              </a:schemeClr>
            </a:solidFill>
            <a:miter lim="800000"/>
            <a:headEnd/>
            <a:tailEnd/>
          </a:ln>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800" dirty="0">
                <a:solidFill>
                  <a:srgbClr val="FFFFFF"/>
                </a:solidFill>
                <a:latin typeface="+mn-lt"/>
              </a:rPr>
              <a:t>Καμβάς κεντήματος</a:t>
            </a:r>
          </a:p>
        </p:txBody>
      </p:sp>
      <p:sp>
        <p:nvSpPr>
          <p:cNvPr id="12293" name="Ορθογώνιο 5"/>
          <p:cNvSpPr>
            <a:spLocks noChangeArrowheads="1"/>
          </p:cNvSpPr>
          <p:nvPr/>
        </p:nvSpPr>
        <p:spPr bwMode="auto">
          <a:xfrm>
            <a:off x="1530268" y="3573124"/>
            <a:ext cx="8761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dirty="0" smtClean="0">
                <a:solidFill>
                  <a:srgbClr val="000000"/>
                </a:solidFill>
                <a:latin typeface="Calibri" pitchFamily="34" charset="0"/>
                <a:hlinkClick r:id="rId3"/>
              </a:rPr>
              <a:t>texsite.info</a:t>
            </a:r>
            <a:endParaRPr lang="el-GR" altLang="el-GR" sz="1200" dirty="0">
              <a:solidFill>
                <a:srgbClr val="000000"/>
              </a:solidFill>
              <a:latin typeface="Calibri" pitchFamily="34" charset="0"/>
            </a:endParaRPr>
          </a:p>
        </p:txBody>
      </p:sp>
      <p:pic>
        <p:nvPicPr>
          <p:cNvPr id="13314" name="Picture 2" descr="Τελάρα κεντήματος &#10;"/>
          <p:cNvPicPr>
            <a:picLocks noChangeAspect="1" noChangeArrowheads="1"/>
          </p:cNvPicPr>
          <p:nvPr/>
        </p:nvPicPr>
        <p:blipFill rotWithShape="1">
          <a:blip r:embed="rId4"/>
          <a:srcRect l="6492" t="5515" r="6432" b="5783"/>
          <a:stretch/>
        </p:blipFill>
        <p:spPr bwMode="auto">
          <a:xfrm>
            <a:off x="5399088" y="1008063"/>
            <a:ext cx="2395537" cy="2536825"/>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12295" name="Ορθογώνιο 4"/>
          <p:cNvSpPr>
            <a:spLocks noChangeArrowheads="1"/>
          </p:cNvSpPr>
          <p:nvPr/>
        </p:nvSpPr>
        <p:spPr bwMode="auto">
          <a:xfrm>
            <a:off x="5399088" y="3384550"/>
            <a:ext cx="2395537" cy="368300"/>
          </a:xfrm>
          <a:prstGeom prst="rect">
            <a:avLst/>
          </a:prstGeom>
          <a:solidFill>
            <a:srgbClr val="604A7B"/>
          </a:solidFill>
          <a:ln w="19050">
            <a:solidFill>
              <a:schemeClr val="accent4">
                <a:lumMod val="75000"/>
              </a:schemeClr>
            </a:solidFill>
            <a:miter lim="800000"/>
            <a:headEnd/>
            <a:tailEnd/>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altLang="el-GR">
                <a:solidFill>
                  <a:srgbClr val="FFFFFF"/>
                </a:solidFill>
                <a:latin typeface="+mn-lt"/>
              </a:rPr>
              <a:t>Τελάρα κεντήματος </a:t>
            </a:r>
          </a:p>
        </p:txBody>
      </p:sp>
      <p:sp>
        <p:nvSpPr>
          <p:cNvPr id="12296" name="Rectangle 8"/>
          <p:cNvSpPr>
            <a:spLocks noChangeArrowheads="1"/>
          </p:cNvSpPr>
          <p:nvPr/>
        </p:nvSpPr>
        <p:spPr bwMode="auto">
          <a:xfrm rot="-5400000">
            <a:off x="6450287" y="2053059"/>
            <a:ext cx="31823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dirty="0">
                <a:solidFill>
                  <a:srgbClr val="595959"/>
                </a:solidFill>
                <a:latin typeface="Calibri" pitchFamily="34" charset="0"/>
              </a:rPr>
              <a:t>“</a:t>
            </a:r>
            <a:r>
              <a:rPr lang="en-US" altLang="el-GR" sz="1200" dirty="0">
                <a:solidFill>
                  <a:srgbClr val="000000"/>
                </a:solidFill>
                <a:latin typeface="Calibri" pitchFamily="34" charset="0"/>
                <a:hlinkClick r:id="rId5"/>
              </a:rPr>
              <a:t>Paper Airplane Embroidery Hoop Art</a:t>
            </a:r>
            <a:r>
              <a:rPr lang="en-US" altLang="el-GR" sz="1200" dirty="0">
                <a:solidFill>
                  <a:srgbClr val="595959"/>
                </a:solidFill>
                <a:latin typeface="Calibri" pitchFamily="34" charset="0"/>
              </a:rPr>
              <a:t>”,</a:t>
            </a:r>
            <a:r>
              <a:rPr lang="el-GR" altLang="el-GR" sz="1200" dirty="0">
                <a:solidFill>
                  <a:srgbClr val="595959"/>
                </a:solidFill>
                <a:latin typeface="Calibri" pitchFamily="34" charset="0"/>
              </a:rPr>
              <a:t> </a:t>
            </a:r>
            <a:r>
              <a:rPr lang="el-GR" altLang="el-GR" sz="1200" dirty="0" smtClean="0">
                <a:solidFill>
                  <a:srgbClr val="595959"/>
                </a:solidFill>
                <a:latin typeface="Calibri" pitchFamily="34" charset="0"/>
              </a:rPr>
              <a:t>από</a:t>
            </a:r>
            <a:r>
              <a:rPr lang="en-US" altLang="el-GR" sz="1200" dirty="0" smtClean="0">
                <a:solidFill>
                  <a:srgbClr val="595959"/>
                </a:solidFill>
                <a:latin typeface="Calibri" pitchFamily="34" charset="0"/>
              </a:rPr>
              <a:t> </a:t>
            </a:r>
            <a:r>
              <a:rPr lang="en-US" altLang="el-GR" sz="1200" dirty="0">
                <a:solidFill>
                  <a:srgbClr val="000000"/>
                </a:solidFill>
                <a:latin typeface="Calibri" pitchFamily="34" charset="0"/>
                <a:hlinkClick r:id="rId5"/>
              </a:rPr>
              <a:t>Hey Paul Studios</a:t>
            </a:r>
            <a:r>
              <a:rPr lang="el-GR" altLang="el-GR" sz="1200" dirty="0">
                <a:solidFill>
                  <a:srgbClr val="000000"/>
                </a:solidFill>
                <a:latin typeface="Calibri" pitchFamily="34" charset="0"/>
                <a:hlinkClick r:id="rId5"/>
              </a:rPr>
              <a:t> </a:t>
            </a:r>
            <a:r>
              <a:rPr lang="el-GR" altLang="el-GR" sz="1200" dirty="0" smtClean="0">
                <a:solidFill>
                  <a:srgbClr val="595959"/>
                </a:solidFill>
                <a:latin typeface="Calibri" pitchFamily="34" charset="0"/>
              </a:rPr>
              <a:t>διαθέσιμο με άδεια</a:t>
            </a:r>
            <a:r>
              <a:rPr lang="en-US" altLang="el-GR" sz="1200" dirty="0" smtClean="0">
                <a:solidFill>
                  <a:srgbClr val="595959"/>
                </a:solidFill>
                <a:latin typeface="Calibri" pitchFamily="34" charset="0"/>
              </a:rPr>
              <a:t> </a:t>
            </a:r>
            <a:r>
              <a:rPr lang="en-US" altLang="el-GR" sz="1200" dirty="0">
                <a:solidFill>
                  <a:srgbClr val="000000"/>
                </a:solidFill>
                <a:latin typeface="Calibri" pitchFamily="34" charset="0"/>
                <a:hlinkClick r:id="rId6"/>
              </a:rPr>
              <a:t>CC BY 2.0</a:t>
            </a:r>
            <a:endParaRPr lang="en-US" altLang="el-GR" sz="1200" dirty="0">
              <a:solidFill>
                <a:srgbClr val="000000"/>
              </a:solidFill>
              <a:latin typeface="Calibri" pitchFamily="34" charset="0"/>
            </a:endParaRPr>
          </a:p>
        </p:txBody>
      </p:sp>
      <p:pic>
        <p:nvPicPr>
          <p:cNvPr id="13318" name="Picture 6" descr="Βελόνες για κέντημα&#10;"/>
          <p:cNvPicPr>
            <a:picLocks noChangeAspect="1" noChangeArrowheads="1"/>
          </p:cNvPicPr>
          <p:nvPr/>
        </p:nvPicPr>
        <p:blipFill rotWithShape="1">
          <a:blip r:embed="rId7"/>
          <a:srcRect l="36418" t="4514" r="27165" b="4308"/>
          <a:stretch/>
        </p:blipFill>
        <p:spPr bwMode="auto">
          <a:xfrm>
            <a:off x="1050925" y="3963988"/>
            <a:ext cx="1447800" cy="2716212"/>
          </a:xfrm>
          <a:prstGeom prst="rect">
            <a:avLst/>
          </a:prstGeom>
          <a:ln>
            <a:solidFill>
              <a:schemeClr val="accent4">
                <a:lumMod val="60000"/>
                <a:lumOff val="40000"/>
              </a:schemeClr>
            </a:solidFill>
          </a:ln>
          <a:effectLst/>
          <a:extLst>
            <a:ext uri="{909E8E84-426E-40DD-AFC4-6F175D3DCCD1}">
              <a14:hiddenFill xmlns:a14="http://schemas.microsoft.com/office/drawing/2010/main">
                <a:solidFill>
                  <a:srgbClr val="FFFFFF"/>
                </a:solidFill>
              </a14:hiddenFill>
            </a:ext>
          </a:extLst>
        </p:spPr>
      </p:pic>
      <p:sp>
        <p:nvSpPr>
          <p:cNvPr id="12298" name="9 - TextBox"/>
          <p:cNvSpPr txBox="1">
            <a:spLocks noChangeArrowheads="1"/>
          </p:cNvSpPr>
          <p:nvPr/>
        </p:nvSpPr>
        <p:spPr bwMode="auto">
          <a:xfrm rot="-5400000">
            <a:off x="-497681" y="5133181"/>
            <a:ext cx="2724150" cy="369888"/>
          </a:xfrm>
          <a:prstGeom prst="rect">
            <a:avLst/>
          </a:prstGeom>
          <a:solidFill>
            <a:srgbClr val="604A7B"/>
          </a:solidFill>
          <a:ln w="9525">
            <a:solidFill>
              <a:schemeClr val="accent4">
                <a:lumMod val="75000"/>
              </a:schemeClr>
            </a:solidFill>
            <a:miter lim="800000"/>
            <a:headEnd/>
            <a:tailEnd/>
          </a:ln>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800">
                <a:solidFill>
                  <a:srgbClr val="FFFFFF"/>
                </a:solidFill>
                <a:latin typeface="+mn-lt"/>
              </a:rPr>
              <a:t>Βελόνες για κέντημα</a:t>
            </a:r>
          </a:p>
        </p:txBody>
      </p:sp>
      <p:sp>
        <p:nvSpPr>
          <p:cNvPr id="12299" name="Rectangle 8"/>
          <p:cNvSpPr>
            <a:spLocks noChangeArrowheads="1"/>
          </p:cNvSpPr>
          <p:nvPr/>
        </p:nvSpPr>
        <p:spPr bwMode="auto">
          <a:xfrm rot="-5400000">
            <a:off x="1571627" y="5102373"/>
            <a:ext cx="23288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dirty="0">
                <a:solidFill>
                  <a:srgbClr val="595959"/>
                </a:solidFill>
                <a:latin typeface="Calibri" pitchFamily="34" charset="0"/>
              </a:rPr>
              <a:t>“</a:t>
            </a:r>
            <a:r>
              <a:rPr lang="en-US" altLang="el-GR" sz="1200" dirty="0">
                <a:solidFill>
                  <a:srgbClr val="000000"/>
                </a:solidFill>
                <a:latin typeface="Calibri" pitchFamily="34" charset="0"/>
                <a:hlinkClick r:id="rId8"/>
              </a:rPr>
              <a:t>Embroidery</a:t>
            </a:r>
            <a:r>
              <a:rPr lang="en-US" altLang="el-GR" sz="1200" dirty="0">
                <a:solidFill>
                  <a:srgbClr val="595959"/>
                </a:solidFill>
                <a:latin typeface="Calibri" pitchFamily="34" charset="0"/>
              </a:rPr>
              <a:t>”,</a:t>
            </a:r>
            <a:r>
              <a:rPr lang="el-GR" altLang="el-GR" sz="1200" dirty="0">
                <a:solidFill>
                  <a:srgbClr val="595959"/>
                </a:solidFill>
                <a:latin typeface="Calibri" pitchFamily="34" charset="0"/>
              </a:rPr>
              <a:t> </a:t>
            </a:r>
            <a:r>
              <a:rPr lang="el-GR" altLang="el-GR" sz="1200" dirty="0" smtClean="0">
                <a:solidFill>
                  <a:srgbClr val="595959"/>
                </a:solidFill>
                <a:latin typeface="Calibri" pitchFamily="34" charset="0"/>
              </a:rPr>
              <a:t>από</a:t>
            </a:r>
            <a:r>
              <a:rPr lang="en-US" altLang="el-GR" sz="1200" dirty="0" smtClean="0">
                <a:solidFill>
                  <a:srgbClr val="595959"/>
                </a:solidFill>
                <a:latin typeface="Calibri" pitchFamily="34" charset="0"/>
              </a:rPr>
              <a:t> </a:t>
            </a:r>
            <a:r>
              <a:rPr lang="en-US" altLang="el-GR" sz="1200" dirty="0">
                <a:solidFill>
                  <a:srgbClr val="000000"/>
                </a:solidFill>
                <a:latin typeface="Calibri" pitchFamily="34" charset="0"/>
                <a:hlinkClick r:id="rId8"/>
              </a:rPr>
              <a:t>Hans Splinter</a:t>
            </a:r>
            <a:r>
              <a:rPr lang="el-GR" altLang="el-GR" sz="1200" dirty="0">
                <a:solidFill>
                  <a:srgbClr val="000000"/>
                </a:solidFill>
                <a:latin typeface="Calibri" pitchFamily="34" charset="0"/>
              </a:rPr>
              <a:t> </a:t>
            </a:r>
            <a:r>
              <a:rPr lang="el-GR" altLang="el-GR" sz="1200" dirty="0" smtClean="0">
                <a:solidFill>
                  <a:srgbClr val="595959"/>
                </a:solidFill>
                <a:latin typeface="Calibri" pitchFamily="34" charset="0"/>
              </a:rPr>
              <a:t>διαθέσιμο με άδεια</a:t>
            </a:r>
            <a:r>
              <a:rPr lang="en-US" altLang="el-GR" sz="1200" dirty="0" smtClean="0">
                <a:solidFill>
                  <a:srgbClr val="595959"/>
                </a:solidFill>
                <a:latin typeface="Calibri" pitchFamily="34" charset="0"/>
              </a:rPr>
              <a:t> </a:t>
            </a:r>
            <a:r>
              <a:rPr lang="en-US" altLang="el-GR" sz="1200" dirty="0">
                <a:solidFill>
                  <a:srgbClr val="000000"/>
                </a:solidFill>
                <a:latin typeface="Calibri" pitchFamily="34" charset="0"/>
                <a:hlinkClick r:id="rId9"/>
              </a:rPr>
              <a:t>CC BY-ND 2.0</a:t>
            </a:r>
            <a:endParaRPr lang="en-US" altLang="el-GR" sz="1200" dirty="0">
              <a:solidFill>
                <a:srgbClr val="000000"/>
              </a:solidFill>
              <a:latin typeface="Calibri" pitchFamily="34" charset="0"/>
            </a:endParaRPr>
          </a:p>
        </p:txBody>
      </p:sp>
      <p:pic>
        <p:nvPicPr>
          <p:cNvPr id="19461" name="Picture 14" descr="Τελάρο κεντήματος&#10;"/>
          <p:cNvPicPr>
            <a:picLocks noChangeAspect="1" noChangeArrowheads="1"/>
          </p:cNvPicPr>
          <p:nvPr/>
        </p:nvPicPr>
        <p:blipFill>
          <a:blip r:embed="rId10"/>
          <a:srcRect/>
          <a:stretch>
            <a:fillRect/>
          </a:stretch>
        </p:blipFill>
        <p:spPr bwMode="auto">
          <a:xfrm>
            <a:off x="4592638" y="4170363"/>
            <a:ext cx="3251200" cy="2168525"/>
          </a:xfrm>
          <a:prstGeom prst="rect">
            <a:avLst/>
          </a:prstGeom>
          <a:ln w="9525">
            <a:solidFill>
              <a:schemeClr val="accent4">
                <a:lumMod val="60000"/>
                <a:lumOff val="40000"/>
              </a:schemeClr>
            </a:solidFill>
            <a:miter lim="800000"/>
            <a:headEnd/>
            <a:tailEnd/>
          </a:ln>
          <a:effectLst/>
          <a:extLst>
            <a:ext uri="{909E8E84-426E-40DD-AFC4-6F175D3DCCD1}">
              <a14:hiddenFill xmlns:a14="http://schemas.microsoft.com/office/drawing/2010/main">
                <a:solidFill>
                  <a:srgbClr val="FFFFFF"/>
                </a:solidFill>
              </a14:hiddenFill>
            </a:ext>
          </a:extLst>
        </p:spPr>
      </p:pic>
      <p:sp>
        <p:nvSpPr>
          <p:cNvPr id="12301" name="10 - TextBox"/>
          <p:cNvSpPr txBox="1">
            <a:spLocks noChangeArrowheads="1"/>
          </p:cNvSpPr>
          <p:nvPr/>
        </p:nvSpPr>
        <p:spPr bwMode="auto">
          <a:xfrm>
            <a:off x="4592638" y="6313488"/>
            <a:ext cx="3251200" cy="368300"/>
          </a:xfrm>
          <a:prstGeom prst="rect">
            <a:avLst/>
          </a:prstGeom>
          <a:solidFill>
            <a:srgbClr val="604A7B"/>
          </a:solidFill>
          <a:ln w="19050">
            <a:solidFill>
              <a:schemeClr val="accent4">
                <a:lumMod val="75000"/>
              </a:schemeClr>
            </a:solidFill>
            <a:miter lim="800000"/>
            <a:headEnd/>
            <a:tailEnd/>
          </a:ln>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800">
                <a:solidFill>
                  <a:srgbClr val="FFFFFF"/>
                </a:solidFill>
                <a:latin typeface="+mn-lt"/>
              </a:rPr>
              <a:t>Τελάρο κεντήματος</a:t>
            </a:r>
          </a:p>
        </p:txBody>
      </p:sp>
      <p:sp>
        <p:nvSpPr>
          <p:cNvPr id="12302" name="Rectangle 8"/>
          <p:cNvSpPr>
            <a:spLocks noChangeArrowheads="1"/>
          </p:cNvSpPr>
          <p:nvPr/>
        </p:nvSpPr>
        <p:spPr bwMode="auto">
          <a:xfrm rot="-5400000">
            <a:off x="6721477" y="5141430"/>
            <a:ext cx="27162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l-GR" sz="1200" dirty="0">
                <a:solidFill>
                  <a:srgbClr val="595959"/>
                </a:solidFill>
                <a:latin typeface="Calibri" pitchFamily="34" charset="0"/>
              </a:rPr>
              <a:t>“</a:t>
            </a:r>
            <a:r>
              <a:rPr lang="en-US" altLang="el-GR" sz="1200" dirty="0">
                <a:solidFill>
                  <a:srgbClr val="000000"/>
                </a:solidFill>
                <a:latin typeface="Calibri" pitchFamily="34" charset="0"/>
                <a:hlinkClick r:id="rId11"/>
              </a:rPr>
              <a:t>sewing needles</a:t>
            </a:r>
            <a:r>
              <a:rPr lang="en-US" altLang="el-GR" sz="1200" dirty="0">
                <a:solidFill>
                  <a:srgbClr val="595959"/>
                </a:solidFill>
                <a:latin typeface="Calibri" pitchFamily="34" charset="0"/>
              </a:rPr>
              <a:t>”,</a:t>
            </a:r>
            <a:r>
              <a:rPr lang="el-GR" altLang="el-GR" sz="1200" dirty="0">
                <a:solidFill>
                  <a:srgbClr val="595959"/>
                </a:solidFill>
                <a:latin typeface="Calibri" pitchFamily="34" charset="0"/>
              </a:rPr>
              <a:t> </a:t>
            </a:r>
            <a:r>
              <a:rPr lang="en-US" altLang="el-GR" sz="1200" dirty="0">
                <a:solidFill>
                  <a:srgbClr val="000000"/>
                </a:solidFill>
                <a:latin typeface="Calibri" pitchFamily="34" charset="0"/>
                <a:hlinkClick r:id="rId12"/>
              </a:rPr>
              <a:t>capl@washjeff.edu</a:t>
            </a:r>
            <a:r>
              <a:rPr lang="el-GR" altLang="el-GR" sz="1200" dirty="0">
                <a:solidFill>
                  <a:srgbClr val="000000"/>
                </a:solidFill>
                <a:latin typeface="Calibri" pitchFamily="34" charset="0"/>
              </a:rPr>
              <a:t> </a:t>
            </a:r>
            <a:r>
              <a:rPr lang="el-GR" altLang="el-GR" sz="1200" dirty="0" smtClean="0">
                <a:solidFill>
                  <a:srgbClr val="595959"/>
                </a:solidFill>
                <a:latin typeface="Calibri" pitchFamily="34" charset="0"/>
              </a:rPr>
              <a:t>διαθέσιμο με άδεια</a:t>
            </a:r>
            <a:r>
              <a:rPr lang="en-US" altLang="el-GR" sz="1200" dirty="0" smtClean="0">
                <a:solidFill>
                  <a:srgbClr val="595959"/>
                </a:solidFill>
                <a:latin typeface="Calibri" pitchFamily="34" charset="0"/>
              </a:rPr>
              <a:t> </a:t>
            </a:r>
            <a:r>
              <a:rPr lang="en-US" altLang="el-GR" sz="1200" dirty="0">
                <a:solidFill>
                  <a:srgbClr val="000000"/>
                </a:solidFill>
                <a:latin typeface="Calibri" pitchFamily="34" charset="0"/>
                <a:hlinkClick r:id="rId13"/>
              </a:rPr>
              <a:t>CC BY-NC-SA 3.0 US</a:t>
            </a:r>
            <a:endParaRPr lang="en-US" altLang="el-GR" sz="1200" dirty="0">
              <a:solidFill>
                <a:srgbClr val="000000"/>
              </a:solidFill>
              <a:latin typeface="Calibri" pitchFamily="34" charset="0"/>
            </a:endParaRPr>
          </a:p>
        </p:txBody>
      </p:sp>
      <p:sp>
        <p:nvSpPr>
          <p:cNvPr id="12303" name="Θέση αριθμού διαφάνειας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11F5768-9222-4D72-8F40-AF45C6AB2D6E}" type="slidenum">
              <a:rPr lang="el-GR" altLang="el-GR">
                <a:solidFill>
                  <a:srgbClr val="000000"/>
                </a:solidFill>
              </a:rPr>
              <a:pPr eaLnBrk="1" hangingPunct="1"/>
              <a:t>6</a:t>
            </a:fld>
            <a:endParaRPr lang="el-GR" altLang="el-GR">
              <a:solidFill>
                <a:srgbClr val="000000"/>
              </a:solidFill>
            </a:endParaRPr>
          </a:p>
        </p:txBody>
      </p:sp>
    </p:spTree>
    <p:extLst>
      <p:ext uri="{BB962C8B-B14F-4D97-AF65-F5344CB8AC3E}">
        <p14:creationId xmlns:p14="http://schemas.microsoft.com/office/powerpoint/2010/main" val="13400841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Τίτλος 1"/>
          <p:cNvSpPr>
            <a:spLocks noGrp="1"/>
          </p:cNvSpPr>
          <p:nvPr>
            <p:ph type="title"/>
          </p:nvPr>
        </p:nvSpPr>
        <p:spPr/>
        <p:txBody>
          <a:bodyPr/>
          <a:lstStyle/>
          <a:p>
            <a:r>
              <a:rPr lang="el-GR" altLang="el-GR" smtClean="0">
                <a:solidFill>
                  <a:srgbClr val="604A7B"/>
                </a:solidFill>
              </a:rPr>
              <a:t>Κεντητική</a:t>
            </a:r>
            <a:r>
              <a:rPr lang="en-US" altLang="el-GR" smtClean="0">
                <a:solidFill>
                  <a:srgbClr val="604A7B"/>
                </a:solidFill>
              </a:rPr>
              <a:t> </a:t>
            </a:r>
            <a:r>
              <a:rPr lang="el-GR" altLang="el-GR" sz="3200" b="0" smtClean="0">
                <a:solidFill>
                  <a:srgbClr val="604A7B"/>
                </a:solidFill>
              </a:rPr>
              <a:t>(3 από 3)</a:t>
            </a:r>
            <a:endParaRPr lang="el-GR" altLang="el-GR" smtClean="0">
              <a:solidFill>
                <a:srgbClr val="604A7B"/>
              </a:solidFill>
            </a:endParaRPr>
          </a:p>
        </p:txBody>
      </p:sp>
      <p:sp>
        <p:nvSpPr>
          <p:cNvPr id="13315" name="2 - Θέση περιεχομένου"/>
          <p:cNvSpPr>
            <a:spLocks noGrp="1"/>
          </p:cNvSpPr>
          <p:nvPr>
            <p:ph idx="1"/>
          </p:nvPr>
        </p:nvSpPr>
        <p:spPr/>
        <p:txBody>
          <a:bodyPr/>
          <a:lstStyle/>
          <a:p>
            <a:pPr>
              <a:lnSpc>
                <a:spcPct val="150000"/>
              </a:lnSpc>
              <a:spcBef>
                <a:spcPts val="1200"/>
              </a:spcBef>
            </a:pPr>
            <a:r>
              <a:rPr lang="el-GR" altLang="el-GR" sz="2400" smtClean="0">
                <a:cs typeface="Arial" charset="0"/>
              </a:rPr>
              <a:t>Τα πρωιμότερα σωζόμενα δείγματα προέρχονται από τον τάφο του Τουθμοσί του </a:t>
            </a:r>
            <a:r>
              <a:rPr lang="en-US" altLang="el-GR" sz="2400" smtClean="0">
                <a:cs typeface="Arial" charset="0"/>
              </a:rPr>
              <a:t>IV</a:t>
            </a:r>
            <a:r>
              <a:rPr lang="el-GR" altLang="el-GR" sz="2400" smtClean="0">
                <a:cs typeface="Arial" charset="0"/>
              </a:rPr>
              <a:t> και χρονολογούνται στο 1412 -1364 π.Χ.</a:t>
            </a:r>
            <a:r>
              <a:rPr lang="en-US" altLang="el-GR" sz="2400" smtClean="0">
                <a:cs typeface="Arial" charset="0"/>
              </a:rPr>
              <a:t> ,</a:t>
            </a:r>
            <a:endParaRPr lang="el-GR" altLang="el-GR" sz="2400" smtClean="0">
              <a:cs typeface="Arial" charset="0"/>
            </a:endParaRPr>
          </a:p>
          <a:p>
            <a:pPr>
              <a:lnSpc>
                <a:spcPct val="150000"/>
              </a:lnSpc>
              <a:spcBef>
                <a:spcPts val="1200"/>
              </a:spcBef>
            </a:pPr>
            <a:r>
              <a:rPr lang="el-GR" altLang="el-GR" sz="2400" smtClean="0">
                <a:cs typeface="Arial" charset="0"/>
              </a:rPr>
              <a:t>Στην Κίνα σώζονται δείγματα που χρονολογούνται στον 4</a:t>
            </a:r>
            <a:r>
              <a:rPr lang="el-GR" altLang="el-GR" sz="2400" baseline="30000" smtClean="0">
                <a:cs typeface="Arial" charset="0"/>
              </a:rPr>
              <a:t>ο</a:t>
            </a:r>
            <a:r>
              <a:rPr lang="el-GR" altLang="el-GR" sz="2400" smtClean="0">
                <a:cs typeface="Arial" charset="0"/>
              </a:rPr>
              <a:t> π.Χ. Αιώνα</a:t>
            </a:r>
            <a:r>
              <a:rPr lang="en-US" altLang="el-GR" sz="2400" smtClean="0">
                <a:cs typeface="Arial" charset="0"/>
              </a:rPr>
              <a:t>,</a:t>
            </a:r>
            <a:endParaRPr lang="el-GR" altLang="el-GR" sz="2400" smtClean="0">
              <a:cs typeface="Arial" charset="0"/>
            </a:endParaRPr>
          </a:p>
          <a:p>
            <a:pPr>
              <a:lnSpc>
                <a:spcPct val="150000"/>
              </a:lnSpc>
              <a:spcBef>
                <a:spcPts val="1200"/>
              </a:spcBef>
            </a:pPr>
            <a:r>
              <a:rPr lang="el-GR" altLang="el-GR" sz="2400" smtClean="0">
                <a:cs typeface="Arial" charset="0"/>
              </a:rPr>
              <a:t>Στην Ευρώπη σώζονται δείγματα από τον 8</a:t>
            </a:r>
            <a:r>
              <a:rPr lang="el-GR" altLang="el-GR" sz="2400" baseline="30000" smtClean="0">
                <a:cs typeface="Arial" charset="0"/>
              </a:rPr>
              <a:t>ο</a:t>
            </a:r>
            <a:r>
              <a:rPr lang="el-GR" altLang="el-GR" sz="2400" smtClean="0">
                <a:cs typeface="Arial" charset="0"/>
              </a:rPr>
              <a:t> μ.Χ. αιώνα.</a:t>
            </a:r>
          </a:p>
        </p:txBody>
      </p:sp>
      <p:sp>
        <p:nvSpPr>
          <p:cNvPr id="13316" name="Θέση αριθμού διαφάνειας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DFC74EE6-9CEF-48D0-A845-6B2F109357B2}" type="slidenum">
              <a:rPr lang="el-GR" altLang="el-GR">
                <a:solidFill>
                  <a:srgbClr val="000000"/>
                </a:solidFill>
              </a:rPr>
              <a:pPr eaLnBrk="1" hangingPunct="1"/>
              <a:t>7</a:t>
            </a:fld>
            <a:endParaRPr lang="el-GR" altLang="el-GR">
              <a:solidFill>
                <a:srgbClr val="000000"/>
              </a:solidFill>
            </a:endParaRPr>
          </a:p>
        </p:txBody>
      </p:sp>
    </p:spTree>
    <p:extLst>
      <p:ext uri="{BB962C8B-B14F-4D97-AF65-F5344CB8AC3E}">
        <p14:creationId xmlns:p14="http://schemas.microsoft.com/office/powerpoint/2010/main" val="39882951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Τίτλος 2"/>
          <p:cNvSpPr>
            <a:spLocks noGrp="1"/>
          </p:cNvSpPr>
          <p:nvPr>
            <p:ph type="title"/>
          </p:nvPr>
        </p:nvSpPr>
        <p:spPr/>
        <p:txBody>
          <a:bodyPr/>
          <a:lstStyle/>
          <a:p>
            <a:r>
              <a:rPr lang="el-GR" altLang="el-GR" smtClean="0">
                <a:solidFill>
                  <a:srgbClr val="604A7B"/>
                </a:solidFill>
              </a:rPr>
              <a:t>Είδη κεντήματος (Ελλάδα)</a:t>
            </a:r>
            <a:r>
              <a:rPr lang="en-US" altLang="el-GR" smtClean="0">
                <a:solidFill>
                  <a:srgbClr val="604A7B"/>
                </a:solidFill>
              </a:rPr>
              <a:t> </a:t>
            </a:r>
            <a:r>
              <a:rPr lang="el-GR" altLang="el-GR" sz="3200" b="0" smtClean="0">
                <a:solidFill>
                  <a:srgbClr val="604A7B"/>
                </a:solidFill>
              </a:rPr>
              <a:t>(1 από 2)</a:t>
            </a:r>
          </a:p>
        </p:txBody>
      </p:sp>
      <p:sp>
        <p:nvSpPr>
          <p:cNvPr id="21507" name="2 - Θέση περιεχομένου"/>
          <p:cNvSpPr>
            <a:spLocks noGrp="1"/>
          </p:cNvSpPr>
          <p:nvPr>
            <p:ph idx="1"/>
          </p:nvPr>
        </p:nvSpPr>
        <p:spPr/>
        <p:txBody>
          <a:bodyPr rtlCol="0">
            <a:normAutofit lnSpcReduction="10000"/>
          </a:bodyPr>
          <a:lstStyle/>
          <a:p>
            <a:pPr fontAlgn="auto">
              <a:lnSpc>
                <a:spcPct val="120000"/>
              </a:lnSpc>
              <a:spcBef>
                <a:spcPts val="1200"/>
              </a:spcBef>
              <a:spcAft>
                <a:spcPts val="0"/>
              </a:spcAft>
              <a:buFont typeface="Arial" pitchFamily="34" charset="0"/>
              <a:buChar char="•"/>
              <a:defRPr/>
            </a:pPr>
            <a:r>
              <a:rPr lang="el-GR" altLang="el-GR" sz="2400" dirty="0" smtClean="0">
                <a:cs typeface="Arial" charset="0"/>
              </a:rPr>
              <a:t>Ανάλογα με τα </a:t>
            </a:r>
            <a:r>
              <a:rPr lang="el-GR" altLang="el-GR" sz="2400" b="1" dirty="0" smtClean="0">
                <a:cs typeface="Arial" charset="0"/>
              </a:rPr>
              <a:t>υλικά</a:t>
            </a:r>
            <a:r>
              <a:rPr lang="el-GR" altLang="el-GR" sz="2400" dirty="0" smtClean="0">
                <a:cs typeface="Arial" charset="0"/>
              </a:rPr>
              <a:t> που χρησιμοποιούνται τα κεντήματα χωρίζονται σε: </a:t>
            </a:r>
          </a:p>
          <a:p>
            <a:pPr lvl="1" indent="-360000" fontAlgn="auto">
              <a:lnSpc>
                <a:spcPct val="120000"/>
              </a:lnSpc>
              <a:spcBef>
                <a:spcPts val="1200"/>
              </a:spcBef>
              <a:spcAft>
                <a:spcPts val="0"/>
              </a:spcAft>
              <a:buFont typeface="Arial" pitchFamily="34" charset="0"/>
              <a:buChar char="–"/>
              <a:defRPr/>
            </a:pPr>
            <a:r>
              <a:rPr lang="el-GR" altLang="el-GR" sz="2400" u="sng" dirty="0" smtClean="0">
                <a:cs typeface="Arial" charset="0"/>
              </a:rPr>
              <a:t>Χρωματιστά</a:t>
            </a:r>
            <a:r>
              <a:rPr lang="el-GR" altLang="el-GR" sz="2400" i="1" dirty="0" smtClean="0">
                <a:cs typeface="Arial" charset="0"/>
              </a:rPr>
              <a:t>: </a:t>
            </a:r>
            <a:r>
              <a:rPr lang="el-GR" altLang="el-GR" sz="2400" dirty="0" smtClean="0">
                <a:cs typeface="Arial" charset="0"/>
              </a:rPr>
              <a:t>χρήση βαμμένων νημάτων,</a:t>
            </a:r>
          </a:p>
          <a:p>
            <a:pPr lvl="1" indent="-360000" fontAlgn="auto">
              <a:lnSpc>
                <a:spcPct val="120000"/>
              </a:lnSpc>
              <a:spcBef>
                <a:spcPts val="1200"/>
              </a:spcBef>
              <a:spcAft>
                <a:spcPts val="0"/>
              </a:spcAft>
              <a:buFont typeface="Arial" pitchFamily="34" charset="0"/>
              <a:buChar char="–"/>
              <a:defRPr/>
            </a:pPr>
            <a:r>
              <a:rPr lang="el-GR" altLang="el-GR" sz="2400" u="sng" dirty="0" smtClean="0">
                <a:cs typeface="Arial" charset="0"/>
              </a:rPr>
              <a:t>Λευκά</a:t>
            </a:r>
            <a:r>
              <a:rPr lang="el-GR" altLang="el-GR" sz="2400" dirty="0" smtClean="0">
                <a:cs typeface="Arial" charset="0"/>
              </a:rPr>
              <a:t> (</a:t>
            </a:r>
            <a:r>
              <a:rPr lang="el-GR" altLang="el-GR" sz="2400" dirty="0" err="1" smtClean="0">
                <a:cs typeface="Arial" charset="0"/>
              </a:rPr>
              <a:t>ασπροκεντήματα</a:t>
            </a:r>
            <a:r>
              <a:rPr lang="el-GR" altLang="el-GR" sz="2400" dirty="0" smtClean="0">
                <a:cs typeface="Arial" charset="0"/>
              </a:rPr>
              <a:t>): χρήση λευκών μεταξωτών ή βαμβακερών νημάτων,</a:t>
            </a:r>
          </a:p>
          <a:p>
            <a:pPr lvl="1" indent="-360000" fontAlgn="auto">
              <a:lnSpc>
                <a:spcPct val="120000"/>
              </a:lnSpc>
              <a:spcBef>
                <a:spcPts val="1200"/>
              </a:spcBef>
              <a:spcAft>
                <a:spcPts val="0"/>
              </a:spcAft>
              <a:buFont typeface="Arial" pitchFamily="34" charset="0"/>
              <a:buChar char="–"/>
              <a:defRPr/>
            </a:pPr>
            <a:r>
              <a:rPr lang="el-GR" altLang="el-GR" sz="2400" u="sng" dirty="0" smtClean="0">
                <a:cs typeface="Arial" charset="0"/>
              </a:rPr>
              <a:t>Χρυσοκέντητα</a:t>
            </a:r>
            <a:r>
              <a:rPr lang="el-GR" altLang="el-GR" sz="2400" dirty="0" smtClean="0">
                <a:cs typeface="Arial" charset="0"/>
              </a:rPr>
              <a:t>: χρήση μεταλλικών νημάτων, χρυσών και αργυρών κλπ.</a:t>
            </a:r>
          </a:p>
          <a:p>
            <a:pPr marL="363538" indent="0" algn="just" fontAlgn="auto">
              <a:lnSpc>
                <a:spcPct val="120000"/>
              </a:lnSpc>
              <a:spcBef>
                <a:spcPts val="1200"/>
              </a:spcBef>
              <a:spcAft>
                <a:spcPts val="0"/>
              </a:spcAft>
              <a:buFont typeface="Arial" charset="0"/>
              <a:buNone/>
              <a:defRPr/>
            </a:pPr>
            <a:r>
              <a:rPr lang="el-GR" altLang="el-GR" sz="2400" dirty="0" smtClean="0">
                <a:cs typeface="Arial" charset="0"/>
              </a:rPr>
              <a:t>Οι δύο πρώτες κατηγορίες αποτελούν γυναικεία οικιακή χειροτεχνία, ενώ η τρίτη αποτελεί συνήθως οργανωμένη αντρική χειροτεχνία. </a:t>
            </a:r>
          </a:p>
        </p:txBody>
      </p:sp>
      <p:sp>
        <p:nvSpPr>
          <p:cNvPr id="1434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6A87947-E8BF-41DC-A8A0-B1B40C6D822B}" type="slidenum">
              <a:rPr lang="el-GR" altLang="el-GR">
                <a:solidFill>
                  <a:srgbClr val="000000"/>
                </a:solidFill>
              </a:rPr>
              <a:pPr eaLnBrk="1" hangingPunct="1"/>
              <a:t>8</a:t>
            </a:fld>
            <a:endParaRPr lang="el-GR" altLang="el-GR">
              <a:solidFill>
                <a:srgbClr val="000000"/>
              </a:solidFill>
            </a:endParaRPr>
          </a:p>
        </p:txBody>
      </p:sp>
    </p:spTree>
    <p:extLst>
      <p:ext uri="{BB962C8B-B14F-4D97-AF65-F5344CB8AC3E}">
        <p14:creationId xmlns:p14="http://schemas.microsoft.com/office/powerpoint/2010/main" val="30247333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c964b92450fa5ad1f2834db2bee0e0ecc5863e2b"/>
</p:tagLst>
</file>

<file path=ppt/theme/theme1.xml><?xml version="1.0" encoding="utf-8"?>
<a:theme xmlns:a="http://schemas.openxmlformats.org/drawingml/2006/main" name="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9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59</TotalTime>
  <Words>3490</Words>
  <Application>Microsoft Office PowerPoint</Application>
  <PresentationFormat>On-screen Show (4:3)</PresentationFormat>
  <Paragraphs>351</Paragraphs>
  <Slides>54</Slides>
  <Notes>14</Notes>
  <HiddenSlides>0</HiddenSlides>
  <MMClips>0</MMClips>
  <ScaleCrop>false</ScaleCrop>
  <HeadingPairs>
    <vt:vector size="4" baseType="variant">
      <vt:variant>
        <vt:lpstr>Theme</vt:lpstr>
      </vt:variant>
      <vt:variant>
        <vt:i4>2</vt:i4>
      </vt:variant>
      <vt:variant>
        <vt:lpstr>Slide Titles</vt:lpstr>
      </vt:variant>
      <vt:variant>
        <vt:i4>54</vt:i4>
      </vt:variant>
    </vt:vector>
  </HeadingPairs>
  <TitlesOfParts>
    <vt:vector size="56" baseType="lpstr">
      <vt:lpstr>template</vt:lpstr>
      <vt:lpstr>OC_template_updated</vt:lpstr>
      <vt:lpstr>Συντήρηση Υφάσματος (Θ)</vt:lpstr>
      <vt:lpstr>Διακόσμηση υφασμάτων </vt:lpstr>
      <vt:lpstr>Βαφική (1 από 3)</vt:lpstr>
      <vt:lpstr>Βαφική (2 από 3)</vt:lpstr>
      <vt:lpstr>Βαφική (3 από 3)</vt:lpstr>
      <vt:lpstr>Κεντητική (1 από 3)</vt:lpstr>
      <vt:lpstr>Κεντητική (2 από 3)</vt:lpstr>
      <vt:lpstr>Κεντητική (3 από 3)</vt:lpstr>
      <vt:lpstr>Είδη κεντήματος (Ελλάδα) (1 από 2)</vt:lpstr>
      <vt:lpstr>Είδη κεντήματος (Ελλάδα) (2 από 2)</vt:lpstr>
      <vt:lpstr>Χρυσοκεντητική (1 από 4) </vt:lpstr>
      <vt:lpstr>Χρυσοκεντητική (2 από 4) </vt:lpstr>
      <vt:lpstr>Χρυσοκεντητική (3 από 4) </vt:lpstr>
      <vt:lpstr>Χρυσοκεντητική (4 από 4) </vt:lpstr>
      <vt:lpstr>Τύπωμα υφασμάτων</vt:lpstr>
      <vt:lpstr>Εγχάρακτες ξύλινες σφραγίδες (1 από 2)</vt:lpstr>
      <vt:lpstr>Εγχάρακτες ξύλινες σφραγίδες (2 από 2)</vt:lpstr>
      <vt:lpstr>Εγχάρακτοι χάλκινοι κύλινδροι (1 από 3)</vt:lpstr>
      <vt:lpstr>Εγχάρακτοι χάλκινοι κύλινδροι (2 από 3)</vt:lpstr>
      <vt:lpstr>Εγχάρακτοι χάλκινοι κύλινδροι (3 από 3)</vt:lpstr>
      <vt:lpstr>Μεταξοτυπία (1 από 2)</vt:lpstr>
      <vt:lpstr>Μεταξοτυπία (2 από 2)</vt:lpstr>
      <vt:lpstr>Επιλεκτική βαφή (1 από 2)</vt:lpstr>
      <vt:lpstr>Επιλεκτική βαφή (2 από 2)</vt:lpstr>
      <vt:lpstr>Επιλεκτική βαφή νημάτων</vt:lpstr>
      <vt:lpstr>Ikat</vt:lpstr>
      <vt:lpstr>Επιλεκτική αφαίρεση χρώματος (1 από 2) </vt:lpstr>
      <vt:lpstr>Επιλεκτική αφαίρεση χρώματος (2 από 2) </vt:lpstr>
      <vt:lpstr>Διακοσμητικές Υφάνσεις</vt:lpstr>
      <vt:lpstr>Ύφανση Jacquard (1 από 2)</vt:lpstr>
      <vt:lpstr>Ύφανση Jacquard (2 από 2)</vt:lpstr>
      <vt:lpstr>Μπροκάρ (Brocade) (1 από 2)</vt:lpstr>
      <vt:lpstr>Μπροκάρ (Brocade) (2 από 2)</vt:lpstr>
      <vt:lpstr>Δαμασκηνή ύφανση (Damask) (1 από 2)</vt:lpstr>
      <vt:lpstr>Δαμασκηνή ύφανση (Damask) (2 από 2)</vt:lpstr>
      <vt:lpstr>Ύφανση Lampas (1 από 2)</vt:lpstr>
      <vt:lpstr>Ύφανση Lampas (2 από 2)</vt:lpstr>
      <vt:lpstr>Swivel</vt:lpstr>
      <vt:lpstr>Διακοσμητικά φινιρίσματα</vt:lpstr>
      <vt:lpstr>Ρολάρισμα (1 από 2)</vt:lpstr>
      <vt:lpstr>Ρολάρισμα (2 από 2)</vt:lpstr>
      <vt:lpstr>Moiré </vt:lpstr>
      <vt:lpstr>Κολλάρισμα (1 από 3)</vt:lpstr>
      <vt:lpstr>Κολλάρισμα (2 από 3)</vt:lpstr>
      <vt:lpstr>Κολλάρισμα (3 από 3)</vt:lpstr>
      <vt:lpstr>Βιβλιογραφία (1 από 2)</vt:lpstr>
      <vt:lpstr>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Συντήρηση Υφάσματος</dc:title>
  <dc:creator>opencourses@teiath.gr</dc:creator>
  <cp:lastModifiedBy>alex</cp:lastModifiedBy>
  <cp:revision>20</cp:revision>
  <dcterms:created xsi:type="dcterms:W3CDTF">2014-09-29T11:15:37Z</dcterms:created>
  <dcterms:modified xsi:type="dcterms:W3CDTF">2015-02-24T14:22:19Z</dcterms:modified>
</cp:coreProperties>
</file>