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9" r:id="rId1"/>
    <p:sldMasterId id="2147483696" r:id="rId2"/>
    <p:sldMasterId id="2147483684" r:id="rId3"/>
    <p:sldMasterId id="214748370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71" r:id="rId6"/>
    <p:sldId id="272" r:id="rId7"/>
    <p:sldId id="273" r:id="rId8"/>
    <p:sldId id="274" r:id="rId9"/>
    <p:sldId id="275" r:id="rId10"/>
    <p:sldId id="276" r:id="rId11"/>
    <p:sldId id="257" r:id="rId12"/>
    <p:sldId id="262" r:id="rId13"/>
    <p:sldId id="264" r:id="rId14"/>
    <p:sldId id="267" r:id="rId15"/>
    <p:sldId id="268" r:id="rId16"/>
    <p:sldId id="266" r:id="rId17"/>
    <p:sldId id="261" r:id="rId18"/>
  </p:sldIdLst>
  <p:sldSz cx="9144000" cy="6858000" type="screen4x3"/>
  <p:notesSz cx="7104063" cy="10234613"/>
  <p:custDataLst>
    <p:tags r:id="rId21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C89E"/>
    <a:srgbClr val="404F21"/>
    <a:srgbClr val="004A82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>
        <p:scale>
          <a:sx n="114" d="100"/>
          <a:sy n="114" d="100"/>
        </p:scale>
        <p:origin x="-17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126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815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796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light-lines-colors-powerpoint-backgrounds-light-lines-colors-design.jp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2538"/>
            <a:ext cx="9174051" cy="68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2"/>
          <p:cNvSpPr/>
          <p:nvPr userDrawn="1"/>
        </p:nvSpPr>
        <p:spPr>
          <a:xfrm>
            <a:off x="251520" y="-22538"/>
            <a:ext cx="8712968" cy="6880538"/>
          </a:xfrm>
          <a:prstGeom prst="roundRect">
            <a:avLst>
              <a:gd name="adj" fmla="val 242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0" name="Rectangle 3"/>
          <p:cNvSpPr/>
          <p:nvPr userDrawn="1"/>
        </p:nvSpPr>
        <p:spPr>
          <a:xfrm>
            <a:off x="0" y="0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Rectangle 3"/>
          <p:cNvSpPr/>
          <p:nvPr userDrawn="1"/>
        </p:nvSpPr>
        <p:spPr>
          <a:xfrm>
            <a:off x="0" y="-22538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9087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040560"/>
          </a:xfrm>
        </p:spPr>
        <p:txBody>
          <a:bodyPr>
            <a:normAutofit/>
          </a:bodyPr>
          <a:lstStyle>
            <a:lvl1pPr>
              <a:lnSpc>
                <a:spcPct val="112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2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2000"/>
              </a:lnSpc>
              <a:spcBef>
                <a:spcPts val="1200"/>
              </a:spcBef>
              <a:defRPr sz="2400"/>
            </a:lvl3pPr>
            <a:lvl4pPr>
              <a:lnSpc>
                <a:spcPct val="112000"/>
              </a:lnSpc>
              <a:spcBef>
                <a:spcPts val="1200"/>
              </a:spcBef>
              <a:defRPr sz="2400"/>
            </a:lvl4pPr>
            <a:lvl5pPr>
              <a:lnSpc>
                <a:spcPct val="112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3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9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5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F847-EEAA-44CE-BFC9-E9E1A83AF3AD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89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7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5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50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1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3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08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62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wave-green-background-backgrounds-wallpapers-wave-green-background-slide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"/>
            <a:ext cx="9144000" cy="686133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" name="Content Placeholder 9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71056"/>
          </a:xfrm>
          <a:gradFill flip="none" rotWithShape="1">
            <a:gsLst>
              <a:gs pos="0">
                <a:srgbClr val="E2E2E2">
                  <a:alpha val="0"/>
                </a:srgbClr>
              </a:gs>
              <a:gs pos="8000">
                <a:srgbClr val="F5F5F5">
                  <a:alpha val="63000"/>
                </a:srgbClr>
              </a:gs>
              <a:gs pos="22000">
                <a:schemeClr val="bg1"/>
              </a:gs>
            </a:gsLst>
            <a:lin ang="16200000" scaled="1"/>
            <a:tileRect/>
          </a:gradFill>
        </p:spPr>
        <p:txBody>
          <a:bodyPr>
            <a:normAutofit/>
          </a:bodyPr>
          <a:lstStyle>
            <a:lvl1pPr marL="442913" indent="-342900">
              <a:lnSpc>
                <a:spcPct val="114000"/>
              </a:lnSpc>
              <a:spcBef>
                <a:spcPts val="1200"/>
              </a:spcBef>
              <a:buClr>
                <a:srgbClr val="404F21"/>
              </a:buClr>
              <a:defRPr sz="2200"/>
            </a:lvl1pPr>
            <a:lvl2pPr marL="803275" indent="-442913">
              <a:buClr>
                <a:srgbClr val="404F21"/>
              </a:buClr>
              <a:buFont typeface="Courier New" panose="02070309020205020404" pitchFamily="49" charset="0"/>
              <a:buChar char="o"/>
              <a:defRPr sz="2200"/>
            </a:lvl2pPr>
          </a:lstStyle>
          <a:p>
            <a:pPr lvl="0"/>
            <a:r>
              <a:rPr lang="el-GR" sz="2400" smtClean="0"/>
              <a:t>Στυλ υποδείγματος κειμένου</a:t>
            </a:r>
          </a:p>
          <a:p>
            <a:pPr lvl="1"/>
            <a:r>
              <a:rPr lang="el-GR" sz="2400" smtClean="0"/>
              <a:t>Δεύτερου επιπέδου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404F2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464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6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9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32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6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23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0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3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2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0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 smtClean="0">
                <a:solidFill>
                  <a:schemeClr val="tx1"/>
                </a:solidFill>
                <a:latin typeface="+mn-lt"/>
              </a:rPr>
              <a:t>Κοσμητολογία ΙΙ (Θ)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0882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/>
              <a:t>2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n-US" sz="2600" dirty="0"/>
              <a:t>K</a:t>
            </a:r>
            <a:r>
              <a:rPr lang="el-GR" sz="2600" dirty="0"/>
              <a:t>ρέμες </a:t>
            </a:r>
            <a:r>
              <a:rPr lang="en-US" sz="2600" dirty="0" smtClean="0"/>
              <a:t>(</a:t>
            </a:r>
            <a:r>
              <a:rPr lang="el-GR" sz="2600" dirty="0"/>
              <a:t>β</a:t>
            </a:r>
            <a:r>
              <a:rPr lang="el-GR" sz="2600" dirty="0" smtClean="0"/>
              <a:t>’ μέρος)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Δρ. Αθανασία Βαρβαρέσου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 Κοσμητολογίας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Αισθητικής και Κοσμητολογίας</a:t>
            </a: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Αθανασία Βαρβαρέσου 2014. </a:t>
            </a:r>
            <a:r>
              <a:rPr lang="el-GR" sz="2000" dirty="0"/>
              <a:t>Αθανασία Βαρβαρέσου . </a:t>
            </a:r>
            <a:r>
              <a:rPr lang="el-GR" sz="2000" dirty="0" smtClean="0"/>
              <a:t>«Κοσμητολογία ΙΙ </a:t>
            </a:r>
            <a:r>
              <a:rPr lang="en-US" sz="2000" dirty="0" smtClean="0"/>
              <a:t>(</a:t>
            </a:r>
            <a:r>
              <a:rPr lang="el-GR" sz="2000" dirty="0"/>
              <a:t>Θ</a:t>
            </a:r>
            <a:r>
              <a:rPr lang="en-US" sz="2000" dirty="0" smtClean="0"/>
              <a:t>)</a:t>
            </a:r>
            <a:r>
              <a:rPr lang="el-GR" sz="2000" dirty="0" smtClean="0"/>
              <a:t>. Ενότητα 2</a:t>
            </a:r>
            <a:r>
              <a:rPr lang="en-US" sz="2000" dirty="0" smtClean="0"/>
              <a:t>:</a:t>
            </a:r>
            <a:r>
              <a:rPr lang="el-GR" sz="2000" dirty="0" smtClean="0"/>
              <a:t> Κρέμες (β</a:t>
            </a:r>
            <a:r>
              <a:rPr lang="el-GR" sz="2000" dirty="0"/>
              <a:t>’ μέρος)».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33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2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/>
              <a:t>Κ</a:t>
            </a:r>
            <a:r>
              <a:rPr lang="el-GR" b="1" dirty="0" smtClean="0"/>
              <a:t>ρέμες χεριών και σώματος</a:t>
            </a:r>
            <a:r>
              <a:rPr lang="en-US" b="1" dirty="0" smtClean="0"/>
              <a:t> </a:t>
            </a:r>
            <a:r>
              <a:rPr lang="en-US" sz="3000" b="0" dirty="0" smtClean="0"/>
              <a:t>1/2</a:t>
            </a:r>
            <a:endParaRPr lang="el-GR" sz="3000" b="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Προστασία από αφυδάτωση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(Νερό, απορρυπαντικά, χαμηλή σχετική υγρασία)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r>
              <a:rPr lang="el-GR" altLang="el-GR" dirty="0" smtClean="0"/>
              <a:t>Μηχανισμοί αφυδάτωσης με την επαφή των χεριών/σώματος με το νερό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pPr lvl="1" indent="-342900"/>
            <a:r>
              <a:rPr lang="el-GR" altLang="el-GR" dirty="0" smtClean="0"/>
              <a:t>Προσρόφηση νερού από κερατινοκύτταρα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r>
              <a:rPr lang="el-GR" altLang="el-GR" dirty="0" smtClean="0"/>
              <a:t>Διόγκωση κερατινοκυττάρων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r>
              <a:rPr lang="el-GR" altLang="el-GR" dirty="0" smtClean="0"/>
              <a:t>Παύση της επαφής του νερού με το </a:t>
            </a:r>
            <a:r>
              <a:rPr lang="el-GR" altLang="el-GR" dirty="0" smtClean="0"/>
              <a:t>δέρμα </a:t>
            </a:r>
            <a:r>
              <a:rPr lang="el-GR" altLang="el-GR" dirty="0" smtClean="0">
                <a:sym typeface="Wingdings" pitchFamily="2" charset="2"/>
              </a:rPr>
              <a:t> συρρίκνωση κερατινοκυττάρων ρήξη των κερατινοκυττάρων</a:t>
            </a:r>
            <a:r>
              <a:rPr lang="en-US" altLang="el-GR" dirty="0" smtClean="0">
                <a:sym typeface="Wingdings" pitchFamily="2" charset="2"/>
              </a:rPr>
              <a:t>.</a:t>
            </a:r>
            <a:endParaRPr lang="el-GR" altLang="el-GR" dirty="0" smtClean="0"/>
          </a:p>
          <a:p>
            <a:pPr lvl="1" indent="-342900"/>
            <a:r>
              <a:rPr lang="el-GR" altLang="el-GR" dirty="0" smtClean="0"/>
              <a:t>Απομάκρυνση όξινου μανδύα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pPr marL="0" indent="0" eaLnBrk="1" hangingPunct="1">
              <a:buFont typeface="Arial" charset="0"/>
              <a:buNone/>
            </a:pPr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94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Κρέμες χεριών και σώματος</a:t>
            </a:r>
            <a:r>
              <a:rPr lang="en-US" dirty="0"/>
              <a:t> </a:t>
            </a:r>
            <a:r>
              <a:rPr lang="en-US" sz="3000" b="0" dirty="0" smtClean="0"/>
              <a:t>2/2</a:t>
            </a:r>
            <a:endParaRPr lang="el-GR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Μαλακτικές, υγραντικές ουσίες, στεατικά σαπούνια, μη ιονικοί και κατιονικοί γαλακτωματοποιητές (όξινο </a:t>
            </a:r>
            <a:r>
              <a:rPr lang="en-US" altLang="el-GR" dirty="0" smtClean="0"/>
              <a:t>PH </a:t>
            </a:r>
            <a:r>
              <a:rPr lang="el-GR" altLang="el-GR" dirty="0" smtClean="0"/>
              <a:t>και αντισηπτικά).</a:t>
            </a:r>
          </a:p>
          <a:p>
            <a:r>
              <a:rPr lang="el-GR" altLang="el-GR" dirty="0" smtClean="0"/>
              <a:t>Στα προϊόντα χεριών προστίθενται και επουλωτικές ουσίες (αλλαντοΐνη)</a:t>
            </a:r>
            <a:r>
              <a:rPr lang="en-US" altLang="el-GR" dirty="0" smtClean="0"/>
              <a:t>.</a:t>
            </a:r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69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Ιδιότητες προϊόντων χεριών και σώματος</a:t>
            </a:r>
            <a:endParaRPr lang="el-GR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Να μαλακώνουν το δέρμα.</a:t>
            </a:r>
          </a:p>
          <a:p>
            <a:pPr eaLnBrk="1" hangingPunct="1"/>
            <a:r>
              <a:rPr lang="el-GR" altLang="el-GR" dirty="0" smtClean="0"/>
              <a:t>Να απλώνονται εύκολα και να απορροφώνται γρήγορα.</a:t>
            </a:r>
          </a:p>
          <a:p>
            <a:pPr eaLnBrk="1" hangingPunct="1"/>
            <a:r>
              <a:rPr lang="el-GR" altLang="el-GR" dirty="0" smtClean="0"/>
              <a:t>Να αφήνουν λεπτό στρώμα, όχι κολλώδες, όχι λιπαρό.</a:t>
            </a:r>
          </a:p>
          <a:p>
            <a:pPr eaLnBrk="1" hangingPunct="1"/>
            <a:r>
              <a:rPr lang="el-GR" altLang="el-GR" dirty="0" smtClean="0"/>
              <a:t>Να μη μεταβάλλουν το κανονικό ίδρωμα.</a:t>
            </a:r>
          </a:p>
          <a:p>
            <a:pPr eaLnBrk="1" hangingPunct="1"/>
            <a:r>
              <a:rPr lang="el-GR" altLang="el-GR" dirty="0" smtClean="0"/>
              <a:t>Να είναι ευχάριστα αρωματισμένα.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Προστατευτικές κρέμες χεριών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Να απλώνονται εύκολα.</a:t>
            </a:r>
          </a:p>
          <a:p>
            <a:pPr eaLnBrk="1" hangingPunct="1"/>
            <a:r>
              <a:rPr lang="el-GR" altLang="el-GR" dirty="0" smtClean="0"/>
              <a:t>Να αφήνουν συνεχές, ελαστικό προστατευτικό στρώμα.</a:t>
            </a:r>
          </a:p>
          <a:p>
            <a:pPr eaLnBrk="1" hangingPunct="1"/>
            <a:r>
              <a:rPr lang="el-GR" altLang="el-GR" dirty="0" smtClean="0"/>
              <a:t>Καλή προσκολλητικότητα.</a:t>
            </a:r>
          </a:p>
          <a:p>
            <a:pPr eaLnBrk="1" hangingPunct="1"/>
            <a:r>
              <a:rPr lang="el-GR" altLang="el-GR" dirty="0" smtClean="0"/>
              <a:t>Εύκολη απομάκρυνση, όταν αυτό επιθυμείται.</a:t>
            </a:r>
          </a:p>
          <a:p>
            <a:pPr eaLnBrk="1" hangingPunct="1"/>
            <a:r>
              <a:rPr lang="el-GR" altLang="el-GR" dirty="0" smtClean="0"/>
              <a:t>Υδατοαπωθητικές και έλαιοαπωθητικές.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66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dirty="0" smtClean="0"/>
              <a:t>Κρέμες για όλες τις χρήσεις</a:t>
            </a:r>
            <a:r>
              <a:rPr lang="en-US" b="1" dirty="0" smtClean="0"/>
              <a:t> </a:t>
            </a:r>
            <a:r>
              <a:rPr lang="en-US" sz="3000" b="0" dirty="0" smtClean="0"/>
              <a:t>1/2</a:t>
            </a:r>
            <a:endParaRPr lang="el-GR" sz="3000" b="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Κρέμες καθαρισμού (να μην απορροφώνται εύκολα και να απομακρύνουν τον υδατοδιαλυτό και λιποδιαλυτό ρύπο).</a:t>
            </a:r>
          </a:p>
          <a:p>
            <a:pPr eaLnBrk="1" hangingPunct="1"/>
            <a:r>
              <a:rPr lang="el-GR" altLang="el-GR" dirty="0" smtClean="0"/>
              <a:t>Κρέμες νύχτας και μασάζ</a:t>
            </a:r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l-GR" altLang="el-GR" dirty="0" smtClean="0"/>
              <a:t>Λεπτό, συνεχές και μαλακτικό στρώμα.</a:t>
            </a:r>
          </a:p>
          <a:p>
            <a:pPr eaLnBrk="1" hangingPunct="1"/>
            <a:r>
              <a:rPr lang="el-GR" altLang="el-GR" dirty="0" smtClean="0"/>
              <a:t>Εξαφανιζόμενες κρέμες</a:t>
            </a:r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l-GR" altLang="el-GR" dirty="0" smtClean="0"/>
              <a:t>Εύκολο άπλωμα, γρήγορη απορρόφηση.</a:t>
            </a:r>
          </a:p>
          <a:p>
            <a:pPr eaLnBrk="1" hangingPunct="1"/>
            <a:r>
              <a:rPr lang="el-GR" altLang="el-GR" dirty="0" smtClean="0"/>
              <a:t>Κρέμες βάσης </a:t>
            </a:r>
            <a:r>
              <a:rPr lang="en-US" altLang="el-GR" dirty="0" smtClean="0"/>
              <a:t>make-up</a:t>
            </a:r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l-GR" altLang="el-GR" dirty="0" smtClean="0"/>
              <a:t>Κολλώδες στρώμα.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02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prstClr val="black"/>
                </a:solidFill>
              </a:rPr>
              <a:t>Κρέμες για όλες τις χρήσεις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3000" b="0" dirty="0" smtClean="0">
                <a:solidFill>
                  <a:prstClr val="black"/>
                </a:solidFill>
              </a:rPr>
              <a:t>2/2</a:t>
            </a:r>
            <a:endParaRPr lang="el-GR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Κρέμες χεριών και σώματος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pPr marL="355600" indent="0" eaLnBrk="1" hangingPunct="1">
              <a:spcBef>
                <a:spcPts val="300"/>
              </a:spcBef>
              <a:buFont typeface="Arial" charset="0"/>
              <a:buNone/>
            </a:pPr>
            <a:r>
              <a:rPr lang="el-GR" altLang="el-GR" dirty="0" smtClean="0"/>
              <a:t>Εύκολα άπλωμα και απορρόφηση, μαλακτικό στρώμα, όχι κολλώδες και λιπαρό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r>
              <a:rPr lang="el-GR" altLang="el-GR" dirty="0" smtClean="0"/>
              <a:t>Απευθύνονται</a:t>
            </a:r>
            <a:r>
              <a:rPr lang="en-US" altLang="el-GR" dirty="0" smtClean="0"/>
              <a:t>:</a:t>
            </a:r>
          </a:p>
          <a:p>
            <a:pPr lvl="1"/>
            <a:r>
              <a:rPr lang="en-US" altLang="el-GR" dirty="0" smtClean="0"/>
              <a:t>M</a:t>
            </a:r>
            <a:r>
              <a:rPr lang="el-GR" altLang="el-GR" dirty="0" smtClean="0"/>
              <a:t>η απαιτητικούς καταναλωτές.</a:t>
            </a:r>
          </a:p>
          <a:p>
            <a:pPr lvl="1"/>
            <a:r>
              <a:rPr lang="el-GR" altLang="el-GR" dirty="0" smtClean="0"/>
              <a:t>Ικανοποιεί μια μόνο προϋπόθεση.</a:t>
            </a:r>
          </a:p>
          <a:p>
            <a:pPr lvl="1"/>
            <a:r>
              <a:rPr lang="el-GR" altLang="el-GR" dirty="0" smtClean="0"/>
              <a:t>Ταξίδια.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late1">
  <a:themeElements>
    <a:clrScheme name="Προσαρμοσμένο 2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57</TotalTime>
  <Words>859</Words>
  <Application>Microsoft Office PowerPoint</Application>
  <PresentationFormat>Προβολή στην οθόνη (4:3)</PresentationFormat>
  <Paragraphs>113</Paragraphs>
  <Slides>14</Slides>
  <Notes>10</Notes>
  <HiddenSlides>0</HiddenSlides>
  <MMClips>0</MMClips>
  <ScaleCrop>false</ScaleCrop>
  <HeadingPairs>
    <vt:vector size="4" baseType="variant">
      <vt:variant>
        <vt:lpstr>Θέμα</vt:lpstr>
      </vt:variant>
      <vt:variant>
        <vt:i4>4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template</vt:lpstr>
      <vt:lpstr>1_temlate1</vt:lpstr>
      <vt:lpstr>temlate1</vt:lpstr>
      <vt:lpstr>OC_template_updated</vt:lpstr>
      <vt:lpstr>Κοσμητολογία ΙΙ (Θ)</vt:lpstr>
      <vt:lpstr>Κρέμες χεριών και σώματος 1/2</vt:lpstr>
      <vt:lpstr>Κρέμες χεριών και σώματος 2/2</vt:lpstr>
      <vt:lpstr>Ιδιότητες προϊόντων χεριών και σώματος</vt:lpstr>
      <vt:lpstr>Προστατευτικές κρέμες χεριών</vt:lpstr>
      <vt:lpstr>Κρέμες για όλες τις χρήσεις 1/2</vt:lpstr>
      <vt:lpstr>Κρέμες για όλες τις χρήσεις 2/2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Κοσμητολογία ΙΙ (Θ)</dc:title>
  <dc:creator>opencourses@teiath.gr</dc:creator>
  <cp:lastModifiedBy>natasakar new</cp:lastModifiedBy>
  <cp:revision>15</cp:revision>
  <dcterms:created xsi:type="dcterms:W3CDTF">2015-05-06T10:52:15Z</dcterms:created>
  <dcterms:modified xsi:type="dcterms:W3CDTF">2015-07-02T11:13:08Z</dcterms:modified>
</cp:coreProperties>
</file>