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ctiveX/activeX1.xml" ContentType="application/vnd.ms-office.activeX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ctiveX/activeX2.xml" ContentType="application/vnd.ms-office.activeX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activeX/activeX3.xml" ContentType="application/vnd.ms-office.activeX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8" r:id="rId3"/>
    <p:sldMasterId id="2147483719" r:id="rId4"/>
  </p:sldMasterIdLst>
  <p:notesMasterIdLst>
    <p:notesMasterId r:id="rId53"/>
  </p:notesMasterIdLst>
  <p:handoutMasterIdLst>
    <p:handoutMasterId r:id="rId54"/>
  </p:handoutMasterIdLst>
  <p:sldIdLst>
    <p:sldId id="256" r:id="rId5"/>
    <p:sldId id="267" r:id="rId6"/>
    <p:sldId id="268" r:id="rId7"/>
    <p:sldId id="269" r:id="rId8"/>
    <p:sldId id="270" r:id="rId9"/>
    <p:sldId id="271" r:id="rId10"/>
    <p:sldId id="272" r:id="rId11"/>
    <p:sldId id="317" r:id="rId12"/>
    <p:sldId id="318" r:id="rId13"/>
    <p:sldId id="319" r:id="rId14"/>
    <p:sldId id="280" r:id="rId15"/>
    <p:sldId id="281" r:id="rId16"/>
    <p:sldId id="320" r:id="rId17"/>
    <p:sldId id="321" r:id="rId18"/>
    <p:sldId id="322" r:id="rId19"/>
    <p:sldId id="323" r:id="rId20"/>
    <p:sldId id="324" r:id="rId21"/>
    <p:sldId id="325" r:id="rId22"/>
    <p:sldId id="286" r:id="rId23"/>
    <p:sldId id="287" r:id="rId24"/>
    <p:sldId id="288" r:id="rId25"/>
    <p:sldId id="289" r:id="rId26"/>
    <p:sldId id="315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8" r:id="rId35"/>
    <p:sldId id="299" r:id="rId36"/>
    <p:sldId id="301" r:id="rId37"/>
    <p:sldId id="304" r:id="rId38"/>
    <p:sldId id="305" r:id="rId39"/>
    <p:sldId id="314" r:id="rId40"/>
    <p:sldId id="306" r:id="rId41"/>
    <p:sldId id="326" r:id="rId42"/>
    <p:sldId id="307" r:id="rId43"/>
    <p:sldId id="316" r:id="rId44"/>
    <p:sldId id="327" r:id="rId45"/>
    <p:sldId id="257" r:id="rId46"/>
    <p:sldId id="262" r:id="rId47"/>
    <p:sldId id="328" r:id="rId48"/>
    <p:sldId id="333" r:id="rId49"/>
    <p:sldId id="334" r:id="rId50"/>
    <p:sldId id="330" r:id="rId51"/>
    <p:sldId id="332" r:id="rId52"/>
  </p:sldIdLst>
  <p:sldSz cx="9144000" cy="6858000" type="screen4x3"/>
  <p:notesSz cx="7104063" cy="10234613"/>
  <p:custDataLst>
    <p:tags r:id="rId55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97D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ags" Target="tags/tag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25/2/2015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25/2/2015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10488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10488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dirty="0" smtClean="0"/>
          </a:p>
        </p:txBody>
      </p:sp>
      <p:sp>
        <p:nvSpPr>
          <p:cNvPr id="5325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13656D9-1CC3-4F8B-8567-6FE4AA75AAD3}" type="slidenum">
              <a:rPr lang="el-GR" altLang="el-GR" smtClean="0"/>
              <a:pPr eaLnBrk="1" hangingPunct="1"/>
              <a:t>23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828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13889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53890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621119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438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bg>
      <p:bgPr>
        <a:solidFill>
          <a:srgbClr val="1F4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>
                <a:solidFill>
                  <a:schemeClr val="bg1"/>
                </a:solidFill>
              </a:defRPr>
            </a:lvl1pPr>
            <a:lvl2pPr marL="742950" indent="-285750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 sz="2400"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spcBef>
                <a:spcPts val="1200"/>
              </a:spcBef>
              <a:defRPr sz="2400"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spcBef>
                <a:spcPts val="1200"/>
              </a:spcBef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276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Τίτλος και Περιεχόμενο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>
                <a:solidFill>
                  <a:schemeClr val="tx1"/>
                </a:solidFill>
              </a:defRPr>
            </a:lvl1pPr>
            <a:lvl2pPr marL="742950" indent="-285750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 sz="2400"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Bef>
                <a:spcPts val="1200"/>
              </a:spcBef>
              <a:defRPr sz="24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1200"/>
              </a:spcBef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1940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401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15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15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204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779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24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bg>
      <p:bgPr>
        <a:solidFill>
          <a:srgbClr val="1F4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>
                <a:solidFill>
                  <a:schemeClr val="bg1"/>
                </a:solidFill>
              </a:defRPr>
            </a:lvl1pPr>
            <a:lvl2pPr marL="742950" indent="-285750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 sz="2400"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spcBef>
                <a:spcPts val="1200"/>
              </a:spcBef>
              <a:defRPr sz="2400"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spcBef>
                <a:spcPts val="1200"/>
              </a:spcBef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877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470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978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 sz="2400"/>
            </a:lvl1pPr>
            <a:lvl2pPr>
              <a:defRPr sz="2200"/>
            </a:lvl2pPr>
            <a:lvl3pPr>
              <a:defRPr sz="2000"/>
            </a:lvl3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16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187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945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693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565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218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468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46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729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224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 sz="2400"/>
            </a:lvl1pPr>
            <a:lvl2pPr>
              <a:defRPr sz="2200"/>
            </a:lvl2pPr>
            <a:lvl3pPr>
              <a:defRPr sz="2000"/>
            </a:lvl3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645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523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118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921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379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45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883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615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020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84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91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40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SDH.jpg" TargetMode="External"/><Relationship Id="rId3" Type="http://schemas.openxmlformats.org/officeDocument/2006/relationships/image" Target="../media/image9.png"/><Relationship Id="rId7" Type="http://schemas.openxmlformats.org/officeDocument/2006/relationships/hyperlink" Target="http://creativecommons.org/licenses/by-sa/3.0/deed.en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/index.php?title=User:FoodPuma&amp;action=edit&amp;redlink=1" TargetMode="External"/><Relationship Id="rId5" Type="http://schemas.openxmlformats.org/officeDocument/2006/relationships/hyperlink" Target="http://commons.wikimedia.org/wiki/User:File_Upload_Bot_(Magnus_Manske)" TargetMode="External"/><Relationship Id="rId10" Type="http://schemas.openxmlformats.org/officeDocument/2006/relationships/hyperlink" Target="http://creativecommons.org/licenses/by/3.0/deed.en" TargetMode="External"/><Relationship Id="rId4" Type="http://schemas.openxmlformats.org/officeDocument/2006/relationships/hyperlink" Target="http://commons.wikimedia.org/wiki/File:Epidural_hematoma.png" TargetMode="External"/><Relationship Id="rId9" Type="http://schemas.openxmlformats.org/officeDocument/2006/relationships/hyperlink" Target="http://commons.wikimedia.org/wiki/User:Lucien_Monfils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Glioma.gif" TargetMode="Externa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Ninilak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User:Hovev" TargetMode="External"/><Relationship Id="rId3" Type="http://schemas.openxmlformats.org/officeDocument/2006/relationships/image" Target="../media/image12.png"/><Relationship Id="rId7" Type="http://schemas.openxmlformats.org/officeDocument/2006/relationships/hyperlink" Target="http://commons.wikimedia.org/wiki/File:Contrast_enhanced_meningioma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Doc_James" TargetMode="External"/><Relationship Id="rId4" Type="http://schemas.openxmlformats.org/officeDocument/2006/relationships/hyperlink" Target="http://commons.wikimedia.org/wiki/File:Menigioma.PN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hyperlink" Target="http://commons.wikimedia.org/wiki/File:Acromegaly_facial_features.JPE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/2.0/deed.en" TargetMode="External"/><Relationship Id="rId5" Type="http://schemas.openxmlformats.org/officeDocument/2006/relationships/hyperlink" Target="http://commons.wikimedia.org/wiki/User:Stevenfruitsmaak" TargetMode="External"/><Relationship Id="rId4" Type="http://schemas.openxmlformats.org/officeDocument/2006/relationships/hyperlink" Target="http://commons.wikimedia.org/wiki/File:Acromegaly_pituitary_macroadenoma.JPE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hyperlink" Target="http://commons.wikimedia.org/wiki/File:Blausen_0009_AcousticNeuroma.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/3.0/deed.en" TargetMode="External"/><Relationship Id="rId5" Type="http://schemas.openxmlformats.org/officeDocument/2006/relationships/hyperlink" Target="http://commons.wikimedia.org/wiki/User:BruceBlaus" TargetMode="External"/><Relationship Id="rId4" Type="http://schemas.openxmlformats.org/officeDocument/2006/relationships/hyperlink" Target="http://commons.wikimedia.org/wiki/File:Blausen_0010_AcousticNeuroma_Tumor.pn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Akustikusneurinom_Mrt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/index.php?title=User:Lars.linus&amp;action=edit&amp;redlink=1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User:Bobjgalindo" TargetMode="External"/><Relationship Id="rId3" Type="http://schemas.openxmlformats.org/officeDocument/2006/relationships/image" Target="../media/image19.jpeg"/><Relationship Id="rId7" Type="http://schemas.openxmlformats.org/officeDocument/2006/relationships/hyperlink" Target="http://commons.wikimedia.org/wiki/File:MRI_brain_tumor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2.0/de/deed.en" TargetMode="External"/><Relationship Id="rId5" Type="http://schemas.openxmlformats.org/officeDocument/2006/relationships/hyperlink" Target="http://commons.wikimedia.org/wiki/User:Doc_James" TargetMode="External"/><Relationship Id="rId4" Type="http://schemas.openxmlformats.org/officeDocument/2006/relationships/hyperlink" Target="http://commons.wikimedia.org/wiki/File:Hirnmetastase_MRT-T1_KM.jpg" TargetMode="External"/><Relationship Id="rId9" Type="http://schemas.openxmlformats.org/officeDocument/2006/relationships/hyperlink" Target="http://creativecommons.org/licenses/by-sa/4.0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hyperlink" Target="http://commons.wikimedia.org/wiki/User:CFCF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Cerebellar_aneurysm.png" TargetMode="External"/><Relationship Id="rId5" Type="http://schemas.openxmlformats.org/officeDocument/2006/relationships/hyperlink" Target="http://commons.wikimedia.org/wiki/User:The_RedBurn" TargetMode="External"/><Relationship Id="rId4" Type="http://schemas.openxmlformats.org/officeDocument/2006/relationships/hyperlink" Target="http://commons.wikimedia.org/wiki/File:Cerebral_aneurysm_NIH.jp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Takayasu.PNG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/2.0/deed.en" TargetMode="External"/><Relationship Id="rId4" Type="http://schemas.openxmlformats.org/officeDocument/2006/relationships/hyperlink" Target="http://commons.wikimedia.org/wiki/User:Filip_em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JHeuser" TargetMode="External"/><Relationship Id="rId4" Type="http://schemas.openxmlformats.org/officeDocument/2006/relationships/hyperlink" Target="http://commons.wikimedia.org/wiki/File:AoDissect_Schema_01a.png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25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hyperlink" Target="https://www.youtube.com/watch?v=AfXxq387EOc" TargetMode="Externa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SubarachnoidP.png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Jmh649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tags" Target="../tags/tag3.xml"/><Relationship Id="rId7" Type="http://schemas.openxmlformats.org/officeDocument/2006/relationships/hyperlink" Target="https://www.youtube.com/watch?v=QR7sKMYCqec" TargetMode="Externa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hyperlink" Target="https://www.flickr.com/photos/umhealthsystem/7341436528/" TargetMode="External"/><Relationship Id="rId5" Type="http://schemas.openxmlformats.org/officeDocument/2006/relationships/image" Target="../media/image28.jpeg"/><Relationship Id="rId4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Herzkatheterlabor_modern.jpeg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/index.php?title=User:Neoflash&amp;action=edit&amp;redlink=1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Gammaknife.jpg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/index.php?title=User:Neuro184sxtreme&amp;action=edit&amp;redlink=1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CyberKnifeSchematic2.gif" TargetMode="External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File_Upload_Bot_(Magnus_Manske)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Gamma_Knife_Graphic.jpg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BorgQueen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5.png"/><Relationship Id="rId5" Type="http://schemas.openxmlformats.org/officeDocument/2006/relationships/hyperlink" Target="https://www.youtube.com/watch?v=WWL75vDR6jY" TargetMode="External"/><Relationship Id="rId4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User:File_Upload_Bot_(Magnus_Manske)" TargetMode="External"/><Relationship Id="rId3" Type="http://schemas.openxmlformats.org/officeDocument/2006/relationships/image" Target="../media/image6.jpeg"/><Relationship Id="rId7" Type="http://schemas.openxmlformats.org/officeDocument/2006/relationships/hyperlink" Target="http://commons.wikimedia.org/wiki/File:Skull_Fracture_X-ray.jpe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/2.0/deed.en" TargetMode="External"/><Relationship Id="rId5" Type="http://schemas.openxmlformats.org/officeDocument/2006/relationships/hyperlink" Target="http://commons.wikimedia.org/wiki/User:Filip_em" TargetMode="External"/><Relationship Id="rId4" Type="http://schemas.openxmlformats.org/officeDocument/2006/relationships/hyperlink" Target="http://commons.wikimedia.org/wiki/File:Cleidocranial2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LeFort109M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Doc_Jam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kumimoji="0" lang="el-GR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Ειδικές Ιατρικές Εφαρμογές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b="1" dirty="0" smtClean="0"/>
              <a:t>Ενότητα 12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Νευροχειρουργικές παθήσεις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/>
              <a:t>Δρ. Νικόλαος Δ. Θαλασσινός, Επίκουρος Καθηγητής</a:t>
            </a:r>
          </a:p>
          <a:p>
            <a:pPr>
              <a:spcBef>
                <a:spcPts val="0"/>
              </a:spcBef>
            </a:pPr>
            <a:r>
              <a:rPr lang="el-GR" sz="2200" dirty="0"/>
              <a:t>Χειρουργός Θώρακος</a:t>
            </a:r>
          </a:p>
          <a:p>
            <a:pPr>
              <a:spcBef>
                <a:spcPts val="0"/>
              </a:spcBef>
            </a:pPr>
            <a:r>
              <a:rPr lang="el-GR" sz="2200" dirty="0"/>
              <a:t>Τμήμα Ραδιολογίας - Ακτινολογίας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Μηνιγγικά αιματώματα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  <p:pic>
        <p:nvPicPr>
          <p:cNvPr id="4098" name="Picture 2" descr="File:SD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76872"/>
            <a:ext cx="3332543" cy="333254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46474" y="1772816"/>
            <a:ext cx="1926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solidFill>
                  <a:schemeClr val="bg1"/>
                </a:solidFill>
                <a:latin typeface="+mn-lt"/>
              </a:rPr>
              <a:t>Υποσκληρίδιο</a:t>
            </a:r>
            <a:endParaRPr lang="el-GR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77550" y="1772815"/>
            <a:ext cx="1907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solidFill>
                  <a:schemeClr val="bg1"/>
                </a:solidFill>
                <a:latin typeface="+mn-lt"/>
              </a:rPr>
              <a:t>Επισκληρίδιο</a:t>
            </a:r>
            <a:endParaRPr lang="el-GR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6386" name="Picture 2" descr="File:Epidural hematom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929" y="2276872"/>
            <a:ext cx="2772814" cy="33325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11" name="Rectangle 7"/>
          <p:cNvSpPr/>
          <p:nvPr/>
        </p:nvSpPr>
        <p:spPr>
          <a:xfrm>
            <a:off x="4744319" y="5656344"/>
            <a:ext cx="33740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Epidural </a:t>
            </a:r>
            <a:r>
              <a:rPr lang="en-US" sz="1200" dirty="0" smtClean="0">
                <a:latin typeface="+mn-lt"/>
                <a:hlinkClick r:id="rId4"/>
              </a:rPr>
              <a:t>hematoma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File Upload Bot (Magnus Manske)"/>
              </a:rPr>
              <a:t>File Upload Bot (Magnus Manske)</a:t>
            </a:r>
            <a:r>
              <a:rPr lang="en-US" sz="1200" dirty="0" smtClean="0">
                <a:solidFill>
                  <a:schemeClr val="bg1"/>
                </a:solidFill>
                <a:latin typeface="+mn-lt"/>
                <a:hlinkClick r:id="rId6"/>
              </a:rPr>
              <a:t> 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7"/>
              </a:rPr>
              <a:t>CC BY-SA 3.0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Rectangle 7"/>
          <p:cNvSpPr/>
          <p:nvPr/>
        </p:nvSpPr>
        <p:spPr>
          <a:xfrm>
            <a:off x="1526098" y="5662542"/>
            <a:ext cx="23675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8"/>
              </a:rPr>
              <a:t>SDH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9" tooltip="User:Lucien Monfils"/>
              </a:rPr>
              <a:t>Lucien Monfils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10"/>
              </a:rPr>
              <a:t>CC BY 3.0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5662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3600" b="1" dirty="0" smtClean="0"/>
              <a:t>Νευροχειρουργικά προβλήματα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Κακώσεις </a:t>
            </a:r>
            <a:r>
              <a:rPr lang="el-GR" dirty="0"/>
              <a:t>του </a:t>
            </a:r>
            <a:r>
              <a:rPr lang="el-GR" dirty="0" smtClean="0"/>
              <a:t>ΚΝΣ.</a:t>
            </a:r>
            <a:endParaRPr lang="el-GR" dirty="0"/>
          </a:p>
          <a:p>
            <a:r>
              <a:rPr lang="el-GR" dirty="0" smtClean="0"/>
              <a:t>Διατομή </a:t>
            </a:r>
            <a:r>
              <a:rPr lang="el-GR" dirty="0"/>
              <a:t>περιφερικών </a:t>
            </a:r>
            <a:r>
              <a:rPr lang="el-GR" dirty="0" smtClean="0"/>
              <a:t>νεύρων.</a:t>
            </a:r>
            <a:endParaRPr lang="el-GR" dirty="0"/>
          </a:p>
          <a:p>
            <a:r>
              <a:rPr lang="el-GR" dirty="0" smtClean="0"/>
              <a:t>Συγγενείς </a:t>
            </a:r>
            <a:r>
              <a:rPr lang="el-GR" dirty="0"/>
              <a:t>παθήσεις του </a:t>
            </a:r>
            <a:r>
              <a:rPr lang="el-GR" dirty="0" smtClean="0"/>
              <a:t>ΚΝΣ.</a:t>
            </a:r>
            <a:endParaRPr lang="el-GR" dirty="0"/>
          </a:p>
          <a:p>
            <a:r>
              <a:rPr lang="el-GR" dirty="0" smtClean="0"/>
              <a:t>Όγκοι </a:t>
            </a:r>
            <a:r>
              <a:rPr lang="el-GR" dirty="0"/>
              <a:t>του </a:t>
            </a:r>
            <a:r>
              <a:rPr lang="el-GR" dirty="0" smtClean="0"/>
              <a:t>ΚΝΣ.</a:t>
            </a:r>
            <a:endParaRPr lang="el-GR" dirty="0"/>
          </a:p>
          <a:p>
            <a:r>
              <a:rPr lang="el-GR" dirty="0" smtClean="0"/>
              <a:t>Ενδοκράνιες φλεγμονές.</a:t>
            </a:r>
            <a:endParaRPr lang="el-GR" dirty="0"/>
          </a:p>
          <a:p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238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- Τίτλος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 smtClean="0"/>
              <a:t>Όγκοι του νευρικού συστήματος </a:t>
            </a:r>
            <a:r>
              <a:rPr lang="el-GR" sz="3600" b="0" dirty="0" smtClean="0"/>
              <a:t>(ταξινόμηση)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Γλοιώματα.</a:t>
            </a:r>
            <a:endParaRPr lang="el-GR" dirty="0"/>
          </a:p>
          <a:p>
            <a:r>
              <a:rPr lang="el-GR" dirty="0" smtClean="0"/>
              <a:t>Μηνιγγιώματα.</a:t>
            </a:r>
            <a:endParaRPr lang="el-GR" dirty="0"/>
          </a:p>
          <a:p>
            <a:r>
              <a:rPr lang="el-GR" dirty="0" smtClean="0"/>
              <a:t>Όγκοι υπόφυσης.</a:t>
            </a:r>
            <a:endParaRPr lang="el-GR" dirty="0"/>
          </a:p>
          <a:p>
            <a:r>
              <a:rPr lang="el-GR" dirty="0" smtClean="0"/>
              <a:t>Τερατώματα.</a:t>
            </a:r>
            <a:endParaRPr lang="el-GR" dirty="0"/>
          </a:p>
          <a:p>
            <a:r>
              <a:rPr lang="el-GR" dirty="0" smtClean="0"/>
              <a:t>Χονδρώματα.</a:t>
            </a:r>
            <a:endParaRPr lang="el-GR" dirty="0"/>
          </a:p>
          <a:p>
            <a:r>
              <a:rPr lang="el-GR" dirty="0" smtClean="0"/>
              <a:t>Νευρινώματα.</a:t>
            </a:r>
            <a:endParaRPr lang="el-GR" dirty="0"/>
          </a:p>
          <a:p>
            <a:r>
              <a:rPr lang="el-GR" dirty="0" smtClean="0"/>
              <a:t>Κρανιοφαρυγγιώματα.</a:t>
            </a:r>
            <a:endParaRPr lang="el-GR" dirty="0"/>
          </a:p>
          <a:p>
            <a:r>
              <a:rPr lang="el-GR" dirty="0" smtClean="0"/>
              <a:t>Σαρκώματα.</a:t>
            </a:r>
            <a:endParaRPr lang="el-GR" dirty="0"/>
          </a:p>
          <a:p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9960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Γλοιώματα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  <p:pic>
        <p:nvPicPr>
          <p:cNvPr id="5122" name="Picture 2" descr="File:Gliom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610475" cy="37719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2523579" y="5589240"/>
            <a:ext cx="40744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3"/>
              </a:rPr>
              <a:t>Glioma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200" dirty="0" smtClean="0">
                <a:latin typeface="+mn-lt"/>
                <a:hlinkClick r:id="rId4" tooltip="User:Ninilak"/>
              </a:rPr>
              <a:t>Ninilak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5"/>
              </a:rPr>
              <a:t>CC BY-SA 3.0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3861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Μηνιγγιώματα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  <p:pic>
        <p:nvPicPr>
          <p:cNvPr id="6146" name="Picture 2" descr="File:Contrast enhanced meningio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44824"/>
            <a:ext cx="3419174" cy="367699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ile:Menigiom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52463"/>
            <a:ext cx="3096344" cy="368612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292080" y="5664085"/>
            <a:ext cx="2664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4"/>
              </a:rPr>
              <a:t>Menigioma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Doc James"/>
              </a:rPr>
              <a:t>Doc </a:t>
            </a:r>
            <a:r>
              <a:rPr lang="en-US" sz="1200" dirty="0" smtClean="0">
                <a:latin typeface="+mn-lt"/>
                <a:hlinkClick r:id="rId5" tooltip="User:Doc James"/>
              </a:rPr>
              <a:t>James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6"/>
              </a:rPr>
              <a:t>CC BY-SA 3.0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Rectangle 7"/>
          <p:cNvSpPr/>
          <p:nvPr/>
        </p:nvSpPr>
        <p:spPr>
          <a:xfrm>
            <a:off x="971600" y="5664085"/>
            <a:ext cx="34191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7"/>
              </a:rPr>
              <a:t>Contrast enhanced </a:t>
            </a:r>
            <a:r>
              <a:rPr lang="en-US" sz="1200" dirty="0" smtClean="0">
                <a:latin typeface="+mn-lt"/>
                <a:hlinkClick r:id="rId7"/>
              </a:rPr>
              <a:t>meningioma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8" tooltip="User:Hovev"/>
              </a:rPr>
              <a:t>Hovev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305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Όγκοι υπόφυσης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  <p:pic>
        <p:nvPicPr>
          <p:cNvPr id="7170" name="Picture 2" descr="File:Acromegaly facial feature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89040"/>
            <a:ext cx="4198140" cy="251385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ile:Acromegaly pituitary macroadenoma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6" y="1556792"/>
            <a:ext cx="5188208" cy="25941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31640" y="1095127"/>
            <a:ext cx="3044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solidFill>
                  <a:schemeClr val="bg1"/>
                </a:solidFill>
                <a:latin typeface="+mn-lt"/>
              </a:rPr>
              <a:t>Αδένωμα μεγαλακρίας</a:t>
            </a:r>
            <a:endParaRPr lang="el-GR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8104" y="3255367"/>
            <a:ext cx="3148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solidFill>
                  <a:schemeClr val="bg1"/>
                </a:solidFill>
                <a:latin typeface="+mn-lt"/>
              </a:rPr>
              <a:t>Μεγαλακρικός ασθενής</a:t>
            </a:r>
            <a:endParaRPr lang="el-GR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Rectangle 7"/>
          <p:cNvSpPr/>
          <p:nvPr/>
        </p:nvSpPr>
        <p:spPr>
          <a:xfrm>
            <a:off x="251521" y="4221088"/>
            <a:ext cx="41242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Acromegaly pituitary </a:t>
            </a:r>
            <a:r>
              <a:rPr lang="en-US" sz="1200" dirty="0" smtClean="0">
                <a:latin typeface="+mn-lt"/>
                <a:hlinkClick r:id="rId4"/>
              </a:rPr>
              <a:t>macroadenoma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200" dirty="0" smtClean="0">
                <a:latin typeface="+mn-lt"/>
                <a:hlinkClick r:id="rId5" tooltip="User:Stevenfruitsmaak"/>
              </a:rPr>
              <a:t>Stevenfruitsmaak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διαθέσιμο με άδεια  </a:t>
            </a:r>
            <a:r>
              <a:rPr lang="en-US" sz="1200" dirty="0">
                <a:latin typeface="+mn-lt"/>
                <a:hlinkClick r:id="rId6"/>
              </a:rPr>
              <a:t>CC BY 2.0</a:t>
            </a:r>
            <a:endParaRPr lang="en-US" sz="1200" dirty="0">
              <a:latin typeface="+mn-lt"/>
            </a:endParaRPr>
          </a:p>
        </p:txBody>
      </p:sp>
      <p:sp>
        <p:nvSpPr>
          <p:cNvPr id="11" name="Rectangle 7"/>
          <p:cNvSpPr/>
          <p:nvPr/>
        </p:nvSpPr>
        <p:spPr>
          <a:xfrm>
            <a:off x="2483768" y="5733256"/>
            <a:ext cx="23970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7"/>
              </a:rPr>
              <a:t>Acromegaly facial </a:t>
            </a:r>
            <a:r>
              <a:rPr lang="en-US" sz="1200" dirty="0" smtClean="0">
                <a:latin typeface="+mn-lt"/>
                <a:hlinkClick r:id="rId7"/>
              </a:rPr>
              <a:t>features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200" dirty="0" smtClean="0">
                <a:latin typeface="+mn-lt"/>
                <a:hlinkClick r:id="rId5" tooltip="User:Stevenfruitsmaak"/>
              </a:rPr>
              <a:t>Stevenfruitsmaak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διαθέσιμο με άδεια  </a:t>
            </a:r>
            <a:r>
              <a:rPr lang="en-US" sz="1200" dirty="0">
                <a:latin typeface="+mn-lt"/>
                <a:hlinkClick r:id="rId6"/>
              </a:rPr>
              <a:t>CC BY 2.0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354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Ακουστικό νευρίνωμα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  <p:pic>
        <p:nvPicPr>
          <p:cNvPr id="8194" name="Picture 2" descr="File:Blausen 0009 AcousticNeurom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1"/>
            <a:ext cx="3870670" cy="387067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File:Blausen 0010 AcousticNeuroma Tum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474" y="1549867"/>
            <a:ext cx="3107614" cy="388451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121207" y="5517232"/>
            <a:ext cx="3100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Blausen 0010 AcousticNeuroma </a:t>
            </a:r>
            <a:r>
              <a:rPr lang="en-US" sz="1200" dirty="0" smtClean="0">
                <a:latin typeface="+mn-lt"/>
                <a:hlinkClick r:id="rId4"/>
              </a:rPr>
              <a:t>Tumor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BruceBlaus"/>
              </a:rPr>
              <a:t>BruceBlaus</a:t>
            </a:r>
            <a:r>
              <a:rPr lang="en-US" sz="1200" dirty="0">
                <a:latin typeface="+mn-lt"/>
              </a:rPr>
              <a:t> 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6"/>
              </a:rPr>
              <a:t>CC BY 3.0</a:t>
            </a:r>
            <a:endParaRPr lang="en-US" sz="1200" dirty="0">
              <a:latin typeface="+mn-lt"/>
            </a:endParaRPr>
          </a:p>
        </p:txBody>
      </p:sp>
      <p:sp>
        <p:nvSpPr>
          <p:cNvPr id="9" name="Rectangle 7"/>
          <p:cNvSpPr/>
          <p:nvPr/>
        </p:nvSpPr>
        <p:spPr>
          <a:xfrm>
            <a:off x="1140837" y="5517231"/>
            <a:ext cx="3100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7"/>
              </a:rPr>
              <a:t>Blausen 0009 </a:t>
            </a:r>
            <a:r>
              <a:rPr lang="en-US" sz="1200" dirty="0" smtClean="0">
                <a:latin typeface="+mn-lt"/>
                <a:hlinkClick r:id="rId7"/>
              </a:rPr>
              <a:t>AcousticNeuroma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BruceBlaus"/>
              </a:rPr>
              <a:t>BruceBlaus</a:t>
            </a:r>
            <a:r>
              <a:rPr lang="en-US" sz="1200" dirty="0">
                <a:latin typeface="+mn-lt"/>
              </a:rPr>
              <a:t> 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6"/>
              </a:rPr>
              <a:t>CC BY 3.0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0908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CT </a:t>
            </a:r>
            <a:r>
              <a:rPr lang="el-GR" dirty="0" smtClean="0">
                <a:solidFill>
                  <a:prstClr val="white"/>
                </a:solidFill>
              </a:rPr>
              <a:t>απεικόνιση ακουστικού νευρινώματος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  <p:pic>
        <p:nvPicPr>
          <p:cNvPr id="9218" name="Picture 2" descr="File:Akustikusneurinom M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495" y="1268760"/>
            <a:ext cx="4023010" cy="496855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2862413" y="6237312"/>
            <a:ext cx="34191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Akustikusneurinom </a:t>
            </a:r>
            <a:r>
              <a:rPr lang="en-US" sz="1200" dirty="0" smtClean="0">
                <a:latin typeface="+mn-lt"/>
                <a:hlinkClick r:id="rId3"/>
              </a:rPr>
              <a:t>Mrt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Lars.linus (page does not exist)"/>
              </a:rPr>
              <a:t>Lars.linus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882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Μεταστατικά νεοπλάσματα εγκεφάλου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  <p:pic>
        <p:nvPicPr>
          <p:cNvPr id="10242" name="Picture 2" descr="File:MRI brain tum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14" y="1573220"/>
            <a:ext cx="4264104" cy="40290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File:Hirnmetastase MRT-T1 K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73219"/>
            <a:ext cx="3724275" cy="40290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112059" y="5664242"/>
            <a:ext cx="35082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Hirnmetastase MRT-T1 </a:t>
            </a:r>
            <a:r>
              <a:rPr lang="en-US" sz="1200" dirty="0" smtClean="0">
                <a:latin typeface="+mn-lt"/>
                <a:hlinkClick r:id="rId4"/>
              </a:rPr>
              <a:t>KM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Doc James"/>
              </a:rPr>
              <a:t>Doc </a:t>
            </a:r>
            <a:r>
              <a:rPr lang="en-US" sz="1200" dirty="0" smtClean="0">
                <a:latin typeface="+mn-lt"/>
                <a:hlinkClick r:id="rId5" tooltip="User:Doc James"/>
              </a:rPr>
              <a:t>James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6"/>
              </a:rPr>
              <a:t>CC BY-SA 2.0 DE</a:t>
            </a:r>
            <a:endParaRPr lang="en-US" sz="1200" dirty="0">
              <a:latin typeface="+mn-lt"/>
            </a:endParaRPr>
          </a:p>
        </p:txBody>
      </p:sp>
      <p:sp>
        <p:nvSpPr>
          <p:cNvPr id="9" name="Rectangle 7"/>
          <p:cNvSpPr/>
          <p:nvPr/>
        </p:nvSpPr>
        <p:spPr>
          <a:xfrm>
            <a:off x="1066898" y="5664084"/>
            <a:ext cx="30045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7"/>
              </a:rPr>
              <a:t>MRI brain </a:t>
            </a:r>
            <a:r>
              <a:rPr lang="en-US" sz="1200" dirty="0" smtClean="0">
                <a:latin typeface="+mn-lt"/>
                <a:hlinkClick r:id="rId7"/>
              </a:rPr>
              <a:t>tumor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200" dirty="0" smtClean="0">
                <a:latin typeface="+mn-lt"/>
                <a:hlinkClick r:id="rId8" tooltip="User:Bobjgalindo"/>
              </a:rPr>
              <a:t>Bobjgalindo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διαθέσιμο με άδεια  </a:t>
            </a:r>
            <a:r>
              <a:rPr lang="en-US" sz="1200" dirty="0">
                <a:latin typeface="+mn-lt"/>
                <a:hlinkClick r:id="rId9"/>
              </a:rPr>
              <a:t>CC BY-SA 4.0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1638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b="1" dirty="0" smtClean="0"/>
              <a:t>Εκδηλώσεις νευροχειρουργικών παθήσεων  </a:t>
            </a:r>
            <a:r>
              <a:rPr lang="el-GR" altLang="el-GR" sz="3300" b="0" dirty="0" smtClean="0"/>
              <a:t>1/2</a:t>
            </a:r>
          </a:p>
        </p:txBody>
      </p:sp>
      <p:sp>
        <p:nvSpPr>
          <p:cNvPr id="22531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z="2800" dirty="0" smtClean="0"/>
              <a:t>Μεταβολή του επιπέδου εγρήγορσης και κώμα.</a:t>
            </a:r>
          </a:p>
          <a:p>
            <a:r>
              <a:rPr lang="el-GR" altLang="el-GR" sz="2800" dirty="0" smtClean="0"/>
              <a:t>Εγκεφαλικό οίδημα.</a:t>
            </a:r>
          </a:p>
          <a:p>
            <a:r>
              <a:rPr lang="el-GR" altLang="el-GR" sz="2800" dirty="0" smtClean="0"/>
              <a:t>Ενδοκρανιακή Υπέρταση.</a:t>
            </a:r>
          </a:p>
          <a:p>
            <a:r>
              <a:rPr lang="el-GR" altLang="el-GR" sz="2800" dirty="0" smtClean="0"/>
              <a:t>Επιληπτικές κρίσεις.</a:t>
            </a:r>
          </a:p>
          <a:p>
            <a:r>
              <a:rPr lang="el-GR" altLang="el-GR" sz="2800" dirty="0" smtClean="0"/>
              <a:t>Οξείες εκδηλώσεις από την Σπονδυλική Στήλη.</a:t>
            </a:r>
          </a:p>
          <a:p>
            <a:r>
              <a:rPr lang="el-GR" altLang="el-GR" sz="2800" dirty="0" smtClean="0"/>
              <a:t>Τραυματισμός περιφερικών νεύρων.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1852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dirty="0" smtClean="0"/>
              <a:t>Κρανιοεγκεφαλικές κακώσεις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</a:t>
            </a:r>
            <a:r>
              <a:rPr lang="el-GR" dirty="0"/>
              <a:t>κάκωση της κεφαλής πρέπει </a:t>
            </a:r>
            <a:r>
              <a:rPr lang="el-GR" dirty="0" smtClean="0"/>
              <a:t>ΠΑΝΤΑ να </a:t>
            </a:r>
            <a:r>
              <a:rPr lang="el-GR" dirty="0"/>
              <a:t>αξιολογείται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 smtClean="0"/>
              <a:t>Απαραίτητος </a:t>
            </a:r>
            <a:r>
              <a:rPr lang="el-GR" dirty="0"/>
              <a:t>ο νευρολογικός έλεγχος τα δύο πρώτα </a:t>
            </a:r>
            <a:r>
              <a:rPr lang="el-GR" dirty="0" smtClean="0"/>
              <a:t>εικοσιτετράωρα </a:t>
            </a:r>
            <a:r>
              <a:rPr lang="el-GR" dirty="0"/>
              <a:t>ΚΑΙ </a:t>
            </a:r>
            <a:r>
              <a:rPr lang="el-GR" dirty="0" smtClean="0"/>
              <a:t>κατά </a:t>
            </a:r>
            <a:r>
              <a:rPr lang="el-GR" dirty="0"/>
              <a:t>τη διάρκεια της νύκτας.</a:t>
            </a:r>
          </a:p>
          <a:p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9537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>
                <a:solidFill>
                  <a:prstClr val="white"/>
                </a:solidFill>
              </a:rPr>
              <a:t>Εκδηλώσεις νευροχειρουργικών παθήσεων  </a:t>
            </a:r>
            <a:r>
              <a:rPr lang="el-GR" altLang="el-GR" sz="3300" b="0" dirty="0" smtClean="0">
                <a:solidFill>
                  <a:prstClr val="white"/>
                </a:solidFill>
              </a:rPr>
              <a:t>2/2</a:t>
            </a:r>
            <a:endParaRPr lang="el-GR" altLang="el-GR" b="1" dirty="0" smtClean="0"/>
          </a:p>
        </p:txBody>
      </p:sp>
      <p:sp>
        <p:nvSpPr>
          <p:cNvPr id="23555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Οξύς αποφρακτικός υδροκέφαλος.</a:t>
            </a:r>
          </a:p>
          <a:p>
            <a:r>
              <a:rPr lang="el-GR" altLang="el-GR" dirty="0" smtClean="0"/>
              <a:t>Οξύ ισχαιμικό εγκεφαλικό επεισόδιο.</a:t>
            </a:r>
          </a:p>
          <a:p>
            <a:r>
              <a:rPr lang="el-GR" altLang="el-GR" dirty="0" smtClean="0"/>
              <a:t>Ανευρυσματική υπαραχνοειδής αιμορραγία.</a:t>
            </a:r>
          </a:p>
          <a:p>
            <a:r>
              <a:rPr lang="el-GR" altLang="el-GR" dirty="0" smtClean="0"/>
              <a:t>Αυτόματη ενδοκρανιακή αιμορραγία.</a:t>
            </a:r>
          </a:p>
          <a:p>
            <a:r>
              <a:rPr lang="el-GR" altLang="el-GR" dirty="0" smtClean="0"/>
              <a:t>Συμπτωματολογία από λοιμώξεις και όγκους του ΚΝΣ.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1741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b="1" dirty="0" smtClean="0"/>
              <a:t>Είδη  νευροχειρουργικών επεμβάσεων</a:t>
            </a:r>
          </a:p>
        </p:txBody>
      </p:sp>
      <p:sp>
        <p:nvSpPr>
          <p:cNvPr id="24579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Κρανιοτομή για όγκους του εγκεφάλου.</a:t>
            </a:r>
          </a:p>
          <a:p>
            <a:r>
              <a:rPr lang="el-GR" altLang="el-GR" dirty="0" smtClean="0"/>
              <a:t>Χειρουργική των αγγειακών παθήσεων του εγκεφάλου.</a:t>
            </a:r>
          </a:p>
          <a:p>
            <a:r>
              <a:rPr lang="el-GR" altLang="el-GR" dirty="0" smtClean="0"/>
              <a:t>Αντιμετώπιση των Κρανιοεγκεφαλικών κακώσεων.</a:t>
            </a:r>
          </a:p>
          <a:p>
            <a:r>
              <a:rPr lang="el-GR" altLang="el-GR" dirty="0" smtClean="0"/>
              <a:t>Χειρουργική αντιμετώπιση της επιληψίας και των παθήσεων της υπόφυσης.</a:t>
            </a:r>
          </a:p>
          <a:p>
            <a:r>
              <a:rPr lang="el-GR" altLang="el-GR" dirty="0" smtClean="0"/>
              <a:t>Χειρουργική των παθήσεων της Σπονδυλικής Στήλης.</a:t>
            </a:r>
          </a:p>
          <a:p>
            <a:r>
              <a:rPr lang="el-GR" altLang="el-GR" dirty="0" smtClean="0"/>
              <a:t>Παροχέτευση εγκεφαλονωτιαίου υγρού.</a:t>
            </a:r>
          </a:p>
          <a:p>
            <a:r>
              <a:rPr lang="el-GR" altLang="el-GR" dirty="0" smtClean="0"/>
              <a:t>Επεμβατική νευροακτινολογία.</a:t>
            </a:r>
          </a:p>
          <a:p>
            <a:r>
              <a:rPr lang="el-GR" altLang="el-GR" dirty="0" smtClean="0"/>
              <a:t>Στερεοτακτικές επεμβάσεις.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860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Ελάχιστα επεμβατικές εγκεφαλικές παρεμβατικές πράξεις</a:t>
            </a:r>
            <a:endParaRPr lang="el-GR" dirty="0"/>
          </a:p>
        </p:txBody>
      </p:sp>
      <p:sp>
        <p:nvSpPr>
          <p:cNvPr id="25602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charset="0"/>
              <a:buNone/>
            </a:pPr>
            <a:r>
              <a:rPr lang="el-GR" altLang="el-GR" sz="2200" b="1" dirty="0" smtClean="0"/>
              <a:t>ΣΤΕΡΕΟΤΑΚΤΙΚΗ  ΒΙΟΨΙΑ</a:t>
            </a:r>
          </a:p>
          <a:p>
            <a:pPr marL="0" indent="0">
              <a:buFont typeface="Arial" charset="0"/>
              <a:buNone/>
            </a:pPr>
            <a:r>
              <a:rPr lang="el-GR" altLang="el-GR" sz="2200" dirty="0" smtClean="0"/>
              <a:t>Είναι  μια  ελάχιστα επεμβατική μέθοδος, για λήψη υλικού από βλάβες του εγκεφάλου (κυρίως όγκους) για βιοψία ή  καλλιέργεια. Ο προσδιορισμός της θέσης της βιοψίας γίνεται με τη βοήθεια υπολογιστικής τομογραφίας.</a:t>
            </a:r>
          </a:p>
          <a:p>
            <a:pPr marL="0" indent="0">
              <a:buFont typeface="Arial" charset="0"/>
              <a:buNone/>
            </a:pPr>
            <a:r>
              <a:rPr lang="el-GR" altLang="el-GR" sz="2200" b="1" dirty="0" smtClean="0"/>
              <a:t>ΕΜΒΟΛΙΣΜΟΣ</a:t>
            </a:r>
          </a:p>
          <a:p>
            <a:pPr marL="0" indent="0">
              <a:buFont typeface="Arial" charset="0"/>
              <a:buNone/>
            </a:pPr>
            <a:r>
              <a:rPr lang="el-GR" altLang="el-GR" sz="2200" dirty="0" smtClean="0"/>
              <a:t>Είναι μια ελάχιστα επεμβατική μέθοδος αντιμετώπισης αγγειακών βλαβών  ή καταστροφής όγκων, με κατεύθυνση του κατάλληλου υλικού  ενδαγγειακά.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2265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Στερεοτακτική ακτινοχειρουργική</a:t>
            </a:r>
            <a:endParaRPr lang="el-GR" dirty="0"/>
          </a:p>
        </p:txBody>
      </p:sp>
      <p:sp>
        <p:nvSpPr>
          <p:cNvPr id="25602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charset="0"/>
              <a:buNone/>
            </a:pPr>
            <a:r>
              <a:rPr lang="el-GR" altLang="el-GR" b="1" dirty="0" smtClean="0"/>
              <a:t>ΣΤΕΡΕΟΤΑΚΤΙΚΗ  ΑΚΤΙΝΟΧΕΙΡΟΥΡΓΙΚΗ</a:t>
            </a:r>
          </a:p>
          <a:p>
            <a:pPr marL="0" indent="0">
              <a:buFont typeface="Arial" charset="0"/>
              <a:buNone/>
            </a:pPr>
            <a:r>
              <a:rPr lang="el-GR" altLang="el-GR" dirty="0" smtClean="0"/>
              <a:t>Είναι μέθοδος κατεύθυνσης ομάδας φωτονίων σε συγκεκριμένους συνήθως ογκολογικούς στόχους (κυρίως εγκεφαλικούς) με την βοήθεια ειδικών υπολογιστικών συστημάτων με σκοπό την καταστροφή τους . (Αναίμακτη χειρουργική).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7976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000" b="1" dirty="0" smtClean="0"/>
              <a:t>Ανευρύσματα του εγκεφάλου </a:t>
            </a:r>
            <a:r>
              <a:rPr lang="el-GR" altLang="el-GR" sz="3200" b="0" dirty="0" smtClean="0"/>
              <a:t>1/3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el-GR" b="1" dirty="0" smtClean="0"/>
              <a:t>Οι αγγειακές παθήσεις του κεντρικού νευρικού συστήματος περιλαμβάνουν τρείς κύριες κατηγορίες:</a:t>
            </a:r>
            <a:endParaRPr lang="el-GR" dirty="0" smtClean="0"/>
          </a:p>
          <a:p>
            <a:pPr>
              <a:defRPr/>
            </a:pPr>
            <a:r>
              <a:rPr lang="el-GR" b="1" dirty="0" smtClean="0"/>
              <a:t>Τα εγκεφαλικά ανευρύσματα:</a:t>
            </a:r>
            <a:r>
              <a:rPr lang="el-GR" dirty="0" smtClean="0"/>
              <a:t> παθολογική διάταση του τοιχώματος μιας εγκεφαλικής αρτηρίας.</a:t>
            </a:r>
          </a:p>
          <a:p>
            <a:pPr>
              <a:defRPr/>
            </a:pPr>
            <a:r>
              <a:rPr lang="el-GR" b="1" dirty="0" smtClean="0"/>
              <a:t>Τις αγγειακές δυσπλασίες (AVM-AVF) του εγκεφάλου και του νωτιαίου μυελού:</a:t>
            </a:r>
            <a:r>
              <a:rPr lang="el-GR" dirty="0" smtClean="0"/>
              <a:t> πρώιμη ανώμαλη επικοινωνία μεταξύ μιας αρτηρίας και μιας φλέβας, που οδηγεί στη δημιουργία ενός παθολογικού συμπλέγματος – ενός </a:t>
            </a:r>
            <a:r>
              <a:rPr lang="el-GR" b="1" dirty="0" smtClean="0"/>
              <a:t>«κουβαριού»</a:t>
            </a:r>
            <a:r>
              <a:rPr lang="el-GR" dirty="0" smtClean="0"/>
              <a:t> – αγγείων.</a:t>
            </a:r>
          </a:p>
          <a:p>
            <a:pPr>
              <a:defRPr/>
            </a:pPr>
            <a:r>
              <a:rPr lang="el-GR" b="1" dirty="0" smtClean="0"/>
              <a:t>Τους όγκους εγκεφάλου.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429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solidFill>
                  <a:prstClr val="white"/>
                </a:solidFill>
              </a:rPr>
              <a:t>Ανευρύσματα του εγκεφάλου </a:t>
            </a:r>
            <a:r>
              <a:rPr lang="el-GR" altLang="el-GR" sz="3200" b="0" dirty="0">
                <a:solidFill>
                  <a:prstClr val="white"/>
                </a:solidFill>
              </a:rPr>
              <a:t>2</a:t>
            </a:r>
            <a:r>
              <a:rPr lang="el-GR" altLang="el-GR" sz="3200" b="0" dirty="0" smtClean="0">
                <a:solidFill>
                  <a:prstClr val="white"/>
                </a:solidFill>
              </a:rPr>
              <a:t>/3</a:t>
            </a:r>
            <a:endParaRPr lang="el-GR" dirty="0"/>
          </a:p>
        </p:txBody>
      </p:sp>
      <p:pic>
        <p:nvPicPr>
          <p:cNvPr id="1026" name="Picture 2" descr="File:Cerebral aneurysm NI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5"/>
            <a:ext cx="4663562" cy="504055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Cerebellar aneurys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706" y="1614255"/>
            <a:ext cx="3429131" cy="446449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315049" y="6499500"/>
            <a:ext cx="48245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Cerebral aneurysm </a:t>
            </a:r>
            <a:r>
              <a:rPr lang="en-US" sz="1200" dirty="0" smtClean="0">
                <a:latin typeface="+mn-lt"/>
                <a:hlinkClick r:id="rId4"/>
              </a:rPr>
              <a:t>NIH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The RedBurn"/>
              </a:rPr>
              <a:t>The RedBurn</a:t>
            </a:r>
            <a:r>
              <a:rPr lang="el-GR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διαθέσιμ</a:t>
            </a:r>
            <a:r>
              <a:rPr lang="el-GR" sz="12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ο</a:t>
            </a:r>
            <a:r>
              <a:rPr lang="el-GR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ως κοινό κτήμα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37825" y="6135687"/>
            <a:ext cx="25928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6"/>
              </a:rPr>
              <a:t>Cerebellar </a:t>
            </a:r>
            <a:r>
              <a:rPr lang="en-US" sz="1200" dirty="0" smtClean="0">
                <a:latin typeface="+mn-lt"/>
                <a:hlinkClick r:id="rId6"/>
              </a:rPr>
              <a:t>aneurysm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latin typeface="+mn-lt"/>
                <a:hlinkClick r:id="rId7" tooltip="User:CFCF"/>
              </a:rPr>
              <a:t>CFCF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6646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solidFill>
                  <a:prstClr val="white"/>
                </a:solidFill>
              </a:rPr>
              <a:t>Ανευρύσματα του εγκεφάλου </a:t>
            </a:r>
            <a:r>
              <a:rPr lang="el-GR" altLang="el-GR" sz="3200" b="0" dirty="0" smtClean="0">
                <a:solidFill>
                  <a:prstClr val="white"/>
                </a:solidFill>
              </a:rPr>
              <a:t>3/3</a:t>
            </a:r>
            <a:endParaRPr lang="el-GR" dirty="0"/>
          </a:p>
        </p:txBody>
      </p:sp>
      <p:pic>
        <p:nvPicPr>
          <p:cNvPr id="2050" name="Picture 2" descr="File:Takayas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853" y="1412776"/>
            <a:ext cx="5328295" cy="502621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7"/>
          <p:cNvSpPr/>
          <p:nvPr/>
        </p:nvSpPr>
        <p:spPr>
          <a:xfrm>
            <a:off x="1778669" y="6514310"/>
            <a:ext cx="55866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3"/>
              </a:rPr>
              <a:t>Takayasu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Filip em"/>
              </a:rPr>
              <a:t>Filip em</a:t>
            </a:r>
            <a:r>
              <a:rPr lang="el-GR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διαθέσιμο με άδεια </a:t>
            </a:r>
            <a:r>
              <a:rPr lang="en-US" sz="1200" dirty="0">
                <a:latin typeface="+mn-lt"/>
                <a:hlinkClick r:id="rId5"/>
              </a:rPr>
              <a:t>CC BY 2.0</a:t>
            </a:r>
            <a:endParaRPr lang="en-US" sz="1200" dirty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4377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b="1" dirty="0" smtClean="0"/>
              <a:t>Τι είναι το ανεύρυσμα του εγκεφάλου;</a:t>
            </a:r>
            <a:endParaRPr lang="el-GR" altLang="el-GR" dirty="0" smtClean="0"/>
          </a:p>
        </p:txBody>
      </p:sp>
      <p:sp>
        <p:nvSpPr>
          <p:cNvPr id="29699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4474840" cy="4896544"/>
          </a:xfrm>
        </p:spPr>
        <p:txBody>
          <a:bodyPr>
            <a:normAutofit/>
          </a:bodyPr>
          <a:lstStyle/>
          <a:p>
            <a:pPr marL="0" indent="0">
              <a:buFont typeface="Arial" charset="0"/>
              <a:buNone/>
            </a:pPr>
            <a:r>
              <a:rPr lang="el-GR" altLang="el-GR" sz="2600" dirty="0" smtClean="0"/>
              <a:t>Το </a:t>
            </a:r>
            <a:r>
              <a:rPr lang="el-GR" altLang="el-GR" sz="2600" b="1" dirty="0" smtClean="0"/>
              <a:t>εγκεφαλικό ή ενδοκρανιακό ανεύρυσμα</a:t>
            </a:r>
            <a:r>
              <a:rPr lang="el-GR" altLang="el-GR" sz="2600" dirty="0" smtClean="0"/>
              <a:t> είναι μια τοπική παθολογική διάταση του τοιχώματος ενός αγγείου του εγκεφάλου με κίνδυνο να υποστεί </a:t>
            </a:r>
            <a:r>
              <a:rPr lang="el-GR" altLang="el-GR" sz="2600" b="1" dirty="0" smtClean="0"/>
              <a:t>ρήξη</a:t>
            </a:r>
            <a:r>
              <a:rPr lang="el-GR" altLang="el-GR" sz="2600" dirty="0" smtClean="0"/>
              <a:t> δηλαδή να «σπάσει», προκαλώντας </a:t>
            </a:r>
            <a:r>
              <a:rPr lang="el-GR" altLang="el-GR" sz="2600" b="1" dirty="0" smtClean="0"/>
              <a:t>αιμορραγία στον εγκέφαλο</a:t>
            </a:r>
            <a:r>
              <a:rPr lang="en-US" altLang="el-GR" sz="2600" b="1" dirty="0" smtClean="0"/>
              <a:t>.</a:t>
            </a:r>
            <a:endParaRPr lang="el-GR" altLang="el-GR" sz="2600" dirty="0" smtClean="0"/>
          </a:p>
        </p:txBody>
      </p:sp>
      <p:pic>
        <p:nvPicPr>
          <p:cNvPr id="3074" name="Picture 2" descr="File:AoDissect Schema 01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00808"/>
            <a:ext cx="3701856" cy="303430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7"/>
          <p:cNvSpPr/>
          <p:nvPr/>
        </p:nvSpPr>
        <p:spPr>
          <a:xfrm>
            <a:off x="5450820" y="4860535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4"/>
              </a:rPr>
              <a:t>AoDissect Schema 01a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latin typeface="+mn-lt"/>
                <a:hlinkClick r:id="rId5" tooltip="User:JHeuser"/>
              </a:rPr>
              <a:t>Jheuser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διαθέσιμο με άδεια  </a:t>
            </a:r>
            <a:r>
              <a:rPr lang="en-US" sz="1200" dirty="0" smtClean="0">
                <a:latin typeface="+mn-lt"/>
                <a:hlinkClick r:id="rId6"/>
              </a:rPr>
              <a:t>CC BY-SA 3.0</a:t>
            </a:r>
            <a:endParaRPr lang="en-US" sz="1200" dirty="0">
              <a:latin typeface="+mn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4256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Εγκεφαλικά ανευρύσματα και η αντιμετώπισή τους </a:t>
            </a:r>
            <a:r>
              <a:rPr lang="el-GR" sz="3300" b="0" dirty="0" smtClean="0"/>
              <a:t>1/2</a:t>
            </a:r>
            <a:endParaRPr lang="el-GR" sz="3300" b="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3581914" y="5962931"/>
            <a:ext cx="20341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+mn-lt"/>
                <a:hlinkClick r:id="rId6"/>
              </a:rPr>
              <a:t>Brain Aneurysms Animation 5</a:t>
            </a:r>
            <a:endParaRPr lang="en-US" sz="1200" dirty="0">
              <a:latin typeface="+mn-lt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1273" name="ShockwaveFlash1" r:id="rId2" imgW="6857143" imgH="3847619"/>
        </mc:Choice>
        <mc:Fallback>
          <p:control name="ShockwaveFlash1" r:id="rId2" imgW="6857143" imgH="3847619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69988" y="1812925"/>
                  <a:ext cx="6858000" cy="3848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49487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b="1" dirty="0" smtClean="0"/>
              <a:t>Κλινική σημασία ενός εγκεφαλικού ανευρύσματος</a:t>
            </a:r>
            <a:endParaRPr lang="el-GR" altLang="el-GR" dirty="0" smtClean="0"/>
          </a:p>
        </p:txBody>
      </p:sp>
      <p:sp>
        <p:nvSpPr>
          <p:cNvPr id="31747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/>
          <a:lstStyle/>
          <a:p>
            <a:r>
              <a:rPr lang="el-GR" altLang="el-GR" b="1" dirty="0" smtClean="0"/>
              <a:t>Ρήξη</a:t>
            </a:r>
            <a:r>
              <a:rPr lang="en-US" altLang="el-GR" b="1" dirty="0" smtClean="0"/>
              <a:t>.</a:t>
            </a:r>
            <a:endParaRPr lang="el-GR" altLang="el-GR" dirty="0" smtClean="0"/>
          </a:p>
          <a:p>
            <a:r>
              <a:rPr lang="el-GR" altLang="el-GR" b="1" dirty="0" smtClean="0"/>
              <a:t>Υπαραχνοειδής αιμορραγία</a:t>
            </a:r>
            <a:r>
              <a:rPr lang="en-US" altLang="el-GR" b="1" dirty="0" smtClean="0"/>
              <a:t>.</a:t>
            </a:r>
            <a:endParaRPr lang="el-GR" altLang="el-GR" dirty="0" smtClean="0"/>
          </a:p>
          <a:p>
            <a:r>
              <a:rPr lang="el-GR" altLang="el-GR" b="1" dirty="0" smtClean="0"/>
              <a:t>Εγκεφαλική βλάβη</a:t>
            </a:r>
            <a:r>
              <a:rPr lang="en-US" altLang="el-GR" b="1" dirty="0" smtClean="0"/>
              <a:t>.</a:t>
            </a:r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7998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l-GR" b="1" dirty="0" smtClean="0"/>
              <a:t>Έλεγχος τραυματία με κρανιοεγκεφαλική κάκωση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/>
          <a:lstStyle/>
          <a:p>
            <a:r>
              <a:rPr lang="el-GR" dirty="0" smtClean="0"/>
              <a:t>Επίπεδο συνείδησης.</a:t>
            </a:r>
            <a:endParaRPr lang="el-GR" dirty="0"/>
          </a:p>
          <a:p>
            <a:r>
              <a:rPr lang="el-GR" dirty="0" smtClean="0"/>
              <a:t>Μέγεθος </a:t>
            </a:r>
            <a:r>
              <a:rPr lang="el-GR" dirty="0"/>
              <a:t>κορών </a:t>
            </a:r>
            <a:r>
              <a:rPr lang="el-GR" dirty="0" smtClean="0"/>
              <a:t>οφθαλμού.</a:t>
            </a:r>
            <a:endParaRPr lang="el-GR" dirty="0"/>
          </a:p>
          <a:p>
            <a:r>
              <a:rPr lang="el-GR" dirty="0" smtClean="0"/>
              <a:t>Μυϊκή </a:t>
            </a:r>
            <a:r>
              <a:rPr lang="el-GR" dirty="0"/>
              <a:t>ισχύς, κινητικότητα άκρων, νευρολογικά </a:t>
            </a:r>
            <a:r>
              <a:rPr lang="el-GR" dirty="0" smtClean="0"/>
              <a:t>σημεία.</a:t>
            </a:r>
            <a:endParaRPr lang="el-GR" dirty="0"/>
          </a:p>
          <a:p>
            <a:r>
              <a:rPr lang="el-GR" dirty="0" smtClean="0"/>
              <a:t>Αρτηριακή </a:t>
            </a:r>
            <a:r>
              <a:rPr lang="el-GR" dirty="0"/>
              <a:t>πίεση. αναπνευστικές κινήσεις, σφύξεις, </a:t>
            </a:r>
            <a:r>
              <a:rPr lang="el-GR" dirty="0" smtClean="0"/>
              <a:t>θερμοκρασία.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2579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Υπαραχνοειδής αιμορραγία στην αξονική τομογραφία εγκεφάλου</a:t>
            </a:r>
          </a:p>
        </p:txBody>
      </p:sp>
      <p:pic>
        <p:nvPicPr>
          <p:cNvPr id="1026" name="Picture 2" descr="File:Subarachnoid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786" y="1589440"/>
            <a:ext cx="4098429" cy="471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1266994" y="6320353"/>
            <a:ext cx="66100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3"/>
              </a:rPr>
              <a:t>SubarachnoidP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Jmh649"/>
              </a:rPr>
              <a:t>Jmh649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διαθέσιμο με άδεια  </a:t>
            </a:r>
            <a:r>
              <a:rPr lang="en-US" sz="1200" dirty="0" smtClean="0">
                <a:latin typeface="+mn-lt"/>
                <a:hlinkClick r:id="rId5"/>
              </a:rPr>
              <a:t>CC </a:t>
            </a:r>
            <a:r>
              <a:rPr lang="en-US" sz="1200" dirty="0">
                <a:latin typeface="+mn-lt"/>
                <a:hlinkClick r:id="rId5"/>
              </a:rPr>
              <a:t>BY-SA 3.0</a:t>
            </a:r>
            <a:endParaRPr lang="en-US" sz="1200" dirty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712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b="1" dirty="0" smtClean="0"/>
              <a:t>Πως αντιμετωπίζονται τα εγκεφαλικά ανευρύσματα; </a:t>
            </a:r>
            <a:endParaRPr lang="el-GR" altLang="el-GR" dirty="0" smtClean="0"/>
          </a:p>
        </p:txBody>
      </p:sp>
      <p:sp>
        <p:nvSpPr>
          <p:cNvPr id="34819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464496"/>
          </a:xfrm>
        </p:spPr>
        <p:txBody>
          <a:bodyPr/>
          <a:lstStyle/>
          <a:p>
            <a:r>
              <a:rPr lang="el-GR" altLang="el-GR" b="1" dirty="0" smtClean="0"/>
              <a:t>Χειρουργική απολίνωση.</a:t>
            </a:r>
            <a:endParaRPr lang="el-GR" altLang="el-GR" dirty="0" smtClean="0"/>
          </a:p>
          <a:p>
            <a:r>
              <a:rPr lang="el-GR" altLang="el-GR" b="1" dirty="0" smtClean="0"/>
              <a:t>Εμβολισμός.</a:t>
            </a:r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8757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prstClr val="white"/>
                </a:solidFill>
              </a:rPr>
              <a:t>Εγκεφαλικά ανευρύσματα και η αντιμετώπισή τους </a:t>
            </a:r>
            <a:r>
              <a:rPr lang="el-GR" sz="3300" b="0" dirty="0" smtClean="0">
                <a:solidFill>
                  <a:prstClr val="white"/>
                </a:solidFill>
              </a:rPr>
              <a:t>2/2</a:t>
            </a:r>
            <a:endParaRPr lang="el-GR" dirty="0"/>
          </a:p>
        </p:txBody>
      </p:sp>
      <p:sp>
        <p:nvSpPr>
          <p:cNvPr id="35845" name="5 - TextBox"/>
          <p:cNvSpPr txBox="1">
            <a:spLocks noChangeArrowheads="1"/>
          </p:cNvSpPr>
          <p:nvPr/>
        </p:nvSpPr>
        <p:spPr bwMode="auto">
          <a:xfrm>
            <a:off x="-133833" y="5203669"/>
            <a:ext cx="45241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000" dirty="0" smtClean="0">
                <a:solidFill>
                  <a:schemeClr val="bg1"/>
                </a:solidFill>
                <a:latin typeface="+mn-lt"/>
              </a:rPr>
              <a:t>Χειρουργική </a:t>
            </a:r>
            <a:r>
              <a:rPr lang="el-GR" altLang="el-GR" sz="2000" dirty="0">
                <a:solidFill>
                  <a:schemeClr val="bg1"/>
                </a:solidFill>
                <a:latin typeface="+mn-lt"/>
              </a:rPr>
              <a:t>απολίνωση (clipping</a:t>
            </a:r>
            <a:r>
              <a:rPr lang="el-GR" altLang="el-GR" sz="2000" dirty="0" smtClean="0">
                <a:solidFill>
                  <a:schemeClr val="bg1"/>
                </a:solidFill>
                <a:latin typeface="+mn-lt"/>
              </a:rPr>
              <a:t>)</a:t>
            </a:r>
            <a:r>
              <a:rPr lang="el-GR" altLang="el-GR" sz="2000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  <p:pic>
        <p:nvPicPr>
          <p:cNvPr id="2050" name="Picture 2" descr="https://farm8.staticflickr.com/7099/7341436528_512598768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9138"/>
            <a:ext cx="3897449" cy="276162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-157764" y="480776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>
                <a:latin typeface="+mn-lt"/>
                <a:hlinkClick r:id="rId6"/>
              </a:rPr>
              <a:t>Aneurysm with a surgical clip across </a:t>
            </a:r>
            <a:r>
              <a:rPr lang="en-US" sz="1200" dirty="0" smtClean="0">
                <a:latin typeface="+mn-lt"/>
                <a:hlinkClick r:id="rId6"/>
              </a:rPr>
              <a:t>the </a:t>
            </a:r>
            <a:r>
              <a:rPr lang="en-US" sz="1200" dirty="0">
                <a:latin typeface="+mn-lt"/>
                <a:hlinkClick r:id="rId6"/>
              </a:rPr>
              <a:t>neck or base</a:t>
            </a:r>
            <a:endParaRPr lang="el-GR" sz="1200" dirty="0">
              <a:latin typeface="+mn-lt"/>
            </a:endParaRPr>
          </a:p>
        </p:txBody>
      </p:sp>
      <p:sp>
        <p:nvSpPr>
          <p:cNvPr id="9" name="5 - TextBox"/>
          <p:cNvSpPr txBox="1">
            <a:spLocks noChangeArrowheads="1"/>
          </p:cNvSpPr>
          <p:nvPr/>
        </p:nvSpPr>
        <p:spPr bwMode="auto">
          <a:xfrm>
            <a:off x="4257613" y="5333146"/>
            <a:ext cx="48245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000" dirty="0" smtClean="0">
                <a:solidFill>
                  <a:schemeClr val="bg1"/>
                </a:solidFill>
                <a:latin typeface="+mn-lt"/>
              </a:rPr>
              <a:t>Ενδαγγειακός αποκλεισμός </a:t>
            </a:r>
            <a:r>
              <a:rPr lang="el-GR" altLang="el-GR" sz="2000" dirty="0">
                <a:solidFill>
                  <a:schemeClr val="bg1"/>
                </a:solidFill>
                <a:latin typeface="+mn-lt"/>
              </a:rPr>
              <a:t>(</a:t>
            </a:r>
            <a:r>
              <a:rPr lang="el-GR" altLang="el-GR" sz="2000" dirty="0" smtClean="0">
                <a:solidFill>
                  <a:schemeClr val="bg1"/>
                </a:solidFill>
                <a:latin typeface="+mn-lt"/>
              </a:rPr>
              <a:t>εμβολισμός)</a:t>
            </a:r>
            <a:endParaRPr lang="el-GR" altLang="el-GR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5690510" y="5065169"/>
            <a:ext cx="19587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+mn-lt"/>
                <a:hlinkClick r:id="rId7"/>
              </a:rPr>
              <a:t>Aneurysm Coiling Animation</a:t>
            </a:r>
            <a:endParaRPr lang="en-US" sz="1200" dirty="0">
              <a:latin typeface="+mn-lt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48" name="ShockwaveFlash1" r:id="rId2" imgW="4770167" imgH="3168914"/>
        </mc:Choice>
        <mc:Fallback>
          <p:control name="ShockwaveFlash1" r:id="rId2" imgW="4770167" imgH="3168914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84663" y="1844675"/>
                  <a:ext cx="4770437" cy="31686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17291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Εμβολισμός</a:t>
            </a:r>
            <a:endParaRPr lang="el-GR" dirty="0"/>
          </a:p>
        </p:txBody>
      </p:sp>
      <p:sp>
        <p:nvSpPr>
          <p:cNvPr id="37891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l-GR" altLang="el-GR" b="1" dirty="0" smtClean="0"/>
              <a:t>Εμβολισμός</a:t>
            </a:r>
            <a:r>
              <a:rPr lang="el-GR" altLang="el-GR" dirty="0" smtClean="0"/>
              <a:t> είναι μια ελάχιστα επεμβατική (minimally invasive) μέθοδος, κατά την οποία η προσέγγιση της περιοχής του ανευρύσματος γίνεται μέσα από τα αιμοφόρα αγγεία, </a:t>
            </a:r>
            <a:r>
              <a:rPr lang="el-GR" altLang="el-GR" b="1" dirty="0" smtClean="0"/>
              <a:t>χωρίς</a:t>
            </a:r>
            <a:r>
              <a:rPr lang="el-GR" altLang="el-GR" dirty="0" smtClean="0"/>
              <a:t> να απαιτηθεί ανοικτή χειρουργική επέμβαση.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414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Αίθουσα ψηφιακού αγγειογράφου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 dirty="0"/>
          </a:p>
        </p:txBody>
      </p:sp>
      <p:pic>
        <p:nvPicPr>
          <p:cNvPr id="12290" name="Picture 2" descr="File:Herzkatheterlabor modern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28800"/>
            <a:ext cx="5672269" cy="425420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1294816" y="6026804"/>
            <a:ext cx="66100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Herzkatheterlabor </a:t>
            </a:r>
            <a:r>
              <a:rPr lang="en-US" sz="1200" dirty="0" smtClean="0">
                <a:latin typeface="+mn-lt"/>
                <a:hlinkClick r:id="rId3"/>
              </a:rPr>
              <a:t>modern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Neoflash (page does not exist)"/>
              </a:rPr>
              <a:t>Neoflash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διαθέσιμο με άδεια  </a:t>
            </a:r>
            <a:r>
              <a:rPr lang="en-US" sz="1200" dirty="0" smtClean="0">
                <a:latin typeface="+mn-lt"/>
                <a:hlinkClick r:id="rId5"/>
              </a:rPr>
              <a:t>CC </a:t>
            </a:r>
            <a:r>
              <a:rPr lang="en-US" sz="1200" dirty="0">
                <a:latin typeface="+mn-lt"/>
                <a:hlinkClick r:id="rId5"/>
              </a:rPr>
              <a:t>BY-SA 3.0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165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Στερεοτακτική </a:t>
            </a:r>
            <a:r>
              <a:rPr lang="el-GR" altLang="el-GR" dirty="0"/>
              <a:t>α</a:t>
            </a:r>
            <a:r>
              <a:rPr lang="el-GR" altLang="el-GR" dirty="0" smtClean="0"/>
              <a:t>κτινοχειρουργική </a:t>
            </a:r>
            <a:r>
              <a:rPr lang="el-GR" altLang="el-GR" dirty="0"/>
              <a:t>υπό </a:t>
            </a:r>
            <a:r>
              <a:rPr lang="el-GR" altLang="el-GR" dirty="0"/>
              <a:t>α</a:t>
            </a:r>
            <a:r>
              <a:rPr lang="el-GR" altLang="el-GR" dirty="0" smtClean="0"/>
              <a:t>πεικονιστική </a:t>
            </a:r>
            <a:r>
              <a:rPr lang="el-GR" altLang="el-GR" dirty="0"/>
              <a:t>κ</a:t>
            </a:r>
            <a:r>
              <a:rPr lang="el-GR" altLang="el-GR" dirty="0" smtClean="0"/>
              <a:t>αθοδήγηση</a:t>
            </a:r>
            <a:endParaRPr lang="el-GR" altLang="el-GR" b="1" dirty="0" smtClean="0"/>
          </a:p>
        </p:txBody>
      </p:sp>
      <p:sp>
        <p:nvSpPr>
          <p:cNvPr id="41987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charset="0"/>
              <a:buNone/>
            </a:pPr>
            <a:r>
              <a:rPr lang="el-GR" altLang="el-GR" dirty="0"/>
              <a:t>(Image-Guided Stereotactic Radiosurgery)</a:t>
            </a:r>
            <a:endParaRPr lang="el-GR" altLang="el-GR" b="1" dirty="0" smtClean="0"/>
          </a:p>
          <a:p>
            <a:pPr marL="0" indent="0">
              <a:buFont typeface="Arial" charset="0"/>
              <a:buNone/>
            </a:pPr>
            <a:r>
              <a:rPr lang="el-GR" altLang="el-GR" b="1" dirty="0" smtClean="0"/>
              <a:t>Είναι ένα καινούργιο και εντελώς πρωτοποριακό σύστημα ρομποτικής ιατρικής.</a:t>
            </a:r>
          </a:p>
          <a:p>
            <a:pPr marL="0" indent="0">
              <a:buFont typeface="Arial" charset="0"/>
              <a:buNone/>
            </a:pPr>
            <a:r>
              <a:rPr lang="el-GR" altLang="el-GR" dirty="0" smtClean="0"/>
              <a:t>Δημιουργήθηκε για τη θεραπευτική αντιμετώπιση παθολογικών καταστάσεων τόσο στο κεφάλι όσο και στο υπόλοιπο σώμα του ανθρώπου χρησιμοποιώντας Ρομποτική Τεχνολογία.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323528" y="4375903"/>
            <a:ext cx="8389440" cy="1717393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342900" lvl="0" indent="-342900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l-GR" altLang="el-GR" sz="2400" b="1" dirty="0">
                <a:solidFill>
                  <a:prstClr val="white"/>
                </a:solidFill>
                <a:latin typeface="Calibri"/>
              </a:rPr>
              <a:t>Στερεοτακτική ακτινοχειρουργική</a:t>
            </a:r>
            <a:r>
              <a:rPr lang="el-GR" altLang="el-GR" sz="2400" dirty="0">
                <a:solidFill>
                  <a:prstClr val="white"/>
                </a:solidFill>
                <a:latin typeface="Calibri"/>
              </a:rPr>
              <a:t> είναι μια εξειδικευμένη ακτινοθεραπευτική πράξη, με την οποία κατευθύνουμε ακτίνες φωτονίων προς ένα στερεοτακτικά προσδιορισμένο στόχο και </a:t>
            </a:r>
            <a:r>
              <a:rPr lang="el-GR" altLang="el-GR" sz="2400" dirty="0" smtClean="0">
                <a:solidFill>
                  <a:prstClr val="white"/>
                </a:solidFill>
                <a:latin typeface="Calibri"/>
              </a:rPr>
              <a:t>καταστρέφοντάς </a:t>
            </a:r>
            <a:r>
              <a:rPr lang="el-GR" altLang="el-GR" sz="2400" dirty="0">
                <a:solidFill>
                  <a:prstClr val="white"/>
                </a:solidFill>
                <a:latin typeface="Calibri"/>
              </a:rPr>
              <a:t>τον είναι σαν να χειρουργούμε αναίμακτα.</a:t>
            </a:r>
          </a:p>
        </p:txBody>
      </p:sp>
    </p:spTree>
    <p:extLst>
      <p:ext uri="{BB962C8B-B14F-4D97-AF65-F5344CB8AC3E}">
        <p14:creationId xmlns:p14="http://schemas.microsoft.com/office/powerpoint/2010/main" val="138851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08112"/>
          </a:xfrm>
        </p:spPr>
        <p:txBody>
          <a:bodyPr>
            <a:normAutofit fontScale="90000"/>
          </a:bodyPr>
          <a:lstStyle/>
          <a:p>
            <a:r>
              <a:rPr lang="el-GR" dirty="0"/>
              <a:t>Είδος στερεοτακτικής ακτινοχειρουργικής</a:t>
            </a:r>
            <a:r>
              <a:rPr lang="en-US" dirty="0"/>
              <a:t> </a:t>
            </a:r>
            <a:r>
              <a:rPr lang="en-US" sz="3300" b="0" dirty="0" smtClean="0"/>
              <a:t>1</a:t>
            </a:r>
            <a:r>
              <a:rPr lang="el-GR" sz="3300" b="0" dirty="0" smtClean="0"/>
              <a:t>/3</a:t>
            </a:r>
            <a:endParaRPr lang="el-GR" sz="3300" b="0" dirty="0"/>
          </a:p>
        </p:txBody>
      </p:sp>
      <p:pic>
        <p:nvPicPr>
          <p:cNvPr id="3074" name="Picture 2" descr="File:Gammakni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56792"/>
            <a:ext cx="6096000" cy="4572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3023828" y="6237312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3"/>
              </a:rPr>
              <a:t>Gammaknife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Neuro184sxtreme (page does not exist)"/>
              </a:rPr>
              <a:t>Neuro184sxtreme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διαθέσιμο με άδεια  </a:t>
            </a:r>
            <a:r>
              <a:rPr lang="en-US" sz="1200" dirty="0" smtClean="0">
                <a:latin typeface="+mn-lt"/>
                <a:hlinkClick r:id="rId5"/>
              </a:rPr>
              <a:t>CC BY-SA 3.0</a:t>
            </a:r>
            <a:endParaRPr lang="en-US" sz="1200" dirty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5629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08112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prstClr val="white"/>
                </a:solidFill>
              </a:rPr>
              <a:t>Είδος στερεοτακτικής ακτινοχειρουργικής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l-GR" sz="3300" b="0" dirty="0" smtClean="0">
                <a:solidFill>
                  <a:prstClr val="white"/>
                </a:solidFill>
              </a:rPr>
              <a:t>2/3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 dirty="0"/>
          </a:p>
        </p:txBody>
      </p:sp>
      <p:pic>
        <p:nvPicPr>
          <p:cNvPr id="13314" name="Picture 2" descr="File:CyberKnifeSchematic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779" y="1649125"/>
            <a:ext cx="6692443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253" y="1198824"/>
            <a:ext cx="1523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+mn-lt"/>
              </a:rPr>
              <a:t>Cyberknife</a:t>
            </a:r>
            <a:endParaRPr lang="el-GR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Rectangle 7"/>
          <p:cNvSpPr/>
          <p:nvPr/>
        </p:nvSpPr>
        <p:spPr>
          <a:xfrm>
            <a:off x="1225779" y="6392361"/>
            <a:ext cx="66924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3"/>
              </a:rPr>
              <a:t>CyberKnifeSchematic2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1200" u="sng" dirty="0">
                <a:latin typeface="+mn-lt"/>
                <a:hlinkClick r:id="rId4" tooltip="User:File Upload Bot (Magnus Manske)"/>
              </a:rPr>
              <a:t>File Upload Bot (Magnus Manske)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2713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08112"/>
          </a:xfrm>
        </p:spPr>
        <p:txBody>
          <a:bodyPr>
            <a:normAutofit/>
          </a:bodyPr>
          <a:lstStyle/>
          <a:p>
            <a:r>
              <a:rPr lang="el-GR" sz="3600" dirty="0">
                <a:solidFill>
                  <a:prstClr val="white"/>
                </a:solidFill>
              </a:rPr>
              <a:t>Είδος στερεοτακτικής ακτινοχειρουργικής</a:t>
            </a:r>
            <a:r>
              <a:rPr lang="en-US" sz="3600" dirty="0">
                <a:solidFill>
                  <a:prstClr val="white"/>
                </a:solidFill>
              </a:rPr>
              <a:t> </a:t>
            </a:r>
            <a:r>
              <a:rPr lang="el-GR" sz="3000" b="0" dirty="0" smtClean="0">
                <a:solidFill>
                  <a:prstClr val="white"/>
                </a:solidFill>
              </a:rPr>
              <a:t>3/3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648072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Τρόπος εφαρμογής του γ-</a:t>
            </a:r>
            <a:r>
              <a:rPr lang="en-US" dirty="0" smtClean="0"/>
              <a:t>Knife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37</a:t>
            </a:fld>
            <a:endParaRPr lang="el-GR" dirty="0"/>
          </a:p>
        </p:txBody>
      </p:sp>
      <p:pic>
        <p:nvPicPr>
          <p:cNvPr id="14338" name="Picture 2" descr="File:Gamma Knife Graph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84784"/>
            <a:ext cx="3600400" cy="464793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5131137" y="6164745"/>
            <a:ext cx="30581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Gamma Knife </a:t>
            </a:r>
            <a:r>
              <a:rPr lang="en-US" sz="1200" dirty="0" smtClean="0">
                <a:latin typeface="+mn-lt"/>
                <a:hlinkClick r:id="rId3"/>
              </a:rPr>
              <a:t>Graphic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latin typeface="+mn-lt"/>
                <a:hlinkClick r:id="rId4" tooltip="User:BorgQueen"/>
              </a:rPr>
              <a:t>BorgQueen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324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b="1" dirty="0" smtClean="0"/>
              <a:t>Ποιες παθήσεις αντιμετωπίζονται με </a:t>
            </a:r>
            <a:r>
              <a:rPr lang="el-GR" altLang="el-GR" dirty="0" err="1"/>
              <a:t>σ</a:t>
            </a:r>
            <a:r>
              <a:rPr lang="el-GR" altLang="el-GR" dirty="0" err="1" smtClean="0"/>
              <a:t>τερεοτακτική</a:t>
            </a:r>
            <a:r>
              <a:rPr lang="el-GR" altLang="el-GR" dirty="0" smtClean="0"/>
              <a:t> </a:t>
            </a:r>
            <a:r>
              <a:rPr lang="el-GR" altLang="el-GR" dirty="0"/>
              <a:t>α</a:t>
            </a:r>
            <a:r>
              <a:rPr lang="el-GR" altLang="el-GR" dirty="0" smtClean="0"/>
              <a:t>κτινοχειρουργική </a:t>
            </a:r>
            <a:r>
              <a:rPr lang="el-GR" altLang="el-GR" sz="3300" b="0" dirty="0" smtClean="0"/>
              <a:t>1/2</a:t>
            </a:r>
          </a:p>
        </p:txBody>
      </p:sp>
      <p:sp>
        <p:nvSpPr>
          <p:cNvPr id="44035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>
            <a:normAutofit/>
          </a:bodyPr>
          <a:lstStyle/>
          <a:p>
            <a:r>
              <a:rPr lang="el-GR" altLang="el-GR" b="1" dirty="0" smtClean="0"/>
              <a:t>Κεφαλή και τράχηλος</a:t>
            </a:r>
            <a:r>
              <a:rPr lang="el-GR" altLang="el-GR" dirty="0" smtClean="0"/>
              <a:t/>
            </a:r>
            <a:br>
              <a:rPr lang="el-GR" altLang="el-GR" dirty="0" smtClean="0"/>
            </a:br>
            <a:r>
              <a:rPr lang="el-GR" altLang="el-GR" dirty="0" smtClean="0"/>
              <a:t>Αγγειακές δυσπλασίες, Μηνιγγειώματα, Ακουστικά νευρινώματα,</a:t>
            </a:r>
            <a:br>
              <a:rPr lang="el-GR" altLang="el-GR" dirty="0" smtClean="0"/>
            </a:br>
            <a:r>
              <a:rPr lang="el-GR" altLang="el-GR" dirty="0" smtClean="0"/>
              <a:t>Νευραλγία τριδύμου, Αρχικοί και υποτροπιάζοντες καλοήθεις ή κακοήθεις όγκοι εγκεφάλου, Αδενώματα Υποφύσεως, Όγκοι Ρινιφάρυγγος.</a:t>
            </a:r>
          </a:p>
          <a:p>
            <a:r>
              <a:rPr lang="el-GR" altLang="el-GR" b="1" dirty="0" smtClean="0"/>
              <a:t>Σπονδυλική Στήλη</a:t>
            </a:r>
            <a:r>
              <a:rPr lang="el-GR" altLang="el-GR" dirty="0" smtClean="0"/>
              <a:t/>
            </a:r>
            <a:br>
              <a:rPr lang="el-GR" altLang="el-GR" dirty="0" smtClean="0"/>
            </a:br>
            <a:r>
              <a:rPr lang="el-GR" altLang="el-GR" dirty="0" smtClean="0"/>
              <a:t>Όγκοι Σπονδυλικής στήλης καλοήθεις ή κακοήθεις – πρωτοπαθείς ή μεταστατικοί, Αγγειακές δυσπλασίες.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9311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Επίπεδο συνείδησης</a:t>
            </a:r>
            <a:r>
              <a:rPr lang="en-US" altLang="el-GR" dirty="0" smtClean="0"/>
              <a:t> </a:t>
            </a:r>
          </a:p>
        </p:txBody>
      </p:sp>
      <p:sp>
        <p:nvSpPr>
          <p:cNvPr id="5123" name="Rectangle 3"/>
          <p:cNvSpPr>
            <a:spLocks noGrp="1"/>
          </p:cNvSpPr>
          <p:nvPr>
            <p:ph idx="1"/>
          </p:nvPr>
        </p:nvSpPr>
        <p:spPr>
          <a:xfrm>
            <a:off x="323528" y="1340768"/>
            <a:ext cx="8820472" cy="4896544"/>
          </a:xfrm>
        </p:spPr>
        <p:txBody>
          <a:bodyPr/>
          <a:lstStyle/>
          <a:p>
            <a:pPr marL="0" indent="0">
              <a:buNone/>
            </a:pPr>
            <a:r>
              <a:rPr lang="el-GR" altLang="el-GR" sz="2400" dirty="0" smtClean="0"/>
              <a:t>Το επίπεδο συνείδησης αξιολογείται:</a:t>
            </a:r>
          </a:p>
          <a:p>
            <a:r>
              <a:rPr lang="el-GR" altLang="el-GR" sz="2400" dirty="0" smtClean="0"/>
              <a:t>Πλήρης εγρήγορση και επαφή με το περιβάλλον (β.5).</a:t>
            </a:r>
          </a:p>
          <a:p>
            <a:r>
              <a:rPr lang="el-GR" altLang="el-GR" sz="2400" dirty="0" smtClean="0"/>
              <a:t>Ελαφρά σύγχυση  (β.4).</a:t>
            </a:r>
          </a:p>
          <a:p>
            <a:r>
              <a:rPr lang="el-GR" altLang="el-GR" sz="2400" dirty="0" smtClean="0"/>
              <a:t>Άνοιγμα οφθαλμών, κίνηση άκρων μετα εντολή  (β.3).</a:t>
            </a:r>
          </a:p>
          <a:p>
            <a:r>
              <a:rPr lang="el-GR" altLang="el-GR" sz="2400" dirty="0" smtClean="0"/>
              <a:t>Άνοιγμα οφθαλμών, κίνηση άκρων μετα ακουστικό ερέθισμα</a:t>
            </a:r>
            <a:r>
              <a:rPr lang="el-GR" altLang="el-GR" dirty="0"/>
              <a:t> </a:t>
            </a:r>
            <a:r>
              <a:rPr lang="el-GR" altLang="el-GR" dirty="0" smtClean="0"/>
              <a:t>(</a:t>
            </a:r>
            <a:r>
              <a:rPr lang="el-GR" altLang="el-GR" sz="2400" dirty="0" smtClean="0"/>
              <a:t>β.2).</a:t>
            </a:r>
          </a:p>
          <a:p>
            <a:r>
              <a:rPr lang="el-GR" altLang="el-GR" sz="2400" dirty="0" smtClean="0"/>
              <a:t>5.  Απόσυρση άκρου ή αντίδραση μετα αλγεινό ερέθισμα  (β.1</a:t>
            </a:r>
            <a:r>
              <a:rPr lang="el-GR" altLang="el-GR" dirty="0" smtClean="0"/>
              <a:t>).</a:t>
            </a:r>
            <a:endParaRPr lang="el-GR" altLang="el-GR" sz="2400" dirty="0" smtClean="0"/>
          </a:p>
          <a:p>
            <a:r>
              <a:rPr lang="el-GR" altLang="el-GR" sz="2400" dirty="0" smtClean="0"/>
              <a:t>6.  Καμία αντίδραση σε αλγεινό ερέθισμα (β.0).</a:t>
            </a:r>
            <a:endParaRPr lang="en-US" alt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0496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>
                <a:solidFill>
                  <a:prstClr val="white"/>
                </a:solidFill>
              </a:rPr>
              <a:t>Ποιες παθήσεις αντιμετωπίζονται με </a:t>
            </a:r>
            <a:r>
              <a:rPr lang="el-GR" altLang="el-GR" dirty="0" err="1" smtClean="0">
                <a:solidFill>
                  <a:prstClr val="white"/>
                </a:solidFill>
              </a:rPr>
              <a:t>στερεοτακτική</a:t>
            </a:r>
            <a:r>
              <a:rPr lang="el-GR" altLang="el-GR" dirty="0" smtClean="0">
                <a:solidFill>
                  <a:prstClr val="white"/>
                </a:solidFill>
              </a:rPr>
              <a:t> </a:t>
            </a:r>
            <a:r>
              <a:rPr lang="el-GR" altLang="el-GR" dirty="0">
                <a:solidFill>
                  <a:prstClr val="white"/>
                </a:solidFill>
              </a:rPr>
              <a:t>α</a:t>
            </a:r>
            <a:r>
              <a:rPr lang="el-GR" altLang="el-GR" dirty="0" smtClean="0">
                <a:solidFill>
                  <a:prstClr val="white"/>
                </a:solidFill>
              </a:rPr>
              <a:t>κτινοχειρουργική </a:t>
            </a:r>
            <a:r>
              <a:rPr lang="en-US" altLang="el-GR" sz="3300" b="0" dirty="0" smtClean="0">
                <a:solidFill>
                  <a:prstClr val="white"/>
                </a:solidFill>
              </a:rPr>
              <a:t>2</a:t>
            </a:r>
            <a:r>
              <a:rPr lang="el-GR" altLang="el-GR" sz="3300" b="0" dirty="0" smtClean="0">
                <a:solidFill>
                  <a:prstClr val="white"/>
                </a:solidFill>
              </a:rPr>
              <a:t>/2</a:t>
            </a:r>
            <a:endParaRPr lang="el-GR" altLang="el-GR" sz="3300" b="0" dirty="0" smtClean="0"/>
          </a:p>
        </p:txBody>
      </p:sp>
      <p:sp>
        <p:nvSpPr>
          <p:cNvPr id="44035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>
            <a:normAutofit/>
          </a:bodyPr>
          <a:lstStyle/>
          <a:p>
            <a:r>
              <a:rPr lang="el-GR" altLang="el-GR" sz="2200" b="1" dirty="0" smtClean="0"/>
              <a:t>Θώρακας</a:t>
            </a:r>
            <a:r>
              <a:rPr lang="el-GR" altLang="el-GR" sz="2200" dirty="0" smtClean="0"/>
              <a:t/>
            </a:r>
            <a:br>
              <a:rPr lang="el-GR" altLang="el-GR" sz="2200" dirty="0" smtClean="0"/>
            </a:br>
            <a:r>
              <a:rPr lang="el-GR" altLang="el-GR" sz="2200" dirty="0" smtClean="0"/>
              <a:t>Νεοπλάσματα πνεύμονος – πρωτοπαθή</a:t>
            </a:r>
            <a:endParaRPr lang="en-US" altLang="el-GR" sz="2200" dirty="0" smtClean="0"/>
          </a:p>
          <a:p>
            <a:r>
              <a:rPr lang="el-GR" altLang="el-GR" sz="2200" b="1" dirty="0" smtClean="0"/>
              <a:t>Κοιλιακή Χώρα</a:t>
            </a:r>
            <a:r>
              <a:rPr lang="el-GR" altLang="el-GR" sz="2200" dirty="0" smtClean="0"/>
              <a:t/>
            </a:r>
            <a:br>
              <a:rPr lang="el-GR" altLang="el-GR" sz="2200" dirty="0" smtClean="0"/>
            </a:br>
            <a:r>
              <a:rPr lang="el-GR" altLang="el-GR" sz="2200" dirty="0" smtClean="0"/>
              <a:t>Νεοπλάσματα ήπατος πρωτοπαθή ή μεταστατικά, Νεοπλάσματα παγκρέατος, Όγκοι επινεφριδίων</a:t>
            </a:r>
          </a:p>
          <a:p>
            <a:r>
              <a:rPr lang="el-GR" altLang="el-GR" sz="2200" b="1" dirty="0" smtClean="0"/>
              <a:t>Ουρολογικά</a:t>
            </a:r>
            <a:r>
              <a:rPr lang="el-GR" altLang="el-GR" sz="2200" dirty="0" smtClean="0"/>
              <a:t> </a:t>
            </a:r>
          </a:p>
          <a:p>
            <a:r>
              <a:rPr lang="el-GR" altLang="el-GR" sz="2200" b="1" dirty="0" smtClean="0"/>
              <a:t>Καρκίνος προστάτου</a:t>
            </a:r>
          </a:p>
          <a:p>
            <a:r>
              <a:rPr lang="el-GR" altLang="el-GR" sz="2200" dirty="0" smtClean="0"/>
              <a:t>Άλλοι όγκοι και παθολογικές εστίες οπουδήποτε στο σώμα, όπου η ακτινοθεραπεία είναι ενδεδειγμένη</a:t>
            </a:r>
            <a:r>
              <a:rPr lang="en-US" altLang="el-GR" sz="2200" dirty="0" smtClean="0"/>
              <a:t> </a:t>
            </a:r>
            <a:r>
              <a:rPr lang="el-GR" altLang="el-GR" sz="2200" dirty="0" smtClean="0"/>
              <a:t>μεταστατικά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422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Απεικόνιση εφαρμογής στερεοτακτικής ακτινοχειρουργικής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40</a:t>
            </a:fld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3691246" y="5877272"/>
            <a:ext cx="17615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+mn-lt"/>
                <a:hlinkClick r:id="rId5"/>
              </a:rPr>
              <a:t>Gamma-knife/</a:t>
            </a:r>
            <a:r>
              <a:rPr lang="en-US" sz="1200" dirty="0" err="1">
                <a:latin typeface="+mn-lt"/>
                <a:hlinkClick r:id="rId5"/>
              </a:rPr>
              <a:t>CyberKnife</a:t>
            </a:r>
            <a:endParaRPr lang="el-GR" sz="1200" dirty="0">
              <a:latin typeface="+mn-lt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5369" name="ShockwaveFlash1" r:id="rId2" imgW="6857143" imgH="3847619"/>
        </mc:Choice>
        <mc:Fallback>
          <p:control name="ShockwaveFlash1" r:id="rId2" imgW="6857143" imgH="3847619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69988" y="1741488"/>
                  <a:ext cx="6858000" cy="3848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3871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Group 1"/>
          <p:cNvGrpSpPr/>
          <p:nvPr/>
        </p:nvGrpSpPr>
        <p:grpSpPr>
          <a:xfrm>
            <a:off x="1767633" y="5833725"/>
            <a:ext cx="5608735" cy="847725"/>
            <a:chOff x="1838952" y="5833725"/>
            <a:chExt cx="5608735" cy="847725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8952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1" name="Picture 3" descr="Λογότυπο Επιχειρησιακού Προγράμματος Εκπαίδευση και Δια βίου Μάθηση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4387" y="5833725"/>
              <a:ext cx="3543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Νικόλαος </a:t>
            </a:r>
            <a:r>
              <a:rPr lang="el-GR" sz="2000" dirty="0" smtClean="0"/>
              <a:t>Θαλασσινός </a:t>
            </a:r>
            <a:r>
              <a:rPr lang="el-GR" sz="2000" dirty="0" smtClean="0"/>
              <a:t>2014. Νικόλαος Θαλασσινός. «Ειδικές Ιατρικές Εφαρμογές. Ενότητα 12</a:t>
            </a:r>
            <a:r>
              <a:rPr lang="en-US" sz="2000" dirty="0" smtClean="0"/>
              <a:t>: </a:t>
            </a:r>
            <a:r>
              <a:rPr lang="el-GR" sz="2000" dirty="0" smtClean="0"/>
              <a:t>Νευροχειρουργικές παθήσεις».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81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Αδειοδότησης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creativecommons.org/licenses/by-nc-sa/4.0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928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Επεξήγηση όρων χρήσης έργων τρίτων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45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931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59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47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61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Κλίμακα κώματος Γλασκώβης</a:t>
            </a:r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8563311"/>
              </p:ext>
            </p:extLst>
          </p:nvPr>
        </p:nvGraphicFramePr>
        <p:xfrm>
          <a:off x="467544" y="908720"/>
          <a:ext cx="8229600" cy="5963305"/>
        </p:xfrm>
        <a:graphic>
          <a:graphicData uri="http://schemas.openxmlformats.org/drawingml/2006/table">
            <a:tbl>
              <a:tblPr firstRow="1"/>
              <a:tblGrid>
                <a:gridCol w="4630723"/>
                <a:gridCol w="3598877"/>
              </a:tblGrid>
              <a:tr h="310793">
                <a:tc gridSpan="2">
                  <a:txBody>
                    <a:bodyPr/>
                    <a:lstStyle/>
                    <a:p>
                      <a:pPr marL="3592513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Βαθμολογία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9092" marR="3909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310793">
                <a:tc>
                  <a:txBody>
                    <a:bodyPr/>
                    <a:lstStyle/>
                    <a:p>
                      <a:pPr marL="166688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Διάνοιξη οφθαλμών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9092" marR="3909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9092" marR="3909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793">
                <a:tc>
                  <a:txBody>
                    <a:bodyPr/>
                    <a:lstStyle/>
                    <a:p>
                      <a:pPr marL="163513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Αυτόματη</a:t>
                      </a:r>
                    </a:p>
                  </a:txBody>
                  <a:tcPr marL="39092" marR="3909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08063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9092" marR="3909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793">
                <a:tc>
                  <a:txBody>
                    <a:bodyPr/>
                    <a:lstStyle/>
                    <a:p>
                      <a:pPr marL="163513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Σε εντολή</a:t>
                      </a:r>
                    </a:p>
                  </a:txBody>
                  <a:tcPr marL="39092" marR="3909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08063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9092" marR="3909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793">
                <a:tc>
                  <a:txBody>
                    <a:bodyPr/>
                    <a:lstStyle/>
                    <a:p>
                      <a:pPr marL="163513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Σε επώδυνο ερέθισμα</a:t>
                      </a:r>
                    </a:p>
                  </a:txBody>
                  <a:tcPr marL="39092" marR="3909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01713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9092" marR="3909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793">
                <a:tc>
                  <a:txBody>
                    <a:bodyPr/>
                    <a:lstStyle/>
                    <a:p>
                      <a:pPr marL="166688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Καμία</a:t>
                      </a:r>
                    </a:p>
                  </a:txBody>
                  <a:tcPr marL="39092" marR="3909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08063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9092" marR="3909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793">
                <a:tc>
                  <a:txBody>
                    <a:bodyPr/>
                    <a:lstStyle/>
                    <a:p>
                      <a:pPr marL="163513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Καλύτερη κινητική απάντηση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9092" marR="3909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9092" marR="3909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793">
                <a:tc>
                  <a:txBody>
                    <a:bodyPr/>
                    <a:lstStyle/>
                    <a:p>
                      <a:pPr marL="1524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Υπακούει</a:t>
                      </a:r>
                    </a:p>
                  </a:txBody>
                  <a:tcPr marL="39092" marR="3909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98538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39092" marR="3909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793">
                <a:tc>
                  <a:txBody>
                    <a:bodyPr/>
                    <a:lstStyle/>
                    <a:p>
                      <a:pPr marL="163513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Εντοπίζει τον πόνο</a:t>
                      </a:r>
                    </a:p>
                  </a:txBody>
                  <a:tcPr marL="39092" marR="3909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9695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9092" marR="3909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793">
                <a:tc>
                  <a:txBody>
                    <a:bodyPr/>
                    <a:lstStyle/>
                    <a:p>
                      <a:pPr marL="15875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Φυσιολογική κάμψη</a:t>
                      </a:r>
                    </a:p>
                  </a:txBody>
                  <a:tcPr marL="39092" marR="3909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9377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9092" marR="3909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793">
                <a:tc>
                  <a:txBody>
                    <a:bodyPr/>
                    <a:lstStyle/>
                    <a:p>
                      <a:pPr marL="163513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Παθολογική κάμψη</a:t>
                      </a:r>
                    </a:p>
                  </a:txBody>
                  <a:tcPr marL="39092" marR="3909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9695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9092" marR="3909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793">
                <a:tc>
                  <a:txBody>
                    <a:bodyPr/>
                    <a:lstStyle/>
                    <a:p>
                      <a:pPr marL="1524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Έκταση</a:t>
                      </a:r>
                    </a:p>
                  </a:txBody>
                  <a:tcPr marL="39092" marR="3909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906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9092" marR="3909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793">
                <a:tc>
                  <a:txBody>
                    <a:bodyPr/>
                    <a:lstStyle/>
                    <a:p>
                      <a:pPr marL="15875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Καμία</a:t>
                      </a:r>
                    </a:p>
                  </a:txBody>
                  <a:tcPr marL="39092" marR="3909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9695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9092" marR="3909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793">
                <a:tc>
                  <a:txBody>
                    <a:bodyPr/>
                    <a:lstStyle/>
                    <a:p>
                      <a:pPr marL="1397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Λεκτική απάντηση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9092" marR="3909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9092" marR="3909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793">
                <a:tc>
                  <a:txBody>
                    <a:bodyPr/>
                    <a:lstStyle/>
                    <a:p>
                      <a:pPr marL="1524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Προσανατολισμένος</a:t>
                      </a:r>
                    </a:p>
                  </a:txBody>
                  <a:tcPr marL="39092" marR="3909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906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9092" marR="3909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793">
                <a:tc>
                  <a:txBody>
                    <a:bodyPr/>
                    <a:lstStyle/>
                    <a:p>
                      <a:pPr marL="14605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Συγχυτικός</a:t>
                      </a:r>
                    </a:p>
                  </a:txBody>
                  <a:tcPr marL="39092" marR="3909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8425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9092" marR="3909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793">
                <a:tc>
                  <a:txBody>
                    <a:bodyPr/>
                    <a:lstStyle/>
                    <a:p>
                      <a:pPr marL="1365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Λέξεις</a:t>
                      </a:r>
                    </a:p>
                  </a:txBody>
                  <a:tcPr marL="39092" marR="3909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8425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9092" marR="3909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793">
                <a:tc>
                  <a:txBody>
                    <a:bodyPr/>
                    <a:lstStyle/>
                    <a:p>
                      <a:pPr marL="1397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Ήχοι</a:t>
                      </a:r>
                    </a:p>
                  </a:txBody>
                  <a:tcPr marL="39092" marR="3909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8107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9092" marR="3909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006">
                <a:tc>
                  <a:txBody>
                    <a:bodyPr/>
                    <a:lstStyle/>
                    <a:p>
                      <a:pPr marL="14605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Καμία</a:t>
                      </a:r>
                    </a:p>
                  </a:txBody>
                  <a:tcPr marL="39092" marR="3909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906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9092" marR="3909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9819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el-GR" b="1" dirty="0" smtClean="0"/>
              <a:t>Είδη κρανιοεγκεφαλικών  κακώσεων</a:t>
            </a:r>
            <a:r>
              <a:rPr lang="el-GR" dirty="0" smtClean="0"/>
              <a:t> </a:t>
            </a:r>
            <a:r>
              <a:rPr lang="el-GR" sz="3300" b="0" dirty="0" smtClean="0"/>
              <a:t>1/2</a:t>
            </a:r>
            <a:endParaRPr lang="el-GR" sz="33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Τραύματα </a:t>
            </a:r>
            <a:r>
              <a:rPr lang="el-GR" dirty="0"/>
              <a:t>του τριχωτού της </a:t>
            </a:r>
            <a:r>
              <a:rPr lang="el-GR" dirty="0" smtClean="0"/>
              <a:t>κεφαλής.</a:t>
            </a:r>
            <a:endParaRPr lang="el-GR" dirty="0"/>
          </a:p>
          <a:p>
            <a:r>
              <a:rPr lang="el-GR" dirty="0" smtClean="0"/>
              <a:t>Κατάγματα </a:t>
            </a:r>
            <a:r>
              <a:rPr lang="el-GR" dirty="0"/>
              <a:t>κρανίου (θόλου-βάσης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 smtClean="0"/>
              <a:t>Κατάγματα </a:t>
            </a:r>
            <a:r>
              <a:rPr lang="el-GR" dirty="0"/>
              <a:t>οστών σπλαγχνικού </a:t>
            </a:r>
            <a:r>
              <a:rPr lang="el-GR" dirty="0" smtClean="0"/>
              <a:t>κρανίου.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0257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el-GR" dirty="0">
                <a:solidFill>
                  <a:prstClr val="white"/>
                </a:solidFill>
              </a:rPr>
              <a:t>Είδη κρανιοεγκεφαλικών  κακώσεων </a:t>
            </a:r>
            <a:r>
              <a:rPr lang="el-GR" sz="3300" b="0" dirty="0" smtClean="0">
                <a:solidFill>
                  <a:prstClr val="white"/>
                </a:solidFill>
              </a:rPr>
              <a:t>2/2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Κακώσεις </a:t>
            </a:r>
            <a:r>
              <a:rPr lang="el-GR" dirty="0"/>
              <a:t>του εγκεφάλου:</a:t>
            </a:r>
          </a:p>
          <a:p>
            <a:pPr lvl="1"/>
            <a:r>
              <a:rPr lang="el-GR" dirty="0" smtClean="0"/>
              <a:t>διάσειση </a:t>
            </a:r>
            <a:r>
              <a:rPr lang="el-GR" dirty="0"/>
              <a:t>(δεν υπάρχει καταστροφή εγκεφαλικής ουσίας</a:t>
            </a:r>
            <a:r>
              <a:rPr lang="el-GR" dirty="0" smtClean="0"/>
              <a:t>),</a:t>
            </a:r>
            <a:endParaRPr lang="el-GR" dirty="0"/>
          </a:p>
          <a:p>
            <a:pPr lvl="1"/>
            <a:r>
              <a:rPr lang="el-GR" dirty="0" smtClean="0"/>
              <a:t>Θλάση,</a:t>
            </a:r>
            <a:endParaRPr lang="el-GR" dirty="0"/>
          </a:p>
          <a:p>
            <a:pPr lvl="1"/>
            <a:r>
              <a:rPr lang="el-GR" dirty="0" smtClean="0"/>
              <a:t>τραυματικό οίδημα.</a:t>
            </a:r>
            <a:endParaRPr lang="el-GR" dirty="0"/>
          </a:p>
          <a:p>
            <a:r>
              <a:rPr lang="el-GR" dirty="0" smtClean="0"/>
              <a:t>Ενδοκράνιες </a:t>
            </a:r>
            <a:r>
              <a:rPr lang="el-GR" dirty="0"/>
              <a:t>αιμορραγίες:</a:t>
            </a:r>
          </a:p>
          <a:p>
            <a:pPr lvl="1"/>
            <a:r>
              <a:rPr lang="el-GR" dirty="0" smtClean="0"/>
              <a:t>επισκληρίδιο </a:t>
            </a:r>
            <a:r>
              <a:rPr lang="el-GR" dirty="0"/>
              <a:t>αιμάτωμα (τις πρώτες 48 ώρες</a:t>
            </a:r>
            <a:r>
              <a:rPr lang="el-GR" dirty="0" smtClean="0"/>
              <a:t>),</a:t>
            </a:r>
            <a:endParaRPr lang="el-GR" dirty="0"/>
          </a:p>
          <a:p>
            <a:pPr lvl="1"/>
            <a:r>
              <a:rPr lang="el-GR" dirty="0" smtClean="0"/>
              <a:t>υποσκληρίδιο </a:t>
            </a:r>
            <a:r>
              <a:rPr lang="el-GR" dirty="0"/>
              <a:t>αιμάτωμα (Μπορεί να εκδηλωθεί και αρκετά όψιμα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 smtClean="0"/>
              <a:t>Ενδοεγκεφαλικό αιμάτωμα.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269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Ακτινολογικές εικόνες καταγμάτων κρανίου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  <p:pic>
        <p:nvPicPr>
          <p:cNvPr id="2050" name="Picture 2" descr="File:Cleidocrania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59" y="1889683"/>
            <a:ext cx="4275754" cy="375615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ile:Skull Fracture X-ray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296" y="1889683"/>
            <a:ext cx="3664984" cy="375615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87345" y="5760336"/>
            <a:ext cx="43883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+mn-lt"/>
              </a:rPr>
              <a:t>“</a:t>
            </a:r>
            <a:r>
              <a:rPr lang="en-US" sz="1200" dirty="0" smtClean="0">
                <a:hlinkClick r:id="rId4"/>
              </a:rPr>
              <a:t>Cleidocranial2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200" u="sng" dirty="0">
                <a:hlinkClick r:id="rId5" tooltip="User:Filip em"/>
              </a:rPr>
              <a:t>Filip em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 διαθέσιμο με άδεια  </a:t>
            </a:r>
            <a:r>
              <a:rPr lang="en-US" sz="1200" dirty="0">
                <a:hlinkClick r:id="rId6"/>
              </a:rPr>
              <a:t>CC BY 2.0</a:t>
            </a:r>
            <a:endParaRPr lang="en-US" sz="1200" dirty="0"/>
          </a:p>
        </p:txBody>
      </p:sp>
      <p:sp>
        <p:nvSpPr>
          <p:cNvPr id="9" name="Rectangle 7"/>
          <p:cNvSpPr/>
          <p:nvPr/>
        </p:nvSpPr>
        <p:spPr>
          <a:xfrm>
            <a:off x="4985296" y="5760336"/>
            <a:ext cx="3664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7"/>
              </a:rPr>
              <a:t>Skull Fracture </a:t>
            </a:r>
            <a:r>
              <a:rPr lang="en-US" sz="1200" dirty="0" smtClean="0">
                <a:latin typeface="+mn-lt"/>
                <a:hlinkClick r:id="rId7"/>
              </a:rPr>
              <a:t>X-ray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8" tooltip="User:File Upload Bot (Magnus Manske)"/>
              </a:rPr>
              <a:t>File Upload Bot (Magnus Manske)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2707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Τρισδιάστατη </a:t>
            </a:r>
            <a:r>
              <a:rPr lang="el-GR" dirty="0"/>
              <a:t>α</a:t>
            </a:r>
            <a:r>
              <a:rPr lang="el-GR" dirty="0" smtClean="0"/>
              <a:t>πεικονιστική ανασύσταση κατάγματος  ζυγωματικών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  <p:pic>
        <p:nvPicPr>
          <p:cNvPr id="3074" name="Picture 2" descr="File:LeFort109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556792"/>
            <a:ext cx="3744416" cy="444881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2411760" y="6176337"/>
            <a:ext cx="43204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3"/>
              </a:rPr>
              <a:t>LeFort109M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Doc James"/>
              </a:rPr>
              <a:t>Doc </a:t>
            </a:r>
            <a:r>
              <a:rPr lang="en-US" sz="1200" dirty="0" smtClean="0">
                <a:latin typeface="+mn-lt"/>
                <a:hlinkClick r:id="rId4" tooltip="User:Doc James"/>
              </a:rPr>
              <a:t>James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5"/>
              </a:rPr>
              <a:t>CC BY-SA 3.0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828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YT_SHOW_AFTER" val="0"/>
  <p:tag name="ISPRING_YT_WEB_ADDRESS" val="http://www.youtube.com/v/AfXxq387EO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YT_SHOW_AFTER" val="0"/>
  <p:tag name="ISPRING_YT_WEB_ADDRESS" val="http://www.youtube.com/v/QR7sKMYCqe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YT_SHOW_AFTER" val="0"/>
  <p:tag name="ISPRING_YT_WEB_ADDRESS" val="http://www.youtube.com/v/WWL75vDR6jY"/>
</p:tagLst>
</file>

<file path=ppt/theme/theme1.xml><?xml version="1.0" encoding="utf-8"?>
<a:theme xmlns:a="http://schemas.openxmlformats.org/drawingml/2006/main" name="template new">
  <a:themeElements>
    <a:clrScheme name="Προσαρμοσμένο 19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AEAEAE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plate new">
  <a:themeElements>
    <a:clrScheme name="Προσαρμοσμένο 15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A5A5A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C_template_updated">
  <a:themeElements>
    <a:clrScheme name="Custom 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C_template_updated">
  <a:themeElements>
    <a:clrScheme name="Custom 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new</Template>
  <TotalTime>383</TotalTime>
  <Words>1789</Words>
  <Application>Microsoft Office PowerPoint</Application>
  <PresentationFormat>Προβολή στην οθόνη (4:3)</PresentationFormat>
  <Paragraphs>311</Paragraphs>
  <Slides>48</Slides>
  <Notes>14</Notes>
  <HiddenSlides>0</HiddenSlides>
  <MMClips>0</MMClips>
  <ScaleCrop>false</ScaleCrop>
  <HeadingPairs>
    <vt:vector size="4" baseType="variant">
      <vt:variant>
        <vt:lpstr>Θέμα</vt:lpstr>
      </vt:variant>
      <vt:variant>
        <vt:i4>4</vt:i4>
      </vt:variant>
      <vt:variant>
        <vt:lpstr>Τίτλοι διαφανειών</vt:lpstr>
      </vt:variant>
      <vt:variant>
        <vt:i4>48</vt:i4>
      </vt:variant>
    </vt:vector>
  </HeadingPairs>
  <TitlesOfParts>
    <vt:vector size="52" baseType="lpstr">
      <vt:lpstr>template new</vt:lpstr>
      <vt:lpstr>1_template new</vt:lpstr>
      <vt:lpstr>OC_template_updated</vt:lpstr>
      <vt:lpstr>1_OC_template_updated</vt:lpstr>
      <vt:lpstr>Ειδικές Ιατρικές Εφαρμογές</vt:lpstr>
      <vt:lpstr>Κρανιοεγκεφαλικές κακώσεις</vt:lpstr>
      <vt:lpstr>Έλεγχος τραυματία με κρανιοεγκεφαλική κάκωση</vt:lpstr>
      <vt:lpstr>Επίπεδο συνείδησης </vt:lpstr>
      <vt:lpstr>Κλίμακα κώματος Γλασκώβης</vt:lpstr>
      <vt:lpstr>Είδη κρανιοεγκεφαλικών  κακώσεων 1/2</vt:lpstr>
      <vt:lpstr>Είδη κρανιοεγκεφαλικών  κακώσεων 2/2</vt:lpstr>
      <vt:lpstr>Ακτινολογικές εικόνες καταγμάτων κρανίου</vt:lpstr>
      <vt:lpstr>Τρισδιάστατη απεικονιστική ανασύσταση κατάγματος  ζυγωματικών</vt:lpstr>
      <vt:lpstr>Μηνιγγικά αιματώματα</vt:lpstr>
      <vt:lpstr>Νευροχειρουργικά προβλήματα</vt:lpstr>
      <vt:lpstr>Όγκοι του νευρικού συστήματος (ταξινόμηση)</vt:lpstr>
      <vt:lpstr>Γλοιώματα </vt:lpstr>
      <vt:lpstr>Μηνιγγιώματα </vt:lpstr>
      <vt:lpstr>Όγκοι υπόφυσης</vt:lpstr>
      <vt:lpstr>Ακουστικό νευρίνωμα </vt:lpstr>
      <vt:lpstr>CT απεικόνιση ακουστικού νευρινώματος</vt:lpstr>
      <vt:lpstr>Μεταστατικά νεοπλάσματα εγκεφάλου</vt:lpstr>
      <vt:lpstr>Εκδηλώσεις νευροχειρουργικών παθήσεων  1/2</vt:lpstr>
      <vt:lpstr>Εκδηλώσεις νευροχειρουργικών παθήσεων  2/2</vt:lpstr>
      <vt:lpstr>Είδη  νευροχειρουργικών επεμβάσεων</vt:lpstr>
      <vt:lpstr>Ελάχιστα επεμβατικές εγκεφαλικές παρεμβατικές πράξεις</vt:lpstr>
      <vt:lpstr>Στερεοτακτική ακτινοχειρουργική</vt:lpstr>
      <vt:lpstr>Ανευρύσματα του εγκεφάλου 1/3</vt:lpstr>
      <vt:lpstr>Ανευρύσματα του εγκεφάλου 2/3</vt:lpstr>
      <vt:lpstr>Ανευρύσματα του εγκεφάλου 3/3</vt:lpstr>
      <vt:lpstr>Τι είναι το ανεύρυσμα του εγκεφάλου;</vt:lpstr>
      <vt:lpstr>Εγκεφαλικά ανευρύσματα και η αντιμετώπισή τους 1/2</vt:lpstr>
      <vt:lpstr>Κλινική σημασία ενός εγκεφαλικού ανευρύσματος</vt:lpstr>
      <vt:lpstr>Υπαραχνοειδής αιμορραγία στην αξονική τομογραφία εγκεφάλου</vt:lpstr>
      <vt:lpstr>Πως αντιμετωπίζονται τα εγκεφαλικά ανευρύσματα; </vt:lpstr>
      <vt:lpstr>Εγκεφαλικά ανευρύσματα και η αντιμετώπισή τους 2/2</vt:lpstr>
      <vt:lpstr>Εμβολισμός</vt:lpstr>
      <vt:lpstr>Αίθουσα ψηφιακού αγγειογράφου</vt:lpstr>
      <vt:lpstr>Στερεοτακτική ακτινοχειρουργική υπό απεικονιστική καθοδήγηση</vt:lpstr>
      <vt:lpstr>Είδος στερεοτακτικής ακτινοχειρουργικής 1/3</vt:lpstr>
      <vt:lpstr>Είδος στερεοτακτικής ακτινοχειρουργικής 2/3</vt:lpstr>
      <vt:lpstr>Είδος στερεοτακτικής ακτινοχειρουργικής 3/3</vt:lpstr>
      <vt:lpstr>Ποιες παθήσεις αντιμετωπίζονται με στερεοτακτική ακτινοχειρουργική 1/2</vt:lpstr>
      <vt:lpstr>Ποιες παθήσεις αντιμετωπίζονται με στερεοτακτική ακτινοχειρουργική 2/2</vt:lpstr>
      <vt:lpstr>Απεικόνιση εφαρμογής στερεοτακτικής ακτινοχειρουργικής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ΕΙΔΙΚΕΣ ΙΑΤΡΙΚΕΣ ΕΦΑΡΜΟΓΕΣ</dc:title>
  <dc:creator>opencourses@teiath.gr</dc:creator>
  <cp:lastModifiedBy>natasakar new</cp:lastModifiedBy>
  <cp:revision>51</cp:revision>
  <dcterms:created xsi:type="dcterms:W3CDTF">2014-09-02T12:26:13Z</dcterms:created>
  <dcterms:modified xsi:type="dcterms:W3CDTF">2015-02-25T13:20:06Z</dcterms:modified>
</cp:coreProperties>
</file>