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725" r:id="rId2"/>
    <p:sldMasterId id="2147483741" r:id="rId3"/>
    <p:sldMasterId id="2147483752" r:id="rId4"/>
  </p:sldMasterIdLst>
  <p:notesMasterIdLst>
    <p:notesMasterId r:id="rId37"/>
  </p:notesMasterIdLst>
  <p:handoutMasterIdLst>
    <p:handoutMasterId r:id="rId38"/>
  </p:handoutMasterIdLst>
  <p:sldIdLst>
    <p:sldId id="313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318" r:id="rId14"/>
    <p:sldId id="321" r:id="rId15"/>
    <p:sldId id="319" r:id="rId16"/>
    <p:sldId id="271" r:id="rId17"/>
    <p:sldId id="320" r:id="rId18"/>
    <p:sldId id="272" r:id="rId19"/>
    <p:sldId id="273" r:id="rId20"/>
    <p:sldId id="274" r:id="rId21"/>
    <p:sldId id="275" r:id="rId22"/>
    <p:sldId id="315" r:id="rId23"/>
    <p:sldId id="276" r:id="rId24"/>
    <p:sldId id="316" r:id="rId25"/>
    <p:sldId id="277" r:id="rId26"/>
    <p:sldId id="317" r:id="rId27"/>
    <p:sldId id="330" r:id="rId28"/>
    <p:sldId id="331" r:id="rId29"/>
    <p:sldId id="260" r:id="rId30"/>
    <p:sldId id="322" r:id="rId31"/>
    <p:sldId id="329" r:id="rId32"/>
    <p:sldId id="324" r:id="rId33"/>
    <p:sldId id="325" r:id="rId34"/>
    <p:sldId id="326" r:id="rId35"/>
    <p:sldId id="328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  <a:srgbClr val="A50021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1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77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94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502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703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2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2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236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2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7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9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44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38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5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52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67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5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135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669523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17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7602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561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378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859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140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0471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556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699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843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967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9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70794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28091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732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6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0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3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1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2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2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784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5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0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7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8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0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9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9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6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333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2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18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19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0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0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942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24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23" r:id="rId11"/>
    <p:sldLayoutId id="2147483707" r:id="rId12"/>
    <p:sldLayoutId id="2147483708" r:id="rId13"/>
    <p:sldLayoutId id="2147483709" r:id="rId14"/>
    <p:sldLayoutId id="214748371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865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4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1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/index.php?title=User:Fangfufu&amp;action=edit&amp;redlink=1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003_Thick_and_Thin_Filament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Fangfufu&amp;action=edit&amp;redlink=1" TargetMode="External"/><Relationship Id="rId4" Type="http://schemas.openxmlformats.org/officeDocument/2006/relationships/hyperlink" Target="http://ko.wikipedia.org/wiki/%ED%8C%8C%EC%9D%BC:Tropomyosin_bound_to_actin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lothMcCarty" TargetMode="External"/><Relationship Id="rId4" Type="http://schemas.openxmlformats.org/officeDocument/2006/relationships/hyperlink" Target="http://commons.wikimedia.org/wiki/File:Sarcomere_diagram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010a_Contraction_new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Fangfufu&amp;action=edit&amp;redlink=1" TargetMode="External"/><Relationship Id="rId4" Type="http://schemas.openxmlformats.org/officeDocument/2006/relationships/hyperlink" Target="http://commons.wikimedia.org/wiki/File:Sarcomere.sv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169878" y="764704"/>
            <a:ext cx="8856984" cy="1296144"/>
          </a:xfrm>
        </p:spPr>
        <p:txBody>
          <a:bodyPr>
            <a:noAutofit/>
          </a:bodyPr>
          <a:lstStyle/>
          <a:p>
            <a:pPr lvl="1" algn="ctr"/>
            <a:r>
              <a:rPr 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Ηλεκτροθεραπεία (Θ)</a:t>
            </a:r>
            <a:endParaRPr lang="el-G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107504" y="2276872"/>
            <a:ext cx="8928992" cy="1512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Ενότητα 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«Ηλεκτρικός Ερεθισμός</a:t>
            </a:r>
          </a:p>
          <a:p>
            <a:pPr>
              <a:spcBef>
                <a:spcPts val="0"/>
              </a:spcBef>
              <a:defRPr/>
            </a:pP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Εννευρωμένων Μυών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Ενδείξεις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Αποτελέσματα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Κλινικές 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Εφαρμογές» </a:t>
            </a:r>
            <a:endParaRPr lang="el-GR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67" y="332656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945830"/>
            <a:ext cx="4164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ΦΘ, 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MSc, PhD</a:t>
            </a:r>
            <a:endParaRPr lang="el-GR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Τμήμα Φυσικοθεραπείας – ΤΕΙ Αθήνας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4975758" y="3945830"/>
            <a:ext cx="384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Διονύσης Θεοδωρόπουλος</a:t>
            </a: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ΦΘ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MSc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Εργαστηριακός Συνεργάτης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Τμήμα Φυσικοθεραπείας – ΤΕΙ Αθήνας</a:t>
            </a:r>
          </a:p>
        </p:txBody>
      </p:sp>
      <p:sp>
        <p:nvSpPr>
          <p:cNvPr id="11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srgbClr val="000000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463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Sarcomere</a:t>
            </a:r>
            <a:r>
              <a:rPr lang="el-GR" dirty="0" smtClean="0"/>
              <a:t>: Νημάτια </a:t>
            </a:r>
            <a:r>
              <a:rPr lang="el-GR" dirty="0" err="1" smtClean="0"/>
              <a:t>Μυοσίνης</a:t>
            </a:r>
            <a:r>
              <a:rPr lang="el-GR" dirty="0" smtClean="0"/>
              <a:t> - </a:t>
            </a:r>
            <a:r>
              <a:rPr lang="el-GR" dirty="0" err="1" smtClean="0"/>
              <a:t>Ακτίνης</a:t>
            </a:r>
            <a:r>
              <a:rPr lang="el-GR" dirty="0" smtClean="0"/>
              <a:t> </a:t>
            </a:r>
            <a:r>
              <a:rPr lang="el-GR" baseline="-25000" dirty="0" smtClean="0"/>
              <a:t>[1/2]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Picture 2" descr="File:1003 Thick and Thin Fila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5" y="1555879"/>
            <a:ext cx="7475551" cy="5026664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735335" y="6584116"/>
            <a:ext cx="5673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1003 Thick and Thin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Filaments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CFCF"/>
              </a:rPr>
              <a:t>CFCF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7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Σύνδεση Νηματίων </a:t>
            </a:r>
            <a:r>
              <a:rPr lang="el-GR" dirty="0" err="1"/>
              <a:t>Μυοσίνης</a:t>
            </a:r>
            <a:r>
              <a:rPr lang="el-GR" dirty="0"/>
              <a:t> - </a:t>
            </a:r>
            <a:r>
              <a:rPr lang="el-GR" dirty="0" err="1"/>
              <a:t>Ακτίνης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5" name="Picture 2" descr="파일:Tropomyosin bound to act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6" y="1615663"/>
            <a:ext cx="8605094" cy="4477633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709751" y="6237312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“</a:t>
            </a:r>
            <a:r>
              <a:rPr lang="en-US" altLang="ko-KR" sz="1200" dirty="0">
                <a:solidFill>
                  <a:schemeClr val="accent4">
                    <a:lumMod val="50000"/>
                  </a:schemeClr>
                </a:solidFill>
                <a:latin typeface="Calibri"/>
                <a:hlinkClick r:id="rId4"/>
              </a:rPr>
              <a:t>Tropomyosin bound to </a:t>
            </a:r>
            <a:r>
              <a:rPr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Calibri"/>
                <a:hlinkClick r:id="rId4"/>
              </a:rPr>
              <a:t>actin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”,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File Upload Bot 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/>
                <a:hlinkClick r:id="rId5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/>
                <a:hlinkClick r:id="rId6"/>
              </a:rPr>
              <a:t>BY-SA 3.0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1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Sarcomere</a:t>
            </a:r>
            <a:r>
              <a:rPr lang="el-GR" dirty="0"/>
              <a:t>: Νημάτια </a:t>
            </a:r>
            <a:r>
              <a:rPr lang="el-GR" dirty="0" err="1"/>
              <a:t>Μυοσίνης</a:t>
            </a:r>
            <a:r>
              <a:rPr lang="el-GR" dirty="0"/>
              <a:t> </a:t>
            </a:r>
            <a:r>
              <a:rPr lang="el-GR" dirty="0" smtClean="0"/>
              <a:t>- </a:t>
            </a:r>
            <a:r>
              <a:rPr lang="el-GR" dirty="0" err="1"/>
              <a:t>Ακτίνης</a:t>
            </a:r>
            <a:r>
              <a:rPr lang="el-GR" dirty="0"/>
              <a:t> </a:t>
            </a:r>
            <a:r>
              <a:rPr lang="el-GR" baseline="-25000" dirty="0" smtClean="0"/>
              <a:t>[2/2</a:t>
            </a:r>
            <a:r>
              <a:rPr lang="el-GR" baseline="-25000" dirty="0"/>
              <a:t>]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5" name="Picture 2" descr="File:Sarcomere diagram.sv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0" y="1700808"/>
            <a:ext cx="7936160" cy="4392488"/>
          </a:xfrm>
          <a:prstGeom prst="rect">
            <a:avLst/>
          </a:prstGeom>
          <a:solidFill>
            <a:schemeClr val="tx1"/>
          </a:solidFill>
          <a:ln w="19050">
            <a:solidFill>
              <a:srgbClr val="800000"/>
            </a:solidFill>
          </a:ln>
          <a:extLst/>
        </p:spPr>
      </p:pic>
      <p:sp>
        <p:nvSpPr>
          <p:cNvPr id="6" name="Ορθογώνιο 5"/>
          <p:cNvSpPr/>
          <p:nvPr/>
        </p:nvSpPr>
        <p:spPr>
          <a:xfrm>
            <a:off x="3095836" y="6207695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Sarcomere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 tooltip="User:SlothMcCarty"/>
              </a:rPr>
              <a:t>SlothMcCarty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5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r>
              <a:rPr lang="el-GR" sz="3200" dirty="0"/>
              <a:t>Η Ακολουθία της Απελευθέρωσης και της Πρόσληψης Ασβεστίου κατά τη Μυϊκή Συστολή και </a:t>
            </a:r>
            <a:r>
              <a:rPr lang="el-GR" sz="3200" dirty="0" err="1" smtClean="0"/>
              <a:t>Χάλαση</a:t>
            </a:r>
            <a:endParaRPr lang="el-GR" sz="3200" dirty="0"/>
          </a:p>
        </p:txBody>
      </p:sp>
      <p:sp>
        <p:nvSpPr>
          <p:cNvPr id="2" name="Θέση κει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000" dirty="0" smtClean="0"/>
              <a:t>(</a:t>
            </a:r>
            <a:r>
              <a:rPr lang="en-US" sz="2000" dirty="0" smtClean="0"/>
              <a:t>Watson, 2011)</a:t>
            </a:r>
            <a:endParaRPr lang="el-GR" sz="2000" dirty="0"/>
          </a:p>
        </p:txBody>
      </p:sp>
      <p:pic>
        <p:nvPicPr>
          <p:cNvPr id="11" name="Θέση εικόνας 10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r="736"/>
          <a:stretch>
            <a:fillRect/>
          </a:stretch>
        </p:blipFill>
        <p:spPr>
          <a:xfrm>
            <a:off x="971600" y="1772816"/>
            <a:ext cx="7167563" cy="4537075"/>
          </a:xfrm>
          <a:ln w="19050">
            <a:solidFill>
              <a:srgbClr val="800000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1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4644008" cy="936104"/>
          </a:xfrm>
        </p:spPr>
        <p:txBody>
          <a:bodyPr/>
          <a:lstStyle/>
          <a:p>
            <a:r>
              <a:rPr lang="el-GR" dirty="0"/>
              <a:t>Μυϊκή </a:t>
            </a:r>
            <a:r>
              <a:rPr lang="el-GR" dirty="0" smtClean="0"/>
              <a:t>Συστολή </a:t>
            </a:r>
            <a:r>
              <a:rPr lang="el-GR" baseline="-25000" dirty="0" smtClean="0"/>
              <a:t>[5/5]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5" name="Picture 2" descr="File:1010a Contraction n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61"/>
          <a:stretch/>
        </p:blipFill>
        <p:spPr bwMode="auto">
          <a:xfrm>
            <a:off x="4211960" y="188640"/>
            <a:ext cx="4510143" cy="6455858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65719" y="5976748"/>
            <a:ext cx="2389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1010a Contraction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new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CFCF"/>
              </a:rPr>
              <a:t>CFCF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0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702296"/>
            <a:ext cx="8507288" cy="503907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A50021"/>
                </a:solidFill>
              </a:rPr>
              <a:t>Ο Ηλεκτρικός Μυϊκός Ερεθισμός (ΗΜΕ) </a:t>
            </a:r>
            <a:r>
              <a:rPr lang="el-GR" sz="2400" dirty="0"/>
              <a:t>ενδείκνυται στις περιπτώσεις εκείνες, όπου οι περιορισμοί που τίθενται από τη δυσλειτουργία, τον τραυματισμό ή την κατάσταση του μέλους δεν επιτρέπουν την εφαρμογή προγραμμάτων ελεύθερης ενεργητικής άσκησης και ενδυνάμωσης. Έτσι, στις περιπτώσεις αυτές, ο ΗΜΕ εφαρμόζεται για την: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Αντιμετώπιση </a:t>
            </a:r>
            <a:r>
              <a:rPr lang="el-GR" sz="2400" dirty="0"/>
              <a:t>των συνεπειών και των επιπλοκών της ακινητοποίησης ή της περιορισμένης κινητικότητας κατά    την περίοδο αμέσως μετά την κάκωση ή τη χειρουργική αντιμετώπισή της, 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Βελτίωση </a:t>
            </a:r>
            <a:r>
              <a:rPr lang="el-GR" sz="2400" dirty="0"/>
              <a:t>της μυϊκής λειτουργικότητας κατά την αποκατάσταση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30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</a:t>
            </a:r>
            <a:r>
              <a:rPr lang="el-GR" baseline="-16000" dirty="0"/>
              <a:t>[1/2]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Αύξηση της αιματικής ροής, περιορισμός του οιδήματος και της στάσης του αίματος, διατήρηση ή βελτίωση της φλεβικής, της λεμφικής κυκλοφορίας και της </a:t>
            </a:r>
            <a:r>
              <a:rPr lang="el-GR" sz="2400" dirty="0" err="1"/>
              <a:t>τροφικότητας</a:t>
            </a:r>
            <a:r>
              <a:rPr lang="el-GR" sz="2400" dirty="0"/>
              <a:t> των μυών.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Διατήρηση της καλής σχετικά ηλεκτρολυτικής ισορροπίας και δραστηριότητας της ATP.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Διατήρηση της λειτουργικότητας της </a:t>
            </a:r>
            <a:r>
              <a:rPr lang="el-GR" sz="2400" dirty="0" err="1"/>
              <a:t>νευρομυϊκής</a:t>
            </a:r>
            <a:r>
              <a:rPr lang="el-GR" sz="2400" dirty="0"/>
              <a:t> σύναψης.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Χαλάρωση μυϊκού σπασμού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06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Καθυστέρηση της εκφυλιστικής ατροφίας των μυών (υποκατάσταση του μυϊκού ιστού από λιπώδη και ινώδη ιστό).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Περιορισμός της ανάπτυξης και της σκλήρυνσης του συνδετικού ιστού, της ανάπτυξης ενδομυϊκών και </a:t>
            </a:r>
            <a:r>
              <a:rPr lang="el-GR" sz="2400" dirty="0" err="1"/>
              <a:t>περιτενόντιων</a:t>
            </a:r>
            <a:r>
              <a:rPr lang="el-GR" sz="2400" dirty="0"/>
              <a:t> συμφύσεων.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Πρόληψη ατροφιών, διατήρηση ή αύξηση μυϊκής δύναμης, αύξηση ταχύτητας μυϊκής συστολής.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Μυϊκή και </a:t>
            </a:r>
            <a:r>
              <a:rPr lang="el-GR" sz="2400" dirty="0" err="1"/>
              <a:t>νευρομυϊκή</a:t>
            </a:r>
            <a:r>
              <a:rPr lang="el-GR" sz="2400" dirty="0"/>
              <a:t> επανεκπαίδευση μετά από </a:t>
            </a:r>
            <a:r>
              <a:rPr lang="el-GR" sz="2400" dirty="0" err="1"/>
              <a:t>τενοντομετάθεση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57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Εφαρμογές ΗΜΕ </a:t>
            </a:r>
            <a:r>
              <a:rPr lang="el-GR" baseline="-16000" dirty="0"/>
              <a:t>[</a:t>
            </a:r>
            <a:r>
              <a:rPr lang="el-GR" baseline="-16000" dirty="0" smtClean="0"/>
              <a:t>1/6]</a:t>
            </a:r>
            <a:endParaRPr lang="el-GR" baseline="-1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ea typeface="Tahoma" pitchFamily="34" charset="0"/>
              </a:rPr>
              <a:t>Gould </a:t>
            </a:r>
            <a:r>
              <a:rPr lang="en-US" sz="2400" dirty="0" smtClean="0">
                <a:solidFill>
                  <a:prstClr val="black"/>
                </a:solidFill>
                <a:ea typeface="Tahoma" pitchFamily="34" charset="0"/>
              </a:rPr>
              <a:t>N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ea typeface="Tahoma" pitchFamily="34" charset="0"/>
              </a:rPr>
              <a:t>et al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Tahoma" pitchFamily="34" charset="0"/>
              </a:rPr>
              <a:t>(1983)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:</a:t>
            </a:r>
            <a:r>
              <a:rPr lang="en-US" sz="2400" dirty="0" smtClean="0">
                <a:solidFill>
                  <a:prstClr val="black"/>
                </a:solidFill>
                <a:ea typeface="Tahoma" pitchFamily="34" charset="0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Ηλεκτρικός 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ερεθισμός κατά την ακινητοποίηση μετά από 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μηνισκεκτομή. 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Η ομάδα του 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ΗΜΕ 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είχε μικρότερη ελάττωση της μυϊκής μάζας και 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δύναμης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, πιο γρήγορη ακινητοποίηση, αύξηση 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της </a:t>
            </a:r>
            <a:r>
              <a:rPr lang="en-US" sz="2400" dirty="0" smtClean="0">
                <a:solidFill>
                  <a:prstClr val="black"/>
                </a:solidFill>
                <a:ea typeface="Tahoma" pitchFamily="34" charset="0"/>
              </a:rPr>
              <a:t>ROM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και 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ταχύτερη αποκατάσταση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.</a:t>
            </a:r>
            <a:endParaRPr lang="el-GR" sz="2400" dirty="0" smtClean="0">
              <a:solidFill>
                <a:prstClr val="black"/>
              </a:solidFill>
              <a:ea typeface="Tahoma" pitchFamily="34" charset="0"/>
            </a:endParaRPr>
          </a:p>
          <a:p>
            <a:pPr lvl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ea typeface="Tahoma" pitchFamily="34" charset="0"/>
              </a:rPr>
              <a:t>Morissey</a:t>
            </a:r>
            <a:r>
              <a:rPr lang="en-US" sz="2400" dirty="0">
                <a:solidFill>
                  <a:prstClr val="black"/>
                </a:solidFill>
                <a:ea typeface="Tahoma" pitchFamily="34" charset="0"/>
              </a:rPr>
              <a:t> MC, et al, (1985)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:</a:t>
            </a:r>
            <a:r>
              <a:rPr lang="en-US" sz="2400" dirty="0">
                <a:solidFill>
                  <a:prstClr val="black"/>
                </a:solidFill>
                <a:ea typeface="Tahoma" pitchFamily="34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Ηλεκτρικός ερεθισμός κατά την ακινητοποίηση  μετά από χειρουργική αποκατάσταση του </a:t>
            </a:r>
            <a:r>
              <a:rPr lang="en-US" sz="2400" dirty="0">
                <a:solidFill>
                  <a:prstClr val="black"/>
                </a:solidFill>
                <a:ea typeface="Tahoma" pitchFamily="34" charset="0"/>
              </a:rPr>
              <a:t>ACL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. Η ομάδα του ΗΜΕ είχε, αρχικά, σημαντικά μικρότερη μείωση της μυϊκής 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δύναμη.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35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l-GR" dirty="0"/>
              <a:t>Κλινικές Εφαρμογές ΗΜΕ </a:t>
            </a:r>
            <a:r>
              <a:rPr lang="el-GR" baseline="-16000" dirty="0" smtClean="0"/>
              <a:t>[2/6]</a:t>
            </a:r>
            <a:endParaRPr lang="el-GR" baseline="-1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ea typeface="Tahoma" pitchFamily="34" charset="0"/>
              </a:rPr>
              <a:t>Williams </a:t>
            </a:r>
            <a:r>
              <a:rPr lang="en-US" sz="2400" dirty="0">
                <a:solidFill>
                  <a:prstClr val="black"/>
                </a:solidFill>
                <a:ea typeface="Tahoma" pitchFamily="34" charset="0"/>
              </a:rPr>
              <a:t>DA, et al, (1986)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: Ηλεκτρικός 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ερεθισμός κατά την ακινητοποίηση μετά από μηνισκεκτομή. Παρατηρήθηκε σημαντική αύξηση της δύναμης σε υψηλής ταχύτητες </a:t>
            </a:r>
            <a:r>
              <a:rPr lang="en-US" sz="2400" dirty="0">
                <a:solidFill>
                  <a:prstClr val="black"/>
                </a:solidFill>
                <a:ea typeface="Tahoma" pitchFamily="34" charset="0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συστολής.</a:t>
            </a:r>
          </a:p>
          <a:p>
            <a:pPr lvl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ea typeface="Tahoma" pitchFamily="34" charset="0"/>
              </a:rPr>
              <a:t>Delito</a:t>
            </a:r>
            <a:r>
              <a:rPr lang="en-US" sz="2400" dirty="0">
                <a:solidFill>
                  <a:prstClr val="black"/>
                </a:solidFill>
                <a:ea typeface="Tahoma" pitchFamily="34" charset="0"/>
              </a:rPr>
              <a:t> A, et al, (1988)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: Άσκηση των μυών κατά τις πρώτες εβδομάδες μετά από χειρουργική αποκατάσταση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του </a:t>
            </a:r>
            <a:r>
              <a:rPr lang="en-US" sz="2400" dirty="0">
                <a:solidFill>
                  <a:prstClr val="black"/>
                </a:solidFill>
                <a:ea typeface="Tahoma" pitchFamily="34" charset="0"/>
              </a:rPr>
              <a:t>ACL. 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Στην 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ομάδα του 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ΗΜΕ παρατηρήθηκε </a:t>
            </a:r>
            <a:r>
              <a:rPr lang="el-GR" sz="2400" dirty="0">
                <a:solidFill>
                  <a:prstClr val="black"/>
                </a:solidFill>
                <a:ea typeface="Tahoma" pitchFamily="34" charset="0"/>
              </a:rPr>
              <a:t>σημαντικά μικρότερη απώλεια δύναμης </a:t>
            </a:r>
            <a:r>
              <a:rPr lang="el-GR" sz="2400" dirty="0" smtClean="0">
                <a:solidFill>
                  <a:prstClr val="black"/>
                </a:solidFill>
                <a:ea typeface="Tahoma" pitchFamily="34" charset="0"/>
              </a:rPr>
              <a:t>στους καμπτήρες και εκτείνοντες μυς του γόνατος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</a:rPr>
              <a:t>.</a:t>
            </a:r>
            <a:endParaRPr lang="el-GR" sz="2400" dirty="0" smtClean="0">
              <a:solidFill>
                <a:prstClr val="black"/>
              </a:solidFill>
              <a:ea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1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Θεματική Ενότητα </a:t>
            </a:r>
            <a:r>
              <a:rPr lang="en-US" smtClean="0"/>
              <a:t>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hangingPunct="1">
              <a:spcBef>
                <a:spcPts val="600"/>
              </a:spcBef>
              <a:buClr>
                <a:srgbClr val="F07F09"/>
              </a:buClr>
              <a:buSzPct val="70000"/>
              <a:buNone/>
              <a:defRPr/>
            </a:pPr>
            <a:r>
              <a:rPr lang="el-GR" altLang="el-GR" sz="3200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Ηλεκτρικός Μυϊκός Ερεθισμός</a:t>
            </a:r>
          </a:p>
          <a:p>
            <a:pPr marL="0" lvl="0" indent="0" algn="ctr" eaLnBrk="1" hangingPunct="1">
              <a:spcBef>
                <a:spcPts val="600"/>
              </a:spcBef>
              <a:spcAft>
                <a:spcPts val="1200"/>
              </a:spcAft>
              <a:buClr>
                <a:srgbClr val="F07F09"/>
              </a:buClr>
              <a:buSzPct val="70000"/>
              <a:buNone/>
              <a:defRPr/>
            </a:pPr>
            <a:r>
              <a:rPr lang="el-GR" altLang="el-GR" sz="3200" b="1" kern="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Εννευρωμένων</a:t>
            </a:r>
            <a:r>
              <a:rPr lang="el-GR" altLang="el-GR" sz="3200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 </a:t>
            </a:r>
            <a:r>
              <a:rPr lang="el-GR" altLang="el-GR" sz="32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Μυών</a:t>
            </a:r>
            <a:endParaRPr lang="el-GR" sz="3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/>
              <a:t>Νευροφυσιολογία της Μυϊκής Συστολής</a:t>
            </a: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/>
              <a:t>Ενδείξεις ΗΜΕ</a:t>
            </a: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/>
              <a:t>Αποτελέσματα ΗΜΕ</a:t>
            </a: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/>
              <a:t>Κλινικές Εφαρμογές ΗΜΕ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Εφαρμογές ΗΜΕ </a:t>
            </a:r>
            <a:r>
              <a:rPr lang="el-GR" baseline="-16000" dirty="0" smtClean="0"/>
              <a:t>[3/6]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Arna </a:t>
            </a:r>
            <a:r>
              <a:rPr lang="en-US" sz="2400" dirty="0" err="1" smtClean="0"/>
              <a:t>Risberg</a:t>
            </a:r>
            <a:r>
              <a:rPr lang="en-US" sz="2400" dirty="0" smtClean="0"/>
              <a:t> M, et al, (2004)</a:t>
            </a:r>
            <a:r>
              <a:rPr lang="el-GR" sz="2400" dirty="0" smtClean="0"/>
              <a:t>: Με βάση τα αποτελέσματα της συστηματικής ανασκόπησης προτείνεται ο ηλεκτρικός ερεθισμός του </a:t>
            </a:r>
            <a:r>
              <a:rPr lang="el-GR" sz="2400" dirty="0" err="1" smtClean="0"/>
              <a:t>τετρακεφάλου</a:t>
            </a:r>
            <a:r>
              <a:rPr lang="el-GR" sz="2400" dirty="0" smtClean="0"/>
              <a:t> σε συνδυασμό με την εκούσια άσκηση ως ένας αποτελεσματικός τρόπος αύξησης της μυϊκής δύναμης.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 smtClean="0"/>
              <a:t>Mangold</a:t>
            </a:r>
            <a:r>
              <a:rPr lang="en-US" sz="2400" dirty="0" smtClean="0"/>
              <a:t> S, et al, (2005): </a:t>
            </a:r>
            <a:r>
              <a:rPr lang="el-GR" sz="2400" dirty="0" smtClean="0"/>
              <a:t>Ο ηλεκτρικός ερεθισμός συμβάλλει σημαντικά στη βελτίωση της συλληπτικής ικανότητας σε ασθενείς με βλάβη στην αυχενική μοίρα του νωτιαίου μυελού.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15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Εφαρμογές ΗΜΕ </a:t>
            </a:r>
            <a:r>
              <a:rPr lang="el-GR" baseline="-16000" dirty="0" smtClean="0"/>
              <a:t>[4/6]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De Kroon JR</a:t>
            </a:r>
            <a:r>
              <a:rPr lang="el-GR" sz="2400" dirty="0" smtClean="0"/>
              <a:t>,</a:t>
            </a:r>
            <a:r>
              <a:rPr lang="en-US" sz="2400" dirty="0" smtClean="0"/>
              <a:t> et al, (2005): </a:t>
            </a:r>
            <a:r>
              <a:rPr lang="el-GR" sz="2400" dirty="0" smtClean="0"/>
              <a:t>Προτείνεται η χρήση του ηλεκτρικού μυϊκού ερεθισμού για τη βελτίωση του κινητικού ελέγχου του άνω άκρου σε ασθενείς μετά από αγγειακό εγκεφαλικό επεισόδιο, με σημαντικά θετικά αποτελέσματα.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 smtClean="0"/>
              <a:t>Taradaj</a:t>
            </a:r>
            <a:r>
              <a:rPr lang="en-US" sz="2400" dirty="0" smtClean="0"/>
              <a:t> J</a:t>
            </a:r>
            <a:r>
              <a:rPr lang="el-GR" sz="2400" dirty="0" smtClean="0"/>
              <a:t>,</a:t>
            </a:r>
            <a:r>
              <a:rPr lang="en-US" sz="2400" dirty="0" smtClean="0"/>
              <a:t> et al (2013): </a:t>
            </a:r>
            <a:r>
              <a:rPr lang="el-GR" sz="2400" dirty="0" smtClean="0"/>
              <a:t>Η χρήση του </a:t>
            </a:r>
            <a:r>
              <a:rPr lang="el-GR" sz="2400" dirty="0" smtClean="0">
                <a:solidFill>
                  <a:prstClr val="black"/>
                </a:solidFill>
              </a:rPr>
              <a:t>ηλεκτρικού </a:t>
            </a:r>
            <a:r>
              <a:rPr lang="el-GR" sz="2400" dirty="0">
                <a:solidFill>
                  <a:prstClr val="black"/>
                </a:solidFill>
              </a:rPr>
              <a:t>μυϊκού ερεθισμού </a:t>
            </a:r>
            <a:r>
              <a:rPr lang="el-GR" sz="2400" dirty="0" smtClean="0"/>
              <a:t>βελτίωσε σημαντικά τη δύναμη και τη λειτουργικότητα του γόνατος σε επαγγελματίες ποδοσφαιριστές, μετά από συνδεσμοπλαστική προσθίου χιαστού.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42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Εφαρμογές ΗΜΕ </a:t>
            </a:r>
            <a:r>
              <a:rPr lang="el-GR" baseline="-16000" dirty="0" smtClean="0"/>
              <a:t>[5/6]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Caulfield B</a:t>
            </a:r>
            <a:r>
              <a:rPr lang="el-GR" sz="2400" dirty="0" smtClean="0"/>
              <a:t>,</a:t>
            </a:r>
            <a:r>
              <a:rPr lang="en-US" sz="2400" dirty="0" smtClean="0"/>
              <a:t> et al, (2013): </a:t>
            </a:r>
            <a:r>
              <a:rPr lang="el-GR" sz="2400" dirty="0" smtClean="0"/>
              <a:t>Η χρήση του ηλεκτρικού μυϊκού ερεθισμού είχε θετικά αποτελέσματα στην αύξηση της μυϊκής δύναμης και αντοχής σε υγιείς ηλικιωμένους.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Zhang Q</a:t>
            </a:r>
            <a:r>
              <a:rPr lang="el-GR" sz="2400" dirty="0" smtClean="0"/>
              <a:t>,</a:t>
            </a:r>
            <a:r>
              <a:rPr lang="en-US" sz="2400" dirty="0" smtClean="0"/>
              <a:t> et al, (2014): </a:t>
            </a:r>
            <a:r>
              <a:rPr lang="el-GR" sz="2400" dirty="0" smtClean="0"/>
              <a:t>Ο ηλεκτρικός ερεθισμός του κοινού περονιαίου νεύρου, σε άτομα με ακινητοποιημένο κάτω άκρο, αυξάνει την αιμάτωση των μυών και την </a:t>
            </a:r>
            <a:r>
              <a:rPr lang="el-GR" sz="2400" dirty="0" err="1" smtClean="0"/>
              <a:t>οξυαιμοσφαιρίνη</a:t>
            </a:r>
            <a:r>
              <a:rPr lang="el-GR" sz="2400" dirty="0" smtClean="0"/>
              <a:t>. Ο ηλεκτρικός ερεθισμός φαίνεται πως ενεργοποιεί τους ενεργητικούς και παθητικούς μηχανισμούς υποβοήθησης της φλεβικής επιστροφής.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69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Εφαρμογές ΗΜΕ </a:t>
            </a:r>
            <a:r>
              <a:rPr lang="el-GR" baseline="-16000" dirty="0" smtClean="0"/>
              <a:t>[6/6]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Manigandan JB</a:t>
            </a:r>
            <a:r>
              <a:rPr lang="el-GR" sz="2400" dirty="0" smtClean="0"/>
              <a:t>,</a:t>
            </a:r>
            <a:r>
              <a:rPr lang="en-US" sz="2400" dirty="0" smtClean="0"/>
              <a:t> et al, (2014): </a:t>
            </a:r>
            <a:r>
              <a:rPr lang="el-GR" sz="2400" dirty="0" smtClean="0"/>
              <a:t>Προτείνεται η χρήση του ηλεκτρικού μυϊκού ερεθισμού για την αντιμετώπιση του </a:t>
            </a:r>
            <a:r>
              <a:rPr lang="el-GR" sz="2400" dirty="0" err="1" smtClean="0"/>
              <a:t>υπεξαρθρήματος</a:t>
            </a:r>
            <a:r>
              <a:rPr lang="el-GR" sz="2400" dirty="0" smtClean="0"/>
              <a:t> της </a:t>
            </a:r>
            <a:r>
              <a:rPr lang="el-GR" sz="2400" dirty="0" err="1" smtClean="0"/>
              <a:t>γληνοβραχιονίου</a:t>
            </a:r>
            <a:r>
              <a:rPr lang="el-GR" sz="2400" dirty="0" smtClean="0"/>
              <a:t> άρθρωσης, μετά από αγγειακό εγκεφαλικό επεισόδιο.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 smtClean="0"/>
              <a:t>Deley</a:t>
            </a:r>
            <a:r>
              <a:rPr lang="en-US" sz="2400" dirty="0" smtClean="0"/>
              <a:t> G</a:t>
            </a:r>
            <a:r>
              <a:rPr lang="el-GR" sz="2400" dirty="0" smtClean="0"/>
              <a:t>,</a:t>
            </a:r>
            <a:r>
              <a:rPr lang="en-US" sz="2400" dirty="0" smtClean="0"/>
              <a:t> et al, (2014): </a:t>
            </a:r>
            <a:r>
              <a:rPr lang="el-GR" sz="2400" dirty="0" smtClean="0"/>
              <a:t>Προτείνεται η συνδυαστική χρήση προγραμμάτων διαφορετικών συχνοτήτων ηλεκτρικού μυϊκού ερεθισμού για την αύξηση της δύναμης του </a:t>
            </a:r>
            <a:r>
              <a:rPr lang="el-GR" sz="2400" dirty="0" err="1" smtClean="0"/>
              <a:t>τετρακεφάλου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37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l-GR" dirty="0"/>
              <a:t>Προτεινόμενη Βιβλιογραφία </a:t>
            </a:r>
            <a:r>
              <a:rPr lang="el-GR" baseline="-16000" dirty="0" smtClean="0"/>
              <a:t>[</a:t>
            </a:r>
            <a:r>
              <a:rPr lang="el-GR" baseline="-16000" dirty="0"/>
              <a:t>1/2]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/>
            </a:pPr>
            <a:r>
              <a:rPr lang="el-GR" dirty="0" err="1">
                <a:ea typeface="Times New Roman"/>
              </a:rPr>
              <a:t>Γιόκαρης</a:t>
            </a:r>
            <a:r>
              <a:rPr lang="el-GR" dirty="0">
                <a:ea typeface="Times New Roman"/>
              </a:rPr>
              <a:t> Π. Θεραπευτικά Σχήματα - Κλινική Ηλεκτροθεραπεία. Αθήνα: Εκδόσεις Γράμμα A.E., 2007.</a:t>
            </a:r>
            <a:endParaRPr lang="el-GR" dirty="0"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Μπάκας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l-GR" dirty="0">
                <a:solidFill>
                  <a:srgbClr val="000000"/>
                </a:solidFill>
              </a:rPr>
              <a:t> Φυσική Ιατρική και Αποκατάσταση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l-GR" dirty="0">
                <a:solidFill>
                  <a:srgbClr val="000000"/>
                </a:solidFill>
              </a:rPr>
              <a:t> Τόμος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1</a:t>
            </a:r>
            <a:r>
              <a:rPr lang="el-GR" baseline="30000" dirty="0">
                <a:solidFill>
                  <a:srgbClr val="000000"/>
                </a:solidFill>
              </a:rPr>
              <a:t>ος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l-GR" dirty="0">
                <a:solidFill>
                  <a:srgbClr val="000000"/>
                </a:solidFill>
              </a:rPr>
              <a:t>Αθήνα: Ιατρικές Εκδόσεις Ζήτα, </a:t>
            </a:r>
            <a:r>
              <a:rPr lang="el-GR" dirty="0" smtClean="0">
                <a:solidFill>
                  <a:srgbClr val="000000"/>
                </a:solidFill>
              </a:rPr>
              <a:t>1995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/>
            </a:pPr>
            <a:r>
              <a:rPr lang="el-GR" dirty="0" err="1" smtClean="0">
                <a:ea typeface="Times New Roman"/>
              </a:rPr>
              <a:t>Φραγκοράπτης</a:t>
            </a:r>
            <a:r>
              <a:rPr lang="el-GR" dirty="0" smtClean="0">
                <a:ea typeface="Times New Roman"/>
              </a:rPr>
              <a:t> </a:t>
            </a:r>
            <a:r>
              <a:rPr lang="el-GR" dirty="0">
                <a:ea typeface="Times New Roman"/>
              </a:rPr>
              <a:t>Ε. Εφαρμοσμένη Ηλεκτροθεραπεία - Θεωρία και Πράξη Μεθόδων Ηλεκτροθεραπείας . Θεσσαλονίκη: Εκδόσεις </a:t>
            </a:r>
            <a:r>
              <a:rPr lang="el-GR" dirty="0" smtClean="0">
                <a:ea typeface="Times New Roman"/>
              </a:rPr>
              <a:t>Πετρούλα, </a:t>
            </a:r>
            <a:r>
              <a:rPr lang="el-GR" dirty="0">
                <a:ea typeface="Times New Roman"/>
              </a:rPr>
              <a:t>1994.</a:t>
            </a:r>
            <a:endParaRPr lang="el-GR" dirty="0"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</a:rPr>
              <a:t>Mackler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l-GR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Robinson A</a:t>
            </a:r>
            <a:r>
              <a:rPr lang="el-GR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Clinical Electrophysiology: Electrotherapy and Electrophysiologic Testing</a:t>
            </a:r>
            <a:r>
              <a:rPr lang="el-GR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Third Edition. Baltimore, MD: </a:t>
            </a:r>
            <a:r>
              <a:rPr lang="en-US" dirty="0" err="1">
                <a:solidFill>
                  <a:srgbClr val="000000"/>
                </a:solidFill>
              </a:rPr>
              <a:t>Wolters</a:t>
            </a:r>
            <a:r>
              <a:rPr lang="en-US" dirty="0">
                <a:solidFill>
                  <a:srgbClr val="000000"/>
                </a:solidFill>
              </a:rPr>
              <a:t> Kluwer - </a:t>
            </a:r>
            <a:r>
              <a:rPr lang="en-GB" dirty="0">
                <a:solidFill>
                  <a:srgbClr val="000000"/>
                </a:solidFill>
              </a:rPr>
              <a:t>Lippincott Williams &amp; Wilkins</a:t>
            </a:r>
            <a:r>
              <a:rPr lang="el-GR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2008.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Nelson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RM</a:t>
            </a:r>
            <a:r>
              <a:rPr lang="el-GR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Currier DP, Hayes KW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Clinical Electrotherapy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Third Edition. USA: </a:t>
            </a:r>
            <a:r>
              <a:rPr lang="en-US" dirty="0" err="1">
                <a:solidFill>
                  <a:srgbClr val="000000"/>
                </a:solidFill>
              </a:rPr>
              <a:t>Apleton</a:t>
            </a:r>
            <a:r>
              <a:rPr lang="en-US" dirty="0">
                <a:solidFill>
                  <a:srgbClr val="000000"/>
                </a:solidFill>
              </a:rPr>
              <a:t> &amp; Lange, </a:t>
            </a:r>
            <a:r>
              <a:rPr lang="en-US" dirty="0" smtClean="0">
                <a:solidFill>
                  <a:srgbClr val="000000"/>
                </a:solidFill>
              </a:rPr>
              <a:t>1999.</a:t>
            </a:r>
            <a:endParaRPr lang="el-GR" dirty="0">
              <a:ea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85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l-GR" dirty="0"/>
              <a:t>Προτεινόμενη Βιβλιογραφία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2</a:t>
            </a:r>
            <a:r>
              <a:rPr lang="el-GR" baseline="-16000" dirty="0" smtClean="0"/>
              <a:t>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 startAt="6"/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Robertson V, Ward A, Low J, et al. Electrotherapy Explained. Principles and Practice. 4th Edition. </a:t>
            </a:r>
            <a:r>
              <a:rPr lang="el-GR" dirty="0" err="1">
                <a:solidFill>
                  <a:srgbClr val="000000"/>
                </a:solidFill>
                <a:ea typeface="Times New Roman"/>
              </a:rPr>
              <a:t>Edinburgh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: </a:t>
            </a:r>
            <a:r>
              <a:rPr lang="el-GR" dirty="0" err="1">
                <a:solidFill>
                  <a:srgbClr val="000000"/>
                </a:solidFill>
                <a:ea typeface="Times New Roman"/>
              </a:rPr>
              <a:t>Butterworth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­ </a:t>
            </a:r>
            <a:r>
              <a:rPr lang="el-GR" dirty="0" err="1">
                <a:solidFill>
                  <a:srgbClr val="000000"/>
                </a:solidFill>
                <a:ea typeface="Times New Roman"/>
              </a:rPr>
              <a:t>Heinemann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, 2006.</a:t>
            </a:r>
            <a:endParaRPr lang="el-GR" dirty="0">
              <a:solidFill>
                <a:srgbClr val="000000"/>
              </a:solidFill>
              <a:ea typeface="Calibri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 startAt="6"/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Robertson V, Ward A, Low J, et al. 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Ηλεκτροθεραπεία - Βασικές Αρχές και Πρακτική Εφαρμογή. 4η Έκδοση. Αθήνα: Εκδόσεις </a:t>
            </a:r>
            <a:r>
              <a:rPr lang="el-GR" dirty="0" err="1">
                <a:solidFill>
                  <a:srgbClr val="000000"/>
                </a:solidFill>
                <a:ea typeface="Times New Roman"/>
              </a:rPr>
              <a:t>Παρισιάνου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 Α.Ε., 2011</a:t>
            </a:r>
            <a:r>
              <a:rPr lang="el-GR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en-US" dirty="0" smtClean="0">
              <a:solidFill>
                <a:srgbClr val="000000"/>
              </a:solidFill>
              <a:ea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 startAt="6"/>
            </a:pPr>
            <a:r>
              <a:rPr lang="el-GR" dirty="0" err="1">
                <a:solidFill>
                  <a:srgbClr val="000000"/>
                </a:solidFill>
                <a:ea typeface="Times New Roman"/>
              </a:rPr>
              <a:t>Watson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 T. Ηλεκτροθεραπεία – Τεκμηριωμένη Πρακτική. Αθήνα: Ιατρικές Εκδόσεις Π.Χ. Πασχαλίδης, </a:t>
            </a:r>
            <a:r>
              <a:rPr lang="el-GR" dirty="0" smtClean="0">
                <a:solidFill>
                  <a:srgbClr val="000000"/>
                </a:solidFill>
                <a:ea typeface="Times New Roman"/>
              </a:rPr>
              <a:t>2011</a:t>
            </a:r>
            <a:r>
              <a:rPr lang="en-US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 startAt="6"/>
            </a:pPr>
            <a:r>
              <a:rPr lang="en-US" dirty="0">
                <a:ea typeface="Times New Roman"/>
              </a:rPr>
              <a:t>William P. Therapeutics Modalities in Rehabilitation. 4th Edition. Columbus, OH: McGraw-Hill Global Education Holdings, </a:t>
            </a:r>
            <a:r>
              <a:rPr lang="en-US" dirty="0" smtClean="0">
                <a:ea typeface="Times New Roman"/>
              </a:rPr>
              <a:t>2011.</a:t>
            </a:r>
            <a:endParaRPr lang="el-GR" dirty="0">
              <a:ea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44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5400" b="1" dirty="0" smtClean="0">
                <a:solidFill>
                  <a:srgbClr val="A50021"/>
                </a:solidFill>
                <a:latin typeface="Arial Narrow" pitchFamily="34" charset="0"/>
              </a:rPr>
              <a:t>Τέλος Ενότητας</a:t>
            </a:r>
            <a:endParaRPr lang="el-GR" sz="54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8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Ορθογώνιο 8"/>
          <p:cNvSpPr/>
          <p:nvPr/>
        </p:nvSpPr>
        <p:spPr>
          <a:xfrm>
            <a:off x="1080849" y="3789040"/>
            <a:ext cx="6966520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l-GR" sz="22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Η προσπάθεια αυτή αφιερώνεται στη μνήμη του αγαπητού συναδέλφου </a:t>
            </a:r>
            <a:r>
              <a:rPr lang="el-GR" sz="2200" b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Παναγιώτη </a:t>
            </a:r>
            <a:r>
              <a:rPr lang="el-GR" sz="2200" b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Γιόκαρη</a:t>
            </a:r>
            <a:r>
              <a:rPr lang="el-GR" sz="22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 ο οποίος επί χρόνια δίδασκε το μάθημα της «Ηλεκτροθεραπείας» στους φοιτητές του Τμήματος Φυσικοθεραπείας του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32525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8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. «Ηλεκτροθεραπεία (Θ). Ενότητα 1</a:t>
            </a:r>
            <a:r>
              <a:rPr lang="en-US" sz="2000" dirty="0" smtClean="0"/>
              <a:t>:</a:t>
            </a:r>
            <a:r>
              <a:rPr lang="el-GR" sz="2000" dirty="0"/>
              <a:t> Ηλεκτρικός </a:t>
            </a:r>
            <a:r>
              <a:rPr lang="el-GR" sz="2000" dirty="0" smtClean="0"/>
              <a:t>Ερεθισμός - </a:t>
            </a:r>
            <a:r>
              <a:rPr lang="el-GR" sz="2000" dirty="0" err="1" smtClean="0"/>
              <a:t>Εννευρωμένων</a:t>
            </a:r>
            <a:r>
              <a:rPr lang="el-GR" sz="2000" dirty="0" smtClean="0"/>
              <a:t> </a:t>
            </a:r>
            <a:r>
              <a:rPr lang="el-GR" sz="2000" dirty="0"/>
              <a:t>Μυών: Ενδείξεις, Αποτελέσματα, Κλινικές Εφαρμογές».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 </a:t>
            </a:r>
            <a:r>
              <a:rPr lang="el-GR" sz="2000" dirty="0"/>
              <a:t>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282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7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Μυϊκή Συστολή </a:t>
            </a:r>
            <a:r>
              <a:rPr lang="el-GR" baseline="-16000" dirty="0"/>
              <a:t>[</a:t>
            </a:r>
            <a:r>
              <a:rPr lang="el-GR" baseline="-16000" dirty="0" smtClean="0"/>
              <a:t>1/4]</a:t>
            </a:r>
            <a:endParaRPr lang="el-GR" baseline="-1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2296"/>
            <a:ext cx="8363272" cy="503907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dirty="0" smtClean="0"/>
              <a:t>Μετά από διέγερση του Κεντρικού Νευρικού Συστήματος, αντιστρέφεται η πολικότητα ηρεμίας, ονομαζόμενη και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A50021"/>
                </a:solidFill>
              </a:rPr>
              <a:t>δυναμικό ηρεμίας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 smtClean="0"/>
              <a:t>(-90mV</a:t>
            </a:r>
            <a:r>
              <a:rPr lang="el-GR" dirty="0" smtClean="0"/>
              <a:t>), ενώ το παραγόμενο </a:t>
            </a:r>
            <a:r>
              <a:rPr lang="el-GR" b="1" dirty="0" smtClean="0">
                <a:solidFill>
                  <a:srgbClr val="A50021"/>
                </a:solidFill>
              </a:rPr>
              <a:t>δυναμικό ενέργειας</a:t>
            </a:r>
            <a:r>
              <a:rPr lang="el-GR" dirty="0" smtClean="0">
                <a:solidFill>
                  <a:srgbClr val="A50021"/>
                </a:solidFill>
              </a:rPr>
              <a:t> </a:t>
            </a:r>
            <a:r>
              <a:rPr lang="en-US" dirty="0" smtClean="0"/>
              <a:t>(+35mV) </a:t>
            </a:r>
            <a:r>
              <a:rPr lang="el-GR" dirty="0" smtClean="0"/>
              <a:t>μεταδίδεται κατά μήκος του άξονα του αντίστοιχου κινητικού νεύρου.</a:t>
            </a:r>
            <a:r>
              <a:rPr lang="en-US" dirty="0" smtClean="0"/>
              <a:t> </a:t>
            </a:r>
          </a:p>
          <a:p>
            <a:pPr eaLnBrk="1" hangingPunct="1">
              <a:spcBef>
                <a:spcPts val="12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dirty="0" smtClean="0"/>
              <a:t>Το δυναμικό ενέργειας προκαλεί την απελευθέρωση ακετυλοχολίνης στην τελική νευρική απόληξη στην περιοχή της νευρομυϊκής σύναψης. Η ακετυλοχολίνη δεσμεύεται από τους υποδοχείς της μεμβράνης της τελικής κινητικής πλάκας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>
              <a:spcBef>
                <a:spcPts val="12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dirty="0" smtClean="0"/>
              <a:t>Η δεσμευμένη ακετυλοχολίνη αυξάνει τη διαπερατότητα της τελικής κινητικής πλάκας στα ιόντα του νατρίου, προκαλώντας την </a:t>
            </a:r>
            <a:r>
              <a:rPr lang="el-GR" dirty="0" err="1"/>
              <a:t>εκπόλωση</a:t>
            </a:r>
            <a:r>
              <a:rPr lang="el-GR" dirty="0"/>
              <a:t> της (</a:t>
            </a:r>
            <a:r>
              <a:rPr lang="el-GR" dirty="0" smtClean="0"/>
              <a:t>παραγωγή δυναμικού ενέργειας).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58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7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177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Δυναμικό Ηρεμίας - Ενέργειας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79032"/>
          </a:xfrm>
        </p:spPr>
        <p:txBody>
          <a:bodyPr/>
          <a:lstStyle/>
          <a:p>
            <a:pPr marL="0" lvl="0" indent="0" algn="ctr">
              <a:buSzPct val="100000"/>
              <a:buNone/>
            </a:pPr>
            <a:r>
              <a:rPr lang="el-GR" sz="3200" b="1" dirty="0">
                <a:solidFill>
                  <a:prstClr val="black"/>
                </a:solidFill>
              </a:rPr>
              <a:t/>
            </a:r>
            <a:br>
              <a:rPr lang="el-GR" sz="3200" b="1" dirty="0">
                <a:solidFill>
                  <a:prstClr val="black"/>
                </a:solidFill>
              </a:rPr>
            </a:br>
            <a:endParaRPr lang="el-GR" b="1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7" t="44256" r="13512" b="14377"/>
          <a:stretch/>
        </p:blipFill>
        <p:spPr bwMode="auto">
          <a:xfrm>
            <a:off x="2101844" y="1866405"/>
            <a:ext cx="5062444" cy="4370907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Μυϊκή Συστολή </a:t>
            </a:r>
            <a:r>
              <a:rPr lang="el-GR" baseline="-16000" dirty="0"/>
              <a:t>[</a:t>
            </a:r>
            <a:r>
              <a:rPr lang="el-GR" baseline="-16000" dirty="0" smtClean="0"/>
              <a:t>2/4]</a:t>
            </a:r>
            <a:endParaRPr lang="el-GR" baseline="-1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spcBef>
                <a:spcPts val="12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Σε συνέχεια της εκπόλωσης της </a:t>
            </a:r>
            <a:r>
              <a:rPr lang="el-GR" sz="2400" dirty="0">
                <a:solidFill>
                  <a:prstClr val="black"/>
                </a:solidFill>
              </a:rPr>
              <a:t>τελικής κινητικής πλάκας </a:t>
            </a:r>
            <a:r>
              <a:rPr lang="el-GR" sz="2400" dirty="0" smtClean="0">
                <a:solidFill>
                  <a:prstClr val="black"/>
                </a:solidFill>
              </a:rPr>
              <a:t>το παραγόμενο δυναμικό ενέργειας μεταδίδεται κατά μήκος της μυϊκής ίνας.</a:t>
            </a:r>
          </a:p>
          <a:p>
            <a:pPr lvl="0" eaLnBrk="1" hangingPunct="1">
              <a:spcBef>
                <a:spcPts val="12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Ειδικότερα, το </a:t>
            </a:r>
            <a:r>
              <a:rPr lang="el-GR" sz="2400" dirty="0">
                <a:solidFill>
                  <a:prstClr val="black"/>
                </a:solidFill>
              </a:rPr>
              <a:t>δυναμικό </a:t>
            </a:r>
            <a:r>
              <a:rPr lang="el-GR" sz="2400" dirty="0" smtClean="0">
                <a:solidFill>
                  <a:prstClr val="black"/>
                </a:solidFill>
              </a:rPr>
              <a:t>ενέργειας </a:t>
            </a:r>
            <a:r>
              <a:rPr lang="el-GR" sz="2400" dirty="0">
                <a:solidFill>
                  <a:prstClr val="black"/>
                </a:solidFill>
              </a:rPr>
              <a:t>μεταδίδεται από την επιφάνεια της </a:t>
            </a:r>
            <a:r>
              <a:rPr lang="el-GR" sz="2400" dirty="0" smtClean="0">
                <a:solidFill>
                  <a:prstClr val="black"/>
                </a:solidFill>
              </a:rPr>
              <a:t>μυϊκής μεμβράνης </a:t>
            </a:r>
            <a:r>
              <a:rPr lang="el-GR" sz="2400" dirty="0">
                <a:solidFill>
                  <a:prstClr val="black"/>
                </a:solidFill>
              </a:rPr>
              <a:t>μέσα στη μυϊκή ίνα κατά μήκος των εγκαρσίων </a:t>
            </a:r>
            <a:r>
              <a:rPr lang="el-GR" sz="2400" dirty="0" err="1">
                <a:solidFill>
                  <a:prstClr val="black"/>
                </a:solidFill>
              </a:rPr>
              <a:t>σωληνιδίων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</a:p>
          <a:p>
            <a:pPr lvl="0" eaLnBrk="1" hangingPunct="1">
              <a:spcBef>
                <a:spcPts val="12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Η </a:t>
            </a:r>
            <a:r>
              <a:rPr lang="el-GR" sz="2400" dirty="0" err="1">
                <a:solidFill>
                  <a:prstClr val="black"/>
                </a:solidFill>
              </a:rPr>
              <a:t>εκπόλωση</a:t>
            </a:r>
            <a:r>
              <a:rPr lang="el-GR" sz="2400" dirty="0">
                <a:solidFill>
                  <a:prstClr val="black"/>
                </a:solidFill>
              </a:rPr>
              <a:t> των εγκαρσίων </a:t>
            </a:r>
            <a:r>
              <a:rPr lang="el-GR" sz="2400" dirty="0" err="1">
                <a:solidFill>
                  <a:prstClr val="black"/>
                </a:solidFill>
              </a:rPr>
              <a:t>σωληνιδίων</a:t>
            </a:r>
            <a:r>
              <a:rPr lang="el-GR" sz="2400" dirty="0">
                <a:solidFill>
                  <a:prstClr val="black"/>
                </a:solidFill>
              </a:rPr>
              <a:t> οδηγεί στην ελευθέρωση ιόντων ασβεστίου </a:t>
            </a:r>
            <a:r>
              <a:rPr lang="el-GR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 smtClean="0">
                <a:solidFill>
                  <a:prstClr val="black"/>
                </a:solidFill>
              </a:rPr>
              <a:t>Ca++</a:t>
            </a:r>
            <a:r>
              <a:rPr lang="el-GR" sz="2400" dirty="0" smtClean="0">
                <a:solidFill>
                  <a:prstClr val="black"/>
                </a:solidFill>
              </a:rPr>
              <a:t>) από </a:t>
            </a:r>
            <a:r>
              <a:rPr lang="el-GR" sz="2400" dirty="0">
                <a:solidFill>
                  <a:prstClr val="black"/>
                </a:solidFill>
              </a:rPr>
              <a:t>τους πλευρικούς σάκους του </a:t>
            </a:r>
            <a:r>
              <a:rPr lang="el-GR" sz="2400" dirty="0" err="1">
                <a:solidFill>
                  <a:prstClr val="black"/>
                </a:solidFill>
              </a:rPr>
              <a:t>σαρκοπλασματικού</a:t>
            </a:r>
            <a:r>
              <a:rPr lang="el-GR" sz="2400" dirty="0">
                <a:solidFill>
                  <a:prstClr val="black"/>
                </a:solidFill>
              </a:rPr>
              <a:t> δικτύου που περιβάλλει τα μυϊκά </a:t>
            </a:r>
            <a:r>
              <a:rPr lang="el-GR" sz="2400" dirty="0" smtClean="0">
                <a:solidFill>
                  <a:prstClr val="black"/>
                </a:solidFill>
              </a:rPr>
              <a:t>ινίδια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3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Μετάδοση του Δυναμικού Ενέργειας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496" y="1556792"/>
            <a:ext cx="9036496" cy="574576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Εκπόλωση και Μετάδοση Δυναμικού Ενέργειας κατά Μήκος της Ίνας</a:t>
            </a:r>
            <a:endParaRPr lang="el-GR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2410265" y="2303749"/>
            <a:ext cx="4323470" cy="3827286"/>
            <a:chOff x="2679966" y="2303749"/>
            <a:chExt cx="4323470" cy="3827286"/>
          </a:xfrm>
        </p:grpSpPr>
        <p:sp>
          <p:nvSpPr>
            <p:cNvPr id="127" name="Ορθογώνιο 126"/>
            <p:cNvSpPr/>
            <p:nvPr/>
          </p:nvSpPr>
          <p:spPr>
            <a:xfrm>
              <a:off x="2679966" y="2303749"/>
              <a:ext cx="4323470" cy="382728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Κύλινδρος 4"/>
            <p:cNvSpPr/>
            <p:nvPr/>
          </p:nvSpPr>
          <p:spPr>
            <a:xfrm rot="16200000">
              <a:off x="4450505" y="1794489"/>
              <a:ext cx="637881" cy="2897931"/>
            </a:xfrm>
            <a:prstGeom prst="can">
              <a:avLst/>
            </a:prstGeom>
            <a:solidFill>
              <a:schemeClr val="tx2">
                <a:lumMod val="8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Ευθεία γραμμή σύνδεσης 6"/>
            <p:cNvCxnSpPr/>
            <p:nvPr/>
          </p:nvCxnSpPr>
          <p:spPr>
            <a:xfrm>
              <a:off x="3560673" y="3004250"/>
              <a:ext cx="2577674" cy="0"/>
            </a:xfrm>
            <a:prstGeom prst="line">
              <a:avLst/>
            </a:prstGeom>
            <a:ln w="19050">
              <a:solidFill>
                <a:schemeClr val="accent4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3560673" y="3482659"/>
              <a:ext cx="2577674" cy="0"/>
            </a:xfrm>
            <a:prstGeom prst="line">
              <a:avLst/>
            </a:prstGeom>
            <a:ln w="19050">
              <a:solidFill>
                <a:schemeClr val="accent4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400544" y="3484309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60673" y="3484309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80930" y="3484309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19878" y="3497074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50842" y="3482660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10970" y="3482660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31227" y="3482660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70176" y="3495425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86484" y="3498723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46612" y="3498723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66869" y="3498723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05818" y="3511488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36781" y="3497074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6910" y="3497074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17167" y="3497074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56115" y="3509839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16162" y="2569111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76290" y="2569111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96547" y="2569111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35496" y="2581876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66459" y="2567462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26588" y="2567462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46845" y="2567462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85793" y="2580227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02101" y="2583525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62230" y="2583525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82487" y="2583525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21435" y="2596290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52399" y="2581876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12527" y="2581876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32784" y="2581876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71733" y="2594641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0" name="Καμπύλο βέλος προς τα κάτω 59"/>
            <p:cNvSpPr/>
            <p:nvPr/>
          </p:nvSpPr>
          <p:spPr>
            <a:xfrm>
              <a:off x="4529021" y="4324306"/>
              <a:ext cx="320718" cy="159470"/>
            </a:xfrm>
            <a:prstGeom prst="curvedDownArrow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63" name="Κύλινδρος 62"/>
            <p:cNvSpPr/>
            <p:nvPr/>
          </p:nvSpPr>
          <p:spPr>
            <a:xfrm rot="16200000">
              <a:off x="4440970" y="3603889"/>
              <a:ext cx="637881" cy="2897931"/>
            </a:xfrm>
            <a:prstGeom prst="can">
              <a:avLst/>
            </a:prstGeom>
            <a:solidFill>
              <a:schemeClr val="tx2">
                <a:lumMod val="8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4" name="Ευθεία γραμμή σύνδεσης 63"/>
            <p:cNvCxnSpPr/>
            <p:nvPr/>
          </p:nvCxnSpPr>
          <p:spPr>
            <a:xfrm>
              <a:off x="3551138" y="4831575"/>
              <a:ext cx="1210499" cy="1"/>
            </a:xfrm>
            <a:prstGeom prst="line">
              <a:avLst/>
            </a:prstGeom>
            <a:ln w="19050">
              <a:solidFill>
                <a:schemeClr val="accent4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391009" y="5293709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51138" y="5293709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871395" y="5293709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10343" y="5306474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41307" y="5292060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01435" y="5292060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521692" y="5292060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60641" y="5304825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57334" y="5308123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96283" y="5320888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27246" y="5306474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87375" y="5306474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807632" y="5306474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46580" y="5319239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06627" y="4378511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66755" y="4378511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87012" y="4378511"/>
              <a:ext cx="321180" cy="340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725961" y="4391276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056924" y="4376862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217053" y="4376862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537310" y="4376862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76258" y="4389627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717519" y="4392925"/>
              <a:ext cx="271274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-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77647" y="4392925"/>
              <a:ext cx="271274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-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172952" y="4392925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11900" y="4405690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42864" y="4391276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502992" y="4391276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823249" y="4391276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662198" y="4404041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cxnSp>
          <p:nvCxnSpPr>
            <p:cNvPr id="98" name="Ευθεία γραμμή σύνδεσης 97"/>
            <p:cNvCxnSpPr/>
            <p:nvPr/>
          </p:nvCxnSpPr>
          <p:spPr>
            <a:xfrm>
              <a:off x="5070726" y="4813650"/>
              <a:ext cx="1052003" cy="0"/>
            </a:xfrm>
            <a:prstGeom prst="line">
              <a:avLst/>
            </a:prstGeom>
            <a:ln w="19050">
              <a:solidFill>
                <a:schemeClr val="accent4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4680650" y="4661174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828944" y="4661174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08" name="Έλλειψη 107"/>
            <p:cNvSpPr/>
            <p:nvPr/>
          </p:nvSpPr>
          <p:spPr>
            <a:xfrm>
              <a:off x="4790867" y="4705391"/>
              <a:ext cx="50834" cy="70147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0" name="Έλλειψη 109"/>
            <p:cNvSpPr/>
            <p:nvPr/>
          </p:nvSpPr>
          <p:spPr>
            <a:xfrm>
              <a:off x="4960317" y="4705391"/>
              <a:ext cx="50834" cy="70147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2" name="Καμπύλο βέλος προς τα κάτω 111"/>
            <p:cNvSpPr/>
            <p:nvPr/>
          </p:nvSpPr>
          <p:spPr>
            <a:xfrm flipH="1">
              <a:off x="4990498" y="4325478"/>
              <a:ext cx="404456" cy="160425"/>
            </a:xfrm>
            <a:prstGeom prst="curvedDownArrow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13" name="Καμπύλο βέλος προς τα κάτω 112"/>
            <p:cNvSpPr/>
            <p:nvPr/>
          </p:nvSpPr>
          <p:spPr>
            <a:xfrm flipH="1">
              <a:off x="4441380" y="5051899"/>
              <a:ext cx="328206" cy="160425"/>
            </a:xfrm>
            <a:prstGeom prst="curvedDownArrow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14" name="Καμπύλο βέλος προς τα κάτω 113"/>
            <p:cNvSpPr/>
            <p:nvPr/>
          </p:nvSpPr>
          <p:spPr>
            <a:xfrm>
              <a:off x="5081432" y="5052854"/>
              <a:ext cx="320718" cy="159470"/>
            </a:xfrm>
            <a:prstGeom prst="curvedDownArrow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722821" y="5293709"/>
              <a:ext cx="271274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-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688689" y="5094478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7" name="Έλλειψη 116"/>
            <p:cNvSpPr/>
            <p:nvPr/>
          </p:nvSpPr>
          <p:spPr>
            <a:xfrm>
              <a:off x="4841701" y="5333684"/>
              <a:ext cx="50834" cy="70147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8" name="Έλλειψη 117"/>
            <p:cNvSpPr/>
            <p:nvPr/>
          </p:nvSpPr>
          <p:spPr>
            <a:xfrm>
              <a:off x="5011152" y="5333684"/>
              <a:ext cx="50834" cy="70147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9" name="Ευθεία γραμμή σύνδεσης 118"/>
            <p:cNvCxnSpPr/>
            <p:nvPr/>
          </p:nvCxnSpPr>
          <p:spPr>
            <a:xfrm>
              <a:off x="3560673" y="5271874"/>
              <a:ext cx="1210499" cy="1"/>
            </a:xfrm>
            <a:prstGeom prst="line">
              <a:avLst/>
            </a:prstGeom>
            <a:ln w="19050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Ευθεία γραμμή σύνδεσης 119"/>
            <p:cNvCxnSpPr/>
            <p:nvPr/>
          </p:nvCxnSpPr>
          <p:spPr>
            <a:xfrm>
              <a:off x="5080262" y="5253949"/>
              <a:ext cx="1052003" cy="0"/>
            </a:xfrm>
            <a:prstGeom prst="line">
              <a:avLst/>
            </a:prstGeom>
            <a:ln w="19050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4840778" y="5094478"/>
              <a:ext cx="321180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862441" y="5291709"/>
              <a:ext cx="271274" cy="3408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chemeClr val="accent4">
                      <a:lumMod val="10000"/>
                    </a:schemeClr>
                  </a:solidFill>
                </a:rPr>
                <a:t>-</a:t>
              </a:r>
              <a:endParaRPr lang="el-GR" sz="1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23" name="Καμπύλο βέλος προς τα κάτω 122"/>
            <p:cNvSpPr/>
            <p:nvPr/>
          </p:nvSpPr>
          <p:spPr>
            <a:xfrm flipH="1">
              <a:off x="4441380" y="4855273"/>
              <a:ext cx="328206" cy="160425"/>
            </a:xfrm>
            <a:prstGeom prst="curvedDownArrow">
              <a:avLst/>
            </a:prstGeom>
            <a:ln w="19050"/>
            <a:scene3d>
              <a:camera prst="orthographicFront">
                <a:rot lat="20699975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4" name="Καμπύλο βέλος προς τα κάτω 123"/>
            <p:cNvSpPr/>
            <p:nvPr/>
          </p:nvSpPr>
          <p:spPr>
            <a:xfrm>
              <a:off x="5081432" y="4856228"/>
              <a:ext cx="320718" cy="159470"/>
            </a:xfrm>
            <a:prstGeom prst="curvedDownArrow">
              <a:avLst/>
            </a:prstGeom>
            <a:ln w="19050"/>
            <a:scene3d>
              <a:camera prst="orthographicFront">
                <a:rot lat="20699975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5" name="Καμπύλο βέλος προς τα κάτω 124"/>
            <p:cNvSpPr/>
            <p:nvPr/>
          </p:nvSpPr>
          <p:spPr>
            <a:xfrm>
              <a:off x="4492701" y="5567543"/>
              <a:ext cx="320718" cy="159470"/>
            </a:xfrm>
            <a:prstGeom prst="curvedDownArrow">
              <a:avLst/>
            </a:prstGeom>
            <a:ln w="19050"/>
            <a:scene3d>
              <a:camera prst="orthographicFront">
                <a:rot lat="20999973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6" name="Καμπύλο βέλος προς τα κάτω 125"/>
            <p:cNvSpPr/>
            <p:nvPr/>
          </p:nvSpPr>
          <p:spPr>
            <a:xfrm flipH="1">
              <a:off x="4954178" y="5568715"/>
              <a:ext cx="404456" cy="160425"/>
            </a:xfrm>
            <a:prstGeom prst="curvedDownArrow">
              <a:avLst/>
            </a:prstGeom>
            <a:ln w="19050"/>
            <a:scene3d>
              <a:camera prst="orthographicFront">
                <a:rot lat="20999973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1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Μυϊκή Συστολή </a:t>
            </a:r>
            <a:r>
              <a:rPr lang="el-GR" baseline="-16000" dirty="0"/>
              <a:t>[</a:t>
            </a:r>
            <a:r>
              <a:rPr lang="el-GR" baseline="-16000" dirty="0" smtClean="0"/>
              <a:t>3/4]</a:t>
            </a:r>
            <a:endParaRPr lang="el-GR" baseline="-1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</a:rPr>
              <a:t>Το παραγόμενο </a:t>
            </a:r>
            <a:r>
              <a:rPr lang="el-GR" sz="2400" dirty="0">
                <a:solidFill>
                  <a:prstClr val="black"/>
                </a:solidFill>
              </a:rPr>
              <a:t>δυναμικό ενεργείας </a:t>
            </a:r>
            <a:r>
              <a:rPr lang="el-GR" sz="2400" dirty="0" smtClean="0">
                <a:solidFill>
                  <a:prstClr val="black"/>
                </a:solidFill>
              </a:rPr>
              <a:t>και, στη συνέχεια, η απελευθέρωση </a:t>
            </a:r>
            <a:r>
              <a:rPr lang="el-GR" sz="2400" dirty="0">
                <a:solidFill>
                  <a:prstClr val="black"/>
                </a:solidFill>
              </a:rPr>
              <a:t>των ιόντων </a:t>
            </a:r>
            <a:r>
              <a:rPr lang="el-GR" sz="2400" dirty="0" smtClean="0">
                <a:solidFill>
                  <a:prstClr val="black"/>
                </a:solidFill>
              </a:rPr>
              <a:t>ασβεστίου προκαλούν την, </a:t>
            </a:r>
            <a:r>
              <a:rPr lang="el-GR" sz="2400" dirty="0">
                <a:solidFill>
                  <a:prstClr val="black"/>
                </a:solidFill>
              </a:rPr>
              <a:t>παρουσία </a:t>
            </a:r>
            <a:r>
              <a:rPr lang="en-US" sz="2400" dirty="0" smtClean="0">
                <a:solidFill>
                  <a:prstClr val="black"/>
                </a:solidFill>
              </a:rPr>
              <a:t>ATP</a:t>
            </a:r>
            <a:r>
              <a:rPr lang="el-GR" sz="2400" dirty="0" smtClean="0">
                <a:solidFill>
                  <a:prstClr val="black"/>
                </a:solidFill>
              </a:rPr>
              <a:t>, αλληλεπίδραση </a:t>
            </a:r>
            <a:r>
              <a:rPr lang="el-GR" sz="2400" dirty="0">
                <a:solidFill>
                  <a:prstClr val="black"/>
                </a:solidFill>
              </a:rPr>
              <a:t>των εγκάρσιων γεφυρών στα νημάτια της </a:t>
            </a:r>
            <a:r>
              <a:rPr lang="el-GR" sz="2400" dirty="0" err="1">
                <a:solidFill>
                  <a:prstClr val="black"/>
                </a:solidFill>
              </a:rPr>
              <a:t>ακτίνης</a:t>
            </a:r>
            <a:r>
              <a:rPr lang="el-GR" sz="2400" dirty="0">
                <a:solidFill>
                  <a:prstClr val="black"/>
                </a:solidFill>
              </a:rPr>
              <a:t> με τα νημάτια της </a:t>
            </a:r>
            <a:r>
              <a:rPr lang="el-GR" sz="2400" dirty="0" err="1" smtClean="0">
                <a:solidFill>
                  <a:prstClr val="black"/>
                </a:solidFill>
              </a:rPr>
              <a:t>μυοσίνης</a:t>
            </a:r>
            <a:r>
              <a:rPr lang="el-GR" sz="2400" dirty="0" smtClean="0">
                <a:solidFill>
                  <a:prstClr val="black"/>
                </a:solidFill>
              </a:rPr>
              <a:t>. </a:t>
            </a:r>
            <a:endParaRPr lang="el-GR" sz="2400" dirty="0" smtClean="0"/>
          </a:p>
          <a:p>
            <a:pPr marL="0" indent="0">
              <a:buSzPct val="90000"/>
              <a:buNone/>
            </a:pPr>
            <a:endParaRPr lang="el-GR" sz="800" dirty="0" smtClean="0"/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l-GR" sz="2400" dirty="0" smtClean="0"/>
              <a:t>Ενεργοποιούμενες οι εγκάρσιες γέφυρες της </a:t>
            </a:r>
            <a:r>
              <a:rPr lang="el-GR" sz="2400" dirty="0" err="1" smtClean="0"/>
              <a:t>μυοσίνης</a:t>
            </a:r>
            <a:r>
              <a:rPr lang="el-GR" sz="2400" dirty="0" smtClean="0"/>
              <a:t> με την </a:t>
            </a:r>
            <a:r>
              <a:rPr lang="el-GR" sz="2400" dirty="0" err="1" smtClean="0"/>
              <a:t>ακτίνη</a:t>
            </a:r>
            <a:r>
              <a:rPr lang="el-GR" sz="2400" dirty="0" smtClean="0"/>
              <a:t> οδηγούν σε γωνιακή κίνηση των σταυρωτών γεφυρών προκαλώντας τη μυϊκή συστολή.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68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Μυϊκή Συστολή </a:t>
            </a:r>
            <a:r>
              <a:rPr lang="el-GR" dirty="0" smtClean="0"/>
              <a:t>- </a:t>
            </a:r>
            <a:r>
              <a:rPr lang="en-GB" dirty="0" smtClean="0"/>
              <a:t>Sarcomere</a:t>
            </a:r>
            <a:endParaRPr lang="el-GR" baseline="-16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242"/>
            <a:ext cx="6056485" cy="4681078"/>
          </a:xfrm>
          <a:prstGeom prst="rect">
            <a:avLst/>
          </a:prstGeom>
          <a:solidFill>
            <a:schemeClr val="tx1"/>
          </a:solidFill>
          <a:ln w="19050">
            <a:solidFill>
              <a:srgbClr val="800000"/>
            </a:solidFill>
          </a:ln>
          <a:extLst/>
        </p:spPr>
      </p:pic>
      <p:sp>
        <p:nvSpPr>
          <p:cNvPr id="7" name="Ορθογώνιο 6"/>
          <p:cNvSpPr/>
          <p:nvPr/>
        </p:nvSpPr>
        <p:spPr>
          <a:xfrm>
            <a:off x="2195736" y="6381328"/>
            <a:ext cx="4828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Sarcomere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/>
              </a:rPr>
              <a:t>Fangfufu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7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Μυϊκή Συστολή </a:t>
            </a:r>
            <a:r>
              <a:rPr lang="el-GR" baseline="-16000" dirty="0" smtClean="0"/>
              <a:t>[4/4]</a:t>
            </a:r>
            <a:endParaRPr lang="el-GR" baseline="-1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§"/>
            </a:pPr>
            <a:r>
              <a:rPr lang="el-GR" sz="2400" dirty="0" smtClean="0"/>
              <a:t>Κατά τη  μυϊκή συστολή, το παραγόμενο μηχανικό έργο απαιτεί την κατανάλωση-δαπάνη ενέργειας. Η απαιτούμενη ενέργεια απελευθερώνεται κατά τη διάσπαση μεγάλων ποσοτήτων </a:t>
            </a:r>
            <a:r>
              <a:rPr lang="en-US" sz="2400" dirty="0" smtClean="0"/>
              <a:t>ATP</a:t>
            </a:r>
            <a:r>
              <a:rPr lang="el-GR" sz="2400" dirty="0" smtClean="0"/>
              <a:t> σε </a:t>
            </a:r>
            <a:r>
              <a:rPr lang="en-US" sz="2400" dirty="0" smtClean="0"/>
              <a:t>ADP</a:t>
            </a:r>
            <a:r>
              <a:rPr lang="el-GR" sz="2400" dirty="0"/>
              <a:t> </a:t>
            </a:r>
            <a:r>
              <a:rPr lang="el-GR" sz="2400" dirty="0" smtClean="0"/>
              <a:t>[</a:t>
            </a:r>
            <a:r>
              <a:rPr lang="en-US" sz="2400" dirty="0" smtClean="0"/>
              <a:t>ATP</a:t>
            </a:r>
            <a:r>
              <a:rPr lang="el-GR" sz="2400" dirty="0" smtClean="0"/>
              <a:t> </a:t>
            </a:r>
            <a:r>
              <a:rPr lang="el-GR" sz="2400" dirty="0" smtClean="0">
                <a:latin typeface="Arial"/>
                <a:cs typeface="Arial"/>
              </a:rPr>
              <a:t>→</a:t>
            </a:r>
            <a:r>
              <a:rPr lang="en-US" sz="2400" dirty="0"/>
              <a:t> </a:t>
            </a:r>
            <a:r>
              <a:rPr lang="en-US" sz="2400" dirty="0" smtClean="0"/>
              <a:t>ADP</a:t>
            </a:r>
            <a:r>
              <a:rPr lang="el-GR" sz="2400" dirty="0" smtClean="0"/>
              <a:t> + Ε, αναερόβια γλυκόλυση των αποθεμάτων γλυκογόνου των μυών].</a:t>
            </a:r>
          </a:p>
          <a:p>
            <a:pPr>
              <a:spcBef>
                <a:spcPts val="12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§"/>
            </a:pPr>
            <a:r>
              <a:rPr lang="el-GR" sz="2400" dirty="0"/>
              <a:t>Η μυϊκή συστολή συνεχίζεται για όσο διάστημα οι συγκεντρώσεις των ιόντων ασβεστίου στο </a:t>
            </a:r>
            <a:r>
              <a:rPr lang="el-GR" sz="2400" dirty="0" err="1"/>
              <a:t>σαρκοπλασματικό</a:t>
            </a:r>
            <a:r>
              <a:rPr lang="el-GR" sz="2400" dirty="0"/>
              <a:t> δίκτυο διατηρούνται σε ικανά </a:t>
            </a:r>
            <a:r>
              <a:rPr lang="el-GR" sz="2400" dirty="0" smtClean="0"/>
              <a:t>επίπεδα.</a:t>
            </a:r>
            <a:endParaRPr lang="en-US" sz="2400" dirty="0" smtClean="0"/>
          </a:p>
          <a:p>
            <a:pPr marL="0" indent="0">
              <a:spcBef>
                <a:spcPts val="1200"/>
              </a:spcBef>
              <a:buNone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1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_GP_HL1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xo-opistho_simeiomata">
  <a:themeElements>
    <a:clrScheme name="Προσαρμοσμένο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template_GP_HL1</Template>
  <TotalTime>261</TotalTime>
  <Words>2054</Words>
  <Application>Microsoft Office PowerPoint</Application>
  <PresentationFormat>Προβολή στην οθόνη (4:3)</PresentationFormat>
  <Paragraphs>252</Paragraphs>
  <Slides>32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32</vt:i4>
      </vt:variant>
    </vt:vector>
  </HeadingPairs>
  <TitlesOfParts>
    <vt:vector size="36" baseType="lpstr">
      <vt:lpstr>template_GP_HL1</vt:lpstr>
      <vt:lpstr>template_GP_HL</vt:lpstr>
      <vt:lpstr>exo-opistho_simeiomata</vt:lpstr>
      <vt:lpstr>OC_template_updated</vt:lpstr>
      <vt:lpstr>Ηλεκτροθεραπεία (Θ)</vt:lpstr>
      <vt:lpstr>Θεματική Ενότητα 1</vt:lpstr>
      <vt:lpstr>Μυϊκή Συστολή [1/4]</vt:lpstr>
      <vt:lpstr>Δυναμικό Ηρεμίας - Ενέργειας</vt:lpstr>
      <vt:lpstr>Μυϊκή Συστολή [2/4]</vt:lpstr>
      <vt:lpstr>Μετάδοση του Δυναμικού Ενέργειας</vt:lpstr>
      <vt:lpstr>Μυϊκή Συστολή [3/4]</vt:lpstr>
      <vt:lpstr>Μυϊκή Συστολή - Sarcomere</vt:lpstr>
      <vt:lpstr>Μυϊκή Συστολή [4/4]</vt:lpstr>
      <vt:lpstr>Sarcomere: Νημάτια Μυοσίνης - Ακτίνης [1/2]</vt:lpstr>
      <vt:lpstr>Σύνδεση Νηματίων Μυοσίνης - Ακτίνης</vt:lpstr>
      <vt:lpstr>Sarcomere: Νημάτια Μυοσίνης - Ακτίνης [2/2]</vt:lpstr>
      <vt:lpstr>Η Ακολουθία της Απελευθέρωσης και της Πρόσληψης Ασβεστίου κατά τη Μυϊκή Συστολή και Χάλαση</vt:lpstr>
      <vt:lpstr>Μυϊκή Συστολή [5/5]</vt:lpstr>
      <vt:lpstr>Ενδείξεις</vt:lpstr>
      <vt:lpstr>Αποτελέσματα [1/2]</vt:lpstr>
      <vt:lpstr>Αποτελέσματα [2/2]</vt:lpstr>
      <vt:lpstr>Κλινικές Εφαρμογές ΗΜΕ [1/6]</vt:lpstr>
      <vt:lpstr>Κλινικές Εφαρμογές ΗΜΕ [2/6]</vt:lpstr>
      <vt:lpstr>Κλινικές Εφαρμογές ΗΜΕ [3/6]</vt:lpstr>
      <vt:lpstr>Κλινικές Εφαρμογές ΗΜΕ [4/6]</vt:lpstr>
      <vt:lpstr>Κλινικές Εφαρμογές ΗΜΕ [5/6]</vt:lpstr>
      <vt:lpstr>Κλινικές Εφαρμογές ΗΜΕ [6/6]</vt:lpstr>
      <vt:lpstr>Προτεινόμενη Βιβλιογραφία [1/2]</vt:lpstr>
      <vt:lpstr>Προτεινόμενη Βιβλιογραφία [2/2]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Ηλεκτροθεραπεία</dc:title>
  <dc:creator>opencourses@teiath.gr</dc:creator>
  <cp:lastModifiedBy>fkaram2</cp:lastModifiedBy>
  <cp:revision>36</cp:revision>
  <dcterms:created xsi:type="dcterms:W3CDTF">2014-05-08T12:27:22Z</dcterms:created>
  <dcterms:modified xsi:type="dcterms:W3CDTF">2015-05-20T08:17:38Z</dcterms:modified>
</cp:coreProperties>
</file>