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81" r:id="rId12"/>
    <p:sldId id="282" r:id="rId13"/>
    <p:sldId id="283" r:id="rId14"/>
    <p:sldId id="285" r:id="rId15"/>
    <p:sldId id="286" r:id="rId16"/>
    <p:sldId id="257" r:id="rId17"/>
    <p:sldId id="262" r:id="rId18"/>
    <p:sldId id="264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303F"/>
    <a:srgbClr val="5C3646"/>
    <a:srgbClr val="59313B"/>
    <a:srgbClr val="59414F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52303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Διαδικτυακές συναλλαγές στον Τουρισμό (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e-tourism)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Αεροπορική βιομηχανία και </a:t>
            </a:r>
            <a:r>
              <a:rPr lang="en-US" sz="2600" dirty="0"/>
              <a:t>e-Tourism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 smtClean="0"/>
              <a:t>Δρ.Βασιλική</a:t>
            </a:r>
            <a:r>
              <a:rPr lang="el-GR" sz="2200" dirty="0" smtClean="0"/>
              <a:t> Κατσώνη, Επίκουρος Καθηγήτρια ΤΕΙ Αθήνας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Διοίκησης Επιχειρήσεων/Κατεύθυνση Διοίκησης Επιχειρήσεων και Επιχειρήσεων Φιλοξενίας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e-ticketing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e-</a:t>
            </a:r>
            <a:r>
              <a:rPr lang="el-GR" dirty="0" err="1"/>
              <a:t>ticket</a:t>
            </a:r>
            <a:r>
              <a:rPr lang="el-GR" dirty="0"/>
              <a:t> είναι ένα εικονικό παράδειγμα του εισιτηρίου που αντιπροσωπεύει την ψηφιοποίηση του στο δικαίωμα παροχής αγαθών ή υπηρεσιών και αποτελείται από μια κράτηση και ένα κωδικό.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αποφυγή του κλασικού χάρτινου εισιτηρίου είναι ένα από τα βασικά στοιχεία του επιχειρηματικού μοντέλου τους, δεδομένου ότι μειώνει σημαντικά το κόστος.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6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</a:t>
            </a:r>
            <a:r>
              <a:rPr lang="el-GR" dirty="0"/>
              <a:t>ΙΑΤΑ συνοψίζει τα πλεονεκτήματα του e-</a:t>
            </a:r>
            <a:r>
              <a:rPr lang="el-GR" dirty="0" err="1"/>
              <a:t>ticketing</a:t>
            </a:r>
            <a:r>
              <a:rPr lang="el-GR" dirty="0"/>
              <a:t> για την προσέλκυση αεροπορικών </a:t>
            </a:r>
            <a:r>
              <a:rPr lang="el-GR" dirty="0" smtClean="0"/>
              <a:t>εταιρειών: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"Για τον πελάτη αυτό σημαίνει εισιτήρια χωρίς άγχος, δεν υπάρχουν χαμένα εισιτήρια και ούτε τελευταίας στιγμής ουρές για εισιτήρια κατά την αναχώρηση, σε συνδυασμό με μεγαλύτερες ευκαιρίες για να χρησιμοποιήσουν </a:t>
            </a:r>
            <a:r>
              <a:rPr lang="el-GR" dirty="0" err="1"/>
              <a:t>self</a:t>
            </a:r>
            <a:r>
              <a:rPr lang="el-GR" dirty="0"/>
              <a:t>-</a:t>
            </a:r>
            <a:r>
              <a:rPr lang="el-GR" dirty="0" err="1"/>
              <a:t>service</a:t>
            </a:r>
            <a:r>
              <a:rPr lang="el-GR" dirty="0"/>
              <a:t> κιόσκια. </a:t>
            </a:r>
          </a:p>
          <a:p>
            <a:r>
              <a:rPr lang="el-GR" dirty="0"/>
              <a:t>Για τον ταξιδιωτικό πράκτορα, η ηλεκτρονική έκδοση εισιτηρίων θα τους επιτρέψει περισσότερες ευκαιρίες για τη διαχείριση της εταιρικής ταξιδιωτικής εμπειρίας με το να είναι σε θέση να προβεί σε αλλαγές στο πραγματικό εισιτήριο, ενώ ο πελάτης είναι στο τηλέφωνο. </a:t>
            </a:r>
          </a:p>
          <a:p>
            <a:r>
              <a:rPr lang="el-GR" dirty="0"/>
              <a:t>Για τις αεροπορικές εταιρείες, εκτιμάται ότι περίπου 9 δολάρια ΗΠΑ σε εξοικονόμηση θα μπορούσε να είναι εφικτό, όταν γίνεται ηλεκτρονική έκδοση εισιτηρίου αντί για ένα έντυπο εισιτήριο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Εσωτερικά συστήματα και εσωτερικά δίκτυα των αεροπορικών εταιρειών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Υποστήριξη πωλήσεων και </a:t>
            </a:r>
            <a:r>
              <a:rPr lang="en-US" dirty="0" smtClean="0"/>
              <a:t>marketing</a:t>
            </a:r>
            <a:endParaRPr lang="el-GR" dirty="0" smtClean="0"/>
          </a:p>
          <a:p>
            <a:r>
              <a:rPr lang="el-GR" dirty="0"/>
              <a:t>Λειτουργικά </a:t>
            </a:r>
            <a:r>
              <a:rPr lang="el-GR" dirty="0" smtClean="0"/>
              <a:t>συστήματα</a:t>
            </a:r>
          </a:p>
          <a:p>
            <a:r>
              <a:rPr lang="el-GR" dirty="0"/>
              <a:t>Συστήματα διαχείρισης </a:t>
            </a:r>
            <a:r>
              <a:rPr lang="el-GR" dirty="0" smtClean="0"/>
              <a:t>αποθεμάτων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4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Εξωτερικά συστήματα αεροπορικών εταιρειών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Ηλεκτρονική προμήθεια: συναλλαγές και ροή πληροφοριών από </a:t>
            </a:r>
            <a:r>
              <a:rPr lang="el-GR" dirty="0" smtClean="0"/>
              <a:t>προμηθευτές</a:t>
            </a:r>
          </a:p>
          <a:p>
            <a:r>
              <a:rPr lang="el-GR" dirty="0"/>
              <a:t>Διανομή, </a:t>
            </a:r>
            <a:r>
              <a:rPr lang="el-GR" dirty="0" err="1"/>
              <a:t>marketing</a:t>
            </a:r>
            <a:r>
              <a:rPr lang="el-GR" dirty="0"/>
              <a:t> και υποστήριξη πωλήσεων με </a:t>
            </a:r>
            <a:r>
              <a:rPr lang="el-GR" dirty="0" smtClean="0"/>
              <a:t>συνεργάτες</a:t>
            </a:r>
          </a:p>
          <a:p>
            <a:r>
              <a:rPr lang="el-GR" dirty="0"/>
              <a:t>Οριζόντια συνεργασία με άλλες αεροπορικές εταιρείες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7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συμμαχιών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5" name="Picture 15" descr="C:\Users\Aris\Desktop\vicky book tasks\27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54461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2322004" y="6536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latin typeface="+mn-lt"/>
              </a:rPr>
              <a:t>Πηγή</a:t>
            </a:r>
            <a:r>
              <a:rPr lang="en-US" sz="1200" dirty="0">
                <a:latin typeface="+mn-lt"/>
              </a:rPr>
              <a:t>: Ζ. Shon, F. Chen and Υ. Chang (2003)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8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Κατσώνη </a:t>
            </a:r>
            <a:r>
              <a:rPr lang="el-GR" sz="2000" dirty="0" smtClean="0"/>
              <a:t>2014. </a:t>
            </a:r>
            <a:r>
              <a:rPr lang="el-GR" sz="2000" dirty="0"/>
              <a:t>Βασιλική Κατσώνη. «Διαδικτυακές συναλλαγές στον Τουρισμό (e-</a:t>
            </a:r>
            <a:r>
              <a:rPr lang="el-GR" sz="2000" dirty="0" err="1"/>
              <a:t>touris</a:t>
            </a:r>
            <a:r>
              <a:rPr lang="el-GR" sz="2000" dirty="0"/>
              <a:t>m) (Θ). </a:t>
            </a:r>
            <a:r>
              <a:rPr lang="el-GR" sz="2000" dirty="0" smtClean="0"/>
              <a:t>Ενότητα </a:t>
            </a:r>
            <a:r>
              <a:rPr lang="el-GR" sz="2000" dirty="0" smtClean="0"/>
              <a:t>9</a:t>
            </a:r>
            <a:r>
              <a:rPr lang="en-US" sz="2000" dirty="0" smtClean="0"/>
              <a:t>:</a:t>
            </a:r>
            <a:r>
              <a:rPr lang="el-GR" sz="2000" dirty="0"/>
              <a:t> Αεροπορική βιομηχανία και </a:t>
            </a:r>
            <a:r>
              <a:rPr lang="en-US" sz="2000" dirty="0"/>
              <a:t>e-Tourism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Εφαρμογή των </a:t>
            </a:r>
            <a:r>
              <a:rPr lang="el-GR" dirty="0" smtClean="0"/>
              <a:t>ΤΠΕ</a:t>
            </a:r>
            <a:br>
              <a:rPr lang="el-GR" dirty="0" smtClean="0"/>
            </a:br>
            <a:r>
              <a:rPr lang="el-GR" dirty="0" smtClean="0"/>
              <a:t>στις </a:t>
            </a:r>
            <a:r>
              <a:rPr lang="el-GR" dirty="0"/>
              <a:t>Αεροπορικές Εταιρείες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184576"/>
          </a:xfrm>
        </p:spPr>
        <p:txBody>
          <a:bodyPr>
            <a:normAutofit/>
          </a:bodyPr>
          <a:lstStyle/>
          <a:p>
            <a:r>
              <a:rPr lang="el-GR" sz="2200" dirty="0"/>
              <a:t>Η εφαρμογή των Τεχνολογιών Πληροφορίας και Επικοινωνίας (Τ.Π.Ε.) στις αεροπορικές εταιρείες,  συνεισφέρει στην αποτελεσματική, </a:t>
            </a:r>
            <a:r>
              <a:rPr lang="el-GR" sz="2200" dirty="0" smtClean="0"/>
              <a:t>παραγωγική </a:t>
            </a:r>
            <a:r>
              <a:rPr lang="el-GR" sz="2200" dirty="0"/>
              <a:t>και ανταγωνιστική βελτίωση των συστημάτων, τόσο μέσα στα πλαίσια της ίδιας της επιχείρησης, όσο και σε σχέση με άλλες </a:t>
            </a:r>
            <a:r>
              <a:rPr lang="el-GR" sz="2200" dirty="0" smtClean="0"/>
              <a:t>εταιρείες</a:t>
            </a:r>
            <a:r>
              <a:rPr lang="el-GR" sz="2200" dirty="0"/>
              <a:t>. </a:t>
            </a:r>
            <a:endParaRPr lang="el-GR" sz="2200" dirty="0" smtClean="0"/>
          </a:p>
          <a:p>
            <a:r>
              <a:rPr lang="el-GR" sz="2200" dirty="0"/>
              <a:t>Αναπτύσσοντας </a:t>
            </a:r>
            <a:r>
              <a:rPr lang="el-GR" sz="2200" dirty="0" smtClean="0"/>
              <a:t>επιτυχημένα </a:t>
            </a:r>
            <a:r>
              <a:rPr lang="el-GR" sz="2200" dirty="0"/>
              <a:t>εξωτερικά δίκτυα θα επιτραπεί και στις αεροπορικές </a:t>
            </a:r>
            <a:r>
              <a:rPr lang="el-GR" sz="2200" dirty="0" smtClean="0"/>
              <a:t>εταιρείες </a:t>
            </a:r>
            <a:r>
              <a:rPr lang="el-GR" sz="2200" dirty="0"/>
              <a:t>να εξελίξουν αποτελεσματικά κανάλια συνεργασίας με όλους τους συνεργάτες τους.</a:t>
            </a:r>
          </a:p>
          <a:p>
            <a:r>
              <a:rPr lang="el-GR" sz="2200" dirty="0"/>
              <a:t>Διοικώντας ηλεκτρονικά ολόκληρη την αλυσίδα προμήθειας </a:t>
            </a:r>
            <a:r>
              <a:rPr lang="el-GR" sz="2200" dirty="0" smtClean="0"/>
              <a:t>μπορεί </a:t>
            </a:r>
            <a:r>
              <a:rPr lang="el-GR" sz="2200" dirty="0"/>
              <a:t>να επιτρέψει σε όλους τους συνεργάτες να ωφεληθούν από αυτό, με το να μειώσουν τα κόστη, αυξάνοντας την εμπορική αξιοπιστία τους και βελτιστοποιώντας την αποτελεσματικότητά τους.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0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ΗΣΚ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Υπάρχουν τώρα τέσσερα κυρίαρχα παγκόσμια συστήματα κρατήσεων: το </a:t>
            </a:r>
            <a:r>
              <a:rPr lang="el-GR" dirty="0" err="1"/>
              <a:t>Amadeus</a:t>
            </a:r>
            <a:r>
              <a:rPr lang="el-GR" dirty="0"/>
              <a:t>, το </a:t>
            </a:r>
            <a:r>
              <a:rPr lang="el-GR" dirty="0" err="1"/>
              <a:t>Sarbe</a:t>
            </a:r>
            <a:r>
              <a:rPr lang="el-GR" dirty="0"/>
              <a:t>, το </a:t>
            </a:r>
            <a:r>
              <a:rPr lang="el-GR" dirty="0" err="1"/>
              <a:t>Worldspan</a:t>
            </a:r>
            <a:r>
              <a:rPr lang="el-GR" dirty="0"/>
              <a:t> και το Galileo. Τα ΗΣΚ </a:t>
            </a:r>
            <a:r>
              <a:rPr lang="el-GR" dirty="0" smtClean="0"/>
              <a:t>χρησιμοποιήθηκαν </a:t>
            </a:r>
            <a:r>
              <a:rPr lang="el-GR" dirty="0"/>
              <a:t>αρχικά από επιχειρήσεις ταξιδιωτικών πρακτορείων αλλά τώρα έχουν τη δυνατότητα ευρύτερης εφαρμογής και προσελκύουν </a:t>
            </a:r>
            <a:r>
              <a:rPr lang="el-GR" dirty="0" smtClean="0"/>
              <a:t>επίσης </a:t>
            </a:r>
            <a:r>
              <a:rPr lang="el-GR" dirty="0"/>
              <a:t>προϊόντα βασισμένα στη βιομηχανία διακοπών. Συνολικά, τα </a:t>
            </a:r>
            <a:r>
              <a:rPr lang="el-GR" dirty="0" smtClean="0"/>
              <a:t>δίκτυα </a:t>
            </a:r>
            <a:r>
              <a:rPr lang="el-GR" dirty="0"/>
              <a:t>διαλογικής </a:t>
            </a:r>
            <a:r>
              <a:rPr lang="el-GR" dirty="0" err="1"/>
              <a:t>τηλεοπτικογραφίας</a:t>
            </a:r>
            <a:r>
              <a:rPr lang="el-GR" dirty="0"/>
              <a:t> και οι τεχνολογίες των ΗΣΚ έχουν διάφορα πλεονεκτήματα για τους ταξιδιωτικούς πράκτορες.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0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του ΗΣΚ και της </a:t>
            </a:r>
            <a:r>
              <a:rPr lang="el-GR" dirty="0" err="1"/>
              <a:t>τηλεοπτικογραφίας</a:t>
            </a:r>
            <a:r>
              <a:rPr lang="el-GR" dirty="0"/>
              <a:t> για τα τουριστικά πρακτορεία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Τα ταξιδιωτικά πρακτορεία μπορούν να ωφεληθούν από τα διάφορα πλεονεκτήματα που προσφέρουν τα συστήματα αυτά, όπως:</a:t>
            </a:r>
          </a:p>
          <a:p>
            <a:r>
              <a:rPr lang="el-GR" dirty="0"/>
              <a:t>Άμεση παροχή πληροφοριών.</a:t>
            </a:r>
          </a:p>
          <a:p>
            <a:r>
              <a:rPr lang="el-GR" dirty="0"/>
              <a:t>Ανταγωνιστικές δυνατότητες κρατήσεων.</a:t>
            </a:r>
          </a:p>
          <a:p>
            <a:r>
              <a:rPr lang="el-GR" dirty="0"/>
              <a:t>Ολοκλήρωση λειτουργιών "πίσω γραφείου" (</a:t>
            </a:r>
            <a:r>
              <a:rPr lang="el-GR" dirty="0" err="1"/>
              <a:t>back</a:t>
            </a:r>
            <a:r>
              <a:rPr lang="el-GR" dirty="0"/>
              <a:t> </a:t>
            </a:r>
            <a:r>
              <a:rPr lang="el-GR" dirty="0" err="1"/>
              <a:t>office</a:t>
            </a:r>
            <a:r>
              <a:rPr lang="el-GR" dirty="0"/>
              <a:t>) π.χ. λογιστική/αρχεία προσωπικού.</a:t>
            </a:r>
          </a:p>
          <a:p>
            <a:r>
              <a:rPr lang="el-GR" dirty="0"/>
              <a:t>Ολοκλήρωση λειτουργιών "μπροστινού γραφείου" (</a:t>
            </a:r>
            <a:r>
              <a:rPr lang="el-GR" dirty="0" err="1"/>
              <a:t>front</a:t>
            </a:r>
            <a:r>
              <a:rPr lang="el-GR" dirty="0"/>
              <a:t> </a:t>
            </a:r>
            <a:r>
              <a:rPr lang="el-GR" dirty="0" err="1"/>
              <a:t>office</a:t>
            </a:r>
            <a:r>
              <a:rPr lang="el-GR" dirty="0"/>
              <a:t>) π.χ. αρχείο πελατών/δυνατότητα κατασκευής/πώλη­σης εισιτηρίων/επικοινωνία με προμηθευτές</a:t>
            </a:r>
            <a:r>
              <a:rPr lang="el-GR" dirty="0" smtClean="0"/>
              <a:t>. Οικονομικός </a:t>
            </a:r>
            <a:r>
              <a:rPr lang="el-GR" dirty="0"/>
              <a:t>και λειτουργικός έλεγχος.</a:t>
            </a:r>
          </a:p>
          <a:p>
            <a:r>
              <a:rPr lang="el-GR" dirty="0"/>
              <a:t>Έρευνα αγοράς και στρατηγικός σχεδιασμός.</a:t>
            </a:r>
          </a:p>
          <a:p>
            <a:r>
              <a:rPr lang="en-US" dirty="0"/>
              <a:t>Κα</a:t>
            </a:r>
            <a:r>
              <a:rPr lang="en-US" dirty="0" err="1"/>
              <a:t>λύτερος</a:t>
            </a:r>
            <a:r>
              <a:rPr lang="en-US" dirty="0"/>
              <a:t> </a:t>
            </a:r>
            <a:r>
              <a:rPr lang="en-US" dirty="0" err="1"/>
              <a:t>συντονισμός</a:t>
            </a:r>
            <a:r>
              <a:rPr lang="en-US" dirty="0"/>
              <a:t> και </a:t>
            </a:r>
            <a:r>
              <a:rPr lang="en-US" dirty="0" err="1"/>
              <a:t>έλεγχος</a:t>
            </a:r>
            <a:r>
              <a:rPr lang="en-US" dirty="0"/>
              <a:t> </a:t>
            </a:r>
            <a:r>
              <a:rPr lang="en-US" dirty="0" err="1"/>
              <a:t>μετ</a:t>
            </a:r>
            <a:r>
              <a:rPr lang="en-US" dirty="0"/>
              <a:t>αξύ των απόμακρων κλάδων και των κεντρικών γραφείων.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12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του ΗΣΚ και της </a:t>
            </a:r>
            <a:r>
              <a:rPr lang="el-GR" dirty="0" err="1"/>
              <a:t>τηλεοπτικογραφίας</a:t>
            </a:r>
            <a:r>
              <a:rPr lang="el-GR" dirty="0"/>
              <a:t> για τα τουριστικά πρακτορεία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5" name="Εικόνα 4" descr="C:\Users\Kimosabe\AppData\Local\Temp\FineReader10\media\image2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09" y="1412776"/>
            <a:ext cx="6052383" cy="51139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3291201" y="6489122"/>
            <a:ext cx="2561599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l-GR" sz="1200" dirty="0">
                <a:latin typeface="+mn-lt"/>
              </a:rPr>
              <a:t>Πηγή: βασισμένο στον </a:t>
            </a:r>
            <a:r>
              <a:rPr lang="el-GR" sz="1200" dirty="0" err="1">
                <a:latin typeface="+mn-lt"/>
              </a:rPr>
              <a:t>Buhalis</a:t>
            </a:r>
            <a:r>
              <a:rPr lang="el-GR" sz="1200" dirty="0">
                <a:latin typeface="+mn-lt"/>
              </a:rPr>
              <a:t> (1998</a:t>
            </a:r>
            <a:r>
              <a:rPr lang="el-GR" sz="1200" dirty="0" smtClean="0">
                <a:latin typeface="+mn-lt"/>
              </a:rPr>
              <a:t>)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2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Συστήματα </a:t>
            </a:r>
            <a:r>
              <a:rPr lang="en-US" dirty="0"/>
              <a:t>CRSs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301208"/>
          </a:xfrm>
        </p:spPr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ζήτηση για επαρκή και </a:t>
            </a:r>
            <a:r>
              <a:rPr lang="el-GR" dirty="0" smtClean="0"/>
              <a:t>αποτελεσματική </a:t>
            </a:r>
            <a:r>
              <a:rPr lang="el-GR" dirty="0"/>
              <a:t>εσωτερική και εξωτερική επικοινωνία με όλους τους </a:t>
            </a:r>
            <a:r>
              <a:rPr lang="el-GR" dirty="0" smtClean="0"/>
              <a:t>μετόχους </a:t>
            </a:r>
            <a:r>
              <a:rPr lang="el-GR" dirty="0"/>
              <a:t>των αερογραμμών, παρακίνησε την ανάπτυξη των συστημάτων CRS ως εμπορικές πλατφόρμες κεντρικού προγραμματισμού και </a:t>
            </a:r>
            <a:r>
              <a:rPr lang="el-GR" dirty="0" smtClean="0"/>
              <a:t>διαχείρισης </a:t>
            </a:r>
            <a:r>
              <a:rPr lang="el-GR" dirty="0"/>
              <a:t>των αερογραμμών</a:t>
            </a:r>
            <a:r>
              <a:rPr lang="el-GR" dirty="0" smtClean="0"/>
              <a:t>.</a:t>
            </a:r>
          </a:p>
          <a:p>
            <a:r>
              <a:rPr lang="el-GR" dirty="0"/>
              <a:t>Τα συστήματα των </a:t>
            </a:r>
            <a:r>
              <a:rPr lang="el-GR" dirty="0" err="1"/>
              <a:t>CRSs</a:t>
            </a:r>
            <a:r>
              <a:rPr lang="el-GR" dirty="0"/>
              <a:t>, επέτρεψαν στις αερογραμμές να </a:t>
            </a:r>
            <a:r>
              <a:rPr lang="el-GR" dirty="0" smtClean="0"/>
              <a:t>βελτιώσουν </a:t>
            </a:r>
            <a:r>
              <a:rPr lang="el-GR" dirty="0"/>
              <a:t>την εσωτερική τους οργάνωση και επίσης παρείχαν ένα ισχυρό εργαλείο διαχείρισης των πηγών τους. Επίσης βοήθησαν τις </a:t>
            </a:r>
            <a:r>
              <a:rPr lang="el-GR" dirty="0" smtClean="0"/>
              <a:t>αεροπορικές </a:t>
            </a:r>
            <a:r>
              <a:rPr lang="el-GR" dirty="0"/>
              <a:t>εταιρείες να επικοινωνούν με ταξιδιωτικά γραφεία, με </a:t>
            </a:r>
            <a:r>
              <a:rPr lang="el-GR" dirty="0" smtClean="0"/>
              <a:t>κεφαλαιούχους </a:t>
            </a:r>
            <a:r>
              <a:rPr lang="el-GR" dirty="0"/>
              <a:t>και άλλους διανομείς και να αναβαθμίσουν τις διαδρομές, τη </a:t>
            </a:r>
            <a:r>
              <a:rPr lang="el-GR" dirty="0" smtClean="0"/>
              <a:t>διαθεσιμότητα </a:t>
            </a:r>
            <a:r>
              <a:rPr lang="el-GR" dirty="0"/>
              <a:t>και τις τιμές τους συνεχώς.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7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Συστήματα </a:t>
            </a:r>
            <a:r>
              <a:rPr lang="en-US" dirty="0"/>
              <a:t>GDSs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301208"/>
          </a:xfrm>
        </p:spPr>
        <p:txBody>
          <a:bodyPr>
            <a:normAutofit/>
          </a:bodyPr>
          <a:lstStyle/>
          <a:p>
            <a:r>
              <a:rPr lang="el-GR" dirty="0"/>
              <a:t>Οι ταξιδιωτικές εταιρείες απαιτούσαν πρόσβαση σε έναν αριθμό από μεταφορείς, από έναν τερματικό, καθώς επίσης και πληροφορίες πάνω σε προϊόντα προστιθέμενης αξίας σε προορισμούς.</a:t>
            </a:r>
          </a:p>
          <a:p>
            <a:r>
              <a:rPr lang="el-GR" dirty="0"/>
              <a:t>Το σύστημα των </a:t>
            </a:r>
            <a:r>
              <a:rPr lang="en-US" dirty="0"/>
              <a:t>CRSs</a:t>
            </a:r>
            <a:r>
              <a:rPr lang="el-GR" dirty="0"/>
              <a:t> γι' αυτό το λόγο εξελίχθηκε σε ακόμα καλύ­τερο, στο </a:t>
            </a:r>
            <a:r>
              <a:rPr lang="en-US" dirty="0"/>
              <a:t>Global Distribution Systems</a:t>
            </a:r>
            <a:r>
              <a:rPr lang="el-GR" dirty="0"/>
              <a:t> (</a:t>
            </a:r>
            <a:r>
              <a:rPr lang="en-US" dirty="0"/>
              <a:t>GDSs</a:t>
            </a:r>
            <a:r>
              <a:rPr lang="el-GR" dirty="0"/>
              <a:t>) για να προσφέρει ένα ευρύ φάσμα από τουριστικά προϊόντα, όπως κρατήσεις ξενοδοχείου και ενοικιάσεις αυτοκινήτων</a:t>
            </a:r>
            <a:r>
              <a:rPr lang="el-GR" dirty="0" smtClean="0"/>
              <a:t>.</a:t>
            </a:r>
          </a:p>
          <a:p>
            <a:r>
              <a:rPr lang="el-GR" dirty="0"/>
              <a:t>Τα συστήματα </a:t>
            </a:r>
            <a:r>
              <a:rPr lang="en-US" dirty="0"/>
              <a:t>GDSs</a:t>
            </a:r>
            <a:r>
              <a:rPr lang="el-GR" dirty="0"/>
              <a:t> αποτελούν την καρδιά του προγράμματος των αεροπορικών λειτουργικών και στρατηγικών </a:t>
            </a:r>
            <a:r>
              <a:rPr lang="el-GR" dirty="0" err="1"/>
              <a:t>αντζεντών</a:t>
            </a:r>
            <a:r>
              <a:rPr lang="el-GR" dirty="0"/>
              <a:t> καθώς ελέγχουν και διανέμουν τη μεγαλύτερη πλειοψηφία των αεροπορικών θέσεων.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5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Συστήματα </a:t>
            </a:r>
            <a:r>
              <a:rPr lang="en-US" dirty="0"/>
              <a:t>GDSs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Στρατηγικές συμμαχίες, συγχω­νεύσεις, ενώσεις και αλληλεξαρτήσεις ανάμεσα στο </a:t>
            </a:r>
            <a:r>
              <a:rPr lang="en-US" dirty="0"/>
              <a:t>CRSs</a:t>
            </a:r>
            <a:r>
              <a:rPr lang="el-GR" dirty="0"/>
              <a:t> είχαν ως αποτέλεσμα τη δημιουργία τεσσάρων μεγάλων </a:t>
            </a:r>
            <a:r>
              <a:rPr lang="en-US" dirty="0"/>
              <a:t>GDSs</a:t>
            </a:r>
            <a:r>
              <a:rPr lang="el-GR" dirty="0"/>
              <a:t>, που ονομάστη­καν </a:t>
            </a:r>
            <a:r>
              <a:rPr lang="en-US" dirty="0"/>
              <a:t>Sabre</a:t>
            </a:r>
            <a:r>
              <a:rPr lang="el-GR" dirty="0"/>
              <a:t>, </a:t>
            </a:r>
            <a:r>
              <a:rPr lang="en-US" dirty="0" err="1"/>
              <a:t>Worldspan</a:t>
            </a:r>
            <a:r>
              <a:rPr lang="el-GR" dirty="0"/>
              <a:t>, </a:t>
            </a:r>
            <a:r>
              <a:rPr lang="en-US" dirty="0"/>
              <a:t>Amadeus</a:t>
            </a:r>
            <a:r>
              <a:rPr lang="el-GR" dirty="0"/>
              <a:t> και </a:t>
            </a:r>
            <a:r>
              <a:rPr lang="en-US" dirty="0"/>
              <a:t>Galileo</a:t>
            </a:r>
            <a:r>
              <a:rPr lang="el-GR" dirty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Εφαρμογή των ΤΠΕ</a:t>
            </a:r>
            <a:br>
              <a:rPr lang="el-GR" dirty="0"/>
            </a:br>
            <a:r>
              <a:rPr lang="el-GR" dirty="0"/>
              <a:t>στις Αεροπορικές Εταιρείες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184576"/>
          </a:xfrm>
        </p:spPr>
        <p:txBody>
          <a:bodyPr>
            <a:normAutofit/>
          </a:bodyPr>
          <a:lstStyle/>
          <a:p>
            <a:r>
              <a:rPr lang="el-GR" sz="2300" dirty="0"/>
              <a:t>Η εφαρμογή των Τ.Π.Ε. είναι κρίσιμη για τη λειτουργική διοίκηση των αεροπορικών γραμμών. Υπάρχουν πολλαπλές απαιτήσεις, </a:t>
            </a:r>
            <a:r>
              <a:rPr lang="el-GR" sz="2300" dirty="0" smtClean="0"/>
              <a:t>συμπεριλαμβανομένων </a:t>
            </a:r>
            <a:r>
              <a:rPr lang="el-GR" sz="2300" dirty="0"/>
              <a:t>και της διαδικασίας του </a:t>
            </a:r>
            <a:r>
              <a:rPr lang="el-GR" sz="2300" dirty="0" err="1"/>
              <a:t>check</a:t>
            </a:r>
            <a:r>
              <a:rPr lang="el-GR" sz="2300" dirty="0"/>
              <a:t> </a:t>
            </a:r>
            <a:r>
              <a:rPr lang="el-GR" sz="2300" dirty="0" err="1"/>
              <a:t>in</a:t>
            </a:r>
            <a:r>
              <a:rPr lang="el-GR" sz="2300" dirty="0"/>
              <a:t> (ελέγχου </a:t>
            </a:r>
            <a:r>
              <a:rPr lang="el-GR" sz="2300" dirty="0" smtClean="0"/>
              <a:t>επιβίβασης</a:t>
            </a:r>
            <a:r>
              <a:rPr lang="el-GR" sz="2300" dirty="0"/>
              <a:t>), της διάθεσης των θέσεων, της δημιουργίας ενός αριθμού από αναφορές και εντολές, όπως τη διαδρομή της πτήσης, το δελτίο </a:t>
            </a:r>
            <a:r>
              <a:rPr lang="el-GR" sz="2300" dirty="0" smtClean="0"/>
              <a:t>καιρού</a:t>
            </a:r>
            <a:r>
              <a:rPr lang="el-GR" sz="2300" dirty="0"/>
              <a:t>, υπολογισμούς φορείων και οικονομικής ισορροπίας, αναφορές για περιπτώσεις μετανάστευσης και δικαιοδοσίες ασφάλειας </a:t>
            </a:r>
            <a:r>
              <a:rPr lang="el-GR" sz="2300" dirty="0" smtClean="0"/>
              <a:t>αεροδρομίου</a:t>
            </a:r>
            <a:r>
              <a:rPr lang="el-GR" sz="2300" dirty="0"/>
              <a:t>, παραγγελίες </a:t>
            </a:r>
            <a:r>
              <a:rPr lang="el-GR" sz="2300" dirty="0" err="1"/>
              <a:t>catering</a:t>
            </a:r>
            <a:r>
              <a:rPr lang="el-GR" sz="2300" dirty="0"/>
              <a:t> για τη διάρκεια της πτήσης και λίστα </a:t>
            </a:r>
            <a:r>
              <a:rPr lang="el-GR" sz="2300" dirty="0" smtClean="0"/>
              <a:t>πληρώματος</a:t>
            </a:r>
            <a:r>
              <a:rPr lang="el-GR" sz="2300" dirty="0"/>
              <a:t>. Η εφαρμογή των Τ.Π.Ε. επιπλέον βοηθάει σε έναν αριθμό από λειτουργίες, περιλαμβάνοντας τη διοίκηση των εφευρέσεων και των κρατήσεων όπως επίσης και το σύστημα έκδοσης εισιτηρίων.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9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48</TotalTime>
  <Words>1469</Words>
  <Application>Microsoft Office PowerPoint</Application>
  <PresentationFormat>Προβολή στην οθόνη (4:3)</PresentationFormat>
  <Paragraphs>122</Paragraphs>
  <Slides>21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template</vt:lpstr>
      <vt:lpstr>OC_template_updated</vt:lpstr>
      <vt:lpstr>Διαδικτυακές συναλλαγές στον Τουρισμό (e-tourism) (Θ)</vt:lpstr>
      <vt:lpstr>Η Εφαρμογή των ΤΠΕ στις Αεροπορικές Εταιρείες</vt:lpstr>
      <vt:lpstr>ΗΣΚ</vt:lpstr>
      <vt:lpstr>Πλεονεκτήματα του ΗΣΚ και της τηλεοπτικογραφίας για τα τουριστικά πρακτορεία</vt:lpstr>
      <vt:lpstr>Πλεονεκτήματα του ΗΣΚ και της τηλεοπτικογραφίας για τα τουριστικά πρακτορεία</vt:lpstr>
      <vt:lpstr>Συστήματα CRSs</vt:lpstr>
      <vt:lpstr>Συστήματα GDSs </vt:lpstr>
      <vt:lpstr>Συστήματα GDSs </vt:lpstr>
      <vt:lpstr>Η Εφαρμογή των ΤΠΕ στις Αεροπορικές Εταιρείες</vt:lpstr>
      <vt:lpstr>e-ticketing</vt:lpstr>
      <vt:lpstr>Η ΙΑΤΑ συνοψίζει τα πλεονεκτήματα του e-ticketing για την προσέλκυση αεροπορικών εταιρειών:</vt:lpstr>
      <vt:lpstr>Εσωτερικά συστήματα και εσωτερικά δίκτυα των αεροπορικών εταιρειών</vt:lpstr>
      <vt:lpstr>Εξωτερικά συστήματα αεροπορικών εταιρειών</vt:lpstr>
      <vt:lpstr>Πλεονεκτήματα συμμαχιών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Διαδικτυακές συναλλαγές στον Τουρισμό (e-tourism) (Θ)</dc:title>
  <dc:creator>opencourses@teiath.gr</dc:creator>
  <cp:lastModifiedBy>fkaram2</cp:lastModifiedBy>
  <cp:revision>5</cp:revision>
  <dcterms:created xsi:type="dcterms:W3CDTF">2015-12-04T07:18:11Z</dcterms:created>
  <dcterms:modified xsi:type="dcterms:W3CDTF">2015-12-04T08:06:22Z</dcterms:modified>
</cp:coreProperties>
</file>