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34"/>
  </p:notesMasterIdLst>
  <p:handoutMasterIdLst>
    <p:handoutMasterId r:id="rId35"/>
  </p:handoutMasterIdLst>
  <p:sldIdLst>
    <p:sldId id="25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3" r:id="rId26"/>
    <p:sldId id="291" r:id="rId27"/>
    <p:sldId id="292" r:id="rId28"/>
    <p:sldId id="293" r:id="rId29"/>
    <p:sldId id="324" r:id="rId30"/>
    <p:sldId id="325" r:id="rId31"/>
    <p:sldId id="295" r:id="rId32"/>
    <p:sldId id="297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98" autoAdjust="0"/>
    <p:restoredTop sz="86400" autoAdjust="0"/>
  </p:normalViewPr>
  <p:slideViewPr>
    <p:cSldViewPr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10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471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290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0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3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2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6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3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7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t.gr/kahLDHGAwlfi/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ath.gr/dhlhlhsdkfjh/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.koh.org/kshdlfiwe/.jpe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.koh.org/kshdlfiwe/.jpe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web.anglia.ac.uk/referencing/harvard.htm" TargetMode="External"/><Relationship Id="rId2" Type="http://schemas.openxmlformats.org/officeDocument/2006/relationships/hyperlink" Target="http://www.teiath.gr/sdo/lis/articles.php?id=6375&amp;lang=el&amp;rid=cat&amp;omid=&amp;omid=526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ea.gr/kashslhfie/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ea.gr/kashslhfie/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Βιβλιογραφία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9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Συστήματα σύνταξης </a:t>
            </a:r>
            <a:r>
              <a:rPr lang="el-GR" sz="2400" dirty="0" smtClean="0"/>
              <a:t>βιβλιογραφίας- Λίστα βιβλιογραφίας</a:t>
            </a:r>
            <a:endParaRPr lang="el-GR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8/21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“Εγκυκλοπαίδεια”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λήμμα μιας εγκυκλοπαίδειας έχει την εξής μορφή: </a:t>
            </a:r>
          </a:p>
          <a:p>
            <a:pPr marL="0" indent="0">
              <a:buNone/>
            </a:pPr>
            <a:r>
              <a:rPr lang="el-GR" dirty="0"/>
              <a:t>Επίθετο, Όνομα (Ημ. Έκδοσης). “Τίτλος Λήμματος”. </a:t>
            </a:r>
            <a:r>
              <a:rPr lang="el-GR" i="1" dirty="0"/>
              <a:t>Τίτλος Εγκυκλοπαίδειας</a:t>
            </a:r>
            <a:r>
              <a:rPr lang="el-GR" dirty="0"/>
              <a:t>, τόμος: σελίδες.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 Παπαδοπούλου, Π. (2009). “Φύση και Περιβάλλον”. </a:t>
            </a:r>
            <a:r>
              <a:rPr lang="el-GR" i="1" dirty="0"/>
              <a:t>Παγκόσμια Εγκυκλοπαίδεια</a:t>
            </a:r>
            <a:r>
              <a:rPr lang="el-GR" dirty="0"/>
              <a:t>, 50: 500-530.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9/21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“Ιστοσελίδα”</a:t>
            </a:r>
          </a:p>
          <a:p>
            <a:pPr marL="0" indent="0">
              <a:buNone/>
            </a:pPr>
            <a:r>
              <a:rPr lang="el-GR" dirty="0" smtClean="0"/>
              <a:t>Όταν η παραπομπή πραγματοποιείται σε ιστοσελίδα έχει την εξής μορφή: </a:t>
            </a:r>
          </a:p>
          <a:p>
            <a:pPr marL="0" indent="0">
              <a:buNone/>
            </a:pPr>
            <a:r>
              <a:rPr lang="el-GR" dirty="0" smtClean="0"/>
              <a:t>Επίθετο, Όνομα (Ημ. Εκδ.). </a:t>
            </a:r>
            <a:r>
              <a:rPr lang="el-GR" i="1" dirty="0" smtClean="0"/>
              <a:t>Τίτλος Ιστοσελίδας</a:t>
            </a:r>
            <a:r>
              <a:rPr lang="el-GR" dirty="0" smtClean="0"/>
              <a:t>. [Online]. Διαθέσιμο: Ηλεκτρονική Διεύθυνση [Ημ. Πρόσβασης:  ΗΗ/ΜΜ/ΕΕΕΕ].</a:t>
            </a:r>
          </a:p>
          <a:p>
            <a:pPr marL="0" indent="0">
              <a:buNone/>
            </a:pPr>
            <a:r>
              <a:rPr lang="el-GR" u="sng" dirty="0" smtClean="0"/>
              <a:t>Παραδείγματα</a:t>
            </a:r>
          </a:p>
          <a:p>
            <a:pPr marL="0" indent="0">
              <a:buNone/>
            </a:pPr>
            <a:r>
              <a:rPr lang="el-GR" dirty="0" smtClean="0"/>
              <a:t> Παπαδοπούλου, Π. (2009). </a:t>
            </a:r>
            <a:r>
              <a:rPr lang="el-GR" i="1" dirty="0" smtClean="0"/>
              <a:t>Η φύση και το περιβάλλον</a:t>
            </a:r>
            <a:r>
              <a:rPr lang="el-GR" dirty="0" smtClean="0"/>
              <a:t>. [Online]. Διαθέσιμο: http:\\www.example.gr/kfjgd;sajj;hgal/pdf [Ημ. Πρόσβασης: 12/11/2011].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4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10/21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“Χάρτες”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Χάρτη έχει την εξής μορφή: </a:t>
            </a:r>
          </a:p>
          <a:p>
            <a:pPr marL="0" indent="0">
              <a:buNone/>
            </a:pPr>
            <a:r>
              <a:rPr lang="el-GR" dirty="0"/>
              <a:t>Κύρια Υπευθυνότητα (Ημ. Έκδ.). “Τίτλος Χάρτη”. Σειρά Χαρτών, αριθμός φύλλου, κλίμακα, Τόπος: Εκδότης.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 Γεωγραφική Υπηρεσία Ελλάδος (2011). “Στερεά Ελλάδα”. </a:t>
            </a:r>
            <a:r>
              <a:rPr lang="el-GR" i="1" dirty="0"/>
              <a:t>Χάρτες της Ελλάδος</a:t>
            </a:r>
            <a:r>
              <a:rPr lang="el-GR" dirty="0"/>
              <a:t>, φύλλο 900, 1: 50000, Αθήνα: Γεωγραφική Υπηρεσία Ελλάδος.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11/21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“CD-Rom/ Δίσκοι/ Ταινίες”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CD-Rom/ Δίσκο/ Ταινία έχει την εξής μορφή: </a:t>
            </a:r>
          </a:p>
          <a:p>
            <a:pPr marL="0" indent="0">
              <a:buNone/>
            </a:pPr>
            <a:r>
              <a:rPr lang="el-GR" i="1" dirty="0"/>
              <a:t>Τίτλος Έργου </a:t>
            </a:r>
            <a:r>
              <a:rPr lang="el-GR" dirty="0"/>
              <a:t>(Ημ. Εκδ.). Τόπος: Εκδότης. (Άλλη σχετική πληροφορία).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i="1" dirty="0"/>
              <a:t>Η φύση και το περιβάλλον </a:t>
            </a:r>
            <a:r>
              <a:rPr lang="el-GR" dirty="0"/>
              <a:t>(2009). Αθήνα: ΕΡΤ. [Ντοκιμαντέρ].</a:t>
            </a:r>
          </a:p>
          <a:p>
            <a:pPr marL="0" indent="0">
              <a:buNone/>
            </a:pPr>
            <a:r>
              <a:rPr lang="el-GR" i="1" dirty="0"/>
              <a:t>Λαϊκά τραγούδια  </a:t>
            </a:r>
            <a:r>
              <a:rPr lang="el-GR" dirty="0"/>
              <a:t>(2009). Αθήνα: ΕΡΤ. [Δίσκος Βινυλίου].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7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12/21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“Βίντεο”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Βίντεο έχει την εξής μορφή: </a:t>
            </a:r>
          </a:p>
          <a:p>
            <a:pPr marL="0" indent="0">
              <a:buNone/>
            </a:pPr>
            <a:r>
              <a:rPr lang="el-GR" dirty="0"/>
              <a:t>Τίτλος: υπότιτλος (Ημ. Έκδ). Τόπος: εκδότης. [μορφή πχ. Βιντεοκασέτα] για ηλεκτρονικό βίντεο Διαθέσιμο: Ηλεκτρονική Διεύθυνση [Ημ. Πρόσβασης: ΗΗ/ΜΜ/ΕΕΕΕ].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i="1" dirty="0"/>
              <a:t>Η φύση και το περιβάλλον </a:t>
            </a:r>
            <a:r>
              <a:rPr lang="el-GR" dirty="0"/>
              <a:t>(2009). Αθήνα: ΕΡΤ. [Βιντεοκασέτα].</a:t>
            </a:r>
          </a:p>
          <a:p>
            <a:pPr marL="0" indent="0">
              <a:buNone/>
            </a:pPr>
            <a:r>
              <a:rPr lang="el-GR" i="1" dirty="0"/>
              <a:t>Η φύση και το περιβάλλον </a:t>
            </a:r>
            <a:r>
              <a:rPr lang="el-GR" dirty="0"/>
              <a:t>(2009). Αθήνα: ΕΡΤ. Διαθέσιμο: </a:t>
            </a:r>
            <a:r>
              <a:rPr lang="el-GR" dirty="0">
                <a:hlinkClick r:id="rId3"/>
              </a:rPr>
              <a:t>http://www.ert.gr/kahLDHGAwlfi/.avi</a:t>
            </a:r>
            <a:r>
              <a:rPr lang="el-GR" dirty="0"/>
              <a:t>]  [Πρόσβασης: 11/11/2011].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13/21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“Πτυχιακή Εργασία”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Πτυχιακή Εργασία έχει την εξής μορφή:</a:t>
            </a:r>
          </a:p>
          <a:p>
            <a:pPr marL="0" indent="0">
              <a:buNone/>
            </a:pPr>
            <a:r>
              <a:rPr lang="el-GR" dirty="0"/>
              <a:t>Επίθετο, Όνομα (Ημ. Έκδοσης). </a:t>
            </a:r>
            <a:r>
              <a:rPr lang="el-GR" i="1" dirty="0"/>
              <a:t>Τίτλος Πτυχιακής Εργασίας</a:t>
            </a:r>
            <a:r>
              <a:rPr lang="el-GR" dirty="0"/>
              <a:t>. Τόπος: Ακαδημαϊκό Ίδρυμα. Πτυχίο. [Μορφή αν δεν είναι έντυπο].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Η φύση και το περιβάλλον</a:t>
            </a:r>
            <a:r>
              <a:rPr lang="el-GR" dirty="0"/>
              <a:t>. Αθήνα: ΤΕΙ Αθήνας, Τμήμα Βιβλιοθηκονομίας &amp; Συστημάτων Πληροφόρησης. Μεταπτυχιακό.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14/21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Η φύση και το περιβάλλον</a:t>
            </a:r>
            <a:r>
              <a:rPr lang="el-GR" dirty="0"/>
              <a:t>. Αθήνα: Τεχνολογικό Εκπαιδευτικό Ίδρυμα Αθηνών, Τμήμα Βιβλιοθηκονομίας &amp; Συστημάτων Πληροφόρησης. Μεταπτυχιακό. 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Η φύση και το περιβάλλον</a:t>
            </a:r>
            <a:r>
              <a:rPr lang="el-GR" dirty="0"/>
              <a:t>. Αθήνα: ΤΕΙ Αθήνας, Τμήμα Βιβλιοθηκονομίας &amp; Συστημάτων Πληροφόρησης. Μεταπτυχιακό. Διαθέσιμο:  http://www.teiath.gr/dhlhlhsdkfjh/.pdf] [Ημ. Πρόσβασης: 11/11/2011].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Η φύση και το περιβάλλον</a:t>
            </a:r>
            <a:r>
              <a:rPr lang="el-GR" dirty="0"/>
              <a:t>. Αθήνα: Τεχνολογικό Εκπαιδευτικό Ίδρυμα Αθηνών, Τμήμα Βιβλιοθηκονομίας &amp; Συστημάτων Πληροφόρησης. Μεταπτυχιακό. Διαθέσιμο: </a:t>
            </a:r>
            <a:r>
              <a:rPr lang="el-GR" dirty="0">
                <a:hlinkClick r:id="rId2"/>
              </a:rPr>
              <a:t>http://www.teiath.gr/dhlhlhsdkfjh/.pdf</a:t>
            </a:r>
            <a:r>
              <a:rPr lang="el-GR" dirty="0"/>
              <a:t>] [Ημ. Πρόσβασης: 11/11/2011].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15/21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“Φυλλάδιο [Brochures]”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Φυλλάδιο έχει την εξής μορφή:</a:t>
            </a:r>
          </a:p>
          <a:p>
            <a:pPr marL="0" indent="0">
              <a:buNone/>
            </a:pPr>
            <a:r>
              <a:rPr lang="el-GR" dirty="0"/>
              <a:t>Συλλογικό πρόσωπο (Ημ. Έκδ.) Τίτλος </a:t>
            </a:r>
            <a:r>
              <a:rPr lang="el-GR" i="1" dirty="0"/>
              <a:t>Φυλλαδίου</a:t>
            </a:r>
            <a:r>
              <a:rPr lang="el-GR" dirty="0"/>
              <a:t>. Έκδοση. [Φυλλάδιο]. Επίθετο, Όνομα: Συγγραφέας.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ΤΕΙ Αθήνας (2009). </a:t>
            </a:r>
            <a:r>
              <a:rPr lang="el-GR" i="1" dirty="0"/>
              <a:t>Η φύση και το περιβάλλον</a:t>
            </a:r>
            <a:r>
              <a:rPr lang="el-GR" dirty="0"/>
              <a:t>. 5η έκδ. [Φυλλάδιο]. Παπαδοπούλου, Π.: Συγγραφέας.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47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16/21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“Πατέντες”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Πατέντα έχει την εξής μορφή:</a:t>
            </a:r>
          </a:p>
          <a:p>
            <a:pPr marL="0" indent="0">
              <a:buNone/>
            </a:pPr>
            <a:r>
              <a:rPr lang="el-GR" dirty="0"/>
              <a:t>Επίθετο, Όνομα (Ημ. Έκδ). </a:t>
            </a:r>
            <a:r>
              <a:rPr lang="el-GR" i="1" dirty="0"/>
              <a:t>Τίτλος Πατέντας</a:t>
            </a:r>
            <a:r>
              <a:rPr lang="el-GR" dirty="0"/>
              <a:t>, Χώρα &amp; Αριθμός Πατέντας.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Συσκευασία τροφίμων Tetrapak</a:t>
            </a:r>
            <a:r>
              <a:rPr lang="el-GR" dirty="0"/>
              <a:t>. Ελλάδα 45683237.</a:t>
            </a:r>
          </a:p>
          <a:p>
            <a:pPr marL="0" indent="0">
              <a:buNone/>
            </a:pPr>
            <a:r>
              <a:rPr lang="el-GR" dirty="0"/>
              <a:t>Παπαδοπούλου, Π. και Χρήστου, Σ. (2009). </a:t>
            </a:r>
            <a:r>
              <a:rPr lang="el-GR" i="1" dirty="0"/>
              <a:t>Συσκευασία τροφίμων Tetrapak</a:t>
            </a:r>
            <a:r>
              <a:rPr lang="el-GR" dirty="0"/>
              <a:t>. Ελλάδα 45683237.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8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17/21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Παπαδοπούλου, Π., Χρήστου, Σ. και Βασιλείου, Λ. (2009). </a:t>
            </a:r>
            <a:r>
              <a:rPr lang="el-GR" i="1" dirty="0"/>
              <a:t>Συσκευασία τροφίμων Tetrapak</a:t>
            </a:r>
            <a:r>
              <a:rPr lang="el-GR" dirty="0"/>
              <a:t>. Ελλάδα 45683237.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</a:t>
            </a:r>
            <a:r>
              <a:rPr lang="el-GR" i="1" dirty="0"/>
              <a:t>Συσκευασία τροφίμων Tetrapak</a:t>
            </a:r>
            <a:r>
              <a:rPr lang="el-GR" dirty="0"/>
              <a:t>. Ελλάδα 45683237.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25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ΣΥΣΤΗΜΑΤΑ </a:t>
            </a:r>
            <a:r>
              <a:rPr lang="el-GR" dirty="0"/>
              <a:t>ΣΥΝΤΑΞΗΣ ΒΙΒΛΙΟΓΡΑΦΙΑΣ</a:t>
            </a:r>
          </a:p>
          <a:p>
            <a:pPr marL="0" indent="0">
              <a:buNone/>
            </a:pPr>
            <a:r>
              <a:rPr lang="el-GR" dirty="0"/>
              <a:t>– Harvard Citation Style</a:t>
            </a:r>
          </a:p>
          <a:p>
            <a:pPr marL="0" indent="0">
              <a:buNone/>
            </a:pPr>
            <a:r>
              <a:rPr lang="el-GR" dirty="0"/>
              <a:t>Λίστα Βιβλιογραφίας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18/21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“Φωτογραφίες/ Εικόνες”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Εικόνα/ Φωτογραφία έχει την εξής μορφή:</a:t>
            </a:r>
          </a:p>
          <a:p>
            <a:pPr marL="0" indent="0">
              <a:buNone/>
            </a:pPr>
            <a:r>
              <a:rPr lang="el-GR" dirty="0"/>
              <a:t>Επίθετο, Όνομα (Ημ. Εκδ.). </a:t>
            </a:r>
            <a:r>
              <a:rPr lang="el-GR" i="1" dirty="0"/>
              <a:t>Τίτλος Φωτογραφίας</a:t>
            </a:r>
            <a:r>
              <a:rPr lang="el-GR" dirty="0"/>
              <a:t>. [μέσο αποτύπωσης] (Στοιχεία Συλλογής) για ηλεκτρονικές Φωτογραφίες/ Εικόνες Διαθέσιμο: Ηλεκτρονική Διεύθυνση [Ημ. Πρόσβασης: ΗΗ/ΜΜ/ΕΕΕΕ]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Λευκός Πύργος</a:t>
            </a:r>
            <a:r>
              <a:rPr lang="el-GR" dirty="0"/>
              <a:t>. [φωτογραφία] (Μουσείο Φωτογραφίας Θεσσαλονίκη).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9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19/21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Παπαδοπούλου, Π. (2009). </a:t>
            </a:r>
            <a:r>
              <a:rPr lang="el-GR" i="1" dirty="0"/>
              <a:t>Λευκός Πύργος</a:t>
            </a:r>
            <a:r>
              <a:rPr lang="el-GR" dirty="0"/>
              <a:t>. [φωτογραφία] Διαθέσιμο: </a:t>
            </a:r>
            <a:r>
              <a:rPr lang="el-GR" dirty="0">
                <a:hlinkClick r:id="rId2"/>
              </a:rPr>
              <a:t>http://www.the.koh.org/kshdlfiwe/.jpeg </a:t>
            </a:r>
            <a:r>
              <a:rPr lang="el-GR" dirty="0"/>
              <a:t>[Ημ. Πρόσβασης: 11/11/2011].</a:t>
            </a:r>
          </a:p>
          <a:p>
            <a:pPr marL="0" indent="0">
              <a:buNone/>
            </a:pPr>
            <a:r>
              <a:rPr lang="el-GR" dirty="0" smtClean="0"/>
              <a:t>Παπαδοπούλου</a:t>
            </a:r>
            <a:r>
              <a:rPr lang="el-GR" dirty="0"/>
              <a:t>, Π. και Χρήστου, Σ. (2009). </a:t>
            </a:r>
            <a:r>
              <a:rPr lang="el-GR" i="1" dirty="0"/>
              <a:t>Λευκός Πύργος. </a:t>
            </a:r>
            <a:r>
              <a:rPr lang="el-GR" dirty="0"/>
              <a:t>[φωτογραφία] (Μουσείο Φωτογραφίας Θεσσαλονίκη).</a:t>
            </a:r>
          </a:p>
          <a:p>
            <a:pPr marL="0" indent="0">
              <a:buNone/>
            </a:pPr>
            <a:r>
              <a:rPr lang="el-GR" dirty="0"/>
              <a:t>Παπαδοπούλου, Π. και Χρήστου, Σ. (2009).  </a:t>
            </a:r>
            <a:r>
              <a:rPr lang="el-GR" i="1" dirty="0"/>
              <a:t>Λευκός Πύργος. </a:t>
            </a:r>
            <a:r>
              <a:rPr lang="el-GR" dirty="0"/>
              <a:t>[φωτογραφία] Διαθέσιμο: </a:t>
            </a:r>
            <a:r>
              <a:rPr lang="el-GR" dirty="0">
                <a:hlinkClick r:id="rId2"/>
              </a:rPr>
              <a:t>http://www.the.koh.org/kshdlfiwe/.jpeg </a:t>
            </a:r>
            <a:r>
              <a:rPr lang="el-GR" dirty="0"/>
              <a:t>[Ημ. Πρόσβασης: 11/11/2011].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00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20/21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Παπαδοπούλου, Π., Χρήστου, Σ. και Βασιλείου, Λ. (2009). </a:t>
            </a:r>
            <a:r>
              <a:rPr lang="el-GR" i="1" dirty="0"/>
              <a:t>Λευκός Πύργος</a:t>
            </a:r>
            <a:r>
              <a:rPr lang="el-GR" dirty="0"/>
              <a:t>. [φωτογραφία] (Μουσείο Φωτογραφίας Θεσσαλονίκη)</a:t>
            </a:r>
          </a:p>
          <a:p>
            <a:pPr marL="0" indent="0">
              <a:buNone/>
            </a:pPr>
            <a:r>
              <a:rPr lang="el-GR" dirty="0"/>
              <a:t>Παπαδοπούλου, Π., Χρήστου, Σ. και Βασιλείου, Λ. (2009).  </a:t>
            </a:r>
            <a:r>
              <a:rPr lang="el-GR" i="1" dirty="0"/>
              <a:t>Λευκός Πύργος. </a:t>
            </a:r>
            <a:r>
              <a:rPr lang="el-GR" dirty="0"/>
              <a:t>[φωτογραφία] Διαθέσιμο: </a:t>
            </a:r>
            <a:r>
              <a:rPr lang="el-GR" dirty="0">
                <a:hlinkClick r:id="rId2"/>
              </a:rPr>
              <a:t>http://www.the.koh.org/kshdlfiwe/.jpeg </a:t>
            </a:r>
            <a:r>
              <a:rPr lang="el-GR" dirty="0"/>
              <a:t>[Ημ. Πρόσβασης: 11/11/2011].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</a:t>
            </a:r>
            <a:r>
              <a:rPr lang="el-GR" i="1" dirty="0"/>
              <a:t>Λευκός Πύργος. </a:t>
            </a:r>
            <a:r>
              <a:rPr lang="el-GR" dirty="0"/>
              <a:t>[φωτογραφία] (Μουσείο Φωτογραφίας Θεσσαλονίκη).</a:t>
            </a:r>
          </a:p>
          <a:p>
            <a:pPr marL="0" indent="0">
              <a:buNone/>
            </a:pPr>
            <a:r>
              <a:rPr lang="el-GR" dirty="0"/>
              <a:t>Παπαδοπούλου, Π., Βασιλείου, Β., Χρήστου, Α. και Αποστόλου, Β. (2009).  </a:t>
            </a:r>
            <a:r>
              <a:rPr lang="el-GR" i="1" dirty="0"/>
              <a:t>Λευκός Πύργος. </a:t>
            </a:r>
            <a:r>
              <a:rPr lang="el-GR" dirty="0"/>
              <a:t>[φωτογραφία] Διαθέσιμο: </a:t>
            </a:r>
            <a:r>
              <a:rPr lang="el-GR" dirty="0">
                <a:hlinkClick r:id="rId2"/>
              </a:rPr>
              <a:t>http://www.the.koh.org/kshdlfiwe/.jpeg </a:t>
            </a:r>
            <a:r>
              <a:rPr lang="el-GR" dirty="0"/>
              <a:t>[Ημ. Πρόσβασης: 11/11/2011].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1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21/21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“YouTube”</a:t>
            </a:r>
          </a:p>
          <a:p>
            <a:pPr marL="0" indent="0" algn="just">
              <a:buNone/>
            </a:pPr>
            <a:r>
              <a:rPr lang="el-GR" dirty="0"/>
              <a:t>Όταν η παραπομπή πραγματοποιείται σε βίντεο της υπηρεσίας </a:t>
            </a:r>
            <a:r>
              <a:rPr lang="en-US" dirty="0"/>
              <a:t>YouTube </a:t>
            </a:r>
            <a:r>
              <a:rPr lang="el-GR" dirty="0"/>
              <a:t>έχει την εξής μορφή:</a:t>
            </a:r>
          </a:p>
          <a:p>
            <a:pPr marL="0" indent="0" algn="just">
              <a:buNone/>
            </a:pPr>
            <a:r>
              <a:rPr lang="el-GR" dirty="0"/>
              <a:t>Κωδικός του Προσώπου (Ημ. Δημ). </a:t>
            </a:r>
            <a:r>
              <a:rPr lang="el-GR" i="1" dirty="0"/>
              <a:t>Τίτλος βίντεο</a:t>
            </a:r>
            <a:r>
              <a:rPr lang="el-GR" dirty="0"/>
              <a:t>. [</a:t>
            </a:r>
            <a:r>
              <a:rPr lang="en-US" dirty="0"/>
              <a:t>video online] </a:t>
            </a:r>
            <a:r>
              <a:rPr lang="el-GR" dirty="0"/>
              <a:t>Διαθέσιμο: Ηλεκτρονική Διεύθυνση [Ημ. Πρόσβασης].</a:t>
            </a:r>
          </a:p>
          <a:p>
            <a:pPr marL="0" indent="0" algn="just">
              <a:buNone/>
            </a:pPr>
            <a:r>
              <a:rPr lang="el-GR" u="sng" dirty="0"/>
              <a:t>Παραδείγματα</a:t>
            </a:r>
          </a:p>
          <a:p>
            <a:pPr marL="0" indent="0" algn="just">
              <a:buNone/>
            </a:pPr>
            <a:r>
              <a:rPr lang="en-US" dirty="0"/>
              <a:t>Mrgeorged (2009). </a:t>
            </a:r>
            <a:r>
              <a:rPr lang="en-US" i="1" dirty="0"/>
              <a:t>Top Gear The Stig revealed Full</a:t>
            </a:r>
            <a:r>
              <a:rPr lang="en-US" dirty="0"/>
              <a:t>. [video online] </a:t>
            </a:r>
            <a:r>
              <a:rPr lang="el-GR" dirty="0"/>
              <a:t>Διαθέσιμο:&lt;</a:t>
            </a:r>
            <a:r>
              <a:rPr lang="en-US" dirty="0">
                <a:hlinkClick r:id="rId2"/>
              </a:rPr>
              <a:t>http://www.youtube.com/watch#!v=eTapK5dRaw4</a:t>
            </a:r>
            <a:r>
              <a:rPr lang="en-US" dirty="0"/>
              <a:t>&gt; [</a:t>
            </a:r>
            <a:r>
              <a:rPr lang="el-GR" dirty="0"/>
              <a:t>Ημ. Πρόσβασης: 11/11/2011].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5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Τμήμα Βιβλιοθηκονομίας &amp; Συστημάτων Πληροφόρησης (2009). Οδηγός Εκπόνησης Πτυχιακών Εργασιών. Διαθέσιμο: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://www.teiath.gr/sdo/lis/articles.php?id=6375&amp;lang=el&amp;rid=cat&amp;omid</a:t>
            </a:r>
            <a:r>
              <a:rPr lang="en-US" dirty="0">
                <a:hlinkClick r:id="rId2"/>
              </a:rPr>
              <a:t>=&amp;omid=5264 </a:t>
            </a:r>
            <a:r>
              <a:rPr lang="en-US" dirty="0"/>
              <a:t>[</a:t>
            </a:r>
            <a:r>
              <a:rPr lang="el-GR" dirty="0"/>
              <a:t>Ημ. Πρόσβασης: </a:t>
            </a:r>
            <a:r>
              <a:rPr lang="el-GR" dirty="0" smtClean="0"/>
              <a:t>09/07/2014</a:t>
            </a:r>
            <a:r>
              <a:rPr lang="el-GR" dirty="0"/>
              <a:t>].</a:t>
            </a:r>
          </a:p>
          <a:p>
            <a:pPr marL="0" indent="0">
              <a:buNone/>
            </a:pPr>
            <a:r>
              <a:rPr lang="en-US" dirty="0"/>
              <a:t>Anglia Ruskin University (2014). Harvard System. Available at: </a:t>
            </a: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://libweb.anglia.ac.uk/referencing/harvard.htm</a:t>
            </a:r>
            <a:r>
              <a:rPr lang="en-US" dirty="0"/>
              <a:t>. [Last accessed: </a:t>
            </a:r>
            <a:r>
              <a:rPr lang="en-US" dirty="0" smtClean="0"/>
              <a:t>09/07/2014</a:t>
            </a:r>
            <a:r>
              <a:rPr lang="en-US" dirty="0"/>
              <a:t>].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3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2014. Ευγενία Βασιλακάκη. «</a:t>
            </a:r>
            <a:r>
              <a:rPr lang="el-GR" sz="2000" dirty="0" smtClean="0"/>
              <a:t>Βιβλιογραφία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Συστήματα σύνταξης </a:t>
            </a:r>
            <a:r>
              <a:rPr lang="el-GR" sz="2000" dirty="0" smtClean="0"/>
              <a:t>βιβλιογραφίας – λίστα βιβλιογραφίας β’».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2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</a:t>
            </a:r>
            <a:r>
              <a:rPr lang="el-GR" dirty="0" smtClean="0"/>
              <a:t>Βιβλιογραφίας </a:t>
            </a:r>
            <a:r>
              <a:rPr lang="el-GR" sz="3600" b="0" dirty="0" smtClean="0"/>
              <a:t>1/21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“Εφημερίδα”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Άρθρο Εφημερίδας έχει την εξής μορφή:</a:t>
            </a:r>
          </a:p>
          <a:p>
            <a:pPr marL="0" indent="0">
              <a:buNone/>
            </a:pPr>
            <a:r>
              <a:rPr lang="el-GR" dirty="0" smtClean="0"/>
              <a:t>Επίθετο</a:t>
            </a:r>
            <a:r>
              <a:rPr lang="el-GR" dirty="0"/>
              <a:t>, Όνομα (Ημ. Εκδ). “Τίτλος Άρθρου”. </a:t>
            </a:r>
            <a:r>
              <a:rPr lang="el-GR" i="1" dirty="0"/>
              <a:t>Τίτλος Εφημερίδα</a:t>
            </a:r>
            <a:r>
              <a:rPr lang="el-GR" dirty="0"/>
              <a:t>, Ημέρα και Μήνας Έκδοσης, σελίδες.</a:t>
            </a:r>
          </a:p>
          <a:p>
            <a:pPr marL="0" indent="0">
              <a:buNone/>
            </a:pPr>
            <a:r>
              <a:rPr lang="el-GR" dirty="0" smtClean="0"/>
              <a:t>Σε </a:t>
            </a:r>
            <a:r>
              <a:rPr lang="el-GR" dirty="0"/>
              <a:t>περίπτωση ηλεκτρονικής εφημερίδας προσθέστε στο τέλος  Διαθέσιμο:  Ηλεκτρονική Διεύθυνση [Ημ. Πρόσβασης:  ΗΗ/ΜΜ/ΕΕΕΕ].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6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</a:t>
            </a:r>
            <a:r>
              <a:rPr lang="el-GR" dirty="0" smtClean="0"/>
              <a:t>Βιβλιογραφίας </a:t>
            </a:r>
            <a:r>
              <a:rPr lang="el-GR" sz="3600" b="0" dirty="0" smtClean="0"/>
              <a:t>2/21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- όταν είναι μία σελίδα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σ. 12.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σ. 12.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σ. 12.</a:t>
            </a:r>
          </a:p>
          <a:p>
            <a:pPr marL="0" indent="0">
              <a:buNone/>
            </a:pPr>
            <a:r>
              <a:rPr lang="el-GR" dirty="0"/>
              <a:t> Παπαδοπούλου, Π., Βασιλείου, Β., Χρήστου, Α. και Αποστόλου, Β. 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σ. 12.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86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</a:t>
            </a:r>
            <a:r>
              <a:rPr lang="el-GR" dirty="0" smtClean="0"/>
              <a:t>Βιβλιογραφίας </a:t>
            </a:r>
            <a:r>
              <a:rPr lang="el-GR" b="0" dirty="0" smtClean="0"/>
              <a:t>3/21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- όταν είναι σε πολλές σελίδες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12-13.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12-13.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12-13.</a:t>
            </a:r>
          </a:p>
          <a:p>
            <a:pPr marL="0" indent="0">
              <a:buNone/>
            </a:pPr>
            <a:r>
              <a:rPr lang="el-GR" dirty="0"/>
              <a:t> Παπαδοπούλου, Π., Βασιλείου, Β., Χρήστου, Α. και Αποστόλου, Β. 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12-13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4/21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- όταν εκτείνεται σε διάφορες σελίδες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1, 3-4.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1, 3-4.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1, 3-4.</a:t>
            </a:r>
          </a:p>
          <a:p>
            <a:pPr marL="0" indent="0">
              <a:buNone/>
            </a:pPr>
            <a:r>
              <a:rPr lang="el-GR" dirty="0"/>
              <a:t> Παπαδοπούλου, Π., Βασιλείου, Β., Χρήστου, Α. και Αποστόλου, Β. 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σσ. 1, 3-4.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5/21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- όταν έχει ηλεκτρονική μορφή</a:t>
            </a:r>
          </a:p>
          <a:p>
            <a:pPr marL="0" indent="0">
              <a:buNone/>
            </a:pPr>
            <a:r>
              <a:rPr lang="el-GR" dirty="0"/>
              <a:t>Παπαδοπούλου, Π.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Διαθέσιμο:  </a:t>
            </a:r>
            <a:r>
              <a:rPr lang="el-GR" dirty="0">
                <a:hlinkClick r:id="rId3"/>
              </a:rPr>
              <a:t>http://www.tanea.gr/kashslhfie/.pdf </a:t>
            </a:r>
            <a:r>
              <a:rPr lang="el-GR" dirty="0"/>
              <a:t>[Ημ. Πρόσβασης:  11/11/2011].</a:t>
            </a:r>
          </a:p>
          <a:p>
            <a:pPr marL="0" indent="0">
              <a:buNone/>
            </a:pPr>
            <a:r>
              <a:rPr lang="el-GR" dirty="0"/>
              <a:t>Παπαδοπούλου, Π.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Διαθέσιμο:  </a:t>
            </a:r>
            <a:r>
              <a:rPr lang="el-GR" dirty="0">
                <a:hlinkClick r:id="rId3"/>
              </a:rPr>
              <a:t>http://www.tanea.gr/kashslhfie/.pdf </a:t>
            </a:r>
            <a:r>
              <a:rPr lang="el-GR" dirty="0"/>
              <a:t>[Ημ. Πρόσβασης:  11/11/2011].</a:t>
            </a:r>
          </a:p>
          <a:p>
            <a:pPr marL="0" indent="0">
              <a:buNone/>
            </a:pPr>
            <a:r>
              <a:rPr lang="el-GR" dirty="0"/>
              <a:t>Παπαδοπούλου, Π., Χρήστου, Α. και Αποστόλου, Β. (2009). “Το φαινόμενο του θερμοκηπίου στην Ελλάδα”. </a:t>
            </a:r>
            <a:r>
              <a:rPr lang="el-GR" i="1" dirty="0"/>
              <a:t>Τα Νέα</a:t>
            </a:r>
            <a:r>
              <a:rPr lang="el-GR" dirty="0"/>
              <a:t>, 11 Μαρτίου, Διαθέσιμο:  </a:t>
            </a:r>
            <a:r>
              <a:rPr lang="el-GR" dirty="0">
                <a:hlinkClick r:id="rId3"/>
              </a:rPr>
              <a:t>http://www.tanea.gr/kashslhfie/.pdf </a:t>
            </a:r>
            <a:r>
              <a:rPr lang="el-GR" dirty="0"/>
              <a:t>[Ημ. Πρόσβασης:  11/11/2011].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03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6/21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Παπαδοπούλου, Π., Βασιλείου, Β., Χρήστου, Α. και Αποστόλου, Β. (2009). “Το φαινόμενο του θερμοκηπίου στην Ελλάδα”. Τα </a:t>
            </a:r>
            <a:r>
              <a:rPr lang="el-GR" sz="2200" dirty="0" smtClean="0"/>
              <a:t>Νέα, 11 Μαρτίου, Διαθέσιμο: </a:t>
            </a:r>
            <a:r>
              <a:rPr lang="el-GR" sz="2200" dirty="0" smtClean="0">
                <a:hlinkClick r:id="rId3"/>
              </a:rPr>
              <a:t>http</a:t>
            </a:r>
            <a:r>
              <a:rPr lang="el-GR" sz="2200" dirty="0">
                <a:hlinkClick r:id="rId3"/>
              </a:rPr>
              <a:t>://www.tanea.gr/kashslhfie/.</a:t>
            </a:r>
            <a:r>
              <a:rPr lang="el-GR" sz="2200" dirty="0" smtClean="0">
                <a:hlinkClick r:id="rId3"/>
              </a:rPr>
              <a:t>pdf</a:t>
            </a:r>
            <a:r>
              <a:rPr lang="el-GR" sz="2200" dirty="0" smtClean="0"/>
              <a:t> [Ημ. Πρόσβασης</a:t>
            </a:r>
            <a:r>
              <a:rPr lang="el-GR" sz="2200" dirty="0"/>
              <a:t>:  11/11/2011</a:t>
            </a:r>
            <a:r>
              <a:rPr lang="el-GR" sz="2200" dirty="0" smtClean="0"/>
              <a:t>].</a:t>
            </a:r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5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Λίστα Βιβλιογραφίας </a:t>
            </a:r>
            <a:r>
              <a:rPr lang="el-GR" sz="3600" b="0" dirty="0" smtClean="0"/>
              <a:t>7/21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“Λεξικό”</a:t>
            </a:r>
          </a:p>
          <a:p>
            <a:pPr marL="0" indent="0">
              <a:buNone/>
            </a:pPr>
            <a:r>
              <a:rPr lang="el-GR" dirty="0"/>
              <a:t>Όταν η παραπομπή πραγματοποιείται σε Λεξικό έχει την εξής μορφή: </a:t>
            </a:r>
          </a:p>
          <a:p>
            <a:pPr marL="0" indent="0">
              <a:buNone/>
            </a:pPr>
            <a:r>
              <a:rPr lang="el-GR" dirty="0"/>
              <a:t>Τίτλος: </a:t>
            </a:r>
            <a:r>
              <a:rPr lang="el-GR" i="1" dirty="0"/>
              <a:t>υπότιτλος </a:t>
            </a:r>
            <a:r>
              <a:rPr lang="el-GR" dirty="0"/>
              <a:t> (Ημερομηνία έκδοσης). Έκδοση. Τόπος: Εκδότης.</a:t>
            </a:r>
          </a:p>
          <a:p>
            <a:pPr marL="0" indent="0">
              <a:buNone/>
            </a:pPr>
            <a:r>
              <a:rPr lang="el-GR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Ελληνο- </a:t>
            </a:r>
            <a:r>
              <a:rPr lang="el-GR" i="1" dirty="0"/>
              <a:t>Αγγλικό Λεξικό </a:t>
            </a:r>
            <a:r>
              <a:rPr lang="el-GR" dirty="0"/>
              <a:t>τσέπης (2010). 10η εκδ. Αθήνα: Παπασωτηρίου.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6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2473</Words>
  <Application>Microsoft Office PowerPoint</Application>
  <PresentationFormat>Προβολή στην οθόνη (4:3)</PresentationFormat>
  <Paragraphs>213</Paragraphs>
  <Slides>31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OC_template_updated</vt:lpstr>
      <vt:lpstr>1_OC_template_updated</vt:lpstr>
      <vt:lpstr>Βιβλιογραφία (Θ)</vt:lpstr>
      <vt:lpstr>Περιεχόμενα</vt:lpstr>
      <vt:lpstr>Λίστα Βιβλιογραφίας 1/21</vt:lpstr>
      <vt:lpstr>Λίστα Βιβλιογραφίας 2/21</vt:lpstr>
      <vt:lpstr>Λίστα Βιβλιογραφίας 3/21</vt:lpstr>
      <vt:lpstr>Λίστα Βιβλιογραφίας 4/21</vt:lpstr>
      <vt:lpstr>Λίστα Βιβλιογραφίας 5/21</vt:lpstr>
      <vt:lpstr>Λίστα Βιβλιογραφίας 6/21</vt:lpstr>
      <vt:lpstr>Λίστα Βιβλιογραφίας 7/21</vt:lpstr>
      <vt:lpstr>Λίστα Βιβλιογραφίας 8/21</vt:lpstr>
      <vt:lpstr>Λίστα Βιβλιογραφίας 9/21</vt:lpstr>
      <vt:lpstr>Λίστα Βιβλιογραφίας 10/21</vt:lpstr>
      <vt:lpstr>Λίστα Βιβλιογραφίας 11/21</vt:lpstr>
      <vt:lpstr>Λίστα Βιβλιογραφίας 12/21</vt:lpstr>
      <vt:lpstr>Λίστα Βιβλιογραφίας 13/21</vt:lpstr>
      <vt:lpstr>Λίστα Βιβλιογραφίας 14/21</vt:lpstr>
      <vt:lpstr>Λίστα Βιβλιογραφίας 15/21</vt:lpstr>
      <vt:lpstr>Λίστα Βιβλιογραφίας 16/21</vt:lpstr>
      <vt:lpstr>Λίστα Βιβλιογραφίας 17/21</vt:lpstr>
      <vt:lpstr>Λίστα Βιβλιογραφίας 18/21</vt:lpstr>
      <vt:lpstr>Λίστα Βιβλιογραφίας 19/21</vt:lpstr>
      <vt:lpstr>Λίστα Βιβλιογραφίας 20/21</vt:lpstr>
      <vt:lpstr>Λίστα Βιβλιογραφίας 21/21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92</cp:revision>
  <dcterms:created xsi:type="dcterms:W3CDTF">2014-04-25T12:34:35Z</dcterms:created>
  <dcterms:modified xsi:type="dcterms:W3CDTF">2015-03-13T14:51:24Z</dcterms:modified>
</cp:coreProperties>
</file>