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96" r:id="rId1"/>
    <p:sldMasterId id="2147483684" r:id="rId2"/>
    <p:sldMasterId id="2147483708" r:id="rId3"/>
    <p:sldMasterId id="2147483720" r:id="rId4"/>
  </p:sldMasterIdLst>
  <p:notesMasterIdLst>
    <p:notesMasterId r:id="rId24"/>
  </p:notesMasterIdLst>
  <p:handoutMasterIdLst>
    <p:handoutMasterId r:id="rId25"/>
  </p:handoutMasterIdLst>
  <p:sldIdLst>
    <p:sldId id="256" r:id="rId5"/>
    <p:sldId id="268" r:id="rId6"/>
    <p:sldId id="273" r:id="rId7"/>
    <p:sldId id="278" r:id="rId8"/>
    <p:sldId id="277" r:id="rId9"/>
    <p:sldId id="269" r:id="rId10"/>
    <p:sldId id="274" r:id="rId11"/>
    <p:sldId id="270" r:id="rId12"/>
    <p:sldId id="275" r:id="rId13"/>
    <p:sldId id="271" r:id="rId14"/>
    <p:sldId id="276" r:id="rId15"/>
    <p:sldId id="272" r:id="rId16"/>
    <p:sldId id="257" r:id="rId17"/>
    <p:sldId id="262" r:id="rId18"/>
    <p:sldId id="264" r:id="rId19"/>
    <p:sldId id="279" r:id="rId20"/>
    <p:sldId id="280" r:id="rId21"/>
    <p:sldId id="266" r:id="rId22"/>
    <p:sldId id="261" r:id="rId23"/>
  </p:sldIdLst>
  <p:sldSz cx="9144000" cy="6858000" type="screen4x3"/>
  <p:notesSz cx="7104063" cy="10234613"/>
  <p:custDataLst>
    <p:tags r:id="rId2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F21"/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15/4/2015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15/4/2015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899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455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F847-EEAA-44CE-BFC9-E9E1A83AF3AD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wave-green-background-backgrounds-wallpapers-wave-green-background-slide.jpg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2"/>
            <a:ext cx="9144000" cy="686133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Content Placeholder 9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5071056"/>
          </a:xfrm>
          <a:gradFill flip="none" rotWithShape="1">
            <a:gsLst>
              <a:gs pos="0">
                <a:srgbClr val="E2E2E2">
                  <a:alpha val="0"/>
                </a:srgbClr>
              </a:gs>
              <a:gs pos="8000">
                <a:srgbClr val="F5F5F5">
                  <a:alpha val="63000"/>
                </a:srgbClr>
              </a:gs>
              <a:gs pos="22000">
                <a:schemeClr val="bg1"/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marL="442913" indent="-342900">
              <a:lnSpc>
                <a:spcPct val="114000"/>
              </a:lnSpc>
              <a:spcBef>
                <a:spcPts val="1200"/>
              </a:spcBef>
              <a:buClr>
                <a:srgbClr val="404F21"/>
              </a:buClr>
              <a:defRPr sz="2200"/>
            </a:lvl1pPr>
            <a:lvl2pPr marL="803275" indent="-442913">
              <a:buClr>
                <a:srgbClr val="404F21"/>
              </a:buClr>
              <a:buFont typeface="Courier New" panose="02070309020205020404" pitchFamily="49" charset="0"/>
              <a:buChar char="o"/>
              <a:defRPr sz="2200"/>
            </a:lvl2pPr>
          </a:lstStyle>
          <a:p>
            <a:pPr lvl="0"/>
            <a:r>
              <a:rPr lang="el-GR" sz="2400" smtClean="0"/>
              <a:t>Στυλ υποδείγματος κειμένου</a:t>
            </a:r>
          </a:p>
          <a:p>
            <a:pPr lvl="1"/>
            <a:r>
              <a:rPr lang="el-GR" sz="2400" smtClean="0"/>
              <a:t>Δεύτερου επιπέδου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224136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rgbClr val="404F2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0464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051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wave-green-background-backgrounds-wallpapers-wave-green-background-slide.jpg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2"/>
            <a:ext cx="9144000" cy="686133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Content Placeholder 9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071056"/>
          </a:xfrm>
          <a:gradFill flip="none" rotWithShape="1">
            <a:gsLst>
              <a:gs pos="0">
                <a:srgbClr val="E2E2E2">
                  <a:alpha val="0"/>
                </a:srgbClr>
              </a:gs>
              <a:gs pos="8000">
                <a:srgbClr val="F5F5F5">
                  <a:alpha val="63000"/>
                </a:srgbClr>
              </a:gs>
              <a:gs pos="22000">
                <a:schemeClr val="bg1"/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marL="442913" indent="-342900">
              <a:lnSpc>
                <a:spcPct val="114000"/>
              </a:lnSpc>
              <a:spcBef>
                <a:spcPts val="1200"/>
              </a:spcBef>
              <a:buClr>
                <a:srgbClr val="404F21"/>
              </a:buClr>
              <a:defRPr sz="2200"/>
            </a:lvl1pPr>
            <a:lvl2pPr marL="803275" indent="-442913">
              <a:buClr>
                <a:srgbClr val="404F21"/>
              </a:buClr>
              <a:buFont typeface="Courier New" panose="02070309020205020404" pitchFamily="49" charset="0"/>
              <a:buChar char="o"/>
              <a:defRPr sz="2200"/>
            </a:lvl2pPr>
          </a:lstStyle>
          <a:p>
            <a:pPr lvl="0"/>
            <a:r>
              <a:rPr lang="el-GR" sz="2400" smtClean="0"/>
              <a:t>Στυλ υποδείγματος κειμένου</a:t>
            </a:r>
          </a:p>
          <a:p>
            <a:pPr lvl="1"/>
            <a:r>
              <a:rPr lang="el-GR" sz="2400" smtClean="0"/>
              <a:t>Δεύτερου επιπέδου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301006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rgbClr val="404F2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6406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877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929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41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258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3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459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666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532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022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F847-EEAA-44CE-BFC9-E9E1A83AF3AD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9360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16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4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5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688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192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494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381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712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271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819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294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723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90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033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27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595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682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718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441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joy.cz/sluzby/dermatologie-skin-visiometer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Ειδική Κοσμητολογία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088232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1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Απεικόνιση της επιφάνειας του δέρματος με οπτική περιγραμμομετρία διαπερατότητας </a:t>
            </a:r>
            <a:r>
              <a:rPr lang="en-US" sz="2600" dirty="0"/>
              <a:t>(optical profilometry)</a:t>
            </a:r>
            <a:endParaRPr lang="el-GR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Δρ. Αθανασία Βαρβαρέσου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Αναπληρώτρια Καθηγήτρια Κοσμητολογίας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Αισθητικής και Κοσμητολογίας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Τοποθετούνται </a:t>
            </a:r>
            <a:r>
              <a:rPr lang="el-GR" dirty="0"/>
              <a:t>στο πλαστικό φιαλίδιο ανάδευσης 3 σταγόνες από την </a:t>
            </a:r>
            <a:r>
              <a:rPr lang="el-GR" dirty="0" smtClean="0"/>
              <a:t>μπλε σιλικόνη </a:t>
            </a:r>
            <a:r>
              <a:rPr lang="el-GR" dirty="0"/>
              <a:t>(φιαλίδιο Β) και 3 σταγόνες από το υγρό πολυμερισμού (φιαλίδιο </a:t>
            </a:r>
            <a:r>
              <a:rPr lang="en-US" dirty="0"/>
              <a:t>C</a:t>
            </a:r>
            <a:r>
              <a:rPr lang="el-GR" dirty="0"/>
              <a:t>). </a:t>
            </a:r>
          </a:p>
          <a:p>
            <a:r>
              <a:rPr lang="el-GR" dirty="0"/>
              <a:t>Εισέρχεται το ακροφύσιο της αντλίας κενού στο φιαλίδιο ανάδευσης και τίθεται η αντλία κενού σε λειτουργία για 20 δευτερόλεπτα.</a:t>
            </a:r>
          </a:p>
          <a:p>
            <a:pPr lvl="0"/>
            <a:r>
              <a:rPr lang="el-GR" dirty="0" smtClean="0"/>
              <a:t>Τοποθετείται </a:t>
            </a:r>
            <a:r>
              <a:rPr lang="el-GR" dirty="0"/>
              <a:t>στο αριστερό αντιβράχιο το πλαστικό περίγραμμα με την </a:t>
            </a:r>
            <a:r>
              <a:rPr lang="el-GR" dirty="0" smtClean="0"/>
              <a:t>οπή.</a:t>
            </a:r>
            <a:endParaRPr lang="el-GR" dirty="0"/>
          </a:p>
          <a:p>
            <a:pPr lvl="0"/>
            <a:r>
              <a:rPr lang="el-GR" dirty="0"/>
              <a:t>Στην οπή τοποθετείται με την πλαστική σπάτουλα μικρή ποσότητα του μίγματος Β+</a:t>
            </a:r>
            <a:r>
              <a:rPr lang="en-US" dirty="0"/>
              <a:t>C</a:t>
            </a:r>
            <a:r>
              <a:rPr lang="el-GR" dirty="0"/>
              <a:t> (1 έως 2 σταγόνες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Λήψη του αντιγράφου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68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l-GR" dirty="0" smtClean="0"/>
              <a:t>Τοποθετείται </a:t>
            </a:r>
            <a:r>
              <a:rPr lang="el-GR" dirty="0"/>
              <a:t>το διαφανές πλαστικό επίθεμα πάνω στο μίγμα.</a:t>
            </a:r>
          </a:p>
          <a:p>
            <a:pPr lvl="0"/>
            <a:r>
              <a:rPr lang="el-GR" dirty="0"/>
              <a:t>Ο εθελοντής παραμένει ακίνητος για 5-8 λεπτά.</a:t>
            </a:r>
          </a:p>
          <a:p>
            <a:pPr lvl="0"/>
            <a:r>
              <a:rPr lang="el-GR" dirty="0"/>
              <a:t>Μετά την πάροδο του παραπάνω χρονικού διαστήματος αφαιρείται το πλαστικό επίθεμα με το αντίγραφο σιλικόνης και τοποθετείται στο χαρτονένιο περίγραμμα.</a:t>
            </a:r>
          </a:p>
          <a:p>
            <a:pPr lvl="0"/>
            <a:r>
              <a:rPr lang="el-GR" dirty="0"/>
              <a:t>Τοποθετείται από την άλλη πλευρά του αντιγράφου δεύτερο πλαστικό επίθεμα.</a:t>
            </a:r>
          </a:p>
          <a:p>
            <a:pPr lvl="0"/>
            <a:r>
              <a:rPr lang="el-GR" dirty="0"/>
              <a:t>Τοποθετείται το αντίγραφο στη συσκευή εκπομπής ακτινοβολίας.</a:t>
            </a:r>
          </a:p>
          <a:p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Λήψη του αντιγράφου </a:t>
            </a:r>
            <a:r>
              <a:rPr lang="el-GR" sz="3000" b="0" dirty="0"/>
              <a:t>2</a:t>
            </a:r>
            <a:r>
              <a:rPr lang="el-GR" sz="3000" b="0" dirty="0" smtClean="0"/>
              <a:t>/2</a:t>
            </a:r>
            <a:endParaRPr lang="el-GR" sz="3000" b="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6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Θέση περιεχομένου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5004087"/>
              </p:ext>
            </p:extLst>
          </p:nvPr>
        </p:nvGraphicFramePr>
        <p:xfrm>
          <a:off x="233187" y="2956908"/>
          <a:ext cx="8677627" cy="231082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92525"/>
                <a:gridCol w="2650981"/>
                <a:gridCol w="1003537"/>
                <a:gridCol w="979534"/>
                <a:gridCol w="550210"/>
                <a:gridCol w="550210"/>
                <a:gridCol w="550210"/>
                <a:gridCol w="550210"/>
                <a:gridCol w="550210"/>
              </a:tblGrid>
              <a:tr h="5825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b="1" dirty="0">
                          <a:solidFill>
                            <a:schemeClr val="tx1"/>
                          </a:solidFill>
                          <a:effectLst/>
                        </a:rPr>
                        <a:t>Εθελοντής</a:t>
                      </a:r>
                      <a:endParaRPr lang="el-GR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55" marR="65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b="1" dirty="0">
                          <a:solidFill>
                            <a:schemeClr val="tx1"/>
                          </a:solidFill>
                          <a:effectLst/>
                        </a:rPr>
                        <a:t>Περιοχή δέρματος</a:t>
                      </a:r>
                      <a:endParaRPr lang="el-GR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55" marR="65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Volume</a:t>
                      </a:r>
                      <a:endParaRPr lang="el-GR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55" marR="65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Surface</a:t>
                      </a:r>
                      <a:endParaRPr lang="el-GR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55" marR="65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R1</a:t>
                      </a:r>
                      <a:endParaRPr lang="el-GR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55" marR="65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CR2</a:t>
                      </a:r>
                      <a:endParaRPr lang="el-GR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55" marR="65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CR3</a:t>
                      </a:r>
                      <a:endParaRPr lang="el-GR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55" marR="65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CR4</a:t>
                      </a:r>
                      <a:endParaRPr lang="el-GR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55" marR="65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CR5</a:t>
                      </a:r>
                      <a:endParaRPr lang="el-GR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55" marR="65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3957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1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55" marR="65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Αριστερό αντιβράχιο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55" marR="65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55" marR="65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55" marR="65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55" marR="65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55" marR="65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55" marR="65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55" marR="65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55" marR="65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513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55" marR="65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Πόδι της χήνας (αριστερά)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55" marR="65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55" marR="65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55" marR="65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55" marR="65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55" marR="65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55" marR="65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55" marR="65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55" marR="65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360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2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55" marR="65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…..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55" marR="65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r>
                        <a:rPr lang="el-GR" sz="2000" dirty="0" smtClean="0">
                          <a:effectLst/>
                        </a:rPr>
                        <a:t>….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55" marR="65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55" marR="65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…..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55" marR="65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….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55" marR="65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….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55" marR="65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55" marR="65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55" marR="655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Αποτελέσματα - Παρατηρήσεις</a:t>
            </a:r>
            <a:endParaRPr lang="el-GR" sz="3600" b="1" dirty="0"/>
          </a:p>
        </p:txBody>
      </p:sp>
      <p:sp>
        <p:nvSpPr>
          <p:cNvPr id="3" name="Ορθογώνιο 2"/>
          <p:cNvSpPr/>
          <p:nvPr/>
        </p:nvSpPr>
        <p:spPr>
          <a:xfrm>
            <a:off x="179512" y="1579439"/>
            <a:ext cx="8784976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 sz="2200" dirty="0">
                <a:latin typeface="+mn-lt"/>
              </a:rPr>
              <a:t>Υπολογίζονται οι παράμετροι: </a:t>
            </a:r>
            <a:r>
              <a:rPr lang="el-GR" sz="2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Όγκου </a:t>
            </a:r>
            <a:r>
              <a:rPr lang="el-GR" sz="2200" dirty="0">
                <a:latin typeface="+mn-lt"/>
              </a:rPr>
              <a:t>(Volume), </a:t>
            </a:r>
            <a:r>
              <a:rPr lang="el-GR" sz="2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Επιφάνειας</a:t>
            </a:r>
            <a:r>
              <a:rPr lang="el-GR" sz="2200" dirty="0">
                <a:latin typeface="+mn-lt"/>
              </a:rPr>
              <a:t> (Surface) και </a:t>
            </a:r>
            <a:r>
              <a:rPr lang="el-GR" sz="2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Τραχύτητας</a:t>
            </a:r>
            <a:r>
              <a:rPr lang="el-GR" sz="2200" dirty="0">
                <a:latin typeface="+mn-lt"/>
              </a:rPr>
              <a:t> (CR1-CR5</a:t>
            </a:r>
            <a:r>
              <a:rPr lang="el-GR" sz="2200" dirty="0" smtClean="0">
                <a:latin typeface="+mn-lt"/>
              </a:rPr>
              <a:t>)</a:t>
            </a:r>
          </a:p>
          <a:p>
            <a:r>
              <a:rPr lang="el-GR" sz="2200" dirty="0">
                <a:latin typeface="+mn-lt"/>
              </a:rPr>
              <a:t>Θερμοκρασία </a:t>
            </a:r>
            <a:r>
              <a:rPr lang="el-GR" sz="2200" dirty="0" smtClean="0">
                <a:latin typeface="+mn-lt"/>
              </a:rPr>
              <a:t>=… </a:t>
            </a:r>
            <a:r>
              <a:rPr lang="el-GR" sz="2200" dirty="0">
                <a:latin typeface="+mn-lt"/>
              </a:rPr>
              <a:t>, Υγρασία </a:t>
            </a:r>
            <a:r>
              <a:rPr lang="el-GR" sz="2200" dirty="0" smtClean="0">
                <a:latin typeface="+mn-lt"/>
              </a:rPr>
              <a:t>=…</a:t>
            </a:r>
            <a:endParaRPr lang="el-GR" sz="22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85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Αθανασία Βαρβαρέσου 2014. </a:t>
            </a:r>
            <a:r>
              <a:rPr lang="el-GR" sz="2000" dirty="0"/>
              <a:t>Αθανασία Βαρβαρέσου . </a:t>
            </a:r>
            <a:r>
              <a:rPr lang="el-GR" sz="2000" dirty="0" smtClean="0"/>
              <a:t>«Ειδική Κοσμητολογία </a:t>
            </a:r>
            <a:r>
              <a:rPr lang="el-GR" sz="2000" dirty="0"/>
              <a:t>(Ε). </a:t>
            </a:r>
            <a:r>
              <a:rPr lang="el-GR" sz="2000" dirty="0" smtClean="0"/>
              <a:t>Ενότητα 1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Απεικόνιση της επιφάνειας του δέρματος με οπτική περιγραμμομετρία </a:t>
            </a:r>
            <a:r>
              <a:rPr lang="el-GR" sz="2000" dirty="0" smtClean="0"/>
              <a:t>διαπερατότητας (</a:t>
            </a:r>
            <a:r>
              <a:rPr lang="en-US" sz="2000" dirty="0" smtClean="0"/>
              <a:t>optical profilometry)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325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20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Τοποθετείται </a:t>
            </a:r>
            <a:r>
              <a:rPr lang="el-GR" dirty="0"/>
              <a:t>μπλε σιλικόνη στην εξεταζόμενη περιοχή και κατασκευάζεται αρνητικό αντίγραφο-εκμαγείο της περιοχής. Η συγκεκριμένη σιλικόνη είναι έτσι κατασκευασμένη ώστε να γεμίζει και τα μικρότερα βάθη του δέρματος και να τα αναπαράγει λεπτομερώς. </a:t>
            </a:r>
          </a:p>
          <a:p>
            <a:r>
              <a:rPr lang="el-GR" dirty="0"/>
              <a:t>Τοποθετείται το αντίγραφο σε συσκευή που φέρει πηγή εκπομπής μονοχρωματικής δέσμης φωτός. Η ένταση του φωτός που εξέρχεται από το αντίγραφο εξαρτάται σύμφωνα με το νόμο </a:t>
            </a:r>
            <a:r>
              <a:rPr lang="en-US" dirty="0"/>
              <a:t>Lambert</a:t>
            </a:r>
            <a:r>
              <a:rPr lang="el-GR" dirty="0"/>
              <a:t>-</a:t>
            </a:r>
            <a:r>
              <a:rPr lang="en-US" dirty="0"/>
              <a:t>Beer</a:t>
            </a:r>
            <a:r>
              <a:rPr lang="el-GR" dirty="0"/>
              <a:t> (Εξίσωση1.1) από την ένταση του προσπίπτοντος φωτός, το πάχος του υλικού του αντιγράφου (</a:t>
            </a:r>
            <a:r>
              <a:rPr lang="en-US" dirty="0"/>
              <a:t>d</a:t>
            </a:r>
            <a:r>
              <a:rPr lang="el-GR" dirty="0"/>
              <a:t>) και τη σταθερά υλικού </a:t>
            </a:r>
            <a:r>
              <a:rPr lang="en-US" dirty="0"/>
              <a:t>k</a:t>
            </a:r>
            <a:r>
              <a:rPr lang="el-GR" dirty="0"/>
              <a:t>. 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Αρχή της μεθόδου </a:t>
            </a:r>
            <a:r>
              <a:rPr lang="el-GR" sz="3000" b="0" dirty="0" smtClean="0"/>
              <a:t>1/</a:t>
            </a:r>
            <a:r>
              <a:rPr lang="en-US" sz="3000" b="0" dirty="0" smtClean="0"/>
              <a:t>3</a:t>
            </a:r>
            <a:endParaRPr lang="el-GR" sz="30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09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0013" indent="0" algn="ctr">
              <a:spcBef>
                <a:spcPts val="3000"/>
              </a:spcBef>
              <a:buNone/>
            </a:pPr>
            <a:r>
              <a:rPr lang="el-GR" sz="2800" b="1" dirty="0" smtClean="0"/>
              <a:t>Φ</a:t>
            </a:r>
            <a:r>
              <a:rPr lang="de-DE" sz="2800" b="1" baseline="-25000" dirty="0"/>
              <a:t>ex</a:t>
            </a:r>
            <a:r>
              <a:rPr lang="el-GR" sz="2800" b="1" dirty="0"/>
              <a:t>=Φ</a:t>
            </a:r>
            <a:r>
              <a:rPr lang="de-DE" sz="2800" b="1" baseline="-25000" dirty="0"/>
              <a:t>in</a:t>
            </a:r>
            <a:r>
              <a:rPr lang="el-GR" sz="2800" b="1" dirty="0"/>
              <a:t>.</a:t>
            </a:r>
            <a:r>
              <a:rPr lang="de-DE" sz="2800" b="1" dirty="0"/>
              <a:t>e</a:t>
            </a:r>
            <a:r>
              <a:rPr lang="el-GR" sz="2800" b="1" baseline="30000" dirty="0"/>
              <a:t>–</a:t>
            </a:r>
            <a:r>
              <a:rPr lang="de-DE" sz="2800" b="1" baseline="30000" dirty="0" err="1"/>
              <a:t>kd</a:t>
            </a:r>
            <a:r>
              <a:rPr lang="el-GR" sz="2800" b="1" dirty="0"/>
              <a:t> </a:t>
            </a:r>
            <a:r>
              <a:rPr lang="el-GR" dirty="0" smtClean="0"/>
              <a:t>	</a:t>
            </a:r>
            <a:r>
              <a:rPr lang="el-GR" sz="1800" dirty="0" smtClean="0"/>
              <a:t>(</a:t>
            </a:r>
            <a:r>
              <a:rPr lang="el-GR" sz="1800" dirty="0"/>
              <a:t>1.1)</a:t>
            </a:r>
          </a:p>
          <a:p>
            <a:r>
              <a:rPr lang="el-GR" dirty="0"/>
              <a:t>Φ</a:t>
            </a:r>
            <a:r>
              <a:rPr lang="de-DE" baseline="-25000" dirty="0"/>
              <a:t>ex </a:t>
            </a:r>
            <a:r>
              <a:rPr lang="el-GR" dirty="0"/>
              <a:t>=</a:t>
            </a:r>
            <a:r>
              <a:rPr lang="el-GR" baseline="-25000" dirty="0"/>
              <a:t> </a:t>
            </a:r>
            <a:r>
              <a:rPr lang="el-GR" dirty="0"/>
              <a:t>Ένταση</a:t>
            </a:r>
            <a:r>
              <a:rPr lang="el-GR" baseline="-25000" dirty="0"/>
              <a:t> </a:t>
            </a:r>
            <a:r>
              <a:rPr lang="el-GR" dirty="0"/>
              <a:t>εξερχόμενης ακτινοβολίας</a:t>
            </a:r>
          </a:p>
          <a:p>
            <a:r>
              <a:rPr lang="el-GR" dirty="0"/>
              <a:t>Φ</a:t>
            </a:r>
            <a:r>
              <a:rPr lang="de-DE" baseline="-25000" dirty="0"/>
              <a:t>in </a:t>
            </a:r>
            <a:r>
              <a:rPr lang="el-GR" dirty="0"/>
              <a:t>=</a:t>
            </a:r>
            <a:r>
              <a:rPr lang="el-GR" baseline="-25000" dirty="0"/>
              <a:t> </a:t>
            </a:r>
            <a:r>
              <a:rPr lang="el-GR" dirty="0"/>
              <a:t>Ένταση προσπίπτουσας ακτινοβολίας</a:t>
            </a:r>
          </a:p>
          <a:p>
            <a:r>
              <a:rPr lang="en-US" dirty="0"/>
              <a:t>d</a:t>
            </a:r>
            <a:r>
              <a:rPr lang="el-GR" dirty="0"/>
              <a:t> = Πάχος υλικού</a:t>
            </a:r>
          </a:p>
          <a:p>
            <a:r>
              <a:rPr lang="en-US" dirty="0"/>
              <a:t>k</a:t>
            </a:r>
            <a:r>
              <a:rPr lang="el-GR" dirty="0"/>
              <a:t> = Σταθερά </a:t>
            </a:r>
            <a:r>
              <a:rPr lang="el-GR" dirty="0" smtClean="0"/>
              <a:t>υλικού</a:t>
            </a:r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Αρχή της μεθόδου </a:t>
            </a:r>
            <a:r>
              <a:rPr lang="el-GR" sz="3000" b="0" dirty="0" smtClean="0"/>
              <a:t>2/</a:t>
            </a:r>
            <a:r>
              <a:rPr lang="en-US" sz="3000" b="0" dirty="0" smtClean="0"/>
              <a:t>3</a:t>
            </a:r>
            <a:endParaRPr lang="el-GR" sz="30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94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Αρχή της μεθόδου </a:t>
            </a:r>
            <a:r>
              <a:rPr lang="en-US" sz="3000" b="0" dirty="0" smtClean="0"/>
              <a:t>3</a:t>
            </a:r>
            <a:r>
              <a:rPr lang="el-GR" sz="3000" b="0" dirty="0" smtClean="0"/>
              <a:t>/</a:t>
            </a:r>
            <a:r>
              <a:rPr lang="en-US" sz="3000" b="0" dirty="0"/>
              <a:t>3</a:t>
            </a:r>
            <a:endParaRPr lang="el-GR" dirty="0"/>
          </a:p>
        </p:txBody>
      </p:sp>
      <p:pic>
        <p:nvPicPr>
          <p:cNvPr id="5" name="Picture 2" descr="http://www.enjoy.cz/img/obrazky/skin-visiome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233" y="1626164"/>
            <a:ext cx="6009534" cy="48271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2286000" y="650562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enjoy.cz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542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 </a:t>
            </a:r>
            <a:r>
              <a:rPr lang="el-GR" dirty="0"/>
              <a:t>χώρος πρέπει να είναι κλιματιζόμενος για να εξασφαλισθούν σταθερές περιβαλλοντικές συνθήκες. </a:t>
            </a:r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/>
              <a:t>θερμοκρασία και η σχετική υγρασία πρέπει να είναι 20</a:t>
            </a:r>
            <a:r>
              <a:rPr lang="en-US" baseline="30000" dirty="0"/>
              <a:t>o</a:t>
            </a:r>
            <a:r>
              <a:rPr lang="en-US" dirty="0"/>
              <a:t>C</a:t>
            </a:r>
            <a:r>
              <a:rPr lang="el-GR" dirty="0"/>
              <a:t> και </a:t>
            </a:r>
            <a:r>
              <a:rPr lang="el-GR" dirty="0" smtClean="0"/>
              <a:t>40-60%, </a:t>
            </a:r>
            <a:r>
              <a:rPr lang="el-GR" dirty="0"/>
              <a:t>αντίστοιχα. </a:t>
            </a: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Προετοιμασία του χώρου μέτρησης</a:t>
            </a:r>
            <a:endParaRPr lang="el-GR" sz="36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02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Για </a:t>
            </a:r>
            <a:r>
              <a:rPr lang="el-GR" dirty="0"/>
              <a:t>να χρησιμοποιηθεί η μέθοδος αποτελεσματικά και να βοηθήσει στην αντικειμενική αποτίμηση της δράσης αντιρυτιδικού προϊόντος θα πρέπει να ακολουθούνται αυστηρά οι οδηγίες χαλάρωσης της μετρούμενης περιοχής κατά τη λήψη των αντιγράφων.  </a:t>
            </a:r>
            <a:endParaRPr lang="el-GR" dirty="0" smtClean="0"/>
          </a:p>
          <a:p>
            <a:r>
              <a:rPr lang="el-GR" dirty="0" smtClean="0"/>
              <a:t>Ειδικά </a:t>
            </a:r>
            <a:r>
              <a:rPr lang="el-GR" dirty="0"/>
              <a:t>στο πρόσωπο οι μετρούμενες ρυτίδες μπορούν πολύ εύκολα να μεταβληθούν λόγω της ιδιαίτερης επίδρασης  της συναισθηματικής κατάστασης αλλά και στάσης ολόκληρου του σώματος στο μυϊκό τόνο και την κινητικότητα. </a:t>
            </a:r>
            <a:endParaRPr lang="el-GR" dirty="0" smtClean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sz="3600" b="1" dirty="0" smtClean="0"/>
              <a:t>Προετοιμασία του εθελοντή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16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Σε </a:t>
            </a:r>
            <a:r>
              <a:rPr lang="el-GR" dirty="0"/>
              <a:t>περίπτωση που ο εθελοντής υποφέρει από ιδιαίτερη φόρτιση, πονοκέφαλο ή πόνο σε άλλο σημείο του σώματος πρέπει η μέτρηση να μεταφερθεί </a:t>
            </a:r>
            <a:r>
              <a:rPr lang="el-GR" dirty="0" smtClean="0"/>
              <a:t>για </a:t>
            </a:r>
            <a:r>
              <a:rPr lang="el-GR" dirty="0"/>
              <a:t>άλλη ημέρα. </a:t>
            </a:r>
            <a:endParaRPr lang="el-GR" dirty="0" smtClean="0"/>
          </a:p>
          <a:p>
            <a:r>
              <a:rPr lang="el-GR" dirty="0" smtClean="0"/>
              <a:t>Επίσης </a:t>
            </a:r>
            <a:r>
              <a:rPr lang="el-GR" dirty="0"/>
              <a:t>το αντίγραφο δεν πρέπει να λαμβάνεται πριν την πάροδο 15 λεπτών από την τοποθέτηση του εθελοντή στην χαλαρή στάση που πρόκειται να γίνει η μέτρηση. Τ</a:t>
            </a:r>
            <a:r>
              <a:rPr lang="el-GR" dirty="0" smtClean="0"/>
              <a:t>οποθετείται </a:t>
            </a:r>
            <a:r>
              <a:rPr lang="el-GR" dirty="0"/>
              <a:t>ο εθελοντής σε πολυθρόνα και όχι ξαπλωμένος σε κρεβάτι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sz="3600" b="1" dirty="0" smtClean="0"/>
              <a:t>Προετοιμασία του εθελοντή </a:t>
            </a:r>
            <a:r>
              <a:rPr lang="el-GR" sz="3000" b="0" dirty="0"/>
              <a:t>2</a:t>
            </a:r>
            <a:r>
              <a:rPr lang="el-GR" sz="3000" b="0" dirty="0" smtClean="0"/>
              <a:t>/2</a:t>
            </a:r>
            <a:endParaRPr lang="el-GR" sz="30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04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spcBef>
                <a:spcPts val="2400"/>
              </a:spcBef>
            </a:pPr>
            <a:r>
              <a:rPr lang="en-US" dirty="0" smtClean="0"/>
              <a:t>Skin </a:t>
            </a:r>
            <a:r>
              <a:rPr lang="en-US" dirty="0"/>
              <a:t>Visiometer SW600 (Courage and Khazaka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l-GR" dirty="0"/>
          </a:p>
          <a:p>
            <a:pPr lvl="0">
              <a:spcBef>
                <a:spcPts val="2400"/>
              </a:spcBef>
            </a:pPr>
            <a:r>
              <a:rPr lang="el-GR" dirty="0"/>
              <a:t>Ηλεκτρονικός υπολογιστής με </a:t>
            </a:r>
            <a:r>
              <a:rPr lang="el-GR" dirty="0" smtClean="0"/>
              <a:t>οθόνη.</a:t>
            </a:r>
            <a:endParaRPr lang="el-GR" dirty="0"/>
          </a:p>
          <a:p>
            <a:pPr lvl="0">
              <a:spcBef>
                <a:spcPts val="2400"/>
              </a:spcBef>
            </a:pPr>
            <a:r>
              <a:rPr lang="el-GR" dirty="0"/>
              <a:t>Λογισμικό </a:t>
            </a:r>
            <a:r>
              <a:rPr lang="en-US" dirty="0"/>
              <a:t>Skin Visiometer SW</a:t>
            </a:r>
            <a:r>
              <a:rPr lang="el-GR" dirty="0" smtClean="0"/>
              <a:t>600.</a:t>
            </a:r>
            <a:endParaRPr lang="el-GR" dirty="0"/>
          </a:p>
          <a:p>
            <a:pPr lvl="0">
              <a:spcBef>
                <a:spcPts val="2400"/>
              </a:spcBef>
            </a:pPr>
            <a:r>
              <a:rPr lang="el-GR" dirty="0"/>
              <a:t>Αντλία </a:t>
            </a:r>
            <a:r>
              <a:rPr lang="el-GR" dirty="0" smtClean="0"/>
              <a:t>κενού.</a:t>
            </a:r>
            <a:endParaRPr lang="el-GR" dirty="0"/>
          </a:p>
          <a:p>
            <a:pPr lvl="0">
              <a:spcBef>
                <a:spcPts val="2400"/>
              </a:spcBef>
            </a:pPr>
            <a:r>
              <a:rPr lang="el-GR" dirty="0"/>
              <a:t>Συσκευή εκπομπής μονοχρωματικής </a:t>
            </a:r>
            <a:r>
              <a:rPr lang="el-GR" dirty="0" smtClean="0"/>
              <a:t>ακτινοβολίας.</a:t>
            </a:r>
            <a:endParaRPr lang="el-GR" dirty="0"/>
          </a:p>
          <a:p>
            <a:pPr lvl="0">
              <a:spcBef>
                <a:spcPts val="2400"/>
              </a:spcBef>
            </a:pPr>
            <a:r>
              <a:rPr lang="el-GR" dirty="0"/>
              <a:t>Μπλε σιλικόνη (φιαλίδιο Β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Όργανα και συσκευές – Αναλώσιμα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95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spcBef>
                <a:spcPts val="2400"/>
              </a:spcBef>
            </a:pPr>
            <a:r>
              <a:rPr lang="el-GR" dirty="0" smtClean="0"/>
              <a:t>Υγρό </a:t>
            </a:r>
            <a:r>
              <a:rPr lang="el-GR" dirty="0"/>
              <a:t>πολυμερισμού (φιαλίδιο </a:t>
            </a:r>
            <a:r>
              <a:rPr lang="en-US" dirty="0"/>
              <a:t>C</a:t>
            </a:r>
            <a:r>
              <a:rPr lang="el-GR" dirty="0" smtClean="0"/>
              <a:t>).</a:t>
            </a:r>
            <a:endParaRPr lang="el-GR" dirty="0"/>
          </a:p>
          <a:p>
            <a:pPr lvl="0">
              <a:spcBef>
                <a:spcPts val="2400"/>
              </a:spcBef>
            </a:pPr>
            <a:r>
              <a:rPr lang="el-GR" dirty="0"/>
              <a:t>Πλαστικές </a:t>
            </a:r>
            <a:r>
              <a:rPr lang="el-GR" dirty="0" smtClean="0"/>
              <a:t>σπάτουλες.</a:t>
            </a:r>
            <a:endParaRPr lang="el-GR" dirty="0"/>
          </a:p>
          <a:p>
            <a:pPr lvl="0">
              <a:spcBef>
                <a:spcPts val="2400"/>
              </a:spcBef>
            </a:pPr>
            <a:r>
              <a:rPr lang="el-GR" dirty="0"/>
              <a:t>Πλαστικά φιαλίδια </a:t>
            </a:r>
            <a:r>
              <a:rPr lang="el-GR" dirty="0" smtClean="0"/>
              <a:t>ανάδευσης.</a:t>
            </a:r>
            <a:endParaRPr lang="el-GR" dirty="0"/>
          </a:p>
          <a:p>
            <a:pPr lvl="0">
              <a:spcBef>
                <a:spcPts val="2400"/>
              </a:spcBef>
            </a:pPr>
            <a:r>
              <a:rPr lang="el-GR" dirty="0"/>
              <a:t>Χαρτονένια </a:t>
            </a:r>
            <a:r>
              <a:rPr lang="el-GR" dirty="0" smtClean="0"/>
              <a:t>περιγράμματα</a:t>
            </a:r>
            <a:r>
              <a:rPr lang="en-US" dirty="0" smtClean="0"/>
              <a:t> </a:t>
            </a:r>
            <a:r>
              <a:rPr lang="el-GR" dirty="0" smtClean="0"/>
              <a:t>με οπή.</a:t>
            </a:r>
            <a:endParaRPr lang="el-GR" dirty="0"/>
          </a:p>
          <a:p>
            <a:pPr lvl="0">
              <a:spcBef>
                <a:spcPts val="2400"/>
              </a:spcBef>
            </a:pPr>
            <a:r>
              <a:rPr lang="el-GR" dirty="0"/>
              <a:t>Διαφανή πλαστικά  </a:t>
            </a:r>
            <a:r>
              <a:rPr lang="el-GR" dirty="0" smtClean="0"/>
              <a:t>επιθέματα.</a:t>
            </a:r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Όργανα και συσκευές – Αναλώσιμα </a:t>
            </a:r>
            <a:r>
              <a:rPr lang="el-GR" sz="3000" b="0" dirty="0"/>
              <a:t>2</a:t>
            </a:r>
            <a:r>
              <a:rPr lang="el-GR" sz="3000" b="0" dirty="0" smtClean="0"/>
              <a:t>/2</a:t>
            </a:r>
            <a:endParaRPr lang="el-GR" sz="30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55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1_temlate1">
  <a:themeElements>
    <a:clrScheme name="Προσαρμοσμένο 2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late1">
  <a:themeElements>
    <a:clrScheme name="Προσαρμοσμένο 18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lat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temlate1</Template>
  <TotalTime>58</TotalTime>
  <Words>1170</Words>
  <Application>Microsoft Office PowerPoint</Application>
  <PresentationFormat>Προβολή στην οθόνη (4:3)</PresentationFormat>
  <Paragraphs>160</Paragraphs>
  <Slides>19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19</vt:i4>
      </vt:variant>
    </vt:vector>
  </HeadingPairs>
  <TitlesOfParts>
    <vt:vector size="23" baseType="lpstr">
      <vt:lpstr>1_temlate1</vt:lpstr>
      <vt:lpstr>temlate1</vt:lpstr>
      <vt:lpstr>2_temlate1</vt:lpstr>
      <vt:lpstr>OC_template_updated</vt:lpstr>
      <vt:lpstr>Ειδική Κοσμητολογία (Ε)</vt:lpstr>
      <vt:lpstr>Αρχή της μεθόδου 1/3</vt:lpstr>
      <vt:lpstr>Αρχή της μεθόδου 2/3</vt:lpstr>
      <vt:lpstr>Αρχή της μεθόδου 3/3</vt:lpstr>
      <vt:lpstr>Προετοιμασία του χώρου μέτρησης</vt:lpstr>
      <vt:lpstr>Προετοιμασία του εθελοντή 1/2</vt:lpstr>
      <vt:lpstr>Προετοιμασία του εθελοντή 2/2</vt:lpstr>
      <vt:lpstr>Όργανα και συσκευές – Αναλώσιμα 1/2</vt:lpstr>
      <vt:lpstr>Όργανα και συσκευές – Αναλώσιμα 2/2</vt:lpstr>
      <vt:lpstr>Λήψη του αντιγράφου 1/2</vt:lpstr>
      <vt:lpstr>Λήψη του αντιγράφου 2/2</vt:lpstr>
      <vt:lpstr>Αποτελέσματα - Παρατηρήσεις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Ειδική Κοσμητολογία - Ε</dc:title>
  <dc:creator>opencourses@teiath.gr</dc:creator>
  <cp:lastModifiedBy>natasakar new</cp:lastModifiedBy>
  <cp:revision>13</cp:revision>
  <dcterms:created xsi:type="dcterms:W3CDTF">2015-02-05T07:00:29Z</dcterms:created>
  <dcterms:modified xsi:type="dcterms:W3CDTF">2015-04-15T12:04:34Z</dcterms:modified>
</cp:coreProperties>
</file>