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131"/>
  </p:notesMasterIdLst>
  <p:handoutMasterIdLst>
    <p:handoutMasterId r:id="rId132"/>
  </p:handoutMasterIdLst>
  <p:sldIdLst>
    <p:sldId id="256"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390"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91" r:id="rId117"/>
    <p:sldId id="392" r:id="rId118"/>
    <p:sldId id="385" r:id="rId119"/>
    <p:sldId id="386" r:id="rId120"/>
    <p:sldId id="387" r:id="rId121"/>
    <p:sldId id="388" r:id="rId122"/>
    <p:sldId id="389" r:id="rId123"/>
    <p:sldId id="257" r:id="rId124"/>
    <p:sldId id="262" r:id="rId125"/>
    <p:sldId id="264" r:id="rId126"/>
    <p:sldId id="269" r:id="rId127"/>
    <p:sldId id="270" r:id="rId128"/>
    <p:sldId id="266" r:id="rId129"/>
    <p:sldId id="261" r:id="rId130"/>
  </p:sldIdLst>
  <p:sldSz cx="9144000" cy="6858000" type="screen4x3"/>
  <p:notesSz cx="7104063" cy="10234613"/>
  <p:custDataLst>
    <p:tags r:id="rId13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6/5/2015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6/5/2015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121</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122</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123</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124</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126</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127</a:t>
            </a:fld>
            <a:endParaRPr lang="el-GR" dirty="0"/>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0"/>
            <a:ext cx="8229600" cy="4525963"/>
          </a:xfrm>
        </p:spPr>
        <p:txBody>
          <a:bodyPr/>
          <a:lstStyle/>
          <a:p>
            <a:endParaRPr lang="el-GR" dirty="0"/>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l-GR" altLang="el-GR" dirty="0"/>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l-GR" altLang="el-GR" dirty="0"/>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B211BF70-7D97-42BA-83CC-A4DB0237A283}" type="slidenum">
              <a:rPr lang="el-GR" altLang="el-GR"/>
              <a:pPr/>
              <a:t>‹#›</a:t>
            </a:fld>
            <a:endParaRPr lang="el-GR" altLang="el-GR" dirty="0"/>
          </a:p>
        </p:txBody>
      </p:sp>
    </p:spTree>
    <p:extLst>
      <p:ext uri="{BB962C8B-B14F-4D97-AF65-F5344CB8AC3E}">
        <p14:creationId xmlns:p14="http://schemas.microsoft.com/office/powerpoint/2010/main" val="760340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405877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087519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419397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439242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378971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6021857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363556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chemeClr val="accent5">
              <a:lumMod val="50000"/>
            </a:schemeClr>
          </a:solidFill>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323528" y="1196752"/>
            <a:ext cx="8496944" cy="5040560"/>
          </a:xfrm>
        </p:spPr>
        <p:txBody>
          <a:bodyPr>
            <a:normAutofit/>
          </a:bodyPr>
          <a:lstStyle>
            <a:lvl1pPr>
              <a:lnSpc>
                <a:spcPct val="112000"/>
              </a:lnSpc>
              <a:spcBef>
                <a:spcPts val="1200"/>
              </a:spcBef>
              <a:defRPr sz="2400"/>
            </a:lvl1pPr>
            <a:lvl2pPr marL="742950" indent="-382588">
              <a:lnSpc>
                <a:spcPct val="112000"/>
              </a:lnSpc>
              <a:spcBef>
                <a:spcPts val="1200"/>
              </a:spcBef>
              <a:buFont typeface="Courier New" panose="02070309020205020404" pitchFamily="49" charset="0"/>
              <a:buChar char="o"/>
              <a:defRPr sz="2400"/>
            </a:lvl2pPr>
            <a:lvl3pPr>
              <a:defRPr sz="2400"/>
            </a:lvl3pPr>
            <a:lvl4pPr>
              <a:defRPr sz="2400"/>
            </a:lvl4pPr>
            <a:lvl5pPr>
              <a:defRPr sz="2400"/>
            </a:lvl5pPr>
          </a:lstStyle>
          <a:p>
            <a:pPr lvl="0"/>
            <a:r>
              <a:rPr lang="el-GR" smtClean="0"/>
              <a:t>Στυλ υποδείγματος κειμένου</a:t>
            </a:r>
          </a:p>
          <a:p>
            <a:pPr lvl="1"/>
            <a:r>
              <a:rPr lang="el-GR" smtClean="0"/>
              <a:t>Δεύτερου επιπέδου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71660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157441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96752"/>
          </a:xfrm>
          <a:solidFill>
            <a:schemeClr val="accent5">
              <a:lumMod val="50000"/>
            </a:schemeClr>
          </a:solidFill>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p>
            <a:pPr>
              <a:defRPr/>
            </a:pPr>
            <a:endParaRPr lang="el-GR" dirty="0"/>
          </a:p>
        </p:txBody>
      </p:sp>
      <p:sp>
        <p:nvSpPr>
          <p:cNvPr id="4" name="Θέση υποσέλιδου 3"/>
          <p:cNvSpPr>
            <a:spLocks noGrp="1"/>
          </p:cNvSpPr>
          <p:nvPr>
            <p:ph type="ftr" sz="quarter" idx="11"/>
          </p:nvPr>
        </p:nvSpPr>
        <p:spPr/>
        <p:txBody>
          <a:bodyPr/>
          <a:lstStyle/>
          <a:p>
            <a:pPr>
              <a:defRPr/>
            </a:pPr>
            <a:endParaRPr lang="el-GR" dirty="0"/>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
        <p:nvSpPr>
          <p:cNvPr id="6" name="Content Placeholder 2"/>
          <p:cNvSpPr>
            <a:spLocks noGrp="1"/>
          </p:cNvSpPr>
          <p:nvPr>
            <p:ph idx="1"/>
          </p:nvPr>
        </p:nvSpPr>
        <p:spPr>
          <a:xfrm>
            <a:off x="251520" y="1412776"/>
            <a:ext cx="8640960" cy="4968552"/>
          </a:xfrm>
        </p:spPr>
        <p:txBody>
          <a:bodyPr>
            <a:normAutofit/>
          </a:bodyPr>
          <a:lstStyle>
            <a:lvl1pPr>
              <a:lnSpc>
                <a:spcPct val="112000"/>
              </a:lnSpc>
              <a:spcBef>
                <a:spcPts val="1200"/>
              </a:spcBef>
              <a:defRPr sz="2400"/>
            </a:lvl1pPr>
            <a:lvl2pPr marL="742950" indent="-382588">
              <a:lnSpc>
                <a:spcPct val="112000"/>
              </a:lnSpc>
              <a:spcBef>
                <a:spcPts val="1200"/>
              </a:spcBef>
              <a:buFont typeface="Courier New" panose="02070309020205020404" pitchFamily="49" charset="0"/>
              <a:buChar char="o"/>
              <a:defRPr sz="2400"/>
            </a:lvl2pPr>
            <a:lvl3pPr>
              <a:defRPr sz="2400"/>
            </a:lvl3pPr>
            <a:lvl4pPr>
              <a:defRPr sz="2400"/>
            </a:lvl4pPr>
            <a:lvl5pPr>
              <a:defRPr sz="2400"/>
            </a:lvl5pPr>
          </a:lstStyle>
          <a:p>
            <a:pPr lvl="0"/>
            <a:r>
              <a:rPr lang="el-GR" smtClean="0"/>
              <a:t>Στυλ υποδείγματος κειμένου</a:t>
            </a:r>
          </a:p>
          <a:p>
            <a:pPr lvl="1"/>
            <a:r>
              <a:rPr lang="el-GR" smtClean="0"/>
              <a:t>Δεύτερου επιπέδου</a:t>
            </a:r>
          </a:p>
        </p:txBody>
      </p:sp>
    </p:spTree>
    <p:extLst>
      <p:ext uri="{BB962C8B-B14F-4D97-AF65-F5344CB8AC3E}">
        <p14:creationId xmlns:p14="http://schemas.microsoft.com/office/powerpoint/2010/main" val="15388705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7"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708" r:id="rId12"/>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1382911"/>
            <a:ext cx="9144000" cy="1470025"/>
          </a:xfrm>
        </p:spPr>
        <p:txBody>
          <a:bodyPr>
            <a:normAutofit/>
          </a:bodyPr>
          <a:lstStyle/>
          <a:p>
            <a:pPr lvl="1" algn="ctr"/>
            <a:r>
              <a:rPr lang="el-GR" sz="3600" b="1" dirty="0" smtClean="0">
                <a:solidFill>
                  <a:schemeClr val="tx1"/>
                </a:solidFill>
                <a:latin typeface="+mn-lt"/>
              </a:rPr>
              <a:t>Τεχνολογία και ποιότητα Λιπών-Ελαιών (Θ)</a:t>
            </a:r>
            <a:endParaRPr lang="el-GR" sz="3600" b="1" dirty="0">
              <a:solidFill>
                <a:schemeClr val="tx1"/>
              </a:solidFill>
              <a:latin typeface="+mn-lt"/>
            </a:endParaRPr>
          </a:p>
        </p:txBody>
      </p:sp>
      <p:sp>
        <p:nvSpPr>
          <p:cNvPr id="3" name="Υπότιτλος 2"/>
          <p:cNvSpPr>
            <a:spLocks noGrp="1"/>
          </p:cNvSpPr>
          <p:nvPr>
            <p:ph type="subTitle" idx="1"/>
          </p:nvPr>
        </p:nvSpPr>
        <p:spPr>
          <a:xfrm>
            <a:off x="0" y="2996952"/>
            <a:ext cx="9144000" cy="1852191"/>
          </a:xfrm>
        </p:spPr>
        <p:txBody>
          <a:bodyPr>
            <a:normAutofit/>
          </a:bodyPr>
          <a:lstStyle/>
          <a:p>
            <a:pPr>
              <a:spcBef>
                <a:spcPts val="0"/>
              </a:spcBef>
              <a:spcAft>
                <a:spcPts val="1800"/>
              </a:spcAft>
            </a:pPr>
            <a:r>
              <a:rPr lang="el-GR" sz="2600" b="1" dirty="0" smtClean="0"/>
              <a:t>Ενότητα 4</a:t>
            </a:r>
            <a:r>
              <a:rPr lang="el-GR" sz="2600" dirty="0" smtClean="0"/>
              <a:t>:</a:t>
            </a:r>
            <a:r>
              <a:rPr lang="en-US" sz="2600" dirty="0" smtClean="0"/>
              <a:t> </a:t>
            </a:r>
            <a:r>
              <a:rPr lang="el-GR" sz="2600" dirty="0" smtClean="0"/>
              <a:t>Το ελαιόλαδο</a:t>
            </a:r>
            <a:endParaRPr lang="en-US" sz="2600" dirty="0" smtClean="0"/>
          </a:p>
          <a:p>
            <a:pPr>
              <a:spcBef>
                <a:spcPts val="0"/>
              </a:spcBef>
            </a:pPr>
            <a:r>
              <a:rPr lang="el-GR" sz="2200" dirty="0" smtClean="0"/>
              <a:t>Ιωάννης Τσάκνης, Καθηγητής</a:t>
            </a:r>
          </a:p>
          <a:p>
            <a:pPr>
              <a:spcBef>
                <a:spcPts val="0"/>
              </a:spcBef>
            </a:pPr>
            <a:r>
              <a:rPr lang="el-GR" sz="2200" dirty="0" smtClean="0"/>
              <a:t>Τμήμα Τεχνολογίας Τροφίμων</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Ακατέργαστο πυρηνέλαιο</a:t>
            </a:r>
          </a:p>
        </p:txBody>
      </p:sp>
      <p:sp>
        <p:nvSpPr>
          <p:cNvPr id="4" name="Θέση αριθμού διαφάνειας 5"/>
          <p:cNvSpPr>
            <a:spLocks noGrp="1"/>
          </p:cNvSpPr>
          <p:nvPr>
            <p:ph type="sldNum" sz="quarter" idx="12"/>
          </p:nvPr>
        </p:nvSpPr>
        <p:spPr/>
        <p:txBody>
          <a:bodyPr/>
          <a:lstStyle/>
          <a:p>
            <a:fld id="{52868355-8C85-4621-9064-90C217113336}" type="slidenum">
              <a:rPr lang="el-GR" altLang="el-GR"/>
              <a:pPr/>
              <a:t>9</a:t>
            </a:fld>
            <a:endParaRPr lang="el-GR" altLang="el-GR" dirty="0"/>
          </a:p>
        </p:txBody>
      </p:sp>
      <p:sp>
        <p:nvSpPr>
          <p:cNvPr id="3" name="Θέση περιεχομένου 2"/>
          <p:cNvSpPr>
            <a:spLocks noGrp="1"/>
          </p:cNvSpPr>
          <p:nvPr>
            <p:ph idx="1"/>
          </p:nvPr>
        </p:nvSpPr>
        <p:spPr/>
        <p:txBody>
          <a:bodyPr/>
          <a:lstStyle/>
          <a:p>
            <a:r>
              <a:rPr lang="el-GR" altLang="el-GR" b="1" dirty="0"/>
              <a:t>Ακατέργαστο πυρηνέλαιο: </a:t>
            </a:r>
            <a:r>
              <a:rPr lang="el-GR" altLang="el-GR" dirty="0"/>
              <a:t>Έλαιο που λαμβάνεται από τους πυρήνες της ελιάς κατόπιν επεξεργασίας με διαλύτες ή με φυσικά μέσα ή έλαιο που αντιστοιχεί, με εξαίρεση ορισμένα ιδιαίτερα χαρακτηριστικά, σε ελαιόλαδο λαμπάντε· εξαιρούνται τα έλαια που λαμβάνονται με </a:t>
            </a:r>
            <a:r>
              <a:rPr lang="el-GR" altLang="el-GR" b="1" dirty="0"/>
              <a:t>διεργασίες επανεστεροποίησης και κάθε πρόσμειξης με έλαια άλλης φύσης </a:t>
            </a:r>
            <a:r>
              <a:rPr lang="el-GR" altLang="el-GR" dirty="0"/>
              <a:t>και των οποίων τα άλλα ιδιαίτερα χαρακτηριστικά είναι σύμφωνα με </a:t>
            </a:r>
            <a:r>
              <a:rPr lang="el-GR" altLang="el-GR" dirty="0" smtClean="0"/>
              <a:t>τα προβλεπόμενα </a:t>
            </a:r>
            <a:r>
              <a:rPr lang="el-GR" altLang="el-GR" dirty="0"/>
              <a:t>για την κατηγορία αυτή</a:t>
            </a:r>
            <a:r>
              <a:rPr lang="el-GR" altLang="el-GR" dirty="0" smtClean="0"/>
              <a:t>.</a:t>
            </a:r>
            <a:endParaRPr lang="el-GR" altLang="el-GR" dirty="0"/>
          </a:p>
        </p:txBody>
      </p:sp>
    </p:spTree>
    <p:extLst>
      <p:ext uri="{BB962C8B-B14F-4D97-AF65-F5344CB8AC3E}">
        <p14:creationId xmlns:p14="http://schemas.microsoft.com/office/powerpoint/2010/main" val="23536398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Παράγοντες εξαγωγής </a:t>
            </a:r>
            <a:r>
              <a:rPr lang="el-GR" dirty="0"/>
              <a:t>του ελαιολάδου κατά την εφαρμογή της υδραυλικής πίεσης</a:t>
            </a:r>
          </a:p>
        </p:txBody>
      </p:sp>
      <p:sp>
        <p:nvSpPr>
          <p:cNvPr id="4" name="Θέση αριθμού διαφάνειας 5"/>
          <p:cNvSpPr>
            <a:spLocks noGrp="1"/>
          </p:cNvSpPr>
          <p:nvPr>
            <p:ph type="sldNum" sz="quarter" idx="12"/>
          </p:nvPr>
        </p:nvSpPr>
        <p:spPr/>
        <p:txBody>
          <a:bodyPr/>
          <a:lstStyle/>
          <a:p>
            <a:fld id="{3ABE756E-6395-4D6C-8E51-CD106CA5975C}" type="slidenum">
              <a:rPr lang="el-GR" altLang="el-GR"/>
              <a:pPr/>
              <a:t>99</a:t>
            </a:fld>
            <a:endParaRPr lang="el-GR" altLang="el-GR" dirty="0"/>
          </a:p>
        </p:txBody>
      </p:sp>
      <p:sp>
        <p:nvSpPr>
          <p:cNvPr id="3" name="Θέση περιεχομένου 2"/>
          <p:cNvSpPr>
            <a:spLocks noGrp="1"/>
          </p:cNvSpPr>
          <p:nvPr>
            <p:ph idx="1"/>
          </p:nvPr>
        </p:nvSpPr>
        <p:spPr>
          <a:xfrm>
            <a:off x="251520" y="1412776"/>
            <a:ext cx="8712968" cy="5328592"/>
          </a:xfrm>
        </p:spPr>
        <p:txBody>
          <a:bodyPr>
            <a:normAutofit/>
          </a:bodyPr>
          <a:lstStyle/>
          <a:p>
            <a:pPr>
              <a:lnSpc>
                <a:spcPct val="110000"/>
              </a:lnSpc>
            </a:pPr>
            <a:r>
              <a:rPr lang="el-GR" altLang="el-GR" sz="2300" dirty="0"/>
              <a:t>Οι παρακάτω παράγοντες επηρεάζουν την </a:t>
            </a:r>
            <a:r>
              <a:rPr lang="el-GR" altLang="el-GR" sz="2300" b="1" dirty="0"/>
              <a:t>εξαγωγή του ελαιολάδου</a:t>
            </a:r>
            <a:r>
              <a:rPr lang="el-GR" altLang="el-GR" sz="2300" dirty="0"/>
              <a:t> κατά την εφαρμογή της υδραυλικής πίεσης:</a:t>
            </a:r>
          </a:p>
          <a:p>
            <a:pPr lvl="1">
              <a:lnSpc>
                <a:spcPct val="110000"/>
              </a:lnSpc>
            </a:pPr>
            <a:r>
              <a:rPr lang="el-GR" altLang="el-GR" sz="2300" dirty="0"/>
              <a:t>Η </a:t>
            </a:r>
            <a:r>
              <a:rPr lang="el-GR" altLang="el-GR" sz="2300" b="1" dirty="0"/>
              <a:t>διηθητικότητα </a:t>
            </a:r>
            <a:r>
              <a:rPr lang="el-GR" altLang="el-GR" sz="2300" dirty="0"/>
              <a:t>που συνδέεται με την παρουσία των πυρήνων της ελιάς στην ελαιοζύμη,</a:t>
            </a:r>
          </a:p>
          <a:p>
            <a:pPr lvl="1">
              <a:lnSpc>
                <a:spcPct val="110000"/>
              </a:lnSpc>
            </a:pPr>
            <a:r>
              <a:rPr lang="el-GR" altLang="el-GR" sz="2300" dirty="0"/>
              <a:t>Ο </a:t>
            </a:r>
            <a:r>
              <a:rPr lang="el-GR" altLang="el-GR" sz="2300" b="1" dirty="0"/>
              <a:t>βαθμός διασποράς </a:t>
            </a:r>
            <a:r>
              <a:rPr lang="el-GR" altLang="el-GR" sz="2300" dirty="0"/>
              <a:t>των κολλοειδών συστατικών και η συγκέντρωση αυτών, που είναι συνέπεια της εφαρμοζόμενης πίεσης,</a:t>
            </a:r>
          </a:p>
          <a:p>
            <a:pPr lvl="1">
              <a:lnSpc>
                <a:spcPct val="110000"/>
              </a:lnSpc>
            </a:pPr>
            <a:r>
              <a:rPr lang="el-GR" altLang="el-GR" sz="2300" dirty="0"/>
              <a:t>Το περιεχόμενο </a:t>
            </a:r>
            <a:r>
              <a:rPr lang="el-GR" altLang="el-GR" sz="2300" b="1" dirty="0"/>
              <a:t>νερό</a:t>
            </a:r>
            <a:r>
              <a:rPr lang="el-GR" altLang="el-GR" sz="2300" dirty="0"/>
              <a:t>,</a:t>
            </a:r>
          </a:p>
          <a:p>
            <a:pPr lvl="1">
              <a:lnSpc>
                <a:spcPct val="110000"/>
              </a:lnSpc>
            </a:pPr>
            <a:r>
              <a:rPr lang="el-GR" altLang="el-GR" sz="2300" dirty="0"/>
              <a:t>Το </a:t>
            </a:r>
            <a:r>
              <a:rPr lang="el-GR" altLang="el-GR" sz="2300" b="1" dirty="0"/>
              <a:t>μέγεθος και το σχήμα </a:t>
            </a:r>
            <a:r>
              <a:rPr lang="el-GR" altLang="el-GR" sz="2300" dirty="0"/>
              <a:t>των τεμαχιδίων της σπασμένης ελιάς,</a:t>
            </a:r>
          </a:p>
          <a:p>
            <a:pPr lvl="1">
              <a:lnSpc>
                <a:spcPct val="110000"/>
              </a:lnSpc>
            </a:pPr>
            <a:r>
              <a:rPr lang="el-GR" altLang="el-GR" sz="2300" dirty="0"/>
              <a:t>Οι </a:t>
            </a:r>
            <a:r>
              <a:rPr lang="el-GR" altLang="el-GR" sz="2300" b="1" dirty="0"/>
              <a:t>φυσικές ιδιότητες </a:t>
            </a:r>
            <a:r>
              <a:rPr lang="el-GR" altLang="el-GR" sz="2300" dirty="0"/>
              <a:t>του ελαιολάδου,</a:t>
            </a:r>
          </a:p>
          <a:p>
            <a:pPr lvl="1">
              <a:lnSpc>
                <a:spcPct val="110000"/>
              </a:lnSpc>
            </a:pPr>
            <a:r>
              <a:rPr lang="el-GR" altLang="el-GR" sz="2300" dirty="0"/>
              <a:t>Η </a:t>
            </a:r>
            <a:r>
              <a:rPr lang="el-GR" altLang="el-GR" sz="2300" b="1" dirty="0"/>
              <a:t>θερμοκρασία</a:t>
            </a:r>
            <a:r>
              <a:rPr lang="el-GR" altLang="el-GR" sz="2300" dirty="0"/>
              <a:t>. </a:t>
            </a:r>
            <a:endParaRPr lang="el-GR" sz="2300" dirty="0"/>
          </a:p>
        </p:txBody>
      </p:sp>
    </p:spTree>
    <p:extLst>
      <p:ext uri="{BB962C8B-B14F-4D97-AF65-F5344CB8AC3E}">
        <p14:creationId xmlns:p14="http://schemas.microsoft.com/office/powerpoint/2010/main" val="31952920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497047CE-FDF7-4060-8B9F-D08DAC32BB1D}" type="slidenum">
              <a:rPr lang="el-GR" altLang="el-GR"/>
              <a:pPr/>
              <a:t>100</a:t>
            </a:fld>
            <a:endParaRPr lang="el-GR" altLang="el-GR" dirty="0"/>
          </a:p>
        </p:txBody>
      </p:sp>
      <p:pic>
        <p:nvPicPr>
          <p:cNvPr id="252932" name="Picture 4" descr="Diafaneia15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43964" y="1340768"/>
            <a:ext cx="7754062" cy="51125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dirty="0"/>
              <a:t>Φυγοκεντρικά ελαιουργεία</a:t>
            </a:r>
            <a:br>
              <a:rPr lang="el-GR" dirty="0"/>
            </a:br>
            <a:r>
              <a:rPr lang="el-GR" sz="3000" b="0" dirty="0"/>
              <a:t>(Στάδια επεξεργασίας της ελιάς)</a:t>
            </a:r>
          </a:p>
        </p:txBody>
      </p:sp>
    </p:spTree>
    <p:extLst>
      <p:ext uri="{BB962C8B-B14F-4D97-AF65-F5344CB8AC3E}">
        <p14:creationId xmlns:p14="http://schemas.microsoft.com/office/powerpoint/2010/main" val="10577635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Φυγοκεντρικά ελαιουργεία</a:t>
            </a:r>
          </a:p>
        </p:txBody>
      </p:sp>
      <p:sp>
        <p:nvSpPr>
          <p:cNvPr id="4" name="Θέση αριθμού διαφάνειας 5"/>
          <p:cNvSpPr>
            <a:spLocks noGrp="1"/>
          </p:cNvSpPr>
          <p:nvPr>
            <p:ph type="sldNum" sz="quarter" idx="12"/>
          </p:nvPr>
        </p:nvSpPr>
        <p:spPr/>
        <p:txBody>
          <a:bodyPr/>
          <a:lstStyle/>
          <a:p>
            <a:fld id="{FF03B14D-2613-46AA-B720-D2C3F67B4FE3}" type="slidenum">
              <a:rPr lang="el-GR" altLang="el-GR"/>
              <a:pPr/>
              <a:t>101</a:t>
            </a:fld>
            <a:endParaRPr lang="el-GR" altLang="el-GR" dirty="0"/>
          </a:p>
        </p:txBody>
      </p:sp>
      <p:sp>
        <p:nvSpPr>
          <p:cNvPr id="3" name="Θέση περιεχομένου 2"/>
          <p:cNvSpPr>
            <a:spLocks noGrp="1"/>
          </p:cNvSpPr>
          <p:nvPr>
            <p:ph idx="1"/>
          </p:nvPr>
        </p:nvSpPr>
        <p:spPr/>
        <p:txBody>
          <a:bodyPr/>
          <a:lstStyle/>
          <a:p>
            <a:r>
              <a:rPr lang="el-GR" altLang="el-GR" dirty="0"/>
              <a:t>Ο </a:t>
            </a:r>
            <a:r>
              <a:rPr lang="en-US" altLang="el-GR" b="1" dirty="0"/>
              <a:t>Boulier</a:t>
            </a:r>
            <a:r>
              <a:rPr lang="el-GR" altLang="el-GR" b="1" dirty="0"/>
              <a:t> το 1903 </a:t>
            </a:r>
            <a:r>
              <a:rPr lang="el-GR" altLang="el-GR" dirty="0"/>
              <a:t>πέτυχε να διαχωρίσει με φυγοκέντρηση σε πειραματική βάση, το ελαιόλαδο από την ελαιοζύμη. Το 1955 κατασκευάστηκε ένα πλήρες σύστημα σε βιομηχανική κλίμακα.</a:t>
            </a:r>
          </a:p>
          <a:p>
            <a:r>
              <a:rPr lang="el-GR" altLang="el-GR" dirty="0"/>
              <a:t>Η λειτουργία των ελαιουργείων φυγοκεντρικού τύπου βασίζεται </a:t>
            </a:r>
            <a:r>
              <a:rPr lang="el-GR" altLang="el-GR" b="1" dirty="0"/>
              <a:t>στη διαφορά του ειδικού βάρους των συστατικών της ελαιοζύμης</a:t>
            </a:r>
            <a:r>
              <a:rPr lang="el-GR" altLang="el-GR" dirty="0"/>
              <a:t> (ελαιόλαδο, νερό, ελαιοπυρήνας), τα οποία διαχωρίζονται μεταξύ τους μέσω του φυγοκεντριτή</a:t>
            </a:r>
            <a:r>
              <a:rPr lang="el-GR" altLang="el-GR" dirty="0" smtClean="0"/>
              <a:t>.</a:t>
            </a:r>
            <a:endParaRPr lang="el-GR" altLang="el-GR" dirty="0"/>
          </a:p>
        </p:txBody>
      </p:sp>
    </p:spTree>
    <p:extLst>
      <p:ext uri="{BB962C8B-B14F-4D97-AF65-F5344CB8AC3E}">
        <p14:creationId xmlns:p14="http://schemas.microsoft.com/office/powerpoint/2010/main" val="26702255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7A38D701-7F9C-4AA9-9EE3-60D415A2A7C2}" type="slidenum">
              <a:rPr lang="el-GR" altLang="el-GR"/>
              <a:pPr/>
              <a:t>102</a:t>
            </a:fld>
            <a:endParaRPr lang="el-GR" altLang="el-GR" dirty="0"/>
          </a:p>
        </p:txBody>
      </p:sp>
      <p:sp>
        <p:nvSpPr>
          <p:cNvPr id="2" name="Τίτλος 1"/>
          <p:cNvSpPr>
            <a:spLocks noGrp="1"/>
          </p:cNvSpPr>
          <p:nvPr>
            <p:ph type="title"/>
          </p:nvPr>
        </p:nvSpPr>
        <p:spPr/>
        <p:txBody>
          <a:bodyPr/>
          <a:lstStyle/>
          <a:p>
            <a:r>
              <a:rPr lang="el-GR" dirty="0"/>
              <a:t>Τύποι φυγοκεντρικών </a:t>
            </a:r>
            <a:r>
              <a:rPr lang="el-GR" dirty="0" smtClean="0"/>
              <a:t>ελαιουργείων</a:t>
            </a:r>
            <a:r>
              <a:rPr lang="en-US" dirty="0" smtClean="0"/>
              <a:t> </a:t>
            </a:r>
            <a:r>
              <a:rPr lang="en-US" sz="3000" b="0" dirty="0" smtClean="0"/>
              <a:t>1/3</a:t>
            </a:r>
            <a:endParaRPr lang="el-GR" sz="3000" b="0" dirty="0"/>
          </a:p>
        </p:txBody>
      </p:sp>
      <p:sp>
        <p:nvSpPr>
          <p:cNvPr id="3" name="Θέση περιεχομένου 2"/>
          <p:cNvSpPr>
            <a:spLocks noGrp="1"/>
          </p:cNvSpPr>
          <p:nvPr>
            <p:ph idx="1"/>
          </p:nvPr>
        </p:nvSpPr>
        <p:spPr>
          <a:xfrm>
            <a:off x="323528" y="1196752"/>
            <a:ext cx="8568952" cy="5184576"/>
          </a:xfrm>
        </p:spPr>
        <p:txBody>
          <a:bodyPr/>
          <a:lstStyle/>
          <a:p>
            <a:r>
              <a:rPr lang="el-GR" altLang="el-GR" dirty="0"/>
              <a:t>Τη δεκαετία του 60 εμφανίστηκαν στη αγορά τα </a:t>
            </a:r>
            <a:r>
              <a:rPr lang="el-GR" altLang="el-GR" b="1" dirty="0"/>
              <a:t>φυγοκεντρικά ελαιουργεία</a:t>
            </a:r>
            <a:r>
              <a:rPr lang="el-GR" altLang="el-GR" dirty="0"/>
              <a:t>. Το 1965, η βιομηχανία </a:t>
            </a:r>
            <a:r>
              <a:rPr lang="en-US" altLang="el-GR" b="1" dirty="0"/>
              <a:t>Alfa Laval</a:t>
            </a:r>
            <a:r>
              <a:rPr lang="el-GR" altLang="el-GR" b="1" dirty="0"/>
              <a:t> </a:t>
            </a:r>
            <a:r>
              <a:rPr lang="el-GR" altLang="el-GR" dirty="0"/>
              <a:t>παρουσίασε στην αγορά το φυγοκεντρικό ελαιουργικό συγκρότημα </a:t>
            </a:r>
            <a:r>
              <a:rPr lang="en-US" altLang="el-GR" dirty="0"/>
              <a:t>Centriolive</a:t>
            </a:r>
            <a:r>
              <a:rPr lang="el-GR" altLang="el-GR" dirty="0"/>
              <a:t> και το 1969 το </a:t>
            </a:r>
            <a:r>
              <a:rPr lang="en-US" altLang="el-GR" dirty="0"/>
              <a:t>Cosi.</a:t>
            </a:r>
            <a:r>
              <a:rPr lang="el-GR" altLang="el-GR" dirty="0"/>
              <a:t> </a:t>
            </a:r>
          </a:p>
          <a:p>
            <a:r>
              <a:rPr lang="el-GR" altLang="el-GR" dirty="0"/>
              <a:t>Το 1971 η ελαιουργική βιομηχανία </a:t>
            </a:r>
            <a:r>
              <a:rPr lang="en-US" altLang="el-GR" b="1" dirty="0"/>
              <a:t>Pieralisi </a:t>
            </a:r>
            <a:r>
              <a:rPr lang="el-GR" altLang="el-GR" dirty="0"/>
              <a:t>κατασκεύασε ένα πλήρες φυγοκεντρικό συγκρότημα. Αμέσως μετά πολλές βιομηχανίες Ελληνικές και ξένες (</a:t>
            </a:r>
            <a:r>
              <a:rPr lang="en-US" altLang="el-GR" dirty="0"/>
              <a:t>Amenduni, De Vita, Hiller, </a:t>
            </a:r>
            <a:r>
              <a:rPr lang="el-GR" altLang="el-GR" dirty="0"/>
              <a:t>Θεοχάρης, Ζαμπέκος κ.α.) κατασκεύασαν είτε ειδικούς φυγοκεντριτές </a:t>
            </a:r>
            <a:r>
              <a:rPr lang="el-GR" altLang="el-GR" b="1" dirty="0"/>
              <a:t>(</a:t>
            </a:r>
            <a:r>
              <a:rPr lang="en-US" altLang="el-GR" b="1" dirty="0"/>
              <a:t>Decanters)</a:t>
            </a:r>
            <a:r>
              <a:rPr lang="el-GR" altLang="el-GR" b="1" dirty="0"/>
              <a:t> </a:t>
            </a:r>
            <a:r>
              <a:rPr lang="el-GR" altLang="el-GR" dirty="0"/>
              <a:t>για το ελαιόλαδο</a:t>
            </a:r>
            <a:r>
              <a:rPr lang="en-US" altLang="el-GR" dirty="0"/>
              <a:t>, </a:t>
            </a:r>
            <a:r>
              <a:rPr lang="el-GR" altLang="el-GR" dirty="0"/>
              <a:t>είτε τροποποίησαν υπάρχοντες για άλλες χρήσεις</a:t>
            </a:r>
            <a:r>
              <a:rPr lang="el-GR" altLang="el-GR" dirty="0" smtClean="0"/>
              <a:t>.</a:t>
            </a:r>
            <a:endParaRPr lang="el-GR" dirty="0"/>
          </a:p>
        </p:txBody>
      </p:sp>
    </p:spTree>
    <p:extLst>
      <p:ext uri="{BB962C8B-B14F-4D97-AF65-F5344CB8AC3E}">
        <p14:creationId xmlns:p14="http://schemas.microsoft.com/office/powerpoint/2010/main" val="42037435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Τύποι φυγοκεντρικών ελαιουργείων</a:t>
            </a:r>
            <a:r>
              <a:rPr lang="en-US" dirty="0">
                <a:solidFill>
                  <a:prstClr val="white"/>
                </a:solidFill>
              </a:rPr>
              <a:t> </a:t>
            </a:r>
            <a:r>
              <a:rPr lang="en-US" sz="3000" b="0" dirty="0" smtClean="0">
                <a:solidFill>
                  <a:prstClr val="white"/>
                </a:solidFill>
              </a:rPr>
              <a:t>2/3</a:t>
            </a:r>
            <a:endParaRPr lang="el-GR" dirty="0"/>
          </a:p>
        </p:txBody>
      </p:sp>
      <p:sp>
        <p:nvSpPr>
          <p:cNvPr id="4" name="Θέση αριθμού διαφάνειας 5"/>
          <p:cNvSpPr>
            <a:spLocks noGrp="1"/>
          </p:cNvSpPr>
          <p:nvPr>
            <p:ph type="sldNum" sz="quarter" idx="12"/>
          </p:nvPr>
        </p:nvSpPr>
        <p:spPr/>
        <p:txBody>
          <a:bodyPr/>
          <a:lstStyle/>
          <a:p>
            <a:fld id="{341A9443-7F57-4F4B-BEBE-4912641CA787}" type="slidenum">
              <a:rPr lang="el-GR" altLang="el-GR"/>
              <a:pPr/>
              <a:t>103</a:t>
            </a:fld>
            <a:endParaRPr lang="el-GR" altLang="el-GR" dirty="0"/>
          </a:p>
        </p:txBody>
      </p:sp>
      <p:sp>
        <p:nvSpPr>
          <p:cNvPr id="3" name="Θέση περιεχομένου 2"/>
          <p:cNvSpPr>
            <a:spLocks noGrp="1"/>
          </p:cNvSpPr>
          <p:nvPr>
            <p:ph idx="1"/>
          </p:nvPr>
        </p:nvSpPr>
        <p:spPr/>
        <p:txBody>
          <a:bodyPr/>
          <a:lstStyle/>
          <a:p>
            <a:r>
              <a:rPr lang="el-GR" altLang="el-GR" dirty="0"/>
              <a:t>Στην παρακάτω εικόνα αποδίδονται σχηματικά, όλα τα επιμέρους μηχανήματα του ελαιουργείου Ελληνικής κατασκευής (Ζαμπέκου), με </a:t>
            </a:r>
            <a:r>
              <a:rPr lang="el-GR" altLang="el-GR" b="1" dirty="0"/>
              <a:t>μαλακτήρες κάθετης διάταξης </a:t>
            </a:r>
            <a:r>
              <a:rPr lang="el-GR" altLang="el-GR" dirty="0"/>
              <a:t>και με </a:t>
            </a:r>
            <a:r>
              <a:rPr lang="el-GR" altLang="el-GR" b="1" dirty="0"/>
              <a:t>φυγοκεντριτή καθέτου άξονα</a:t>
            </a:r>
            <a:r>
              <a:rPr lang="el-GR" altLang="el-GR" dirty="0"/>
              <a:t>. Το συγκρότημα αυτό δεν συνοδεύεται από ελαιοδιαχωριστήρες για τον τελικό καθαρισμό του ελαιολάδου.</a:t>
            </a:r>
          </a:p>
          <a:p>
            <a:r>
              <a:rPr lang="el-GR" altLang="el-GR" b="1" dirty="0"/>
              <a:t>Πλήρες διαχωρισμός </a:t>
            </a:r>
            <a:r>
              <a:rPr lang="el-GR" altLang="el-GR" dirty="0"/>
              <a:t>των συστατικών του ελαιολάδου επιτυγχάνεται στον φυγοκεντριτή καθέτου άξονα, ο οποίος αποτελεί το βασικότερο μηχάνημα, αυτού του ελαιουργείου</a:t>
            </a:r>
            <a:r>
              <a:rPr lang="el-GR" altLang="el-GR" dirty="0" smtClean="0"/>
              <a:t>.</a:t>
            </a:r>
            <a:endParaRPr lang="el-GR" altLang="el-GR" sz="2000" dirty="0"/>
          </a:p>
        </p:txBody>
      </p:sp>
    </p:spTree>
    <p:extLst>
      <p:ext uri="{BB962C8B-B14F-4D97-AF65-F5344CB8AC3E}">
        <p14:creationId xmlns:p14="http://schemas.microsoft.com/office/powerpoint/2010/main" val="1279112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Τύποι φυγοκεντρικών ελαιουργείων</a:t>
            </a:r>
            <a:r>
              <a:rPr lang="en-US" dirty="0">
                <a:solidFill>
                  <a:prstClr val="white"/>
                </a:solidFill>
              </a:rPr>
              <a:t> </a:t>
            </a:r>
            <a:r>
              <a:rPr lang="el-GR" sz="3000" b="0" dirty="0">
                <a:solidFill>
                  <a:prstClr val="white"/>
                </a:solidFill>
              </a:rPr>
              <a:t>3</a:t>
            </a:r>
            <a:r>
              <a:rPr lang="en-US" sz="3000" b="0" dirty="0" smtClean="0">
                <a:solidFill>
                  <a:prstClr val="white"/>
                </a:solidFill>
              </a:rPr>
              <a:t>/3</a:t>
            </a:r>
            <a:endParaRPr lang="el-GR" dirty="0"/>
          </a:p>
        </p:txBody>
      </p:sp>
      <p:pic>
        <p:nvPicPr>
          <p:cNvPr id="257034" name="Picture 10" descr="Diafaneia156-A"/>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612" r="3885" b="30256"/>
          <a:stretch/>
        </p:blipFill>
        <p:spPr>
          <a:xfrm>
            <a:off x="251520" y="1124744"/>
            <a:ext cx="8652772" cy="3096344"/>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Θέση αριθμού διαφάνειας 5"/>
          <p:cNvSpPr>
            <a:spLocks noGrp="1"/>
          </p:cNvSpPr>
          <p:nvPr>
            <p:ph type="sldNum" sz="quarter" idx="12"/>
          </p:nvPr>
        </p:nvSpPr>
        <p:spPr/>
        <p:txBody>
          <a:bodyPr/>
          <a:lstStyle/>
          <a:p>
            <a:fld id="{DBEADC55-58F9-441E-8BA9-7204DDE1D6FD}" type="slidenum">
              <a:rPr lang="el-GR" altLang="el-GR"/>
              <a:pPr/>
              <a:t>104</a:t>
            </a:fld>
            <a:endParaRPr lang="el-GR" altLang="el-GR" dirty="0"/>
          </a:p>
        </p:txBody>
      </p:sp>
      <p:sp>
        <p:nvSpPr>
          <p:cNvPr id="3" name="TextBox 2"/>
          <p:cNvSpPr txBox="1"/>
          <p:nvPr/>
        </p:nvSpPr>
        <p:spPr>
          <a:xfrm>
            <a:off x="176552" y="4711203"/>
            <a:ext cx="8964488" cy="2174181"/>
          </a:xfrm>
          <a:prstGeom prst="rect">
            <a:avLst/>
          </a:prstGeom>
          <a:noFill/>
        </p:spPr>
        <p:txBody>
          <a:bodyPr wrap="square" numCol="2" rtlCol="0">
            <a:spAutoFit/>
          </a:bodyPr>
          <a:lstStyle/>
          <a:p>
            <a:pPr marL="457200" indent="-457200">
              <a:buFont typeface="+mj-lt"/>
              <a:buAutoNum type="arabicPeriod"/>
            </a:pPr>
            <a:r>
              <a:rPr lang="el-GR" sz="2200" dirty="0" smtClean="0">
                <a:latin typeface="+mn-lt"/>
              </a:rPr>
              <a:t>Χοάνη παραλαβής</a:t>
            </a:r>
          </a:p>
          <a:p>
            <a:pPr marL="457200" indent="-457200">
              <a:buFont typeface="+mj-lt"/>
              <a:buAutoNum type="arabicPeriod"/>
            </a:pPr>
            <a:r>
              <a:rPr lang="el-GR" sz="2200" dirty="0" smtClean="0">
                <a:latin typeface="+mn-lt"/>
              </a:rPr>
              <a:t>Αναβατόριο</a:t>
            </a:r>
          </a:p>
          <a:p>
            <a:pPr marL="457200" indent="-457200">
              <a:buFont typeface="+mj-lt"/>
              <a:buAutoNum type="arabicPeriod"/>
            </a:pPr>
            <a:r>
              <a:rPr lang="el-GR" sz="2200" dirty="0" smtClean="0">
                <a:latin typeface="+mn-lt"/>
              </a:rPr>
              <a:t>Αποφυλλωτήριο</a:t>
            </a:r>
          </a:p>
          <a:p>
            <a:pPr marL="457200" indent="-457200">
              <a:buFont typeface="+mj-lt"/>
              <a:buAutoNum type="arabicPeriod"/>
            </a:pPr>
            <a:r>
              <a:rPr lang="el-GR" sz="2200" dirty="0" smtClean="0">
                <a:latin typeface="+mn-lt"/>
              </a:rPr>
              <a:t>Πλυντήριο</a:t>
            </a:r>
          </a:p>
          <a:p>
            <a:pPr marL="457200" indent="-457200">
              <a:buFont typeface="+mj-lt"/>
              <a:buAutoNum type="arabicPeriod"/>
            </a:pPr>
            <a:r>
              <a:rPr lang="el-GR" sz="2200" dirty="0" smtClean="0">
                <a:latin typeface="+mn-lt"/>
              </a:rPr>
              <a:t>Αναβατόριο πλυμένου ελαιόκαρπου</a:t>
            </a:r>
          </a:p>
          <a:p>
            <a:pPr marL="633413" indent="-457200">
              <a:buFont typeface="+mj-lt"/>
              <a:buAutoNum type="arabicPeriod"/>
            </a:pPr>
            <a:r>
              <a:rPr lang="el-GR" sz="2200" dirty="0" smtClean="0">
                <a:latin typeface="+mn-lt"/>
              </a:rPr>
              <a:t>Σπαστήρας</a:t>
            </a:r>
          </a:p>
          <a:p>
            <a:pPr marL="633413" indent="-457200">
              <a:buFont typeface="+mj-lt"/>
              <a:buAutoNum type="arabicPeriod"/>
            </a:pPr>
            <a:r>
              <a:rPr lang="el-GR" sz="2200" dirty="0" smtClean="0">
                <a:latin typeface="+mn-lt"/>
              </a:rPr>
              <a:t>Μαλακτήρας</a:t>
            </a:r>
          </a:p>
          <a:p>
            <a:pPr marL="633413" indent="-457200">
              <a:buFont typeface="+mj-lt"/>
              <a:buAutoNum type="arabicPeriod"/>
            </a:pPr>
            <a:r>
              <a:rPr lang="el-GR" sz="2200" dirty="0" smtClean="0">
                <a:latin typeface="+mn-lt"/>
              </a:rPr>
              <a:t>Μονοπόμπ</a:t>
            </a:r>
          </a:p>
          <a:p>
            <a:pPr marL="633413" indent="-457200">
              <a:buFont typeface="+mj-lt"/>
              <a:buAutoNum type="arabicPeriod"/>
            </a:pPr>
            <a:r>
              <a:rPr lang="el-GR" sz="2200" dirty="0" smtClean="0">
                <a:latin typeface="+mn-lt"/>
              </a:rPr>
              <a:t>Φυγοκεντριτής (κάθετος)</a:t>
            </a:r>
            <a:endParaRPr lang="el-GR" sz="2200" dirty="0">
              <a:latin typeface="+mn-lt"/>
            </a:endParaRPr>
          </a:p>
        </p:txBody>
      </p:sp>
      <p:sp>
        <p:nvSpPr>
          <p:cNvPr id="5" name="Ορθογώνιο 4"/>
          <p:cNvSpPr/>
          <p:nvPr/>
        </p:nvSpPr>
        <p:spPr>
          <a:xfrm>
            <a:off x="177526" y="4220352"/>
            <a:ext cx="7488832" cy="430887"/>
          </a:xfrm>
          <a:prstGeom prst="rect">
            <a:avLst/>
          </a:prstGeom>
        </p:spPr>
        <p:txBody>
          <a:bodyPr wrap="square">
            <a:spAutoFit/>
          </a:bodyPr>
          <a:lstStyle/>
          <a:p>
            <a:pPr lvl="0"/>
            <a:r>
              <a:rPr lang="el-GR" sz="2200" b="1" dirty="0">
                <a:solidFill>
                  <a:prstClr val="black"/>
                </a:solidFill>
                <a:latin typeface="Calibri"/>
              </a:rPr>
              <a:t>Σχηματική διάταξη φυγοκεντρικού ελαιουργείου (Ζαμπέκου)</a:t>
            </a:r>
          </a:p>
        </p:txBody>
      </p:sp>
    </p:spTree>
    <p:extLst>
      <p:ext uri="{BB962C8B-B14F-4D97-AF65-F5344CB8AC3E}">
        <p14:creationId xmlns:p14="http://schemas.microsoft.com/office/powerpoint/2010/main" val="13683272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6" name="Picture 4" descr="Diafaneia157"/>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021098" y="1556792"/>
            <a:ext cx="7101805" cy="4392488"/>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Θέση αριθμού διαφάνειας 5"/>
          <p:cNvSpPr>
            <a:spLocks noGrp="1"/>
          </p:cNvSpPr>
          <p:nvPr>
            <p:ph type="sldNum" sz="quarter" idx="12"/>
          </p:nvPr>
        </p:nvSpPr>
        <p:spPr/>
        <p:txBody>
          <a:bodyPr/>
          <a:lstStyle/>
          <a:p>
            <a:fld id="{BEA5C6A8-C048-4B72-97FA-5E94A3B0E89F}" type="slidenum">
              <a:rPr lang="el-GR" altLang="el-GR"/>
              <a:pPr/>
              <a:t>105</a:t>
            </a:fld>
            <a:endParaRPr lang="el-GR" altLang="el-GR" dirty="0"/>
          </a:p>
        </p:txBody>
      </p:sp>
      <p:sp>
        <p:nvSpPr>
          <p:cNvPr id="2" name="Τίτλος 1"/>
          <p:cNvSpPr>
            <a:spLocks noGrp="1"/>
          </p:cNvSpPr>
          <p:nvPr>
            <p:ph type="title"/>
          </p:nvPr>
        </p:nvSpPr>
        <p:spPr/>
        <p:txBody>
          <a:bodyPr/>
          <a:lstStyle/>
          <a:p>
            <a:r>
              <a:rPr lang="el-GR" dirty="0"/>
              <a:t>Φυγοκεντρικό συγκρότημα </a:t>
            </a:r>
            <a:r>
              <a:rPr lang="en-US" dirty="0"/>
              <a:t>Alfa Laval</a:t>
            </a:r>
            <a:endParaRPr lang="el-GR" dirty="0"/>
          </a:p>
        </p:txBody>
      </p:sp>
    </p:spTree>
    <p:extLst>
      <p:ext uri="{BB962C8B-B14F-4D97-AF65-F5344CB8AC3E}">
        <p14:creationId xmlns:p14="http://schemas.microsoft.com/office/powerpoint/2010/main" val="23244265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Diafaneia158"/>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12279" y="1979987"/>
            <a:ext cx="6319443" cy="3969293"/>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Θέση αριθμού διαφάνειας 5"/>
          <p:cNvSpPr>
            <a:spLocks noGrp="1"/>
          </p:cNvSpPr>
          <p:nvPr>
            <p:ph type="sldNum" sz="quarter" idx="12"/>
          </p:nvPr>
        </p:nvSpPr>
        <p:spPr/>
        <p:txBody>
          <a:bodyPr/>
          <a:lstStyle/>
          <a:p>
            <a:fld id="{122ACA50-F7E7-4143-BD94-17E2D7CCB805}" type="slidenum">
              <a:rPr lang="el-GR" altLang="el-GR"/>
              <a:pPr/>
              <a:t>106</a:t>
            </a:fld>
            <a:endParaRPr lang="el-GR" altLang="el-GR" dirty="0"/>
          </a:p>
        </p:txBody>
      </p:sp>
      <p:sp>
        <p:nvSpPr>
          <p:cNvPr id="2" name="Τίτλος 1"/>
          <p:cNvSpPr>
            <a:spLocks noGrp="1"/>
          </p:cNvSpPr>
          <p:nvPr>
            <p:ph type="title"/>
          </p:nvPr>
        </p:nvSpPr>
        <p:spPr>
          <a:xfrm>
            <a:off x="0" y="0"/>
            <a:ext cx="9144000" cy="1628800"/>
          </a:xfrm>
        </p:spPr>
        <p:txBody>
          <a:bodyPr>
            <a:noAutofit/>
          </a:bodyPr>
          <a:lstStyle/>
          <a:p>
            <a:r>
              <a:rPr lang="el-GR" sz="3400" dirty="0"/>
              <a:t>Πλήρες φυγοκεντρικό ελαιουργείο με κάθετη διάταξη μαλακτήρων και με δύο φυγοκεντριτές </a:t>
            </a:r>
            <a:r>
              <a:rPr lang="el-GR" sz="3000" b="0" dirty="0"/>
              <a:t>(Θεοχάρη)</a:t>
            </a:r>
          </a:p>
        </p:txBody>
      </p:sp>
    </p:spTree>
    <p:extLst>
      <p:ext uri="{BB962C8B-B14F-4D97-AF65-F5344CB8AC3E}">
        <p14:creationId xmlns:p14="http://schemas.microsoft.com/office/powerpoint/2010/main" val="42916492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109250B9-53FB-4B80-A7F2-7EE606514284}" type="slidenum">
              <a:rPr lang="el-GR" altLang="el-GR"/>
              <a:pPr/>
              <a:t>107</a:t>
            </a:fld>
            <a:endParaRPr lang="el-GR" altLang="el-GR" dirty="0"/>
          </a:p>
        </p:txBody>
      </p:sp>
      <p:pic>
        <p:nvPicPr>
          <p:cNvPr id="261124" name="Picture 4" descr="Diafaneia159"/>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06" t="2136" b="20086"/>
          <a:stretch/>
        </p:blipFill>
        <p:spPr>
          <a:xfrm>
            <a:off x="1396630" y="1916832"/>
            <a:ext cx="6350740" cy="3839720"/>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a:xfrm>
            <a:off x="0" y="0"/>
            <a:ext cx="9144000" cy="1412776"/>
          </a:xfrm>
        </p:spPr>
        <p:txBody>
          <a:bodyPr>
            <a:normAutofit/>
          </a:bodyPr>
          <a:lstStyle/>
          <a:p>
            <a:r>
              <a:rPr lang="el-GR" sz="3300" dirty="0"/>
              <a:t>Φυγοκεντρικό ελαιουργείο με κάθετη διάταξη μαλακτήρων και δύο οριζόντιους φυγοκεντρητές</a:t>
            </a:r>
          </a:p>
        </p:txBody>
      </p:sp>
    </p:spTree>
    <p:extLst>
      <p:ext uri="{BB962C8B-B14F-4D97-AF65-F5344CB8AC3E}">
        <p14:creationId xmlns:p14="http://schemas.microsoft.com/office/powerpoint/2010/main" val="19252121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Μικτός τύπος ελαιουργείου </a:t>
            </a:r>
            <a:r>
              <a:rPr lang="el-GR" dirty="0" smtClean="0"/>
              <a:t/>
            </a:r>
            <a:br>
              <a:rPr lang="el-GR" dirty="0" smtClean="0"/>
            </a:br>
            <a:r>
              <a:rPr lang="el-GR" sz="3000" b="0" dirty="0" smtClean="0"/>
              <a:t>(</a:t>
            </a:r>
            <a:r>
              <a:rPr lang="en-US" sz="3000" b="0" dirty="0"/>
              <a:t>Sinolea-Decanter)</a:t>
            </a:r>
            <a:endParaRPr lang="el-GR" sz="3000" b="0" dirty="0"/>
          </a:p>
        </p:txBody>
      </p:sp>
      <p:sp>
        <p:nvSpPr>
          <p:cNvPr id="5" name="Θέση αριθμού διαφάνειας 5"/>
          <p:cNvSpPr>
            <a:spLocks noGrp="1"/>
          </p:cNvSpPr>
          <p:nvPr>
            <p:ph type="sldNum" sz="quarter" idx="12"/>
          </p:nvPr>
        </p:nvSpPr>
        <p:spPr/>
        <p:txBody>
          <a:bodyPr/>
          <a:lstStyle/>
          <a:p>
            <a:fld id="{F60C7A15-E18D-441A-BDDE-6DB703DC8DE8}" type="slidenum">
              <a:rPr lang="el-GR" altLang="el-GR"/>
              <a:pPr/>
              <a:t>108</a:t>
            </a:fld>
            <a:endParaRPr lang="el-GR" altLang="el-GR" dirty="0"/>
          </a:p>
        </p:txBody>
      </p:sp>
      <p:sp>
        <p:nvSpPr>
          <p:cNvPr id="3" name="Θέση περιεχομένου 2"/>
          <p:cNvSpPr>
            <a:spLocks noGrp="1"/>
          </p:cNvSpPr>
          <p:nvPr>
            <p:ph idx="1"/>
          </p:nvPr>
        </p:nvSpPr>
        <p:spPr/>
        <p:txBody>
          <a:bodyPr/>
          <a:lstStyle/>
          <a:p>
            <a:r>
              <a:rPr lang="el-GR" altLang="el-GR" dirty="0"/>
              <a:t>Το πρώτο πλήρες ελαιουργικό συγκρότημα, του τύπου αυτού, έγινε από τον </a:t>
            </a:r>
            <a:r>
              <a:rPr lang="en-US" altLang="el-GR" b="1" dirty="0"/>
              <a:t>D. Guillermo Quintanilla </a:t>
            </a:r>
            <a:r>
              <a:rPr lang="el-GR" altLang="el-GR" dirty="0"/>
              <a:t>και παραμένει γνωστό, σαν σύστημα </a:t>
            </a:r>
            <a:r>
              <a:rPr lang="en-US" altLang="el-GR" b="1" dirty="0"/>
              <a:t>Acapulco – Quintanilla. </a:t>
            </a:r>
            <a:r>
              <a:rPr lang="el-GR" altLang="el-GR" dirty="0"/>
              <a:t>Το αρχικό διηθητικό μέσο ήταν κατασκευασμένο από βαμβάκι, αλλά διαπιστώθηκε γρήγορα η ανάγκη αντικατάστασής του με άλλο υλικό, περισσότερο ανθεκτικό και πιο εύκολο στον καθαρισμό</a:t>
            </a:r>
            <a:r>
              <a:rPr lang="el-GR" altLang="el-GR" dirty="0" smtClean="0"/>
              <a:t>.</a:t>
            </a:r>
            <a:endParaRPr lang="el-GR" altLang="el-GR" dirty="0"/>
          </a:p>
        </p:txBody>
      </p:sp>
    </p:spTree>
    <p:extLst>
      <p:ext uri="{BB962C8B-B14F-4D97-AF65-F5344CB8AC3E}">
        <p14:creationId xmlns:p14="http://schemas.microsoft.com/office/powerpoint/2010/main" val="1437234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Εξευγενισμένο πυρηνέλαιο</a:t>
            </a:r>
          </a:p>
        </p:txBody>
      </p:sp>
      <p:sp>
        <p:nvSpPr>
          <p:cNvPr id="4" name="Θέση αριθμού διαφάνειας 5"/>
          <p:cNvSpPr>
            <a:spLocks noGrp="1"/>
          </p:cNvSpPr>
          <p:nvPr>
            <p:ph type="sldNum" sz="quarter" idx="12"/>
          </p:nvPr>
        </p:nvSpPr>
        <p:spPr/>
        <p:txBody>
          <a:bodyPr/>
          <a:lstStyle/>
          <a:p>
            <a:fld id="{164E61DC-06DD-408A-9098-BAC12DEF9E04}" type="slidenum">
              <a:rPr lang="el-GR" altLang="el-GR"/>
              <a:pPr/>
              <a:t>10</a:t>
            </a:fld>
            <a:endParaRPr lang="el-GR" altLang="el-GR" dirty="0"/>
          </a:p>
        </p:txBody>
      </p:sp>
      <p:sp>
        <p:nvSpPr>
          <p:cNvPr id="3" name="Θέση περιεχομένου 2"/>
          <p:cNvSpPr>
            <a:spLocks noGrp="1"/>
          </p:cNvSpPr>
          <p:nvPr>
            <p:ph idx="1"/>
          </p:nvPr>
        </p:nvSpPr>
        <p:spPr/>
        <p:txBody>
          <a:bodyPr/>
          <a:lstStyle/>
          <a:p>
            <a:r>
              <a:rPr lang="el-GR" altLang="el-GR" b="1" dirty="0"/>
              <a:t>Εξευγενισμένο πυρηνέλαιο: </a:t>
            </a:r>
            <a:r>
              <a:rPr lang="el-GR" altLang="el-GR" dirty="0"/>
              <a:t>Έλαιο που λαμβάνεται από τον εξευγενισμό του ακατέργαστου πυρηνελαίου, του οποίου η περιεκτικότητα σε ελεύθερα λιπαρά οξέα, εκφρασμένη σε ελαϊκό οξύ, δεν είναι δυνατό να υπερβαίνει τα </a:t>
            </a:r>
            <a:r>
              <a:rPr lang="el-GR" altLang="el-GR" b="1" dirty="0"/>
              <a:t>0,3 </a:t>
            </a:r>
            <a:r>
              <a:rPr lang="en-US" altLang="el-GR" b="1" dirty="0"/>
              <a:t>g</a:t>
            </a:r>
            <a:r>
              <a:rPr lang="el-GR" altLang="el-GR" b="1" dirty="0"/>
              <a:t> ανά 100 </a:t>
            </a:r>
            <a:r>
              <a:rPr lang="en-US" altLang="el-GR" b="1" dirty="0"/>
              <a:t>g</a:t>
            </a:r>
            <a:r>
              <a:rPr lang="el-GR" altLang="el-GR" b="1" dirty="0"/>
              <a:t> </a:t>
            </a:r>
            <a:r>
              <a:rPr lang="el-GR" altLang="el-GR" dirty="0"/>
              <a:t>και του οποίου τα άλλα ιδιαίτερα χαρακτηριστικά είναι σύμφωνα με τα προβλεπόμενα </a:t>
            </a:r>
            <a:r>
              <a:rPr lang="el-GR" altLang="el-GR" dirty="0" smtClean="0"/>
              <a:t>για την κατηγορία </a:t>
            </a:r>
            <a:r>
              <a:rPr lang="el-GR" altLang="el-GR" dirty="0"/>
              <a:t>αυτή</a:t>
            </a:r>
            <a:r>
              <a:rPr lang="el-GR" altLang="el-GR" dirty="0" smtClean="0"/>
              <a:t>.</a:t>
            </a:r>
            <a:endParaRPr lang="el-GR" altLang="el-GR" dirty="0"/>
          </a:p>
        </p:txBody>
      </p:sp>
    </p:spTree>
    <p:extLst>
      <p:ext uri="{BB962C8B-B14F-4D97-AF65-F5344CB8AC3E}">
        <p14:creationId xmlns:p14="http://schemas.microsoft.com/office/powerpoint/2010/main" val="16963978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Σύστημα </a:t>
            </a:r>
            <a:r>
              <a:rPr lang="en-US" dirty="0" smtClean="0"/>
              <a:t>Alfin</a:t>
            </a:r>
            <a:r>
              <a:rPr lang="el-GR" dirty="0" smtClean="0"/>
              <a:t> </a:t>
            </a:r>
            <a:r>
              <a:rPr lang="el-GR" sz="3000" b="0" dirty="0" smtClean="0"/>
              <a:t>1/3</a:t>
            </a:r>
            <a:endParaRPr lang="el-GR" sz="3000" b="0" dirty="0"/>
          </a:p>
        </p:txBody>
      </p:sp>
      <p:sp>
        <p:nvSpPr>
          <p:cNvPr id="4" name="Θέση αριθμού διαφάνειας 5"/>
          <p:cNvSpPr>
            <a:spLocks noGrp="1"/>
          </p:cNvSpPr>
          <p:nvPr>
            <p:ph type="sldNum" sz="quarter" idx="12"/>
          </p:nvPr>
        </p:nvSpPr>
        <p:spPr/>
        <p:txBody>
          <a:bodyPr/>
          <a:lstStyle/>
          <a:p>
            <a:fld id="{25171384-9FA6-4FB5-803B-9D11C3336BCF}" type="slidenum">
              <a:rPr lang="el-GR" altLang="el-GR"/>
              <a:pPr/>
              <a:t>109</a:t>
            </a:fld>
            <a:endParaRPr lang="el-GR" altLang="el-GR" dirty="0"/>
          </a:p>
        </p:txBody>
      </p:sp>
      <p:sp>
        <p:nvSpPr>
          <p:cNvPr id="3" name="Θέση περιεχομένου 2"/>
          <p:cNvSpPr>
            <a:spLocks noGrp="1"/>
          </p:cNvSpPr>
          <p:nvPr>
            <p:ph idx="1"/>
          </p:nvPr>
        </p:nvSpPr>
        <p:spPr/>
        <p:txBody>
          <a:bodyPr/>
          <a:lstStyle/>
          <a:p>
            <a:r>
              <a:rPr lang="el-GR" altLang="el-GR" dirty="0"/>
              <a:t>Το 1950 μια Γαλλική εταιρεία κατασκεύασε ένα σύστημα βασισμένο στο αρχικό σύστημα </a:t>
            </a:r>
            <a:r>
              <a:rPr lang="en-US" altLang="el-GR" dirty="0"/>
              <a:t>Acapulco</a:t>
            </a:r>
            <a:r>
              <a:rPr lang="el-GR" altLang="el-GR" dirty="0"/>
              <a:t> με σημαντική βελτίωση </a:t>
            </a:r>
            <a:r>
              <a:rPr lang="el-GR" altLang="el-GR" b="1" dirty="0"/>
              <a:t>στο μέσο διήθησης και τους μαλακτήρες</a:t>
            </a:r>
            <a:r>
              <a:rPr lang="el-GR" altLang="el-GR" dirty="0"/>
              <a:t>, με αποτέλεσμα ο χρόνος εξαγωγής του ελαιολάδου να μειωθεί σημαντικά.</a:t>
            </a:r>
          </a:p>
          <a:p>
            <a:r>
              <a:rPr lang="el-GR" altLang="el-GR" dirty="0"/>
              <a:t>Η μεγαλύτερη βελτίωση στο αρχικό σύστημα έγινε από τον </a:t>
            </a:r>
            <a:r>
              <a:rPr lang="el-GR" altLang="el-GR" b="1" dirty="0"/>
              <a:t>Ισπανό </a:t>
            </a:r>
            <a:r>
              <a:rPr lang="en-US" altLang="el-GR" b="1" dirty="0"/>
              <a:t>Buendia</a:t>
            </a:r>
            <a:r>
              <a:rPr lang="en-US" altLang="el-GR" dirty="0"/>
              <a:t>, </a:t>
            </a:r>
            <a:r>
              <a:rPr lang="el-GR" altLang="el-GR" dirty="0"/>
              <a:t>ο οποίος κατασκεύασε τον </a:t>
            </a:r>
            <a:r>
              <a:rPr lang="el-GR" altLang="el-GR" b="1" dirty="0"/>
              <a:t>εξαγωγέα τύπου </a:t>
            </a:r>
            <a:r>
              <a:rPr lang="en-US" altLang="el-GR" b="1" dirty="0"/>
              <a:t>Alfin</a:t>
            </a:r>
            <a:r>
              <a:rPr lang="en-US" altLang="el-GR" dirty="0"/>
              <a:t>. </a:t>
            </a:r>
            <a:r>
              <a:rPr lang="el-GR" altLang="el-GR" dirty="0"/>
              <a:t>Η βασική διαφορά του συστήματος αυτού από το σύστημα </a:t>
            </a:r>
            <a:r>
              <a:rPr lang="en-US" altLang="el-GR" dirty="0"/>
              <a:t>Acapulco</a:t>
            </a:r>
            <a:r>
              <a:rPr lang="el-GR" altLang="el-GR" dirty="0"/>
              <a:t> και τα άλλα συστήματα που κατασκευάστηκαν αργότερα, βρίσκεται στο σχήμα και το είδος του διηθητικού μέσου που χρησιμοποιήθηκε</a:t>
            </a:r>
            <a:r>
              <a:rPr lang="el-GR" altLang="el-GR" dirty="0" smtClean="0"/>
              <a:t>.</a:t>
            </a:r>
            <a:endParaRPr lang="el-GR" dirty="0"/>
          </a:p>
        </p:txBody>
      </p:sp>
    </p:spTree>
    <p:extLst>
      <p:ext uri="{BB962C8B-B14F-4D97-AF65-F5344CB8AC3E}">
        <p14:creationId xmlns:p14="http://schemas.microsoft.com/office/powerpoint/2010/main" val="28903817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Σύστημα </a:t>
            </a:r>
            <a:r>
              <a:rPr lang="en-US" dirty="0">
                <a:solidFill>
                  <a:prstClr val="white"/>
                </a:solidFill>
              </a:rPr>
              <a:t>Alfin</a:t>
            </a:r>
            <a:r>
              <a:rPr lang="el-GR" dirty="0">
                <a:solidFill>
                  <a:prstClr val="white"/>
                </a:solidFill>
              </a:rPr>
              <a:t> </a:t>
            </a:r>
            <a:r>
              <a:rPr lang="el-GR" sz="3000" b="0" dirty="0" smtClean="0">
                <a:solidFill>
                  <a:prstClr val="white"/>
                </a:solidFill>
              </a:rPr>
              <a:t>2/3</a:t>
            </a:r>
            <a:endParaRPr lang="el-GR" dirty="0"/>
          </a:p>
        </p:txBody>
      </p:sp>
      <p:sp>
        <p:nvSpPr>
          <p:cNvPr id="4" name="Θέση αριθμού διαφάνειας 5"/>
          <p:cNvSpPr>
            <a:spLocks noGrp="1"/>
          </p:cNvSpPr>
          <p:nvPr>
            <p:ph type="sldNum" sz="quarter" idx="12"/>
          </p:nvPr>
        </p:nvSpPr>
        <p:spPr/>
        <p:txBody>
          <a:bodyPr/>
          <a:lstStyle/>
          <a:p>
            <a:fld id="{7782C004-DC41-4E1B-8702-065F71BAFADE}" type="slidenum">
              <a:rPr lang="el-GR" altLang="el-GR"/>
              <a:pPr/>
              <a:t>110</a:t>
            </a:fld>
            <a:endParaRPr lang="el-GR" altLang="el-GR" dirty="0"/>
          </a:p>
        </p:txBody>
      </p:sp>
      <p:sp>
        <p:nvSpPr>
          <p:cNvPr id="3" name="Θέση περιεχομένου 2"/>
          <p:cNvSpPr>
            <a:spLocks noGrp="1"/>
          </p:cNvSpPr>
          <p:nvPr>
            <p:ph idx="1"/>
          </p:nvPr>
        </p:nvSpPr>
        <p:spPr/>
        <p:txBody>
          <a:bodyPr/>
          <a:lstStyle/>
          <a:p>
            <a:r>
              <a:rPr lang="el-GR" altLang="el-GR" b="1" dirty="0"/>
              <a:t>Το διηθητικό μέσο </a:t>
            </a:r>
            <a:r>
              <a:rPr lang="el-GR" altLang="el-GR" dirty="0"/>
              <a:t>του συστήματος αυτού, αποτελείται από περίπου 1500, μεταλλικά ανοξείδωτα ελάσματα διαστάσεων 12 Χ 12 </a:t>
            </a:r>
            <a:r>
              <a:rPr lang="en-US" altLang="el-GR" dirty="0"/>
              <a:t>mm.</a:t>
            </a:r>
            <a:endParaRPr lang="el-GR" altLang="el-GR" dirty="0"/>
          </a:p>
          <a:p>
            <a:r>
              <a:rPr lang="el-GR" altLang="el-GR" dirty="0"/>
              <a:t>Το σύστημα </a:t>
            </a:r>
            <a:r>
              <a:rPr lang="en-US" altLang="el-GR" dirty="0"/>
              <a:t>Alfin </a:t>
            </a:r>
            <a:r>
              <a:rPr lang="el-GR" altLang="el-GR" dirty="0"/>
              <a:t>είχε τα </a:t>
            </a:r>
            <a:r>
              <a:rPr lang="el-GR" altLang="el-GR" b="1" dirty="0"/>
              <a:t>παρακάτω πλεονεκτήματα</a:t>
            </a:r>
            <a:r>
              <a:rPr lang="el-GR" altLang="el-GR" dirty="0"/>
              <a:t>, συγκρινόμενο με το σύστημα </a:t>
            </a:r>
            <a:r>
              <a:rPr lang="en-US" altLang="el-GR" dirty="0"/>
              <a:t>Acapulco</a:t>
            </a:r>
            <a:r>
              <a:rPr lang="el-GR" altLang="el-GR" dirty="0"/>
              <a:t> και τα άλλα συστήματα εκλεκτικής διήθησης:</a:t>
            </a:r>
          </a:p>
          <a:p>
            <a:pPr lvl="1"/>
            <a:r>
              <a:rPr lang="el-GR" altLang="el-GR" dirty="0"/>
              <a:t>Το </a:t>
            </a:r>
            <a:r>
              <a:rPr lang="el-GR" altLang="el-GR" b="1" dirty="0"/>
              <a:t>μέσο διήθησης </a:t>
            </a:r>
            <a:r>
              <a:rPr lang="el-GR" altLang="el-GR" dirty="0"/>
              <a:t>ήταν ανθεκτικό,</a:t>
            </a:r>
          </a:p>
          <a:p>
            <a:pPr lvl="1"/>
            <a:r>
              <a:rPr lang="el-GR" altLang="el-GR" dirty="0"/>
              <a:t>Διέθετε </a:t>
            </a:r>
            <a:r>
              <a:rPr lang="el-GR" altLang="el-GR" b="1" dirty="0"/>
              <a:t>μεγαλύτερη επιφάνεια επαφής </a:t>
            </a:r>
            <a:r>
              <a:rPr lang="el-GR" altLang="el-GR" dirty="0"/>
              <a:t>με την ελαιοζύμη,</a:t>
            </a:r>
          </a:p>
          <a:p>
            <a:pPr lvl="1"/>
            <a:r>
              <a:rPr lang="el-GR" altLang="el-GR" dirty="0"/>
              <a:t>Ήταν </a:t>
            </a:r>
            <a:r>
              <a:rPr lang="el-GR" altLang="el-GR" b="1" dirty="0"/>
              <a:t>ευκολότερος ο καθαρισμός του</a:t>
            </a:r>
            <a:r>
              <a:rPr lang="el-GR" altLang="el-GR" dirty="0" smtClean="0"/>
              <a:t>.</a:t>
            </a:r>
            <a:endParaRPr lang="el-GR" dirty="0"/>
          </a:p>
        </p:txBody>
      </p:sp>
    </p:spTree>
    <p:extLst>
      <p:ext uri="{BB962C8B-B14F-4D97-AF65-F5344CB8AC3E}">
        <p14:creationId xmlns:p14="http://schemas.microsoft.com/office/powerpoint/2010/main" val="9478637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0" name="Picture 4" descr="Diafaneia16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31640" y="1390429"/>
            <a:ext cx="6480720" cy="4990899"/>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Θέση αριθμού διαφάνειας 5"/>
          <p:cNvSpPr>
            <a:spLocks noGrp="1"/>
          </p:cNvSpPr>
          <p:nvPr>
            <p:ph type="sldNum" sz="quarter" idx="12"/>
          </p:nvPr>
        </p:nvSpPr>
        <p:spPr/>
        <p:txBody>
          <a:bodyPr/>
          <a:lstStyle/>
          <a:p>
            <a:fld id="{1214076A-624B-465E-A047-F84F226BA1EE}" type="slidenum">
              <a:rPr lang="el-GR" altLang="el-GR"/>
              <a:pPr/>
              <a:t>111</a:t>
            </a:fld>
            <a:endParaRPr lang="el-GR" altLang="el-GR" dirty="0"/>
          </a:p>
        </p:txBody>
      </p:sp>
      <p:sp>
        <p:nvSpPr>
          <p:cNvPr id="2" name="Τίτλος 1"/>
          <p:cNvSpPr>
            <a:spLocks noGrp="1"/>
          </p:cNvSpPr>
          <p:nvPr>
            <p:ph type="title"/>
          </p:nvPr>
        </p:nvSpPr>
        <p:spPr/>
        <p:txBody>
          <a:bodyPr/>
          <a:lstStyle/>
          <a:p>
            <a:r>
              <a:rPr lang="el-GR" altLang="el-GR" dirty="0"/>
              <a:t>Πρώτος εξαγωγέας του συστήματος </a:t>
            </a:r>
            <a:r>
              <a:rPr lang="en-US" altLang="el-GR" dirty="0"/>
              <a:t>Alfin</a:t>
            </a:r>
            <a:endParaRPr lang="el-GR" dirty="0"/>
          </a:p>
        </p:txBody>
      </p:sp>
    </p:spTree>
    <p:extLst>
      <p:ext uri="{BB962C8B-B14F-4D97-AF65-F5344CB8AC3E}">
        <p14:creationId xmlns:p14="http://schemas.microsoft.com/office/powerpoint/2010/main" val="14563871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Σύστημα </a:t>
            </a:r>
            <a:r>
              <a:rPr lang="en-US" dirty="0">
                <a:solidFill>
                  <a:prstClr val="white"/>
                </a:solidFill>
              </a:rPr>
              <a:t>Alfin</a:t>
            </a:r>
            <a:r>
              <a:rPr lang="el-GR" dirty="0">
                <a:solidFill>
                  <a:prstClr val="white"/>
                </a:solidFill>
              </a:rPr>
              <a:t> </a:t>
            </a:r>
            <a:r>
              <a:rPr lang="el-GR" sz="3000" b="0" dirty="0" smtClean="0">
                <a:solidFill>
                  <a:prstClr val="white"/>
                </a:solidFill>
              </a:rPr>
              <a:t>3/3</a:t>
            </a:r>
            <a:endParaRPr lang="el-GR" dirty="0"/>
          </a:p>
        </p:txBody>
      </p:sp>
      <p:sp>
        <p:nvSpPr>
          <p:cNvPr id="4" name="Θέση αριθμού διαφάνειας 5"/>
          <p:cNvSpPr>
            <a:spLocks noGrp="1"/>
          </p:cNvSpPr>
          <p:nvPr>
            <p:ph type="sldNum" sz="quarter" idx="12"/>
          </p:nvPr>
        </p:nvSpPr>
        <p:spPr/>
        <p:txBody>
          <a:bodyPr/>
          <a:lstStyle/>
          <a:p>
            <a:fld id="{37A31D94-A964-48EE-8C44-E66F05CFEDA8}" type="slidenum">
              <a:rPr lang="el-GR" altLang="el-GR"/>
              <a:pPr/>
              <a:t>112</a:t>
            </a:fld>
            <a:endParaRPr lang="el-GR" altLang="el-GR" dirty="0"/>
          </a:p>
        </p:txBody>
      </p:sp>
      <p:sp>
        <p:nvSpPr>
          <p:cNvPr id="3" name="Θέση περιεχομένου 2"/>
          <p:cNvSpPr>
            <a:spLocks noGrp="1"/>
          </p:cNvSpPr>
          <p:nvPr>
            <p:ph idx="1"/>
          </p:nvPr>
        </p:nvSpPr>
        <p:spPr/>
        <p:txBody>
          <a:bodyPr/>
          <a:lstStyle/>
          <a:p>
            <a:r>
              <a:rPr lang="el-GR" altLang="el-GR" dirty="0"/>
              <a:t>Χρειάστηκε να γίνουν αρκετές ακόμη βελτιώσεις και τροποποιήσεις στο σύστημα </a:t>
            </a:r>
            <a:r>
              <a:rPr lang="en-US" altLang="el-GR" dirty="0"/>
              <a:t>Alfin, </a:t>
            </a:r>
            <a:r>
              <a:rPr lang="el-GR" altLang="el-GR" dirty="0"/>
              <a:t>για να καταλήξουμε στο βελτιωμένο σύστημα συνάφειας που είναι γνωστό διεθνώς σαν </a:t>
            </a:r>
            <a:r>
              <a:rPr lang="en-US" altLang="el-GR" b="1" dirty="0"/>
              <a:t>Sinolea</a:t>
            </a:r>
            <a:r>
              <a:rPr lang="en-US" altLang="el-GR" dirty="0" smtClean="0"/>
              <a:t>.</a:t>
            </a:r>
            <a:endParaRPr lang="el-GR" dirty="0"/>
          </a:p>
        </p:txBody>
      </p:sp>
    </p:spTree>
    <p:extLst>
      <p:ext uri="{BB962C8B-B14F-4D97-AF65-F5344CB8AC3E}">
        <p14:creationId xmlns:p14="http://schemas.microsoft.com/office/powerpoint/2010/main" val="18264736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4E6F0D5E-8F6F-484E-9577-F0E79134BA68}" type="slidenum">
              <a:rPr lang="el-GR" altLang="el-GR"/>
              <a:pPr/>
              <a:t>113</a:t>
            </a:fld>
            <a:endParaRPr lang="el-GR" altLang="el-GR" dirty="0"/>
          </a:p>
        </p:txBody>
      </p:sp>
      <p:sp>
        <p:nvSpPr>
          <p:cNvPr id="2" name="Τίτλος 1"/>
          <p:cNvSpPr>
            <a:spLocks noGrp="1"/>
          </p:cNvSpPr>
          <p:nvPr>
            <p:ph type="title"/>
          </p:nvPr>
        </p:nvSpPr>
        <p:spPr>
          <a:xfrm>
            <a:off x="0" y="0"/>
            <a:ext cx="9144000" cy="1556792"/>
          </a:xfrm>
        </p:spPr>
        <p:txBody>
          <a:bodyPr>
            <a:normAutofit fontScale="90000"/>
          </a:bodyPr>
          <a:lstStyle/>
          <a:p>
            <a:r>
              <a:rPr lang="el-GR" sz="4000" dirty="0"/>
              <a:t>Ελαιουργεία μεικτού τύπου </a:t>
            </a:r>
            <a:r>
              <a:rPr lang="el-GR" dirty="0" smtClean="0"/>
              <a:t/>
            </a:r>
            <a:br>
              <a:rPr lang="el-GR" dirty="0" smtClean="0"/>
            </a:br>
            <a:r>
              <a:rPr lang="el-GR" sz="3300" b="0" dirty="0" smtClean="0"/>
              <a:t>βασισμένα </a:t>
            </a:r>
            <a:r>
              <a:rPr lang="el-GR" sz="3300" b="0" dirty="0"/>
              <a:t>στη </a:t>
            </a:r>
            <a:r>
              <a:rPr lang="el-GR" sz="3300" b="0" dirty="0" smtClean="0"/>
              <a:t>συνάφεια-φυγοκέντριση</a:t>
            </a:r>
            <a:r>
              <a:rPr lang="el-GR" sz="3300" dirty="0" smtClean="0"/>
              <a:t/>
            </a:r>
            <a:br>
              <a:rPr lang="el-GR" sz="3300" dirty="0" smtClean="0"/>
            </a:br>
            <a:r>
              <a:rPr lang="el-GR" sz="3300" b="0" dirty="0" smtClean="0"/>
              <a:t>(Sinolea- </a:t>
            </a:r>
            <a:r>
              <a:rPr lang="el-GR" sz="3300" b="0" dirty="0"/>
              <a:t>Decanter</a:t>
            </a:r>
            <a:r>
              <a:rPr lang="el-GR" sz="3300" b="0" dirty="0" smtClean="0"/>
              <a:t>) 1/3</a:t>
            </a:r>
            <a:endParaRPr lang="el-GR" sz="3300" b="0" dirty="0"/>
          </a:p>
        </p:txBody>
      </p:sp>
      <p:sp>
        <p:nvSpPr>
          <p:cNvPr id="3" name="Θέση περιεχομένου 2"/>
          <p:cNvSpPr>
            <a:spLocks noGrp="1"/>
          </p:cNvSpPr>
          <p:nvPr>
            <p:ph idx="1"/>
          </p:nvPr>
        </p:nvSpPr>
        <p:spPr>
          <a:xfrm>
            <a:off x="251520" y="1700808"/>
            <a:ext cx="8640960" cy="4680520"/>
          </a:xfrm>
        </p:spPr>
        <p:txBody>
          <a:bodyPr/>
          <a:lstStyle/>
          <a:p>
            <a:r>
              <a:rPr lang="en-US" altLang="el-GR" dirty="0"/>
              <a:t>To 1972 </a:t>
            </a:r>
            <a:r>
              <a:rPr lang="el-GR" altLang="el-GR" dirty="0"/>
              <a:t>η εταιρεία </a:t>
            </a:r>
            <a:r>
              <a:rPr lang="en-US" altLang="el-GR" dirty="0"/>
              <a:t>Rapanelli </a:t>
            </a:r>
            <a:r>
              <a:rPr lang="el-GR" altLang="el-GR" dirty="0"/>
              <a:t>κατασκεύασε ένα πλήρες ελαιουργείο η λειτουργία του οποίου βασίστηκε στη συνάφεια και τη φυγοκέντριση. Τα κύρια μέρη του συστήματος αυτού είναι η </a:t>
            </a:r>
            <a:r>
              <a:rPr lang="el-GR" altLang="el-GR" b="1" dirty="0"/>
              <a:t>μονάδα </a:t>
            </a:r>
            <a:r>
              <a:rPr lang="en-US" altLang="el-GR" b="1" dirty="0"/>
              <a:t>Sinolea</a:t>
            </a:r>
            <a:r>
              <a:rPr lang="el-GR" altLang="el-GR" b="1" dirty="0"/>
              <a:t> </a:t>
            </a:r>
            <a:r>
              <a:rPr lang="el-GR" altLang="el-GR" dirty="0"/>
              <a:t>και η </a:t>
            </a:r>
            <a:r>
              <a:rPr lang="el-GR" altLang="el-GR" b="1" dirty="0"/>
              <a:t>μονάδα </a:t>
            </a:r>
            <a:r>
              <a:rPr lang="en-US" altLang="el-GR" b="1" dirty="0"/>
              <a:t>Decanter</a:t>
            </a:r>
            <a:r>
              <a:rPr lang="el-GR" altLang="el-GR" dirty="0"/>
              <a:t>.</a:t>
            </a:r>
          </a:p>
          <a:p>
            <a:r>
              <a:rPr lang="el-GR" altLang="el-GR" dirty="0"/>
              <a:t>Η λειτουργία του συστήματος αυτού, βασίζεται στη διαφορετική </a:t>
            </a:r>
            <a:r>
              <a:rPr lang="el-GR" altLang="el-GR" b="1" dirty="0"/>
              <a:t>συνάφεια</a:t>
            </a:r>
            <a:r>
              <a:rPr lang="el-GR" altLang="el-GR" dirty="0"/>
              <a:t> (επιφανειακή τάση) που παρουσιάζουν τα συστατικά της ελαιοζύμης (ελαιόλαδο, φυτικά νερά) με το ειδικό μέταλλο των ελασμάτων, τα οποία φέρει η μονάδα </a:t>
            </a:r>
            <a:r>
              <a:rPr lang="en-US" altLang="el-GR" dirty="0"/>
              <a:t>Sinolea</a:t>
            </a:r>
            <a:r>
              <a:rPr lang="en-US" altLang="el-GR" dirty="0" smtClean="0"/>
              <a:t>.</a:t>
            </a:r>
            <a:endParaRPr lang="el-GR" altLang="el-GR" dirty="0"/>
          </a:p>
        </p:txBody>
      </p:sp>
    </p:spTree>
    <p:extLst>
      <p:ext uri="{BB962C8B-B14F-4D97-AF65-F5344CB8AC3E}">
        <p14:creationId xmlns:p14="http://schemas.microsoft.com/office/powerpoint/2010/main" val="34748194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4E6F0D5E-8F6F-484E-9577-F0E79134BA68}" type="slidenum">
              <a:rPr lang="el-GR" altLang="el-GR"/>
              <a:pPr/>
              <a:t>114</a:t>
            </a:fld>
            <a:endParaRPr lang="el-GR" altLang="el-GR" dirty="0"/>
          </a:p>
        </p:txBody>
      </p:sp>
      <p:sp>
        <p:nvSpPr>
          <p:cNvPr id="2" name="Τίτλος 1"/>
          <p:cNvSpPr>
            <a:spLocks noGrp="1"/>
          </p:cNvSpPr>
          <p:nvPr>
            <p:ph type="title"/>
          </p:nvPr>
        </p:nvSpPr>
        <p:spPr>
          <a:xfrm>
            <a:off x="0" y="0"/>
            <a:ext cx="9144000" cy="1556792"/>
          </a:xfrm>
        </p:spPr>
        <p:txBody>
          <a:bodyPr>
            <a:normAutofit fontScale="90000"/>
          </a:bodyPr>
          <a:lstStyle/>
          <a:p>
            <a:r>
              <a:rPr lang="el-GR" sz="4000" dirty="0"/>
              <a:t>Ελαιουργεία μεικτού τύπου </a:t>
            </a:r>
            <a:r>
              <a:rPr lang="el-GR" dirty="0" smtClean="0"/>
              <a:t/>
            </a:r>
            <a:br>
              <a:rPr lang="el-GR" dirty="0" smtClean="0"/>
            </a:br>
            <a:r>
              <a:rPr lang="el-GR" sz="3300" b="0" dirty="0" smtClean="0"/>
              <a:t>βασισμένα </a:t>
            </a:r>
            <a:r>
              <a:rPr lang="el-GR" sz="3300" b="0" dirty="0"/>
              <a:t>στη </a:t>
            </a:r>
            <a:r>
              <a:rPr lang="el-GR" sz="3300" b="0" dirty="0" smtClean="0"/>
              <a:t>συνάφεια-φυγοκέντριση</a:t>
            </a:r>
            <a:r>
              <a:rPr lang="el-GR" sz="3300" dirty="0" smtClean="0"/>
              <a:t/>
            </a:r>
            <a:br>
              <a:rPr lang="el-GR" sz="3300" dirty="0" smtClean="0"/>
            </a:br>
            <a:r>
              <a:rPr lang="el-GR" sz="3300" b="0" dirty="0" smtClean="0"/>
              <a:t>(Sinolea- </a:t>
            </a:r>
            <a:r>
              <a:rPr lang="el-GR" sz="3300" b="0" dirty="0"/>
              <a:t>Decanter</a:t>
            </a:r>
            <a:r>
              <a:rPr lang="el-GR" sz="3300" b="0" dirty="0" smtClean="0"/>
              <a:t>) 2/3</a:t>
            </a:r>
            <a:endParaRPr lang="el-GR" sz="3300" b="0" dirty="0"/>
          </a:p>
        </p:txBody>
      </p:sp>
      <p:sp>
        <p:nvSpPr>
          <p:cNvPr id="3" name="Θέση περιεχομένου 2"/>
          <p:cNvSpPr>
            <a:spLocks noGrp="1"/>
          </p:cNvSpPr>
          <p:nvPr>
            <p:ph idx="1"/>
          </p:nvPr>
        </p:nvSpPr>
        <p:spPr>
          <a:xfrm>
            <a:off x="251520" y="1700808"/>
            <a:ext cx="8640960" cy="4680520"/>
          </a:xfrm>
        </p:spPr>
        <p:txBody>
          <a:bodyPr/>
          <a:lstStyle/>
          <a:p>
            <a:r>
              <a:rPr lang="el-GR" altLang="el-GR" dirty="0"/>
              <a:t>Τα </a:t>
            </a:r>
            <a:r>
              <a:rPr lang="el-GR" altLang="el-GR" b="1" dirty="0"/>
              <a:t>ελάσματα </a:t>
            </a:r>
            <a:r>
              <a:rPr lang="el-GR" altLang="el-GR" dirty="0"/>
              <a:t>αυτά στηρίζονται πάνω σε μια βάση που κινείται πολύ αργά. Τα ελάσματα αυτά με την κίνηση του συστήματος εισχωρούν στην ελαιοζύμη και εξερχόμενα συμπαρασύρουν μικρά ελαιοσταγονίδια. Με τον τρόπο αυτό παραλαμβάνεται το 70 – 80% του λαδιού, και στη συνέχεια οδηγείται στους ελαιοδιαχωριστήρες, για την απομάκρυνση του  νερού και των ξένων υλών.</a:t>
            </a:r>
          </a:p>
          <a:p>
            <a:r>
              <a:rPr lang="el-GR" altLang="el-GR" dirty="0"/>
              <a:t>Για την </a:t>
            </a:r>
            <a:r>
              <a:rPr lang="el-GR" altLang="el-GR" b="1" dirty="0"/>
              <a:t>παραλαβή του ελαιολάδου που παρέμεινε στην ελαιοζύμη </a:t>
            </a:r>
            <a:r>
              <a:rPr lang="el-GR" altLang="el-GR" dirty="0"/>
              <a:t>προστίθεται νερό, ακολουθεί μάλαξη και στη συνέχεια φυγοκεντρείται</a:t>
            </a:r>
            <a:r>
              <a:rPr lang="el-GR" altLang="el-GR" dirty="0" smtClean="0"/>
              <a:t>.</a:t>
            </a:r>
            <a:endParaRPr lang="el-GR" altLang="el-GR" dirty="0"/>
          </a:p>
        </p:txBody>
      </p:sp>
    </p:spTree>
    <p:extLst>
      <p:ext uri="{BB962C8B-B14F-4D97-AF65-F5344CB8AC3E}">
        <p14:creationId xmlns:p14="http://schemas.microsoft.com/office/powerpoint/2010/main" val="53993080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4E6F0D5E-8F6F-484E-9577-F0E79134BA68}" type="slidenum">
              <a:rPr lang="el-GR" altLang="el-GR"/>
              <a:pPr/>
              <a:t>115</a:t>
            </a:fld>
            <a:endParaRPr lang="el-GR" altLang="el-GR" dirty="0"/>
          </a:p>
        </p:txBody>
      </p:sp>
      <p:sp>
        <p:nvSpPr>
          <p:cNvPr id="2" name="Τίτλος 1"/>
          <p:cNvSpPr>
            <a:spLocks noGrp="1"/>
          </p:cNvSpPr>
          <p:nvPr>
            <p:ph type="title"/>
          </p:nvPr>
        </p:nvSpPr>
        <p:spPr>
          <a:xfrm>
            <a:off x="0" y="0"/>
            <a:ext cx="9144000" cy="1556792"/>
          </a:xfrm>
        </p:spPr>
        <p:txBody>
          <a:bodyPr>
            <a:normAutofit fontScale="90000"/>
          </a:bodyPr>
          <a:lstStyle/>
          <a:p>
            <a:r>
              <a:rPr lang="el-GR" sz="4000" dirty="0"/>
              <a:t>Ελαιουργεία μεικτού τύπου </a:t>
            </a:r>
            <a:r>
              <a:rPr lang="el-GR" dirty="0" smtClean="0"/>
              <a:t/>
            </a:r>
            <a:br>
              <a:rPr lang="el-GR" dirty="0" smtClean="0"/>
            </a:br>
            <a:r>
              <a:rPr lang="el-GR" sz="3300" b="0" dirty="0" smtClean="0"/>
              <a:t>βασισμένα </a:t>
            </a:r>
            <a:r>
              <a:rPr lang="el-GR" sz="3300" b="0" dirty="0"/>
              <a:t>στη </a:t>
            </a:r>
            <a:r>
              <a:rPr lang="el-GR" sz="3300" b="0" dirty="0" smtClean="0"/>
              <a:t>συνάφεια-φυγοκέντριση</a:t>
            </a:r>
            <a:r>
              <a:rPr lang="el-GR" sz="3300" dirty="0" smtClean="0"/>
              <a:t/>
            </a:r>
            <a:br>
              <a:rPr lang="el-GR" sz="3300" dirty="0" smtClean="0"/>
            </a:br>
            <a:r>
              <a:rPr lang="el-GR" sz="3300" b="0" dirty="0" smtClean="0"/>
              <a:t>(Sinolea- </a:t>
            </a:r>
            <a:r>
              <a:rPr lang="el-GR" sz="3300" b="0" dirty="0"/>
              <a:t>Decanter</a:t>
            </a:r>
            <a:r>
              <a:rPr lang="el-GR" sz="3300" b="0" dirty="0" smtClean="0"/>
              <a:t>) 3/3</a:t>
            </a:r>
            <a:endParaRPr lang="el-GR" sz="3300" b="0" dirty="0"/>
          </a:p>
        </p:txBody>
      </p:sp>
      <p:sp>
        <p:nvSpPr>
          <p:cNvPr id="3" name="Θέση περιεχομένου 2"/>
          <p:cNvSpPr>
            <a:spLocks noGrp="1"/>
          </p:cNvSpPr>
          <p:nvPr>
            <p:ph idx="1"/>
          </p:nvPr>
        </p:nvSpPr>
        <p:spPr>
          <a:xfrm>
            <a:off x="251520" y="1700808"/>
            <a:ext cx="8640960" cy="4680520"/>
          </a:xfrm>
        </p:spPr>
        <p:txBody>
          <a:bodyPr/>
          <a:lstStyle/>
          <a:p>
            <a:r>
              <a:rPr lang="el-GR" altLang="el-GR" dirty="0"/>
              <a:t>Μετά τη φυγοκέντριση το ελαιόλαδο που διαχωρίζεται, φυγοκεντρείται ξανά στους ελαιοδιαχωριστήρες του συγκροτήματος και παραλαμβάνεται τελικά το </a:t>
            </a:r>
            <a:r>
              <a:rPr lang="el-GR" altLang="el-GR" b="1" dirty="0"/>
              <a:t>καθαρό ελαιόλαδο </a:t>
            </a:r>
            <a:r>
              <a:rPr lang="en-US" altLang="el-GR" b="1" dirty="0"/>
              <a:t>Decanter</a:t>
            </a:r>
            <a:r>
              <a:rPr lang="en-US" altLang="el-GR" dirty="0"/>
              <a:t>.</a:t>
            </a:r>
            <a:endParaRPr lang="el-GR" altLang="el-GR" dirty="0"/>
          </a:p>
          <a:p>
            <a:r>
              <a:rPr lang="el-GR" altLang="el-GR" dirty="0"/>
              <a:t>Επειδή το </a:t>
            </a:r>
            <a:r>
              <a:rPr lang="el-GR" altLang="el-GR" b="1" dirty="0"/>
              <a:t>ελαιόλαδο </a:t>
            </a:r>
            <a:r>
              <a:rPr lang="en-US" altLang="el-GR" b="1" dirty="0"/>
              <a:t>Sinolea</a:t>
            </a:r>
            <a:r>
              <a:rPr lang="el-GR" altLang="el-GR" b="1" dirty="0"/>
              <a:t> </a:t>
            </a:r>
            <a:r>
              <a:rPr lang="el-GR" altLang="el-GR" dirty="0"/>
              <a:t>παραλαμβάνεται χωρίς ζεστό νερό και με φυσική διαδικασία, δεν καταστρέφονται τα </a:t>
            </a:r>
            <a:r>
              <a:rPr lang="el-GR" altLang="el-GR" b="1" dirty="0"/>
              <a:t>αρωματικά </a:t>
            </a:r>
            <a:r>
              <a:rPr lang="el-GR" altLang="el-GR" dirty="0"/>
              <a:t>συστατικά του και είναι καλύτερης ποιότητας από το ελαιόλαδο που παραλαμβάνεται στη συνέχεια με φυγοκέντριση.  </a:t>
            </a:r>
          </a:p>
          <a:p>
            <a:endParaRPr lang="el-GR" altLang="el-GR" dirty="0"/>
          </a:p>
        </p:txBody>
      </p:sp>
    </p:spTree>
    <p:extLst>
      <p:ext uri="{BB962C8B-B14F-4D97-AF65-F5344CB8AC3E}">
        <p14:creationId xmlns:p14="http://schemas.microsoft.com/office/powerpoint/2010/main" val="35322252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2BCF3B51-9483-44E2-B09E-AAA0982EC114}" type="slidenum">
              <a:rPr lang="el-GR" altLang="el-GR"/>
              <a:pPr/>
              <a:t>116</a:t>
            </a:fld>
            <a:endParaRPr lang="el-GR" altLang="el-GR" dirty="0"/>
          </a:p>
        </p:txBody>
      </p:sp>
      <p:pic>
        <p:nvPicPr>
          <p:cNvPr id="270340" name="Picture 4" descr="Diafaneia168"/>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59632" y="1412776"/>
            <a:ext cx="6656772" cy="49502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sz="3500" dirty="0"/>
              <a:t>Στάδια επεξεργασίας της ελιάς σε ελαιουργείο </a:t>
            </a:r>
            <a:r>
              <a:rPr lang="el-GR" sz="3000" b="0" dirty="0"/>
              <a:t>(Sinolea – Decanter)</a:t>
            </a:r>
          </a:p>
        </p:txBody>
      </p:sp>
    </p:spTree>
    <p:extLst>
      <p:ext uri="{BB962C8B-B14F-4D97-AF65-F5344CB8AC3E}">
        <p14:creationId xmlns:p14="http://schemas.microsoft.com/office/powerpoint/2010/main" val="22520387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6522D41F-66C8-4E80-8E60-CE72DB070A88}" type="slidenum">
              <a:rPr lang="el-GR" altLang="el-GR"/>
              <a:pPr/>
              <a:t>117</a:t>
            </a:fld>
            <a:endParaRPr lang="el-GR" altLang="el-GR" dirty="0"/>
          </a:p>
        </p:txBody>
      </p:sp>
      <p:pic>
        <p:nvPicPr>
          <p:cNvPr id="271364" name="Picture 4" descr="Diafaneia169"/>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92832" y="1916832"/>
            <a:ext cx="6558336" cy="3672408"/>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dirty="0"/>
              <a:t>Ελαιουργείο Sinolea – Decanter </a:t>
            </a:r>
            <a:r>
              <a:rPr lang="el-GR" dirty="0" smtClean="0"/>
              <a:t/>
            </a:r>
            <a:br>
              <a:rPr lang="el-GR" dirty="0" smtClean="0"/>
            </a:br>
            <a:r>
              <a:rPr lang="el-GR" dirty="0" smtClean="0"/>
              <a:t>της </a:t>
            </a:r>
            <a:r>
              <a:rPr lang="el-GR" dirty="0"/>
              <a:t>Ελαιουργικής</a:t>
            </a:r>
          </a:p>
        </p:txBody>
      </p:sp>
    </p:spTree>
    <p:extLst>
      <p:ext uri="{BB962C8B-B14F-4D97-AF65-F5344CB8AC3E}">
        <p14:creationId xmlns:p14="http://schemas.microsoft.com/office/powerpoint/2010/main" val="223679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5F850148-9834-423A-A945-7F6ED5FA30F6}" type="slidenum">
              <a:rPr lang="el-GR" altLang="el-GR"/>
              <a:pPr/>
              <a:t>118</a:t>
            </a:fld>
            <a:endParaRPr lang="el-GR" altLang="el-GR" dirty="0"/>
          </a:p>
        </p:txBody>
      </p:sp>
      <p:pic>
        <p:nvPicPr>
          <p:cNvPr id="272388" name="Picture 4" descr="Diafaneia17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60" r="5760" b="3277"/>
          <a:stretch/>
        </p:blipFill>
        <p:spPr>
          <a:xfrm>
            <a:off x="1691680" y="1628800"/>
            <a:ext cx="5630297" cy="4535403"/>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dirty="0"/>
              <a:t>Μικτό ελαιουργείο της </a:t>
            </a:r>
            <a:r>
              <a:rPr lang="el-GR" dirty="0" smtClean="0"/>
              <a:t/>
            </a:r>
            <a:br>
              <a:rPr lang="el-GR" dirty="0" smtClean="0"/>
            </a:br>
            <a:r>
              <a:rPr lang="el-GR" dirty="0" smtClean="0"/>
              <a:t>εταιρείας </a:t>
            </a:r>
            <a:r>
              <a:rPr lang="el-GR" dirty="0"/>
              <a:t>Rapanelli</a:t>
            </a:r>
          </a:p>
        </p:txBody>
      </p:sp>
    </p:spTree>
    <p:extLst>
      <p:ext uri="{BB962C8B-B14F-4D97-AF65-F5344CB8AC3E}">
        <p14:creationId xmlns:p14="http://schemas.microsoft.com/office/powerpoint/2010/main" val="1577588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Πυρηνέλαιο</a:t>
            </a:r>
          </a:p>
        </p:txBody>
      </p:sp>
      <p:sp>
        <p:nvSpPr>
          <p:cNvPr id="4" name="Θέση αριθμού διαφάνειας 5"/>
          <p:cNvSpPr>
            <a:spLocks noGrp="1"/>
          </p:cNvSpPr>
          <p:nvPr>
            <p:ph type="sldNum" sz="quarter" idx="12"/>
          </p:nvPr>
        </p:nvSpPr>
        <p:spPr/>
        <p:txBody>
          <a:bodyPr/>
          <a:lstStyle/>
          <a:p>
            <a:fld id="{0681356C-2831-43A3-AF48-C82470FACF3E}" type="slidenum">
              <a:rPr lang="el-GR" altLang="el-GR"/>
              <a:pPr/>
              <a:t>11</a:t>
            </a:fld>
            <a:endParaRPr lang="el-GR" altLang="el-GR" dirty="0"/>
          </a:p>
        </p:txBody>
      </p:sp>
      <p:sp>
        <p:nvSpPr>
          <p:cNvPr id="3" name="Θέση περιεχομένου 2"/>
          <p:cNvSpPr>
            <a:spLocks noGrp="1"/>
          </p:cNvSpPr>
          <p:nvPr>
            <p:ph idx="1"/>
          </p:nvPr>
        </p:nvSpPr>
        <p:spPr/>
        <p:txBody>
          <a:bodyPr/>
          <a:lstStyle/>
          <a:p>
            <a:r>
              <a:rPr lang="el-GR" altLang="el-GR" b="1" dirty="0"/>
              <a:t>Πυρηνέλαιο: </a:t>
            </a:r>
            <a:r>
              <a:rPr lang="el-GR" altLang="el-GR" dirty="0"/>
              <a:t>Έλαιο που αποτελείται από μείγμα εξευγενισμένου πυρηνελαίου και παρθένων ελαιολάδων, εκτός από το ελαιόλαδο λαμπάντε, του οποίου η περιεκτικότητα σε ελεύθερα λιπαρά οξέα, εκφραζόμενη σε ελαϊκό οξύ, δεν είναι δυνατό να υπερβαίνει το </a:t>
            </a:r>
            <a:r>
              <a:rPr lang="el-GR" altLang="el-GR" b="1" dirty="0"/>
              <a:t>1 </a:t>
            </a:r>
            <a:r>
              <a:rPr lang="en-US" altLang="el-GR" b="1" dirty="0"/>
              <a:t>g</a:t>
            </a:r>
            <a:r>
              <a:rPr lang="el-GR" altLang="el-GR" b="1" dirty="0"/>
              <a:t> ανά 100 </a:t>
            </a:r>
            <a:r>
              <a:rPr lang="en-US" altLang="el-GR" b="1" dirty="0"/>
              <a:t>g </a:t>
            </a:r>
            <a:r>
              <a:rPr lang="el-GR" altLang="el-GR" dirty="0"/>
              <a:t>και του οποίου τα άλλα ιδιαίτερα χαρακτηριστικά είναι σύμφωνα με τα προβλεπόμενα για την κατηγορία αυτή</a:t>
            </a:r>
            <a:r>
              <a:rPr lang="el-GR" altLang="el-GR" dirty="0" smtClean="0"/>
              <a:t>.</a:t>
            </a:r>
            <a:endParaRPr lang="el-GR" dirty="0"/>
          </a:p>
        </p:txBody>
      </p:sp>
    </p:spTree>
    <p:extLst>
      <p:ext uri="{BB962C8B-B14F-4D97-AF65-F5344CB8AC3E}">
        <p14:creationId xmlns:p14="http://schemas.microsoft.com/office/powerpoint/2010/main" val="341442562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A547A471-10A4-4ABC-A5BD-EEDC6036D61B}" type="slidenum">
              <a:rPr lang="el-GR" altLang="el-GR"/>
              <a:pPr/>
              <a:t>119</a:t>
            </a:fld>
            <a:endParaRPr lang="el-GR" altLang="el-GR" dirty="0"/>
          </a:p>
        </p:txBody>
      </p:sp>
      <p:sp>
        <p:nvSpPr>
          <p:cNvPr id="2" name="Τίτλος 1"/>
          <p:cNvSpPr>
            <a:spLocks noGrp="1"/>
          </p:cNvSpPr>
          <p:nvPr>
            <p:ph type="title"/>
          </p:nvPr>
        </p:nvSpPr>
        <p:spPr>
          <a:xfrm>
            <a:off x="0" y="0"/>
            <a:ext cx="9144000" cy="1268760"/>
          </a:xfrm>
        </p:spPr>
        <p:txBody>
          <a:bodyPr>
            <a:normAutofit/>
          </a:bodyPr>
          <a:lstStyle/>
          <a:p>
            <a:r>
              <a:rPr lang="el-GR" sz="3400" dirty="0"/>
              <a:t>Πλεονεκτήματα φυγοκεντρικών και μικτού τύπου ελαιουργείων σε σύγκριση με τα κλασικά</a:t>
            </a:r>
          </a:p>
        </p:txBody>
      </p:sp>
      <p:sp>
        <p:nvSpPr>
          <p:cNvPr id="3" name="Θέση περιεχομένου 2"/>
          <p:cNvSpPr>
            <a:spLocks noGrp="1"/>
          </p:cNvSpPr>
          <p:nvPr>
            <p:ph idx="1"/>
          </p:nvPr>
        </p:nvSpPr>
        <p:spPr>
          <a:xfrm>
            <a:off x="251520" y="1628800"/>
            <a:ext cx="8640960" cy="4752528"/>
          </a:xfrm>
        </p:spPr>
        <p:txBody>
          <a:bodyPr/>
          <a:lstStyle/>
          <a:p>
            <a:r>
              <a:rPr lang="el-GR" altLang="el-GR" b="1" dirty="0"/>
              <a:t>Τα κυριότερα πλεονεκτήματα είναι:</a:t>
            </a:r>
          </a:p>
          <a:p>
            <a:pPr lvl="1"/>
            <a:r>
              <a:rPr lang="el-GR" altLang="el-GR" dirty="0"/>
              <a:t>Μείωση του </a:t>
            </a:r>
            <a:r>
              <a:rPr lang="el-GR" altLang="el-GR" b="1" dirty="0"/>
              <a:t>εργατικού κόστους, </a:t>
            </a:r>
            <a:r>
              <a:rPr lang="el-GR" altLang="el-GR" dirty="0"/>
              <a:t>λόγω αυτοματοποίησης,</a:t>
            </a:r>
          </a:p>
          <a:p>
            <a:pPr lvl="1"/>
            <a:r>
              <a:rPr lang="el-GR" altLang="el-GR" dirty="0"/>
              <a:t>Παραλαβή </a:t>
            </a:r>
            <a:r>
              <a:rPr lang="el-GR" altLang="el-GR" b="1" dirty="0"/>
              <a:t>ελαιολάδου χαμηλότερης οξύτητας </a:t>
            </a:r>
            <a:r>
              <a:rPr lang="el-GR" altLang="el-GR" dirty="0"/>
              <a:t>(έλλειψη ελαιοδιαφραγμάτων και υπολειμμάτων ελαιοζύμης),</a:t>
            </a:r>
          </a:p>
          <a:p>
            <a:pPr lvl="1"/>
            <a:r>
              <a:rPr lang="el-GR" altLang="el-GR" dirty="0"/>
              <a:t>Μικρή περιεκτικότητα του ελαιολάδου σε </a:t>
            </a:r>
            <a:r>
              <a:rPr lang="el-GR" altLang="el-GR" b="1" dirty="0"/>
              <a:t>μέταλλα</a:t>
            </a:r>
            <a:r>
              <a:rPr lang="el-GR" altLang="el-GR" dirty="0"/>
              <a:t> (ανοξείδωτα</a:t>
            </a:r>
            <a:r>
              <a:rPr lang="el-GR" altLang="el-GR" dirty="0" smtClean="0"/>
              <a:t>).</a:t>
            </a:r>
            <a:endParaRPr lang="el-GR" dirty="0"/>
          </a:p>
        </p:txBody>
      </p:sp>
    </p:spTree>
    <p:extLst>
      <p:ext uri="{BB962C8B-B14F-4D97-AF65-F5344CB8AC3E}">
        <p14:creationId xmlns:p14="http://schemas.microsoft.com/office/powerpoint/2010/main" val="7174715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268760"/>
          </a:xfrm>
        </p:spPr>
        <p:txBody>
          <a:bodyPr>
            <a:normAutofit/>
          </a:bodyPr>
          <a:lstStyle/>
          <a:p>
            <a:r>
              <a:rPr lang="el-GR" sz="3400" dirty="0" smtClean="0"/>
              <a:t>Μειονεκτήματα </a:t>
            </a:r>
            <a:r>
              <a:rPr lang="el-GR" sz="3400" dirty="0"/>
              <a:t>φυγοκεντρικών και μικτού τύπου ελαιουργείων σε σύγκριση με τα κλασικά</a:t>
            </a:r>
          </a:p>
        </p:txBody>
      </p:sp>
      <p:sp>
        <p:nvSpPr>
          <p:cNvPr id="4" name="Θέση αριθμού διαφάνειας 5"/>
          <p:cNvSpPr>
            <a:spLocks noGrp="1"/>
          </p:cNvSpPr>
          <p:nvPr>
            <p:ph type="sldNum" sz="quarter" idx="12"/>
          </p:nvPr>
        </p:nvSpPr>
        <p:spPr/>
        <p:txBody>
          <a:bodyPr/>
          <a:lstStyle/>
          <a:p>
            <a:fld id="{85683CFC-B6F8-45B9-8D1B-55BEDDA26EDA}" type="slidenum">
              <a:rPr lang="el-GR" altLang="el-GR"/>
              <a:pPr/>
              <a:t>120</a:t>
            </a:fld>
            <a:endParaRPr lang="el-GR" altLang="el-GR" dirty="0"/>
          </a:p>
        </p:txBody>
      </p:sp>
      <p:sp>
        <p:nvSpPr>
          <p:cNvPr id="3" name="Θέση περιεχομένου 2"/>
          <p:cNvSpPr>
            <a:spLocks noGrp="1"/>
          </p:cNvSpPr>
          <p:nvPr>
            <p:ph idx="1"/>
          </p:nvPr>
        </p:nvSpPr>
        <p:spPr>
          <a:xfrm>
            <a:off x="251520" y="1628800"/>
            <a:ext cx="8640960" cy="4752528"/>
          </a:xfrm>
        </p:spPr>
        <p:txBody>
          <a:bodyPr/>
          <a:lstStyle/>
          <a:p>
            <a:r>
              <a:rPr lang="el-GR" altLang="el-GR" b="1" dirty="0"/>
              <a:t>Τα κυριότερα μειονεκτήματα των συστημάτων αυτών είναι:</a:t>
            </a:r>
          </a:p>
          <a:p>
            <a:pPr lvl="1"/>
            <a:r>
              <a:rPr lang="el-GR" altLang="el-GR" dirty="0"/>
              <a:t>Το </a:t>
            </a:r>
            <a:r>
              <a:rPr lang="el-GR" altLang="el-GR" b="1" dirty="0"/>
              <a:t>μεγάλο κόστος </a:t>
            </a:r>
            <a:r>
              <a:rPr lang="el-GR" altLang="el-GR" dirty="0"/>
              <a:t>αγοράς τους,</a:t>
            </a:r>
          </a:p>
          <a:p>
            <a:pPr lvl="1"/>
            <a:r>
              <a:rPr lang="el-GR" altLang="el-GR" dirty="0"/>
              <a:t>Το ελαιόλαδο που παραλαμβάνεται από τα φυγοκεντρικά έχει μικρότερη περιεκτικότητα </a:t>
            </a:r>
            <a:r>
              <a:rPr lang="el-GR" altLang="el-GR" b="1" dirty="0"/>
              <a:t>φαινολικών συστατικών,</a:t>
            </a:r>
          </a:p>
          <a:p>
            <a:pPr lvl="1"/>
            <a:r>
              <a:rPr lang="el-GR" altLang="el-GR" b="1" dirty="0"/>
              <a:t>Η ελαιοπυρήνα </a:t>
            </a:r>
            <a:r>
              <a:rPr lang="el-GR" altLang="el-GR" dirty="0"/>
              <a:t>πρέπει να επεξεργαστεί, λόγω της μεγάλης περιεκτικότητά της σε υγρασία</a:t>
            </a:r>
            <a:r>
              <a:rPr lang="el-GR" altLang="el-GR" dirty="0" smtClean="0"/>
              <a:t>.</a:t>
            </a:r>
            <a:endParaRPr lang="el-GR" altLang="el-GR" dirty="0"/>
          </a:p>
        </p:txBody>
      </p:sp>
    </p:spTree>
    <p:extLst>
      <p:ext uri="{BB962C8B-B14F-4D97-AF65-F5344CB8AC3E}">
        <p14:creationId xmlns:p14="http://schemas.microsoft.com/office/powerpoint/2010/main" val="30753621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lvl="0" indent="0">
              <a:buNone/>
            </a:pPr>
            <a:r>
              <a:rPr lang="el-GR" sz="2000" dirty="0">
                <a:solidFill>
                  <a:prstClr val="black"/>
                </a:solidFill>
              </a:rPr>
              <a:t>Copyright Τεχνολογικό Εκπαιδευτικό Ίδρυμα Αθήνας</a:t>
            </a:r>
            <a:r>
              <a:rPr lang="en-US" sz="2000" dirty="0">
                <a:solidFill>
                  <a:prstClr val="black"/>
                </a:solidFill>
              </a:rPr>
              <a:t>, </a:t>
            </a:r>
            <a:r>
              <a:rPr lang="el-GR" sz="2000" dirty="0">
                <a:solidFill>
                  <a:prstClr val="black"/>
                </a:solidFill>
              </a:rPr>
              <a:t>Ιωάννης Τσάκνης 2014. Ιωάννης Τσάκνης. «Τεχνολογία και ποιότητα Λιπών-Ελαιών (Θ). Ενότητα </a:t>
            </a:r>
            <a:r>
              <a:rPr lang="el-GR" sz="2000" dirty="0" smtClean="0">
                <a:solidFill>
                  <a:prstClr val="black"/>
                </a:solidFill>
              </a:rPr>
              <a:t>4</a:t>
            </a:r>
            <a:r>
              <a:rPr lang="en-US" sz="2000" dirty="0" smtClean="0">
                <a:solidFill>
                  <a:prstClr val="black"/>
                </a:solidFill>
              </a:rPr>
              <a:t>:</a:t>
            </a:r>
            <a:r>
              <a:rPr lang="el-GR" sz="2000" dirty="0">
                <a:solidFill>
                  <a:prstClr val="black"/>
                </a:solidFill>
              </a:rPr>
              <a:t> Το ελαιόλαδο». Έκδοση: 1.0. Αθήνα 2014. Διαθέσιμο από τη δικτυακή διεύθυνση: </a:t>
            </a:r>
            <a:r>
              <a:rPr lang="en-US" sz="2000" dirty="0">
                <a:solidFill>
                  <a:prstClr val="black"/>
                </a:solidFill>
                <a:hlinkClick r:id="rId3"/>
              </a:rPr>
              <a:t>ocp.teiath.gr</a:t>
            </a:r>
            <a:r>
              <a:rPr lang="el-GR" sz="2000" dirty="0" smtClean="0">
                <a:solidFill>
                  <a:prstClr val="black"/>
                </a:solidFill>
              </a:rPr>
              <a:t>.</a:t>
            </a:r>
            <a:endParaRPr lang="el-GR" sz="2000" dirty="0">
              <a:solidFill>
                <a:prstClr val="black"/>
              </a:solidFill>
            </a:endParaRPr>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8090983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249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Κοινοτικοί κανονισμοί </a:t>
            </a:r>
            <a:r>
              <a:rPr lang="el-GR" sz="3000" b="0" dirty="0" smtClean="0"/>
              <a:t>1/5</a:t>
            </a:r>
            <a:r>
              <a:rPr lang="el-GR" dirty="0" smtClean="0"/>
              <a:t> </a:t>
            </a:r>
            <a:endParaRPr lang="el-GR" dirty="0"/>
          </a:p>
        </p:txBody>
      </p:sp>
      <p:sp>
        <p:nvSpPr>
          <p:cNvPr id="4" name="Θέση αριθμού διαφάνειας 5"/>
          <p:cNvSpPr>
            <a:spLocks noGrp="1"/>
          </p:cNvSpPr>
          <p:nvPr>
            <p:ph type="sldNum" sz="quarter" idx="12"/>
          </p:nvPr>
        </p:nvSpPr>
        <p:spPr/>
        <p:txBody>
          <a:bodyPr/>
          <a:lstStyle/>
          <a:p>
            <a:fld id="{854EEA64-8E69-46CA-947F-5D71E850EECD}" type="slidenum">
              <a:rPr lang="el-GR" altLang="el-GR"/>
              <a:pPr/>
              <a:t>12</a:t>
            </a:fld>
            <a:endParaRPr lang="el-GR" altLang="el-GR" dirty="0"/>
          </a:p>
        </p:txBody>
      </p:sp>
      <p:sp>
        <p:nvSpPr>
          <p:cNvPr id="3" name="Θέση περιεχομένου 2"/>
          <p:cNvSpPr>
            <a:spLocks noGrp="1"/>
          </p:cNvSpPr>
          <p:nvPr>
            <p:ph idx="1"/>
          </p:nvPr>
        </p:nvSpPr>
        <p:spPr>
          <a:xfrm>
            <a:off x="323528" y="1196752"/>
            <a:ext cx="8640960" cy="5544616"/>
          </a:xfrm>
        </p:spPr>
        <p:txBody>
          <a:bodyPr>
            <a:normAutofit lnSpcReduction="10000"/>
          </a:bodyPr>
          <a:lstStyle/>
          <a:p>
            <a:pPr marL="0" indent="0">
              <a:lnSpc>
                <a:spcPct val="110000"/>
              </a:lnSpc>
              <a:buFontTx/>
              <a:buNone/>
            </a:pPr>
            <a:r>
              <a:rPr lang="el-GR" altLang="el-GR" dirty="0"/>
              <a:t>Οι σπουδαιότεροι κοινοτικοί κανονισμοί που αφορούν το ελαιόλαδο είναι οι παρακάτω:</a:t>
            </a:r>
          </a:p>
          <a:p>
            <a:pPr>
              <a:lnSpc>
                <a:spcPct val="110000"/>
              </a:lnSpc>
              <a:buFont typeface="Wingdings" pitchFamily="2" charset="2"/>
              <a:buChar char="Ø"/>
            </a:pPr>
            <a:r>
              <a:rPr lang="el-GR" altLang="el-GR" b="1" dirty="0"/>
              <a:t>Κανονισμός 136/66/ΕΟΚ του Συμβουλίου</a:t>
            </a:r>
            <a:r>
              <a:rPr lang="el-GR" altLang="el-GR" dirty="0"/>
              <a:t> «για την οργάνωση της αγοράς στον τομέα των λιπαρών ουσιών».</a:t>
            </a:r>
          </a:p>
          <a:p>
            <a:pPr>
              <a:lnSpc>
                <a:spcPct val="110000"/>
              </a:lnSpc>
              <a:buFont typeface="Wingdings" pitchFamily="2" charset="2"/>
              <a:buChar char="Ø"/>
            </a:pPr>
            <a:r>
              <a:rPr lang="el-GR" altLang="el-GR" b="1" dirty="0"/>
              <a:t>Κανονισμός 2568/91 της Επιτροπής</a:t>
            </a:r>
            <a:r>
              <a:rPr lang="el-GR" altLang="el-GR" dirty="0"/>
              <a:t> «σχετικά με τον προσδιορισμό των χαρακτηριστικών των ελαιολάδων και των πυρηνελαίων καθώς και με τις σχετικές μεθόδους προσδιορισμού».</a:t>
            </a:r>
          </a:p>
          <a:p>
            <a:pPr>
              <a:lnSpc>
                <a:spcPct val="110000"/>
              </a:lnSpc>
              <a:buFont typeface="Wingdings" pitchFamily="2" charset="2"/>
              <a:buChar char="Ø"/>
            </a:pPr>
            <a:r>
              <a:rPr lang="el-GR" altLang="el-GR" b="1" dirty="0"/>
              <a:t>Κανονισμός 2658/87/ΕΟΚ του Συμβουλίου – Κεφάλαιο 15</a:t>
            </a:r>
            <a:r>
              <a:rPr lang="el-GR" altLang="el-GR" dirty="0"/>
              <a:t> «για τη δασμολογική και στατιστική ονοματολογία και το κοινό δασμολόγιο».</a:t>
            </a:r>
          </a:p>
          <a:p>
            <a:pPr>
              <a:lnSpc>
                <a:spcPct val="110000"/>
              </a:lnSpc>
              <a:buFont typeface="Wingdings" pitchFamily="2" charset="2"/>
              <a:buChar char="Ø"/>
            </a:pPr>
            <a:r>
              <a:rPr lang="el-GR" altLang="el-GR" b="1" dirty="0"/>
              <a:t>Κανονισμός </a:t>
            </a:r>
            <a:r>
              <a:rPr lang="en-US" altLang="el-GR" b="1" dirty="0"/>
              <a:t>1019</a:t>
            </a:r>
            <a:r>
              <a:rPr lang="el-GR" altLang="el-GR" b="1" dirty="0"/>
              <a:t>/</a:t>
            </a:r>
            <a:r>
              <a:rPr lang="en-US" altLang="el-GR" b="1" dirty="0"/>
              <a:t>02</a:t>
            </a:r>
            <a:r>
              <a:rPr lang="el-GR" altLang="el-GR" b="1" dirty="0"/>
              <a:t> της Επιτροπής</a:t>
            </a:r>
            <a:r>
              <a:rPr lang="el-GR" altLang="el-GR" dirty="0"/>
              <a:t> «για προδιαγραφές εμπορίας του ελαιολάδου</a:t>
            </a:r>
            <a:r>
              <a:rPr lang="el-GR" altLang="el-GR" dirty="0" smtClean="0"/>
              <a:t>».</a:t>
            </a:r>
            <a:endParaRPr lang="el-GR" dirty="0"/>
          </a:p>
        </p:txBody>
      </p:sp>
    </p:spTree>
    <p:extLst>
      <p:ext uri="{BB962C8B-B14F-4D97-AF65-F5344CB8AC3E}">
        <p14:creationId xmlns:p14="http://schemas.microsoft.com/office/powerpoint/2010/main" val="2479367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Κοινοτικοί κανονισμοί </a:t>
            </a:r>
            <a:r>
              <a:rPr lang="el-GR" sz="3000" b="0" dirty="0" smtClean="0">
                <a:solidFill>
                  <a:prstClr val="white"/>
                </a:solidFill>
              </a:rPr>
              <a:t>2/5</a:t>
            </a:r>
            <a:r>
              <a:rPr lang="el-GR" dirty="0" smtClean="0">
                <a:solidFill>
                  <a:prstClr val="white"/>
                </a:solidFill>
              </a:rPr>
              <a:t> </a:t>
            </a:r>
            <a:endParaRPr lang="el-GR" dirty="0"/>
          </a:p>
        </p:txBody>
      </p:sp>
      <p:sp>
        <p:nvSpPr>
          <p:cNvPr id="4" name="Θέση αριθμού διαφάνειας 5"/>
          <p:cNvSpPr>
            <a:spLocks noGrp="1"/>
          </p:cNvSpPr>
          <p:nvPr>
            <p:ph type="sldNum" sz="quarter" idx="12"/>
          </p:nvPr>
        </p:nvSpPr>
        <p:spPr/>
        <p:txBody>
          <a:bodyPr/>
          <a:lstStyle/>
          <a:p>
            <a:fld id="{235BA765-084C-45C0-8C59-35CD66AF0A66}" type="slidenum">
              <a:rPr lang="el-GR" altLang="el-GR"/>
              <a:pPr/>
              <a:t>13</a:t>
            </a:fld>
            <a:endParaRPr lang="el-GR" altLang="el-GR" dirty="0"/>
          </a:p>
        </p:txBody>
      </p:sp>
      <p:sp>
        <p:nvSpPr>
          <p:cNvPr id="3" name="Θέση περιεχομένου 2"/>
          <p:cNvSpPr>
            <a:spLocks noGrp="1"/>
          </p:cNvSpPr>
          <p:nvPr>
            <p:ph idx="1"/>
          </p:nvPr>
        </p:nvSpPr>
        <p:spPr>
          <a:xfrm>
            <a:off x="323528" y="1196752"/>
            <a:ext cx="8568952" cy="5040560"/>
          </a:xfrm>
        </p:spPr>
        <p:txBody>
          <a:bodyPr/>
          <a:lstStyle/>
          <a:p>
            <a:pPr>
              <a:lnSpc>
                <a:spcPct val="110000"/>
              </a:lnSpc>
            </a:pPr>
            <a:r>
              <a:rPr lang="el-GR" altLang="el-GR" b="1" dirty="0"/>
              <a:t>Κανονισμός 2081/92/ΕΟΚ του Συμβουλίου</a:t>
            </a:r>
            <a:r>
              <a:rPr lang="el-GR" altLang="el-GR" dirty="0"/>
              <a:t> «για την προστασία των γεωγραφικών ενδείξεων και των ονομασιών προέλευσης των γεωγραφικών προϊόντων και των τροφίμων».</a:t>
            </a:r>
          </a:p>
          <a:p>
            <a:pPr>
              <a:lnSpc>
                <a:spcPct val="110000"/>
              </a:lnSpc>
            </a:pPr>
            <a:r>
              <a:rPr lang="el-GR" altLang="el-GR" b="1" dirty="0"/>
              <a:t>Κανονισμός 2815/98/ΕΚ της Επιτροπής</a:t>
            </a:r>
            <a:r>
              <a:rPr lang="el-GR" altLang="el-GR" dirty="0"/>
              <a:t> «σχετικά με τα εμπορικά πρότυπα για το ελαιόλαδο</a:t>
            </a:r>
            <a:r>
              <a:rPr lang="el-GR" altLang="el-GR" dirty="0" smtClean="0"/>
              <a:t>».</a:t>
            </a:r>
            <a:endParaRPr lang="el-GR" altLang="el-GR" dirty="0"/>
          </a:p>
          <a:p>
            <a:pPr marL="0" indent="0">
              <a:lnSpc>
                <a:spcPct val="110000"/>
              </a:lnSpc>
              <a:buFontTx/>
              <a:buNone/>
            </a:pPr>
            <a:r>
              <a:rPr lang="el-GR" altLang="el-GR" b="1" dirty="0"/>
              <a:t>Ο κανονισμός 2568/91</a:t>
            </a:r>
            <a:r>
              <a:rPr lang="el-GR" altLang="el-GR" dirty="0"/>
              <a:t> συνέβαλε στην προστασία του ελαιολάδου, δεδομένου ότι με τον κανονισμό αυτό: </a:t>
            </a:r>
          </a:p>
          <a:p>
            <a:pPr>
              <a:lnSpc>
                <a:spcPct val="110000"/>
              </a:lnSpc>
              <a:buFontTx/>
              <a:buAutoNum type="arabicPeriod"/>
            </a:pPr>
            <a:r>
              <a:rPr lang="el-GR" altLang="el-GR" dirty="0"/>
              <a:t>Καθορίζονται τα </a:t>
            </a:r>
            <a:r>
              <a:rPr lang="el-GR" altLang="el-GR" b="1" dirty="0"/>
              <a:t>φυσικοχημικά χαρακτηριστικά </a:t>
            </a:r>
            <a:r>
              <a:rPr lang="el-GR" altLang="el-GR" dirty="0"/>
              <a:t>των διαφόρων τύπων ελαιολάδου καθώς και τα </a:t>
            </a:r>
            <a:r>
              <a:rPr lang="el-GR" altLang="el-GR" b="1" dirty="0"/>
              <a:t>οργανοληπτικά χαρακτηριστικά των παρθένων</a:t>
            </a:r>
            <a:r>
              <a:rPr lang="el-GR" altLang="el-GR" dirty="0" smtClean="0"/>
              <a:t>.</a:t>
            </a:r>
            <a:endParaRPr lang="el-GR" altLang="el-GR" dirty="0"/>
          </a:p>
        </p:txBody>
      </p:sp>
    </p:spTree>
    <p:extLst>
      <p:ext uri="{BB962C8B-B14F-4D97-AF65-F5344CB8AC3E}">
        <p14:creationId xmlns:p14="http://schemas.microsoft.com/office/powerpoint/2010/main" val="1951700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Κοινοτικοί κανονισμοί </a:t>
            </a:r>
            <a:r>
              <a:rPr lang="el-GR" sz="3000" b="0" dirty="0" smtClean="0">
                <a:solidFill>
                  <a:prstClr val="white"/>
                </a:solidFill>
              </a:rPr>
              <a:t>3/5</a:t>
            </a:r>
            <a:r>
              <a:rPr lang="el-GR" dirty="0" smtClean="0">
                <a:solidFill>
                  <a:prstClr val="white"/>
                </a:solidFill>
              </a:rPr>
              <a:t> </a:t>
            </a:r>
            <a:endParaRPr lang="el-GR" dirty="0"/>
          </a:p>
        </p:txBody>
      </p:sp>
      <p:sp>
        <p:nvSpPr>
          <p:cNvPr id="4" name="Θέση αριθμού διαφάνειας 5"/>
          <p:cNvSpPr>
            <a:spLocks noGrp="1"/>
          </p:cNvSpPr>
          <p:nvPr>
            <p:ph type="sldNum" sz="quarter" idx="12"/>
          </p:nvPr>
        </p:nvSpPr>
        <p:spPr/>
        <p:txBody>
          <a:bodyPr/>
          <a:lstStyle/>
          <a:p>
            <a:fld id="{D4C83C51-CE0A-4885-A818-3E780C3C6296}" type="slidenum">
              <a:rPr lang="el-GR" altLang="el-GR"/>
              <a:pPr/>
              <a:t>14</a:t>
            </a:fld>
            <a:endParaRPr lang="el-GR" altLang="el-GR" dirty="0"/>
          </a:p>
        </p:txBody>
      </p:sp>
      <p:sp>
        <p:nvSpPr>
          <p:cNvPr id="3" name="Θέση περιεχομένου 2"/>
          <p:cNvSpPr>
            <a:spLocks noGrp="1"/>
          </p:cNvSpPr>
          <p:nvPr>
            <p:ph idx="1"/>
          </p:nvPr>
        </p:nvSpPr>
        <p:spPr>
          <a:xfrm>
            <a:off x="323528" y="1196752"/>
            <a:ext cx="8640960" cy="5544616"/>
          </a:xfrm>
        </p:spPr>
        <p:txBody>
          <a:bodyPr>
            <a:normAutofit/>
          </a:bodyPr>
          <a:lstStyle/>
          <a:p>
            <a:pPr marL="609600" indent="-609600">
              <a:lnSpc>
                <a:spcPct val="110000"/>
              </a:lnSpc>
              <a:buFont typeface="Wingdings" pitchFamily="2" charset="2"/>
              <a:buAutoNum type="arabicPeriod" startAt="2"/>
            </a:pPr>
            <a:r>
              <a:rPr lang="el-GR" altLang="el-GR" dirty="0"/>
              <a:t>Καθορίζονται οι </a:t>
            </a:r>
            <a:r>
              <a:rPr lang="el-GR" altLang="el-GR" b="1" dirty="0"/>
              <a:t>μέθοδοι χημικής ανάλυσης </a:t>
            </a:r>
            <a:r>
              <a:rPr lang="el-GR" altLang="el-GR" dirty="0"/>
              <a:t>και </a:t>
            </a:r>
            <a:r>
              <a:rPr lang="el-GR" altLang="el-GR" b="1" dirty="0"/>
              <a:t>οργανοληπτικής αξιολόγησης </a:t>
            </a:r>
            <a:r>
              <a:rPr lang="el-GR" altLang="el-GR" dirty="0"/>
              <a:t>και συνεπώς προσδιορίζονται με ενιαίο τρόπο σε ολόκληρη την κοινότητα τα χαρακτηριστικά των διαφόρων τύπων ελαιολάδων.</a:t>
            </a:r>
          </a:p>
          <a:p>
            <a:pPr marL="0" indent="0">
              <a:lnSpc>
                <a:spcPct val="110000"/>
              </a:lnSpc>
              <a:buFont typeface="Wingdings" pitchFamily="2" charset="2"/>
              <a:buNone/>
            </a:pPr>
            <a:r>
              <a:rPr lang="el-GR" altLang="el-GR" dirty="0"/>
              <a:t>Ο κανονισμός αποτελείται από 10 άρθρα και από τα παρακάτω 17 παραρτήματα:</a:t>
            </a:r>
          </a:p>
          <a:p>
            <a:pPr>
              <a:lnSpc>
                <a:spcPct val="110000"/>
              </a:lnSpc>
            </a:pPr>
            <a:r>
              <a:rPr lang="el-GR" altLang="el-GR" dirty="0" smtClean="0"/>
              <a:t>Παράρτημα </a:t>
            </a:r>
            <a:r>
              <a:rPr lang="en-US" altLang="el-GR" dirty="0"/>
              <a:t>I</a:t>
            </a:r>
            <a:r>
              <a:rPr lang="el-GR" altLang="el-GR" dirty="0"/>
              <a:t>:</a:t>
            </a:r>
            <a:r>
              <a:rPr lang="en-US" altLang="el-GR" dirty="0"/>
              <a:t> </a:t>
            </a:r>
            <a:r>
              <a:rPr lang="el-GR" altLang="el-GR" dirty="0"/>
              <a:t>Χαρακτηριστικά των </a:t>
            </a:r>
            <a:r>
              <a:rPr lang="el-GR" altLang="el-GR" dirty="0" smtClean="0"/>
              <a:t>ελαιολάδων.</a:t>
            </a:r>
            <a:endParaRPr lang="el-GR" altLang="el-GR" dirty="0"/>
          </a:p>
          <a:p>
            <a:pPr>
              <a:lnSpc>
                <a:spcPct val="110000"/>
              </a:lnSpc>
            </a:pPr>
            <a:r>
              <a:rPr lang="el-GR" altLang="el-GR" dirty="0" smtClean="0"/>
              <a:t>Παράρτημα </a:t>
            </a:r>
            <a:r>
              <a:rPr lang="en-US" altLang="el-GR" dirty="0"/>
              <a:t>II</a:t>
            </a:r>
            <a:r>
              <a:rPr lang="el-GR" altLang="el-GR" dirty="0"/>
              <a:t>: Προσδιορισμός </a:t>
            </a:r>
            <a:r>
              <a:rPr lang="el-GR" altLang="el-GR" dirty="0" smtClean="0"/>
              <a:t>οξύτητας.</a:t>
            </a:r>
            <a:endParaRPr lang="el-GR" altLang="el-GR" dirty="0"/>
          </a:p>
          <a:p>
            <a:pPr>
              <a:lnSpc>
                <a:spcPct val="110000"/>
              </a:lnSpc>
            </a:pPr>
            <a:r>
              <a:rPr lang="el-GR" altLang="el-GR" dirty="0" smtClean="0"/>
              <a:t>Παράρτημα </a:t>
            </a:r>
            <a:r>
              <a:rPr lang="en-US" altLang="el-GR" dirty="0"/>
              <a:t>III</a:t>
            </a:r>
            <a:r>
              <a:rPr lang="el-GR" altLang="el-GR" dirty="0"/>
              <a:t>: Προσδιορισμός αριθμού </a:t>
            </a:r>
            <a:r>
              <a:rPr lang="el-GR" altLang="el-GR" dirty="0" smtClean="0"/>
              <a:t>υπεροξειδίων.</a:t>
            </a:r>
            <a:endParaRPr lang="el-GR" altLang="el-GR" dirty="0"/>
          </a:p>
          <a:p>
            <a:pPr>
              <a:lnSpc>
                <a:spcPct val="110000"/>
              </a:lnSpc>
            </a:pPr>
            <a:r>
              <a:rPr lang="el-GR" altLang="el-GR" dirty="0" smtClean="0"/>
              <a:t>Παράρτημα </a:t>
            </a:r>
            <a:r>
              <a:rPr lang="en-US" altLang="el-GR" dirty="0"/>
              <a:t>IV</a:t>
            </a:r>
            <a:r>
              <a:rPr lang="el-GR" altLang="el-GR" dirty="0"/>
              <a:t>: Προσδιορισμός αλειφατικών </a:t>
            </a:r>
            <a:r>
              <a:rPr lang="el-GR" altLang="el-GR" dirty="0" smtClean="0"/>
              <a:t>αλκοολών.</a:t>
            </a:r>
            <a:endParaRPr lang="el-GR" altLang="el-GR" dirty="0"/>
          </a:p>
          <a:p>
            <a:pPr>
              <a:lnSpc>
                <a:spcPct val="110000"/>
              </a:lnSpc>
            </a:pPr>
            <a:r>
              <a:rPr lang="el-GR" altLang="el-GR" dirty="0" smtClean="0"/>
              <a:t>Παράρτημα </a:t>
            </a:r>
            <a:r>
              <a:rPr lang="en-US" altLang="el-GR" dirty="0"/>
              <a:t>V</a:t>
            </a:r>
            <a:r>
              <a:rPr lang="el-GR" altLang="el-GR" dirty="0"/>
              <a:t>: Προσδιορισμός </a:t>
            </a:r>
            <a:r>
              <a:rPr lang="el-GR" altLang="el-GR" dirty="0" smtClean="0"/>
              <a:t>στερολών.</a:t>
            </a:r>
            <a:endParaRPr lang="el-GR" dirty="0"/>
          </a:p>
        </p:txBody>
      </p:sp>
    </p:spTree>
    <p:extLst>
      <p:ext uri="{BB962C8B-B14F-4D97-AF65-F5344CB8AC3E}">
        <p14:creationId xmlns:p14="http://schemas.microsoft.com/office/powerpoint/2010/main" val="3722157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Κοινοτικοί κανονισμοί </a:t>
            </a:r>
            <a:r>
              <a:rPr lang="el-GR" sz="3000" b="0" dirty="0" smtClean="0">
                <a:solidFill>
                  <a:prstClr val="white"/>
                </a:solidFill>
              </a:rPr>
              <a:t>4/5</a:t>
            </a:r>
            <a:r>
              <a:rPr lang="el-GR" dirty="0" smtClean="0">
                <a:solidFill>
                  <a:prstClr val="white"/>
                </a:solidFill>
              </a:rPr>
              <a:t> </a:t>
            </a:r>
            <a:endParaRPr lang="el-GR" dirty="0"/>
          </a:p>
        </p:txBody>
      </p:sp>
      <p:sp>
        <p:nvSpPr>
          <p:cNvPr id="4" name="Θέση αριθμού διαφάνειας 5"/>
          <p:cNvSpPr>
            <a:spLocks noGrp="1"/>
          </p:cNvSpPr>
          <p:nvPr>
            <p:ph type="sldNum" sz="quarter" idx="12"/>
          </p:nvPr>
        </p:nvSpPr>
        <p:spPr/>
        <p:txBody>
          <a:bodyPr/>
          <a:lstStyle/>
          <a:p>
            <a:fld id="{E81C1F84-E06C-47CE-AE64-B93FEE91DFF4}" type="slidenum">
              <a:rPr lang="el-GR" altLang="el-GR"/>
              <a:pPr/>
              <a:t>15</a:t>
            </a:fld>
            <a:endParaRPr lang="el-GR" altLang="el-GR" dirty="0"/>
          </a:p>
        </p:txBody>
      </p:sp>
      <p:sp>
        <p:nvSpPr>
          <p:cNvPr id="3" name="Θέση περιεχομένου 2"/>
          <p:cNvSpPr>
            <a:spLocks noGrp="1"/>
          </p:cNvSpPr>
          <p:nvPr>
            <p:ph idx="1"/>
          </p:nvPr>
        </p:nvSpPr>
        <p:spPr/>
        <p:txBody>
          <a:bodyPr/>
          <a:lstStyle/>
          <a:p>
            <a:pPr>
              <a:lnSpc>
                <a:spcPct val="100000"/>
              </a:lnSpc>
            </a:pPr>
            <a:r>
              <a:rPr lang="el-GR" altLang="el-GR" dirty="0"/>
              <a:t>Παράρτημα </a:t>
            </a:r>
            <a:r>
              <a:rPr lang="en-US" altLang="el-GR" dirty="0"/>
              <a:t>VI</a:t>
            </a:r>
            <a:r>
              <a:rPr lang="el-GR" altLang="el-GR" dirty="0"/>
              <a:t>: Προσδιορισμός εριθροδιόλης και </a:t>
            </a:r>
            <a:r>
              <a:rPr lang="el-GR" altLang="el-GR" dirty="0" smtClean="0"/>
              <a:t>ουβαόλης.</a:t>
            </a:r>
            <a:endParaRPr lang="el-GR" altLang="el-GR" dirty="0"/>
          </a:p>
          <a:p>
            <a:pPr>
              <a:lnSpc>
                <a:spcPct val="100000"/>
              </a:lnSpc>
            </a:pPr>
            <a:r>
              <a:rPr lang="el-GR" altLang="el-GR" dirty="0" smtClean="0"/>
              <a:t>Παράρτημα </a:t>
            </a:r>
            <a:r>
              <a:rPr lang="en-US" altLang="el-GR" dirty="0"/>
              <a:t>VII</a:t>
            </a:r>
            <a:r>
              <a:rPr lang="el-GR" altLang="el-GR" dirty="0"/>
              <a:t>: Προσδιορισμός</a:t>
            </a:r>
            <a:r>
              <a:rPr lang="en-US" altLang="el-GR" dirty="0"/>
              <a:t> </a:t>
            </a:r>
            <a:r>
              <a:rPr lang="el-GR" altLang="el-GR" dirty="0"/>
              <a:t>λιπαρών οξέων στη θέση 2 των </a:t>
            </a:r>
            <a:r>
              <a:rPr lang="el-GR" altLang="el-GR" dirty="0" smtClean="0"/>
              <a:t>τριγλυκεριδίων.</a:t>
            </a:r>
            <a:endParaRPr lang="el-GR" altLang="el-GR" dirty="0"/>
          </a:p>
          <a:p>
            <a:pPr>
              <a:lnSpc>
                <a:spcPct val="100000"/>
              </a:lnSpc>
            </a:pPr>
            <a:r>
              <a:rPr lang="el-GR" altLang="el-GR" dirty="0" smtClean="0"/>
              <a:t>Παράρτημα </a:t>
            </a:r>
            <a:r>
              <a:rPr lang="en-US" altLang="el-GR" dirty="0"/>
              <a:t>VIII</a:t>
            </a:r>
            <a:r>
              <a:rPr lang="el-GR" altLang="el-GR" dirty="0"/>
              <a:t>: Προσδιορισμός </a:t>
            </a:r>
            <a:r>
              <a:rPr lang="el-GR" altLang="el-GR" dirty="0" smtClean="0"/>
              <a:t>τριγλυκεριδίων.</a:t>
            </a:r>
            <a:endParaRPr lang="el-GR" altLang="el-GR" dirty="0"/>
          </a:p>
          <a:p>
            <a:pPr>
              <a:lnSpc>
                <a:spcPct val="100000"/>
              </a:lnSpc>
            </a:pPr>
            <a:r>
              <a:rPr lang="el-GR" altLang="el-GR" dirty="0" smtClean="0"/>
              <a:t>Παράρτημα </a:t>
            </a:r>
            <a:r>
              <a:rPr lang="en-US" altLang="el-GR" dirty="0"/>
              <a:t>I</a:t>
            </a:r>
            <a:r>
              <a:rPr lang="el-GR" altLang="el-GR" dirty="0"/>
              <a:t>Χ:</a:t>
            </a:r>
            <a:r>
              <a:rPr lang="en-US" altLang="el-GR" dirty="0"/>
              <a:t> </a:t>
            </a:r>
            <a:r>
              <a:rPr lang="el-GR" altLang="el-GR" dirty="0"/>
              <a:t>Φασματοφωτομετρική εξέταση στο </a:t>
            </a:r>
            <a:r>
              <a:rPr lang="el-GR" altLang="el-GR" dirty="0" smtClean="0"/>
              <a:t>υπεριώδες.</a:t>
            </a:r>
            <a:endParaRPr lang="el-GR" altLang="el-GR" dirty="0"/>
          </a:p>
          <a:p>
            <a:pPr>
              <a:lnSpc>
                <a:spcPct val="100000"/>
              </a:lnSpc>
            </a:pPr>
            <a:r>
              <a:rPr lang="el-GR" altLang="el-GR" dirty="0" smtClean="0"/>
              <a:t>Παράρτημα </a:t>
            </a:r>
            <a:r>
              <a:rPr lang="el-GR" altLang="el-GR" dirty="0"/>
              <a:t>Χ</a:t>
            </a:r>
            <a:r>
              <a:rPr lang="en-US" altLang="el-GR" dirty="0"/>
              <a:t>A</a:t>
            </a:r>
            <a:r>
              <a:rPr lang="el-GR" altLang="el-GR" dirty="0"/>
              <a:t>:</a:t>
            </a:r>
            <a:r>
              <a:rPr lang="en-US" altLang="el-GR" dirty="0"/>
              <a:t> </a:t>
            </a:r>
            <a:r>
              <a:rPr lang="el-GR" altLang="el-GR" dirty="0"/>
              <a:t>Ανάλυση μεθυλεστέρων λιπαρών </a:t>
            </a:r>
            <a:r>
              <a:rPr lang="el-GR" altLang="el-GR" dirty="0" smtClean="0"/>
              <a:t>οξέων.</a:t>
            </a:r>
            <a:endParaRPr lang="el-GR" altLang="el-GR" dirty="0"/>
          </a:p>
          <a:p>
            <a:pPr>
              <a:lnSpc>
                <a:spcPct val="100000"/>
              </a:lnSpc>
            </a:pPr>
            <a:r>
              <a:rPr lang="el-GR" altLang="el-GR" dirty="0" smtClean="0"/>
              <a:t>Παράρτημα </a:t>
            </a:r>
            <a:r>
              <a:rPr lang="el-GR" altLang="el-GR" dirty="0"/>
              <a:t>ΧΒ: Παρασκευή μεθυλεστέρων λιπαρών </a:t>
            </a:r>
            <a:r>
              <a:rPr lang="el-GR" altLang="el-GR" dirty="0" smtClean="0"/>
              <a:t>οξέων.</a:t>
            </a:r>
            <a:endParaRPr lang="el-GR" altLang="el-GR" dirty="0"/>
          </a:p>
          <a:p>
            <a:pPr>
              <a:lnSpc>
                <a:spcPct val="100000"/>
              </a:lnSpc>
            </a:pPr>
            <a:r>
              <a:rPr lang="el-GR" altLang="el-GR" dirty="0" smtClean="0"/>
              <a:t>Παράρτημα </a:t>
            </a:r>
            <a:r>
              <a:rPr lang="el-GR" altLang="el-GR" dirty="0"/>
              <a:t>Χ</a:t>
            </a:r>
            <a:r>
              <a:rPr lang="en-US" altLang="el-GR" dirty="0"/>
              <a:t>I</a:t>
            </a:r>
            <a:r>
              <a:rPr lang="el-GR" altLang="el-GR" dirty="0"/>
              <a:t>: Προσδιορισμός αλογονούχων πτητικών </a:t>
            </a:r>
            <a:r>
              <a:rPr lang="el-GR" altLang="el-GR" dirty="0" smtClean="0"/>
              <a:t>διαλυτών.</a:t>
            </a:r>
            <a:endParaRPr lang="el-GR" altLang="el-GR" dirty="0"/>
          </a:p>
        </p:txBody>
      </p:sp>
    </p:spTree>
    <p:extLst>
      <p:ext uri="{BB962C8B-B14F-4D97-AF65-F5344CB8AC3E}">
        <p14:creationId xmlns:p14="http://schemas.microsoft.com/office/powerpoint/2010/main" val="36861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Κοινοτικοί κανονισμοί </a:t>
            </a:r>
            <a:r>
              <a:rPr lang="el-GR" sz="3000" b="0" dirty="0" smtClean="0">
                <a:solidFill>
                  <a:prstClr val="white"/>
                </a:solidFill>
              </a:rPr>
              <a:t>5/5</a:t>
            </a:r>
            <a:r>
              <a:rPr lang="el-GR" dirty="0" smtClean="0">
                <a:solidFill>
                  <a:prstClr val="white"/>
                </a:solidFill>
              </a:rPr>
              <a:t> </a:t>
            </a:r>
            <a:endParaRPr lang="el-GR" dirty="0"/>
          </a:p>
        </p:txBody>
      </p:sp>
      <p:sp>
        <p:nvSpPr>
          <p:cNvPr id="4" name="Θέση αριθμού διαφάνειας 5"/>
          <p:cNvSpPr>
            <a:spLocks noGrp="1"/>
          </p:cNvSpPr>
          <p:nvPr>
            <p:ph type="sldNum" sz="quarter" idx="12"/>
          </p:nvPr>
        </p:nvSpPr>
        <p:spPr/>
        <p:txBody>
          <a:bodyPr/>
          <a:lstStyle/>
          <a:p>
            <a:fld id="{1F483BB2-3617-4FCE-8A45-B975E0CD0F8C}" type="slidenum">
              <a:rPr lang="el-GR" altLang="el-GR"/>
              <a:pPr/>
              <a:t>16</a:t>
            </a:fld>
            <a:endParaRPr lang="el-GR" altLang="el-GR" dirty="0"/>
          </a:p>
        </p:txBody>
      </p:sp>
      <p:sp>
        <p:nvSpPr>
          <p:cNvPr id="3" name="Θέση περιεχομένου 2"/>
          <p:cNvSpPr>
            <a:spLocks noGrp="1"/>
          </p:cNvSpPr>
          <p:nvPr>
            <p:ph idx="1"/>
          </p:nvPr>
        </p:nvSpPr>
        <p:spPr/>
        <p:txBody>
          <a:bodyPr/>
          <a:lstStyle/>
          <a:p>
            <a:r>
              <a:rPr lang="el-GR" altLang="el-GR" dirty="0"/>
              <a:t>Παράρτημα Χ</a:t>
            </a:r>
            <a:r>
              <a:rPr lang="en-US" altLang="el-GR" dirty="0"/>
              <a:t>II</a:t>
            </a:r>
            <a:r>
              <a:rPr lang="el-GR" altLang="el-GR" dirty="0"/>
              <a:t>: Οργανοληπτική αξιολόγηση του παρθένου </a:t>
            </a:r>
            <a:r>
              <a:rPr lang="el-GR" altLang="el-GR" dirty="0" smtClean="0"/>
              <a:t>ελαιολάδου.</a:t>
            </a:r>
            <a:endParaRPr lang="el-GR" altLang="el-GR" dirty="0"/>
          </a:p>
          <a:p>
            <a:r>
              <a:rPr lang="el-GR" altLang="el-GR" dirty="0" smtClean="0"/>
              <a:t>Παράρτημα </a:t>
            </a:r>
            <a:r>
              <a:rPr lang="el-GR" altLang="el-GR" dirty="0"/>
              <a:t>Χ</a:t>
            </a:r>
            <a:r>
              <a:rPr lang="en-US" altLang="el-GR" dirty="0"/>
              <a:t>III</a:t>
            </a:r>
            <a:r>
              <a:rPr lang="el-GR" altLang="el-GR" dirty="0"/>
              <a:t>:</a:t>
            </a:r>
            <a:r>
              <a:rPr lang="en-US" altLang="el-GR" dirty="0"/>
              <a:t> </a:t>
            </a:r>
            <a:r>
              <a:rPr lang="el-GR" altLang="el-GR" dirty="0"/>
              <a:t>Δοκιμή </a:t>
            </a:r>
            <a:r>
              <a:rPr lang="el-GR" altLang="el-GR" dirty="0" smtClean="0"/>
              <a:t>εξευγενισμού.</a:t>
            </a:r>
            <a:endParaRPr lang="el-GR" altLang="el-GR" dirty="0"/>
          </a:p>
          <a:p>
            <a:r>
              <a:rPr lang="el-GR" altLang="el-GR" dirty="0" smtClean="0"/>
              <a:t>Παράρτημα </a:t>
            </a:r>
            <a:r>
              <a:rPr lang="el-GR" altLang="el-GR" dirty="0"/>
              <a:t>Χ</a:t>
            </a:r>
            <a:r>
              <a:rPr lang="en-US" altLang="el-GR" dirty="0"/>
              <a:t>V</a:t>
            </a:r>
            <a:r>
              <a:rPr lang="el-GR" altLang="el-GR" dirty="0"/>
              <a:t>: Περιεκτικότητα σε λάδι των </a:t>
            </a:r>
            <a:r>
              <a:rPr lang="el-GR" altLang="el-GR" dirty="0" smtClean="0"/>
              <a:t>ελαιοπυρήνων.</a:t>
            </a:r>
            <a:endParaRPr lang="en-US" altLang="el-GR" dirty="0"/>
          </a:p>
          <a:p>
            <a:r>
              <a:rPr lang="el-GR" altLang="el-GR" dirty="0" smtClean="0"/>
              <a:t>Παράρτημα </a:t>
            </a:r>
            <a:r>
              <a:rPr lang="el-GR" altLang="el-GR" dirty="0"/>
              <a:t>Χ</a:t>
            </a:r>
            <a:r>
              <a:rPr lang="en-US" altLang="el-GR" dirty="0"/>
              <a:t>VI</a:t>
            </a:r>
            <a:r>
              <a:rPr lang="el-GR" altLang="el-GR" dirty="0"/>
              <a:t>: Προσδιορισμός αριθμού </a:t>
            </a:r>
            <a:r>
              <a:rPr lang="el-GR" altLang="el-GR" dirty="0" smtClean="0"/>
              <a:t>ιωδίου.</a:t>
            </a:r>
            <a:endParaRPr lang="el-GR" altLang="el-GR" dirty="0"/>
          </a:p>
        </p:txBody>
      </p:sp>
    </p:spTree>
    <p:extLst>
      <p:ext uri="{BB962C8B-B14F-4D97-AF65-F5344CB8AC3E}">
        <p14:creationId xmlns:p14="http://schemas.microsoft.com/office/powerpoint/2010/main" val="976410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Κριτήρια </a:t>
            </a:r>
            <a:r>
              <a:rPr lang="el-GR" dirty="0" smtClean="0"/>
              <a:t>ποιότητας</a:t>
            </a:r>
            <a:endParaRPr lang="el-GR" dirty="0"/>
          </a:p>
        </p:txBody>
      </p:sp>
      <p:sp>
        <p:nvSpPr>
          <p:cNvPr id="4" name="Θέση αριθμού διαφάνειας 5"/>
          <p:cNvSpPr>
            <a:spLocks noGrp="1"/>
          </p:cNvSpPr>
          <p:nvPr>
            <p:ph type="sldNum" sz="quarter" idx="12"/>
          </p:nvPr>
        </p:nvSpPr>
        <p:spPr/>
        <p:txBody>
          <a:bodyPr/>
          <a:lstStyle/>
          <a:p>
            <a:fld id="{1F483BB2-3617-4FCE-8A45-B975E0CD0F8C}" type="slidenum">
              <a:rPr lang="el-GR" altLang="el-GR"/>
              <a:pPr/>
              <a:t>17</a:t>
            </a:fld>
            <a:endParaRPr lang="el-GR" altLang="el-GR" dirty="0"/>
          </a:p>
        </p:txBody>
      </p:sp>
      <p:sp>
        <p:nvSpPr>
          <p:cNvPr id="3" name="Θέση περιεχομένου 2"/>
          <p:cNvSpPr>
            <a:spLocks noGrp="1"/>
          </p:cNvSpPr>
          <p:nvPr>
            <p:ph idx="1"/>
          </p:nvPr>
        </p:nvSpPr>
        <p:spPr/>
        <p:txBody>
          <a:bodyPr/>
          <a:lstStyle/>
          <a:p>
            <a:pPr marL="609600" indent="-609600">
              <a:lnSpc>
                <a:spcPct val="100000"/>
              </a:lnSpc>
              <a:spcBef>
                <a:spcPts val="2400"/>
              </a:spcBef>
              <a:buFontTx/>
              <a:buAutoNum type="arabicPeriod"/>
            </a:pPr>
            <a:r>
              <a:rPr lang="el-GR" altLang="el-GR" dirty="0"/>
              <a:t>Προσδιορισμός οξύτητας.</a:t>
            </a:r>
          </a:p>
          <a:p>
            <a:pPr marL="609600" indent="-609600">
              <a:lnSpc>
                <a:spcPct val="100000"/>
              </a:lnSpc>
              <a:spcBef>
                <a:spcPts val="2400"/>
              </a:spcBef>
              <a:buFontTx/>
              <a:buAutoNum type="arabicPeriod"/>
            </a:pPr>
            <a:r>
              <a:rPr lang="el-GR" altLang="el-GR" dirty="0"/>
              <a:t>Προσδιορισμός αριθμού υπεροξειδίων.</a:t>
            </a:r>
          </a:p>
          <a:p>
            <a:pPr marL="609600" indent="-609600">
              <a:lnSpc>
                <a:spcPct val="100000"/>
              </a:lnSpc>
              <a:spcBef>
                <a:spcPts val="2400"/>
              </a:spcBef>
              <a:buFontTx/>
              <a:buAutoNum type="arabicPeriod"/>
            </a:pPr>
            <a:r>
              <a:rPr lang="el-GR" altLang="el-GR" dirty="0"/>
              <a:t>Φασματοφωτομετρική εξέταση στο υπεριώδες.</a:t>
            </a:r>
          </a:p>
          <a:p>
            <a:pPr marL="609600" indent="-609600">
              <a:lnSpc>
                <a:spcPct val="100000"/>
              </a:lnSpc>
              <a:spcBef>
                <a:spcPts val="2400"/>
              </a:spcBef>
              <a:buFontTx/>
              <a:buAutoNum type="arabicPeriod"/>
            </a:pPr>
            <a:r>
              <a:rPr lang="el-GR" altLang="el-GR" dirty="0"/>
              <a:t>Οργανοληπτική αξιολόγηση του παρθένου ελαιολάδου</a:t>
            </a:r>
            <a:r>
              <a:rPr lang="el-GR" altLang="el-GR" dirty="0" smtClean="0"/>
              <a:t>.</a:t>
            </a:r>
            <a:endParaRPr lang="el-GR" altLang="el-GR" dirty="0"/>
          </a:p>
        </p:txBody>
      </p:sp>
    </p:spTree>
    <p:extLst>
      <p:ext uri="{BB962C8B-B14F-4D97-AF65-F5344CB8AC3E}">
        <p14:creationId xmlns:p14="http://schemas.microsoft.com/office/powerpoint/2010/main" val="1628500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Κριτήρια </a:t>
            </a:r>
            <a:r>
              <a:rPr lang="el-GR" dirty="0" smtClean="0"/>
              <a:t>γνησιότητας </a:t>
            </a:r>
            <a:r>
              <a:rPr lang="el-GR" sz="3000" b="0" dirty="0" smtClean="0"/>
              <a:t>1/2</a:t>
            </a:r>
            <a:endParaRPr lang="el-GR" sz="3000" b="0" dirty="0"/>
          </a:p>
        </p:txBody>
      </p:sp>
      <p:sp>
        <p:nvSpPr>
          <p:cNvPr id="4" name="Θέση αριθμού διαφάνειας 5"/>
          <p:cNvSpPr>
            <a:spLocks noGrp="1"/>
          </p:cNvSpPr>
          <p:nvPr>
            <p:ph type="sldNum" sz="quarter" idx="12"/>
          </p:nvPr>
        </p:nvSpPr>
        <p:spPr/>
        <p:txBody>
          <a:bodyPr/>
          <a:lstStyle/>
          <a:p>
            <a:fld id="{50B4E06E-F0DD-498D-B58A-49D02D95ED0F}" type="slidenum">
              <a:rPr lang="el-GR" altLang="el-GR"/>
              <a:pPr/>
              <a:t>18</a:t>
            </a:fld>
            <a:endParaRPr lang="el-GR" altLang="el-GR" dirty="0"/>
          </a:p>
        </p:txBody>
      </p:sp>
      <p:sp>
        <p:nvSpPr>
          <p:cNvPr id="3" name="Θέση περιεχομένου 2"/>
          <p:cNvSpPr>
            <a:spLocks noGrp="1"/>
          </p:cNvSpPr>
          <p:nvPr>
            <p:ph idx="1"/>
          </p:nvPr>
        </p:nvSpPr>
        <p:spPr/>
        <p:txBody>
          <a:bodyPr/>
          <a:lstStyle/>
          <a:p>
            <a:pPr marL="444500" indent="-444500">
              <a:buFont typeface="+mj-lt"/>
              <a:buAutoNum type="romanUcPeriod"/>
            </a:pPr>
            <a:r>
              <a:rPr lang="el-GR" altLang="el-GR" dirty="0" smtClean="0"/>
              <a:t>Ανίχνευση </a:t>
            </a:r>
            <a:r>
              <a:rPr lang="el-GR" altLang="el-GR" dirty="0"/>
              <a:t>νοθείας του ελαιολάδου ή πυρηνελαίου με άλλα </a:t>
            </a:r>
            <a:r>
              <a:rPr lang="el-GR" altLang="el-GR" dirty="0" smtClean="0"/>
              <a:t>λάδια.</a:t>
            </a:r>
            <a:endParaRPr lang="el-GR" altLang="el-GR" dirty="0"/>
          </a:p>
          <a:p>
            <a:pPr marL="857250" lvl="1" indent="-457200">
              <a:buFont typeface="+mj-lt"/>
              <a:buAutoNum type="arabicPeriod"/>
            </a:pPr>
            <a:r>
              <a:rPr lang="el-GR" altLang="el-GR" dirty="0"/>
              <a:t>Προσδιορισμός </a:t>
            </a:r>
            <a:r>
              <a:rPr lang="el-GR" altLang="el-GR" dirty="0" smtClean="0"/>
              <a:t>στερολών.</a:t>
            </a:r>
            <a:endParaRPr lang="el-GR" altLang="el-GR" dirty="0"/>
          </a:p>
          <a:p>
            <a:pPr marL="857250" lvl="1" indent="-457200">
              <a:buFont typeface="+mj-lt"/>
              <a:buAutoNum type="arabicPeriod"/>
            </a:pPr>
            <a:r>
              <a:rPr lang="el-GR" altLang="el-GR" dirty="0"/>
              <a:t>Ανάλυση μεθυλεστέρων λιπαρών </a:t>
            </a:r>
            <a:r>
              <a:rPr lang="el-GR" altLang="el-GR" dirty="0" smtClean="0"/>
              <a:t>οξέων.</a:t>
            </a:r>
            <a:endParaRPr lang="el-GR" altLang="el-GR" dirty="0"/>
          </a:p>
          <a:p>
            <a:pPr marL="857250" lvl="1" indent="-457200">
              <a:buFont typeface="+mj-lt"/>
              <a:buAutoNum type="arabicPeriod"/>
            </a:pPr>
            <a:r>
              <a:rPr lang="el-GR" altLang="el-GR" dirty="0"/>
              <a:t>Προσδιορισμός </a:t>
            </a:r>
            <a:r>
              <a:rPr lang="el-GR" altLang="el-GR" dirty="0" smtClean="0"/>
              <a:t>τριγλυκεριδίων.</a:t>
            </a:r>
            <a:endParaRPr lang="el-GR" altLang="el-GR" dirty="0"/>
          </a:p>
          <a:p>
            <a:pPr marL="857250" lvl="1" indent="-457200">
              <a:buFont typeface="+mj-lt"/>
              <a:buAutoNum type="arabicPeriod"/>
            </a:pPr>
            <a:r>
              <a:rPr lang="el-GR" altLang="el-GR" dirty="0"/>
              <a:t>Προσδιορισμός λιπαρών οξέων στη θέση 2 των </a:t>
            </a:r>
            <a:r>
              <a:rPr lang="el-GR" altLang="el-GR" dirty="0" smtClean="0"/>
              <a:t>τριγλυκεριδίων.</a:t>
            </a:r>
            <a:endParaRPr lang="el-GR" dirty="0"/>
          </a:p>
        </p:txBody>
      </p:sp>
    </p:spTree>
    <p:extLst>
      <p:ext uri="{BB962C8B-B14F-4D97-AF65-F5344CB8AC3E}">
        <p14:creationId xmlns:p14="http://schemas.microsoft.com/office/powerpoint/2010/main" val="3039099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5" name="Group 67"/>
          <p:cNvGraphicFramePr>
            <a:graphicFrameLocks noGrp="1"/>
          </p:cNvGraphicFramePr>
          <p:nvPr>
            <p:ph idx="1"/>
            <p:extLst>
              <p:ext uri="{D42A27DB-BD31-4B8C-83A1-F6EECF244321}">
                <p14:modId xmlns:p14="http://schemas.microsoft.com/office/powerpoint/2010/main" val="1787983153"/>
              </p:ext>
            </p:extLst>
          </p:nvPr>
        </p:nvGraphicFramePr>
        <p:xfrm>
          <a:off x="539551" y="2132856"/>
          <a:ext cx="8208268" cy="3446463"/>
        </p:xfrm>
        <a:graphic>
          <a:graphicData uri="http://schemas.openxmlformats.org/drawingml/2006/table">
            <a:tbl>
              <a:tblPr firstRow="1"/>
              <a:tblGrid>
                <a:gridCol w="3960118"/>
                <a:gridCol w="4248150"/>
              </a:tblGrid>
              <a:tr h="574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1" i="0" u="none" strike="noStrike" cap="none" normalizeH="0" baseline="0" dirty="0" smtClean="0">
                          <a:ln>
                            <a:noFill/>
                          </a:ln>
                          <a:solidFill>
                            <a:schemeClr val="tx1"/>
                          </a:solidFill>
                          <a:effectLst/>
                          <a:latin typeface="+mn-lt"/>
                        </a:rPr>
                        <a:t>Χώρα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1" i="0" u="none" strike="noStrike" cap="none" normalizeH="0" baseline="0" dirty="0" smtClean="0">
                          <a:ln>
                            <a:noFill/>
                          </a:ln>
                          <a:solidFill>
                            <a:schemeClr val="tx1"/>
                          </a:solidFill>
                          <a:effectLst/>
                          <a:latin typeface="+mn-lt"/>
                        </a:rPr>
                        <a:t>Τόνοι</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574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Ισπανία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594.633</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4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Γαλλία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2.433</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30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Ελλάδα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278.333</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4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Ιταλία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431.100</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46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Πορτογαλία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37.333</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7" name="Θέση αριθμού διαφάνειας 5"/>
          <p:cNvSpPr>
            <a:spLocks noGrp="1"/>
          </p:cNvSpPr>
          <p:nvPr>
            <p:ph type="sldNum" sz="quarter" idx="12"/>
          </p:nvPr>
        </p:nvSpPr>
        <p:spPr/>
        <p:txBody>
          <a:bodyPr/>
          <a:lstStyle/>
          <a:p>
            <a:fld id="{7D3DB54E-9566-4627-9A86-62D85873F32C}" type="slidenum">
              <a:rPr lang="el-GR" altLang="el-GR"/>
              <a:pPr/>
              <a:t>1</a:t>
            </a:fld>
            <a:endParaRPr lang="el-GR" altLang="el-GR" dirty="0"/>
          </a:p>
        </p:txBody>
      </p:sp>
      <p:sp>
        <p:nvSpPr>
          <p:cNvPr id="2" name="Ορθογώνιο 1"/>
          <p:cNvSpPr/>
          <p:nvPr/>
        </p:nvSpPr>
        <p:spPr>
          <a:xfrm>
            <a:off x="251520" y="1340767"/>
            <a:ext cx="8712968" cy="461665"/>
          </a:xfrm>
          <a:prstGeom prst="rect">
            <a:avLst/>
          </a:prstGeom>
        </p:spPr>
        <p:txBody>
          <a:bodyPr wrap="square">
            <a:spAutoFit/>
          </a:bodyPr>
          <a:lstStyle/>
          <a:p>
            <a:pPr marL="342900" indent="-342900">
              <a:buFont typeface="Arial" panose="020B0604020202020204" pitchFamily="34" charset="0"/>
              <a:buChar char="•"/>
            </a:pPr>
            <a:r>
              <a:rPr lang="el-GR" altLang="el-GR" sz="2400" dirty="0">
                <a:latin typeface="+mn-lt"/>
              </a:rPr>
              <a:t> Μέσος όρος παραγωγής ελαιολάδου κατά την τριετία </a:t>
            </a:r>
            <a:r>
              <a:rPr lang="el-GR" altLang="el-GR" sz="2400" dirty="0" smtClean="0">
                <a:latin typeface="+mn-lt"/>
              </a:rPr>
              <a:t>1990/93.</a:t>
            </a:r>
            <a:endParaRPr lang="el-GR" sz="2400" dirty="0">
              <a:latin typeface="+mn-lt"/>
            </a:endParaRPr>
          </a:p>
        </p:txBody>
      </p:sp>
      <p:sp>
        <p:nvSpPr>
          <p:cNvPr id="3" name="Τίτλος 2"/>
          <p:cNvSpPr>
            <a:spLocks noGrp="1"/>
          </p:cNvSpPr>
          <p:nvPr>
            <p:ph type="title"/>
          </p:nvPr>
        </p:nvSpPr>
        <p:spPr/>
        <p:txBody>
          <a:bodyPr/>
          <a:lstStyle/>
          <a:p>
            <a:r>
              <a:rPr lang="el-GR" dirty="0"/>
              <a:t>Έλαια Ελαϊκού/Λινελαϊκού οξέων</a:t>
            </a:r>
          </a:p>
        </p:txBody>
      </p:sp>
    </p:spTree>
    <p:extLst>
      <p:ext uri="{BB962C8B-B14F-4D97-AF65-F5344CB8AC3E}">
        <p14:creationId xmlns:p14="http://schemas.microsoft.com/office/powerpoint/2010/main" val="3178926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Κριτήρια γνησιότητας </a:t>
            </a:r>
            <a:r>
              <a:rPr lang="el-GR"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15E2E444-A006-407D-91B2-11E064EBE856}" type="slidenum">
              <a:rPr lang="el-GR" altLang="el-GR"/>
              <a:pPr/>
              <a:t>19</a:t>
            </a:fld>
            <a:endParaRPr lang="el-GR" altLang="el-GR" dirty="0"/>
          </a:p>
        </p:txBody>
      </p:sp>
      <p:sp>
        <p:nvSpPr>
          <p:cNvPr id="3" name="Θέση περιεχομένου 2"/>
          <p:cNvSpPr>
            <a:spLocks noGrp="1"/>
          </p:cNvSpPr>
          <p:nvPr>
            <p:ph idx="1"/>
          </p:nvPr>
        </p:nvSpPr>
        <p:spPr/>
        <p:txBody>
          <a:bodyPr/>
          <a:lstStyle/>
          <a:p>
            <a:pPr marL="609600" indent="-609600">
              <a:buFont typeface="+mj-lt"/>
              <a:buAutoNum type="romanUcPeriod" startAt="2"/>
            </a:pPr>
            <a:r>
              <a:rPr lang="el-GR" altLang="el-GR" dirty="0"/>
              <a:t>Ανίχνευση νοθείας ελαιολάδου με </a:t>
            </a:r>
            <a:r>
              <a:rPr lang="el-GR" altLang="el-GR" dirty="0" smtClean="0"/>
              <a:t>πυρηνέλαιο.</a:t>
            </a:r>
            <a:endParaRPr lang="el-GR" altLang="el-GR" dirty="0"/>
          </a:p>
          <a:p>
            <a:pPr marL="857250" lvl="1" indent="-457200">
              <a:buFont typeface="+mj-lt"/>
              <a:buAutoNum type="arabicPeriod"/>
            </a:pPr>
            <a:r>
              <a:rPr lang="el-GR" altLang="el-GR" dirty="0"/>
              <a:t>Προσδιορισμός αλειφατικών </a:t>
            </a:r>
            <a:r>
              <a:rPr lang="el-GR" altLang="el-GR" dirty="0" smtClean="0"/>
              <a:t>αλκοολών.</a:t>
            </a:r>
            <a:endParaRPr lang="el-GR" altLang="el-GR" dirty="0"/>
          </a:p>
          <a:p>
            <a:pPr marL="857250" lvl="1" indent="-457200">
              <a:buFont typeface="+mj-lt"/>
              <a:buAutoNum type="arabicPeriod"/>
            </a:pPr>
            <a:r>
              <a:rPr lang="el-GR" altLang="el-GR" dirty="0"/>
              <a:t>Προσδιορισμός ερυθροδιόλης και </a:t>
            </a:r>
            <a:r>
              <a:rPr lang="el-GR" altLang="el-GR" dirty="0" smtClean="0"/>
              <a:t>ουβαόλης.</a:t>
            </a:r>
            <a:endParaRPr lang="el-GR" altLang="el-GR" dirty="0"/>
          </a:p>
          <a:p>
            <a:pPr marL="609600" indent="-609600">
              <a:buFont typeface="+mj-lt"/>
              <a:buAutoNum type="romanUcPeriod" startAt="2"/>
            </a:pPr>
            <a:r>
              <a:rPr lang="el-GR" altLang="el-GR" dirty="0"/>
              <a:t>Ανίχνευση νοθείας παρθένου ελαιολάδου με ραφιναρισμένα </a:t>
            </a:r>
            <a:r>
              <a:rPr lang="el-GR" altLang="el-GR" dirty="0" smtClean="0"/>
              <a:t>λάδια.</a:t>
            </a:r>
            <a:endParaRPr lang="el-GR" altLang="el-GR" dirty="0"/>
          </a:p>
          <a:p>
            <a:pPr marL="857250" lvl="1" indent="-457200">
              <a:buFont typeface="+mj-lt"/>
              <a:buAutoNum type="arabicPeriod"/>
            </a:pPr>
            <a:r>
              <a:rPr lang="el-GR" altLang="el-GR" dirty="0"/>
              <a:t>Φασματοφωτομετρική εξέταση στο </a:t>
            </a:r>
            <a:r>
              <a:rPr lang="el-GR" altLang="el-GR" dirty="0" smtClean="0"/>
              <a:t>υπεριώδες.</a:t>
            </a:r>
            <a:endParaRPr lang="el-GR" altLang="el-GR" dirty="0"/>
          </a:p>
          <a:p>
            <a:endParaRPr lang="el-GR" dirty="0"/>
          </a:p>
        </p:txBody>
      </p:sp>
    </p:spTree>
    <p:extLst>
      <p:ext uri="{BB962C8B-B14F-4D97-AF65-F5344CB8AC3E}">
        <p14:creationId xmlns:p14="http://schemas.microsoft.com/office/powerpoint/2010/main" val="827472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Επιμολυντές</a:t>
            </a:r>
            <a:endParaRPr lang="el-GR" dirty="0"/>
          </a:p>
        </p:txBody>
      </p:sp>
      <p:sp>
        <p:nvSpPr>
          <p:cNvPr id="4" name="Θέση αριθμού διαφάνειας 5"/>
          <p:cNvSpPr>
            <a:spLocks noGrp="1"/>
          </p:cNvSpPr>
          <p:nvPr>
            <p:ph type="sldNum" sz="quarter" idx="12"/>
          </p:nvPr>
        </p:nvSpPr>
        <p:spPr/>
        <p:txBody>
          <a:bodyPr/>
          <a:lstStyle/>
          <a:p>
            <a:fld id="{0DBA6FC7-A69E-498A-806B-FDA98CA859DB}" type="slidenum">
              <a:rPr lang="el-GR" altLang="el-GR"/>
              <a:pPr/>
              <a:t>20</a:t>
            </a:fld>
            <a:endParaRPr lang="el-GR" altLang="el-GR" dirty="0"/>
          </a:p>
        </p:txBody>
      </p:sp>
      <p:sp>
        <p:nvSpPr>
          <p:cNvPr id="3" name="Θέση περιεχομένου 2"/>
          <p:cNvSpPr>
            <a:spLocks noGrp="1"/>
          </p:cNvSpPr>
          <p:nvPr>
            <p:ph idx="1"/>
          </p:nvPr>
        </p:nvSpPr>
        <p:spPr>
          <a:xfrm>
            <a:off x="323528" y="1196752"/>
            <a:ext cx="8568952" cy="5544616"/>
          </a:xfrm>
        </p:spPr>
        <p:txBody>
          <a:bodyPr>
            <a:normAutofit lnSpcReduction="10000"/>
          </a:bodyPr>
          <a:lstStyle/>
          <a:p>
            <a:pPr marL="609600" indent="-609600">
              <a:buFontTx/>
              <a:buAutoNum type="arabicPeriod"/>
            </a:pPr>
            <a:r>
              <a:rPr lang="el-GR" altLang="el-GR" dirty="0"/>
              <a:t>Προσδιορισμός αλογονούχων πτητικών διαλυτών (</a:t>
            </a:r>
            <a:r>
              <a:rPr lang="en-US" altLang="el-GR" dirty="0"/>
              <a:t>Freon, PER, </a:t>
            </a:r>
            <a:r>
              <a:rPr lang="el-GR" altLang="el-GR" dirty="0"/>
              <a:t>κ.λ.π.)</a:t>
            </a:r>
          </a:p>
          <a:p>
            <a:pPr marL="609600" indent="-609600">
              <a:buFontTx/>
              <a:buNone/>
            </a:pPr>
            <a:r>
              <a:rPr lang="el-GR" altLang="el-GR" b="1" dirty="0"/>
              <a:t>Στο Εμπορικό πρότυπο του Δ.Σ.Ε. σαν επιμολυντές θεωρούνται:</a:t>
            </a:r>
          </a:p>
          <a:p>
            <a:r>
              <a:rPr lang="el-GR" altLang="el-GR" dirty="0" smtClean="0"/>
              <a:t>Η </a:t>
            </a:r>
            <a:r>
              <a:rPr lang="el-GR" altLang="el-GR" dirty="0"/>
              <a:t>υγρασία και το πτητικό </a:t>
            </a:r>
            <a:r>
              <a:rPr lang="el-GR" altLang="el-GR" dirty="0" smtClean="0"/>
              <a:t>κλάσμα.</a:t>
            </a:r>
            <a:endParaRPr lang="el-GR" altLang="el-GR" dirty="0"/>
          </a:p>
          <a:p>
            <a:r>
              <a:rPr lang="el-GR" altLang="el-GR" dirty="0"/>
              <a:t>Οι αδιάλυτες σε πετρελαϊκό αιθέρα </a:t>
            </a:r>
            <a:r>
              <a:rPr lang="el-GR" altLang="el-GR" dirty="0" smtClean="0"/>
              <a:t>προσμίξεις.</a:t>
            </a:r>
            <a:endParaRPr lang="el-GR" altLang="el-GR" dirty="0"/>
          </a:p>
          <a:p>
            <a:r>
              <a:rPr lang="el-GR" altLang="el-GR" dirty="0"/>
              <a:t>Τα μέταλλα (</a:t>
            </a:r>
            <a:r>
              <a:rPr lang="en-US" altLang="el-GR" dirty="0"/>
              <a:t>Fe, Cu</a:t>
            </a:r>
            <a:r>
              <a:rPr lang="en-US" altLang="el-GR" dirty="0" smtClean="0"/>
              <a:t>)</a:t>
            </a:r>
            <a:r>
              <a:rPr lang="el-GR" altLang="el-GR" dirty="0" smtClean="0"/>
              <a:t>.</a:t>
            </a:r>
            <a:endParaRPr lang="el-GR" altLang="el-GR" dirty="0"/>
          </a:p>
          <a:p>
            <a:r>
              <a:rPr lang="el-GR" altLang="el-GR" dirty="0"/>
              <a:t>Κατάλοιπα γεωργικών </a:t>
            </a:r>
            <a:r>
              <a:rPr lang="el-GR" altLang="el-GR" dirty="0" smtClean="0"/>
              <a:t>φαρμάκων.</a:t>
            </a:r>
            <a:endParaRPr lang="el-GR" altLang="el-GR" dirty="0"/>
          </a:p>
          <a:p>
            <a:r>
              <a:rPr lang="el-GR" altLang="el-GR" dirty="0"/>
              <a:t>Αρωματικοί διαλύτες (βενζόλιο, τολουόλιο, αιθυλοβενζόλιο και ξυλόλιο).</a:t>
            </a:r>
          </a:p>
          <a:p>
            <a:r>
              <a:rPr lang="el-GR" altLang="el-GR" dirty="0"/>
              <a:t>Πολυκυκλικοί αρωματικοί υδρογονάνθρακες (</a:t>
            </a:r>
            <a:r>
              <a:rPr lang="en-US" altLang="el-GR" dirty="0"/>
              <a:t>PAH´s). </a:t>
            </a:r>
            <a:r>
              <a:rPr lang="el-GR" altLang="el-GR" dirty="0"/>
              <a:t>Έχουν θεσπιστεί ανώτατα όρια για τα πυρηνέλαια</a:t>
            </a:r>
            <a:r>
              <a:rPr lang="el-GR" altLang="el-GR" dirty="0" smtClean="0"/>
              <a:t>.</a:t>
            </a:r>
            <a:endParaRPr lang="el-GR" dirty="0"/>
          </a:p>
        </p:txBody>
      </p:sp>
    </p:spTree>
    <p:extLst>
      <p:ext uri="{BB962C8B-B14F-4D97-AF65-F5344CB8AC3E}">
        <p14:creationId xmlns:p14="http://schemas.microsoft.com/office/powerpoint/2010/main" val="3040141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Σημαντικότερες Τροποποιήσεις </a:t>
            </a:r>
            <a:r>
              <a:rPr lang="el-GR" dirty="0" smtClean="0"/>
              <a:t>του</a:t>
            </a:r>
            <a:br>
              <a:rPr lang="el-GR" dirty="0" smtClean="0"/>
            </a:br>
            <a:r>
              <a:rPr lang="el-GR" dirty="0" smtClean="0"/>
              <a:t>Κανονισμού 2568/91 </a:t>
            </a:r>
            <a:r>
              <a:rPr lang="el-GR" sz="3000" b="0" dirty="0" smtClean="0"/>
              <a:t>1/13</a:t>
            </a:r>
            <a:endParaRPr lang="el-GR" sz="3000" b="0" dirty="0"/>
          </a:p>
        </p:txBody>
      </p:sp>
      <p:sp>
        <p:nvSpPr>
          <p:cNvPr id="4" name="Θέση αριθμού διαφάνειας 5"/>
          <p:cNvSpPr>
            <a:spLocks noGrp="1"/>
          </p:cNvSpPr>
          <p:nvPr>
            <p:ph type="sldNum" sz="quarter" idx="12"/>
          </p:nvPr>
        </p:nvSpPr>
        <p:spPr/>
        <p:txBody>
          <a:bodyPr/>
          <a:lstStyle/>
          <a:p>
            <a:fld id="{A84DD8A9-BDBD-46DE-8607-9E063D11B16F}" type="slidenum">
              <a:rPr lang="el-GR" altLang="el-GR"/>
              <a:pPr/>
              <a:t>21</a:t>
            </a:fld>
            <a:endParaRPr lang="el-GR" altLang="el-GR" dirty="0"/>
          </a:p>
        </p:txBody>
      </p:sp>
      <p:sp>
        <p:nvSpPr>
          <p:cNvPr id="3" name="Θέση περιεχομένου 2"/>
          <p:cNvSpPr>
            <a:spLocks noGrp="1"/>
          </p:cNvSpPr>
          <p:nvPr>
            <p:ph idx="1"/>
          </p:nvPr>
        </p:nvSpPr>
        <p:spPr/>
        <p:txBody>
          <a:bodyPr/>
          <a:lstStyle/>
          <a:p>
            <a:r>
              <a:rPr lang="el-GR" altLang="el-GR" b="1" dirty="0" smtClean="0"/>
              <a:t>Κανονισμός </a:t>
            </a:r>
            <a:r>
              <a:rPr lang="el-GR" altLang="el-GR" b="1" dirty="0"/>
              <a:t>1429/92 της Επιτροπής (</a:t>
            </a:r>
            <a:r>
              <a:rPr lang="en-US" altLang="el-GR" b="1" dirty="0"/>
              <a:t>L 150)</a:t>
            </a:r>
            <a:r>
              <a:rPr lang="el-GR" altLang="el-GR" b="1" dirty="0"/>
              <a:t>:</a:t>
            </a:r>
            <a:r>
              <a:rPr lang="el-GR" altLang="el-GR" dirty="0"/>
              <a:t> Στον κανονισμό 2568/91 τροποποιούνται:</a:t>
            </a:r>
          </a:p>
          <a:p>
            <a:pPr lvl="1"/>
            <a:r>
              <a:rPr lang="el-GR" altLang="el-GR" b="1" dirty="0"/>
              <a:t>Το Παράρτημα </a:t>
            </a:r>
            <a:r>
              <a:rPr lang="en-US" altLang="el-GR" b="1" dirty="0"/>
              <a:t>XA</a:t>
            </a:r>
            <a:r>
              <a:rPr lang="el-GR" altLang="el-GR" dirty="0"/>
              <a:t>. </a:t>
            </a:r>
            <a:r>
              <a:rPr lang="el-GR" altLang="el-GR" b="1" dirty="0"/>
              <a:t>Υιοθετείται ο προσδιορισμός των </a:t>
            </a:r>
            <a:r>
              <a:rPr lang="en-US" altLang="el-GR" b="1" dirty="0"/>
              <a:t>trans</a:t>
            </a:r>
            <a:r>
              <a:rPr lang="el-GR" altLang="el-GR" b="1" dirty="0"/>
              <a:t> λιπαρών οξέων</a:t>
            </a:r>
            <a:r>
              <a:rPr lang="el-GR" altLang="el-GR" dirty="0"/>
              <a:t>: Η μετατροπή των </a:t>
            </a:r>
            <a:r>
              <a:rPr lang="en-US" altLang="el-GR" dirty="0"/>
              <a:t>cis</a:t>
            </a:r>
            <a:r>
              <a:rPr lang="el-GR" altLang="el-GR" dirty="0"/>
              <a:t> σε </a:t>
            </a:r>
            <a:r>
              <a:rPr lang="en-US" altLang="el-GR" dirty="0"/>
              <a:t>trans</a:t>
            </a:r>
            <a:r>
              <a:rPr lang="el-GR" altLang="el-GR" dirty="0"/>
              <a:t> λαμβάνει χώρα όταν το ελαιόλαδο υφίσταται έντονες συνθήκες επεξεργασίας (έντονη θερμική επεξεργασία, έντονο αποχρωματισμό, υδρογόνωση κ.τ.λ.). Τα παρθένα ελαιόλαδα έχουν μικρά ποσοστά </a:t>
            </a:r>
            <a:r>
              <a:rPr lang="en-US" altLang="el-GR" dirty="0"/>
              <a:t>trans</a:t>
            </a:r>
            <a:r>
              <a:rPr lang="el-GR" altLang="el-GR" dirty="0"/>
              <a:t> οξέων.</a:t>
            </a:r>
          </a:p>
          <a:p>
            <a:pPr lvl="1"/>
            <a:r>
              <a:rPr lang="el-GR" altLang="el-GR" b="1" dirty="0" smtClean="0"/>
              <a:t>Το </a:t>
            </a:r>
            <a:r>
              <a:rPr lang="el-GR" altLang="el-GR" b="1" dirty="0"/>
              <a:t>Παράρτημα </a:t>
            </a:r>
            <a:r>
              <a:rPr lang="en-US" altLang="el-GR" b="1" dirty="0"/>
              <a:t>I</a:t>
            </a:r>
            <a:r>
              <a:rPr lang="el-GR" altLang="el-GR" dirty="0"/>
              <a:t>. Υιοθετούνται όρια για τον προσδιορισμό των </a:t>
            </a:r>
            <a:r>
              <a:rPr lang="en-US" altLang="el-GR" dirty="0"/>
              <a:t>trans</a:t>
            </a:r>
            <a:r>
              <a:rPr lang="el-GR" altLang="el-GR" dirty="0"/>
              <a:t> λιπαρών </a:t>
            </a:r>
            <a:r>
              <a:rPr lang="el-GR" altLang="el-GR" dirty="0" smtClean="0"/>
              <a:t>οξέων.</a:t>
            </a:r>
            <a:endParaRPr lang="el-GR" altLang="el-GR" dirty="0"/>
          </a:p>
        </p:txBody>
      </p:sp>
    </p:spTree>
    <p:extLst>
      <p:ext uri="{BB962C8B-B14F-4D97-AF65-F5344CB8AC3E}">
        <p14:creationId xmlns:p14="http://schemas.microsoft.com/office/powerpoint/2010/main" val="980074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2/13</a:t>
            </a:r>
            <a:endParaRPr lang="el-GR" dirty="0"/>
          </a:p>
        </p:txBody>
      </p:sp>
      <p:sp>
        <p:nvSpPr>
          <p:cNvPr id="4" name="Θέση αριθμού διαφάνειας 5"/>
          <p:cNvSpPr>
            <a:spLocks noGrp="1"/>
          </p:cNvSpPr>
          <p:nvPr>
            <p:ph type="sldNum" sz="quarter" idx="12"/>
          </p:nvPr>
        </p:nvSpPr>
        <p:spPr/>
        <p:txBody>
          <a:bodyPr/>
          <a:lstStyle/>
          <a:p>
            <a:fld id="{3001D4B1-0CCC-4959-9759-2B11F039156D}" type="slidenum">
              <a:rPr lang="el-GR" altLang="el-GR"/>
              <a:pPr/>
              <a:t>22</a:t>
            </a:fld>
            <a:endParaRPr lang="el-GR" altLang="el-GR" dirty="0"/>
          </a:p>
        </p:txBody>
      </p:sp>
      <p:sp>
        <p:nvSpPr>
          <p:cNvPr id="5" name="Θέση περιεχομένου 4"/>
          <p:cNvSpPr>
            <a:spLocks noGrp="1"/>
          </p:cNvSpPr>
          <p:nvPr>
            <p:ph idx="1"/>
          </p:nvPr>
        </p:nvSpPr>
        <p:spPr>
          <a:xfrm>
            <a:off x="251520" y="1412776"/>
            <a:ext cx="8712968" cy="5328592"/>
          </a:xfrm>
        </p:spPr>
        <p:txBody>
          <a:bodyPr>
            <a:normAutofit/>
          </a:bodyPr>
          <a:lstStyle/>
          <a:p>
            <a:pPr>
              <a:lnSpc>
                <a:spcPct val="100000"/>
              </a:lnSpc>
            </a:pPr>
            <a:r>
              <a:rPr lang="el-GR" altLang="el-GR" b="1" dirty="0" smtClean="0"/>
              <a:t>Κανονισμός </a:t>
            </a:r>
            <a:r>
              <a:rPr lang="el-GR" altLang="el-GR" b="1" dirty="0"/>
              <a:t>1996/92 της Επιτροπής (</a:t>
            </a:r>
            <a:r>
              <a:rPr lang="en-US" altLang="el-GR" b="1" dirty="0"/>
              <a:t>L </a:t>
            </a:r>
            <a:r>
              <a:rPr lang="el-GR" altLang="el-GR" b="1" dirty="0"/>
              <a:t>327)</a:t>
            </a:r>
            <a:r>
              <a:rPr lang="el-GR" altLang="el-GR" dirty="0"/>
              <a:t>: Στον κανονισμό 2568/91 τροποποιούνται:</a:t>
            </a:r>
          </a:p>
          <a:p>
            <a:pPr lvl="1">
              <a:lnSpc>
                <a:spcPct val="100000"/>
              </a:lnSpc>
            </a:pPr>
            <a:r>
              <a:rPr lang="el-GR" altLang="el-GR" b="1" dirty="0"/>
              <a:t>Το Παράρτημα </a:t>
            </a:r>
            <a:r>
              <a:rPr lang="en-US" altLang="el-GR" b="1" dirty="0"/>
              <a:t>VIII</a:t>
            </a:r>
            <a:r>
              <a:rPr lang="el-GR" altLang="el-GR" dirty="0"/>
              <a:t>. Υιοθετείται ο καθαρισμός του ακατέργαστου πυρηνελαίου πριν τον προσδιορισμό των τριγλυκεριδίων. </a:t>
            </a:r>
          </a:p>
          <a:p>
            <a:pPr>
              <a:lnSpc>
                <a:spcPct val="100000"/>
              </a:lnSpc>
            </a:pPr>
            <a:r>
              <a:rPr lang="el-GR" altLang="el-GR" b="1" dirty="0" smtClean="0"/>
              <a:t>Κανονισμός 183/93 της Επιτροπής (</a:t>
            </a:r>
            <a:r>
              <a:rPr lang="en-US" altLang="el-GR" b="1" dirty="0" smtClean="0"/>
              <a:t>L </a:t>
            </a:r>
            <a:r>
              <a:rPr lang="el-GR" altLang="el-GR" b="1" dirty="0" smtClean="0"/>
              <a:t>022)</a:t>
            </a:r>
            <a:r>
              <a:rPr lang="el-GR" altLang="el-GR" dirty="0" smtClean="0"/>
              <a:t>: Στον κανονισμό 2568/91 </a:t>
            </a:r>
            <a:r>
              <a:rPr lang="el-GR" altLang="el-GR" dirty="0"/>
              <a:t>τροποποιούνται:</a:t>
            </a:r>
          </a:p>
          <a:p>
            <a:pPr lvl="1">
              <a:lnSpc>
                <a:spcPct val="100000"/>
              </a:lnSpc>
            </a:pPr>
            <a:r>
              <a:rPr lang="el-GR" altLang="el-GR" b="1" dirty="0"/>
              <a:t>Το Παράρτημα Ι</a:t>
            </a:r>
            <a:r>
              <a:rPr lang="en-US" altLang="el-GR" b="1" dirty="0"/>
              <a:t>V</a:t>
            </a:r>
            <a:r>
              <a:rPr lang="el-GR" altLang="el-GR" dirty="0"/>
              <a:t>. </a:t>
            </a:r>
            <a:r>
              <a:rPr lang="el-GR" altLang="el-GR" b="1" dirty="0"/>
              <a:t>Αντικαθίσταται η μέθοδος προσδιορισμού των αλειφατικών αλκοολών από την μέθοδο προσδιορισμού των κηρών</a:t>
            </a:r>
            <a:r>
              <a:rPr lang="el-GR" altLang="el-GR" dirty="0"/>
              <a:t>. Η τροποποίηση έγινε γιατί πολλά παρθένα ελαιόλαδα διαφόρων χωρών (και η Ελλάδα) εμφάνισαν τιμές αλειφατικών αλκοολών άνω του ορίου</a:t>
            </a:r>
            <a:r>
              <a:rPr lang="el-GR" altLang="el-GR" dirty="0" smtClean="0"/>
              <a:t>.</a:t>
            </a:r>
            <a:endParaRPr lang="el-GR" dirty="0"/>
          </a:p>
        </p:txBody>
      </p:sp>
    </p:spTree>
    <p:extLst>
      <p:ext uri="{BB962C8B-B14F-4D97-AF65-F5344CB8AC3E}">
        <p14:creationId xmlns:p14="http://schemas.microsoft.com/office/powerpoint/2010/main" val="3357162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3/13</a:t>
            </a:r>
            <a:endParaRPr lang="el-GR" dirty="0"/>
          </a:p>
        </p:txBody>
      </p:sp>
      <p:sp>
        <p:nvSpPr>
          <p:cNvPr id="4" name="Θέση αριθμού διαφάνειας 5"/>
          <p:cNvSpPr>
            <a:spLocks noGrp="1"/>
          </p:cNvSpPr>
          <p:nvPr>
            <p:ph type="sldNum" sz="quarter" idx="12"/>
          </p:nvPr>
        </p:nvSpPr>
        <p:spPr/>
        <p:txBody>
          <a:bodyPr/>
          <a:lstStyle/>
          <a:p>
            <a:fld id="{138453C8-E3DE-4C2B-B477-E36C1CCEDE71}" type="slidenum">
              <a:rPr lang="el-GR" altLang="el-GR"/>
              <a:pPr/>
              <a:t>23</a:t>
            </a:fld>
            <a:endParaRPr lang="el-GR" altLang="el-GR" dirty="0"/>
          </a:p>
        </p:txBody>
      </p:sp>
      <p:sp>
        <p:nvSpPr>
          <p:cNvPr id="5" name="Θέση περιεχομένου 4"/>
          <p:cNvSpPr>
            <a:spLocks noGrp="1"/>
          </p:cNvSpPr>
          <p:nvPr>
            <p:ph idx="1"/>
          </p:nvPr>
        </p:nvSpPr>
        <p:spPr>
          <a:xfrm>
            <a:off x="251520" y="1412776"/>
            <a:ext cx="8640960" cy="5184576"/>
          </a:xfrm>
        </p:spPr>
        <p:txBody>
          <a:bodyPr>
            <a:normAutofit fontScale="92500"/>
          </a:bodyPr>
          <a:lstStyle/>
          <a:p>
            <a:pPr lvl="1">
              <a:lnSpc>
                <a:spcPct val="105000"/>
              </a:lnSpc>
            </a:pPr>
            <a:r>
              <a:rPr lang="el-GR" altLang="el-GR" b="1" dirty="0"/>
              <a:t>Το Παράρτημα Ι</a:t>
            </a:r>
            <a:r>
              <a:rPr lang="el-GR" altLang="el-GR" dirty="0"/>
              <a:t>. Αντικαθίστανται τα όρια για τον προσδιορισμό των </a:t>
            </a:r>
            <a:r>
              <a:rPr lang="el-GR" altLang="el-GR" b="1" dirty="0"/>
              <a:t>αλειφατικών αλκοολών από τα όρια για τον προσδιορισμό των κηρών.</a:t>
            </a:r>
          </a:p>
          <a:p>
            <a:pPr lvl="1">
              <a:lnSpc>
                <a:spcPct val="105000"/>
              </a:lnSpc>
            </a:pPr>
            <a:r>
              <a:rPr lang="el-GR" altLang="el-GR" b="1" dirty="0"/>
              <a:t>Το Παράρτημα ΙΧ</a:t>
            </a:r>
            <a:r>
              <a:rPr lang="el-GR" altLang="el-GR" dirty="0"/>
              <a:t>. Αντικαθίσταται ο τίτλος «</a:t>
            </a:r>
            <a:r>
              <a:rPr lang="el-GR" altLang="el-GR" b="1" dirty="0"/>
              <a:t>δοκιμή εξευγενισμού</a:t>
            </a:r>
            <a:r>
              <a:rPr lang="el-GR" altLang="el-GR" dirty="0"/>
              <a:t>» από τον τίτλο «</a:t>
            </a:r>
            <a:r>
              <a:rPr lang="el-GR" altLang="el-GR" b="1" dirty="0"/>
              <a:t>εξουδετέρωση και αποχρωματισμός του ελαιολάδου στο εργαστήριο</a:t>
            </a:r>
            <a:r>
              <a:rPr lang="el-GR" altLang="el-GR" dirty="0"/>
              <a:t>».</a:t>
            </a:r>
          </a:p>
          <a:p>
            <a:pPr>
              <a:lnSpc>
                <a:spcPct val="105000"/>
              </a:lnSpc>
            </a:pPr>
            <a:r>
              <a:rPr lang="el-GR" altLang="el-GR" b="1" dirty="0" smtClean="0"/>
              <a:t>Κανονισμός </a:t>
            </a:r>
            <a:r>
              <a:rPr lang="el-GR" altLang="el-GR" b="1" dirty="0"/>
              <a:t>656/95 της Επιτροπής (</a:t>
            </a:r>
            <a:r>
              <a:rPr lang="en-US" altLang="el-GR" b="1" dirty="0"/>
              <a:t>L </a:t>
            </a:r>
            <a:r>
              <a:rPr lang="el-GR" altLang="el-GR" b="1" dirty="0"/>
              <a:t>069)</a:t>
            </a:r>
            <a:r>
              <a:rPr lang="el-GR" altLang="el-GR" dirty="0"/>
              <a:t>: Στον κανονισμό 2568/91 τροποποιούνται:</a:t>
            </a:r>
          </a:p>
          <a:p>
            <a:pPr lvl="1">
              <a:lnSpc>
                <a:spcPct val="105000"/>
              </a:lnSpc>
            </a:pPr>
            <a:r>
              <a:rPr lang="el-GR" altLang="el-GR" b="1" dirty="0"/>
              <a:t>Το Παράρτημα </a:t>
            </a:r>
            <a:r>
              <a:rPr lang="en-US" altLang="el-GR" b="1" dirty="0"/>
              <a:t>VIII</a:t>
            </a:r>
            <a:r>
              <a:rPr lang="el-GR" altLang="el-GR" dirty="0"/>
              <a:t>. Υιοθετείται ο καθαρισμός και για τα παρθένα ελαιόλαδα πριν τον προσδιορισμό των τριγλυκεριδίων.</a:t>
            </a:r>
          </a:p>
          <a:p>
            <a:pPr lvl="1">
              <a:lnSpc>
                <a:spcPct val="105000"/>
              </a:lnSpc>
            </a:pPr>
            <a:r>
              <a:rPr lang="el-GR" altLang="el-GR" b="1" dirty="0"/>
              <a:t>Προστίθεται το Παράρτημα Χ</a:t>
            </a:r>
            <a:r>
              <a:rPr lang="en-US" altLang="el-GR" b="1" dirty="0"/>
              <a:t>VII</a:t>
            </a:r>
            <a:r>
              <a:rPr lang="el-GR" altLang="el-GR" dirty="0"/>
              <a:t>. Υιοθετείται η μέθοδος προσδιορισμού των </a:t>
            </a:r>
            <a:r>
              <a:rPr lang="el-GR" altLang="el-GR" b="1" dirty="0"/>
              <a:t>στιγμασταδιενίων</a:t>
            </a:r>
            <a:r>
              <a:rPr lang="el-GR" altLang="el-GR" dirty="0">
                <a:solidFill>
                  <a:schemeClr val="accent2"/>
                </a:solidFill>
              </a:rPr>
              <a:t> </a:t>
            </a:r>
            <a:r>
              <a:rPr lang="el-GR" altLang="el-GR" dirty="0"/>
              <a:t>για τα παρθένα ελαιόλαδα</a:t>
            </a:r>
            <a:r>
              <a:rPr lang="el-GR" altLang="el-GR" dirty="0" smtClean="0"/>
              <a:t>.</a:t>
            </a:r>
            <a:endParaRPr lang="el-GR" dirty="0"/>
          </a:p>
        </p:txBody>
      </p:sp>
    </p:spTree>
    <p:extLst>
      <p:ext uri="{BB962C8B-B14F-4D97-AF65-F5344CB8AC3E}">
        <p14:creationId xmlns:p14="http://schemas.microsoft.com/office/powerpoint/2010/main" val="1845678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4/13</a:t>
            </a:r>
            <a:endParaRPr lang="el-GR" dirty="0"/>
          </a:p>
        </p:txBody>
      </p:sp>
      <p:sp>
        <p:nvSpPr>
          <p:cNvPr id="4" name="Θέση αριθμού διαφάνειας 5"/>
          <p:cNvSpPr>
            <a:spLocks noGrp="1"/>
          </p:cNvSpPr>
          <p:nvPr>
            <p:ph type="sldNum" sz="quarter" idx="12"/>
          </p:nvPr>
        </p:nvSpPr>
        <p:spPr/>
        <p:txBody>
          <a:bodyPr/>
          <a:lstStyle/>
          <a:p>
            <a:fld id="{2E61A9AA-769D-42D2-9403-A92889C46371}" type="slidenum">
              <a:rPr lang="el-GR" altLang="el-GR"/>
              <a:pPr/>
              <a:t>24</a:t>
            </a:fld>
            <a:endParaRPr lang="el-GR" altLang="el-GR" dirty="0"/>
          </a:p>
        </p:txBody>
      </p:sp>
      <p:sp>
        <p:nvSpPr>
          <p:cNvPr id="5" name="Θέση περιεχομένου 4"/>
          <p:cNvSpPr>
            <a:spLocks noGrp="1"/>
          </p:cNvSpPr>
          <p:nvPr>
            <p:ph idx="1"/>
          </p:nvPr>
        </p:nvSpPr>
        <p:spPr>
          <a:xfrm>
            <a:off x="251520" y="1412776"/>
            <a:ext cx="8640960" cy="5328592"/>
          </a:xfrm>
        </p:spPr>
        <p:txBody>
          <a:bodyPr>
            <a:normAutofit lnSpcReduction="10000"/>
          </a:bodyPr>
          <a:lstStyle/>
          <a:p>
            <a:pPr lvl="1">
              <a:lnSpc>
                <a:spcPct val="110000"/>
              </a:lnSpc>
            </a:pPr>
            <a:r>
              <a:rPr lang="el-GR" altLang="el-GR" dirty="0"/>
              <a:t>Ο στεροειδής υδρογονάνθρακας</a:t>
            </a:r>
            <a:r>
              <a:rPr lang="el-GR" altLang="el-GR" b="1" dirty="0"/>
              <a:t> στιγμασταδιένιο </a:t>
            </a:r>
            <a:r>
              <a:rPr lang="el-GR" altLang="el-GR" dirty="0"/>
              <a:t>δημιουργείται από την β-σιτοστερόλη, με αποβολή ενός μορίου νερού. Η αποβολή αυτή ευνοείται από τις συνθήκες εξευγενισμού των λαδιών και τα εξευγενισμένα λάδια περιέχουν μεγάλες ποσότητες στιγμασταδιενίου. </a:t>
            </a:r>
          </a:p>
          <a:p>
            <a:pPr lvl="1">
              <a:lnSpc>
                <a:spcPct val="110000"/>
              </a:lnSpc>
            </a:pPr>
            <a:r>
              <a:rPr lang="el-GR" altLang="el-GR" b="1" dirty="0"/>
              <a:t>Το Παράρτημα </a:t>
            </a:r>
            <a:r>
              <a:rPr lang="en-US" altLang="el-GR" b="1" dirty="0"/>
              <a:t>I</a:t>
            </a:r>
            <a:r>
              <a:rPr lang="el-GR" altLang="el-GR" dirty="0"/>
              <a:t>. Προστίθενται τα όρια για τον προσδιορισμό των στιγμασταδιενίων για τα παρθένα ελαιόλαδα.</a:t>
            </a:r>
          </a:p>
          <a:p>
            <a:pPr>
              <a:lnSpc>
                <a:spcPct val="110000"/>
              </a:lnSpc>
            </a:pPr>
            <a:r>
              <a:rPr lang="el-GR" altLang="el-GR" b="1" dirty="0" smtClean="0"/>
              <a:t>Κανονισμός </a:t>
            </a:r>
            <a:r>
              <a:rPr lang="el-GR" altLang="el-GR" b="1" dirty="0"/>
              <a:t>2472/97 της Επιτροπής (</a:t>
            </a:r>
            <a:r>
              <a:rPr lang="en-US" altLang="el-GR" b="1" dirty="0"/>
              <a:t>L </a:t>
            </a:r>
            <a:r>
              <a:rPr lang="el-GR" altLang="el-GR" b="1" dirty="0"/>
              <a:t>341)</a:t>
            </a:r>
            <a:r>
              <a:rPr lang="el-GR" altLang="el-GR" dirty="0"/>
              <a:t>: Στον κανονισμό 2568/91 τροποποιούνται:</a:t>
            </a:r>
          </a:p>
          <a:p>
            <a:pPr lvl="1">
              <a:lnSpc>
                <a:spcPct val="110000"/>
              </a:lnSpc>
            </a:pPr>
            <a:r>
              <a:rPr lang="el-GR" altLang="el-GR" b="1" dirty="0"/>
              <a:t>Προστίθεται το Παράρτημα Χ</a:t>
            </a:r>
            <a:r>
              <a:rPr lang="en-US" altLang="el-GR" b="1" dirty="0"/>
              <a:t>VIII</a:t>
            </a:r>
            <a:r>
              <a:rPr lang="el-GR" altLang="el-GR" dirty="0"/>
              <a:t>. Υιοθετείται η μέθοδος προσδιορισμού της διαφοράς πειραματικής – θεωρητικής τιμής του </a:t>
            </a:r>
            <a:r>
              <a:rPr lang="en-US" altLang="el-GR" dirty="0"/>
              <a:t>EC</a:t>
            </a:r>
            <a:r>
              <a:rPr lang="el-GR" altLang="el-GR" dirty="0"/>
              <a:t>Ν 42</a:t>
            </a:r>
            <a:r>
              <a:rPr lang="el-GR" altLang="el-GR" dirty="0" smtClean="0"/>
              <a:t>.</a:t>
            </a:r>
            <a:endParaRPr lang="el-GR" dirty="0"/>
          </a:p>
        </p:txBody>
      </p:sp>
    </p:spTree>
    <p:extLst>
      <p:ext uri="{BB962C8B-B14F-4D97-AF65-F5344CB8AC3E}">
        <p14:creationId xmlns:p14="http://schemas.microsoft.com/office/powerpoint/2010/main" val="873934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5/13</a:t>
            </a:r>
            <a:endParaRPr lang="el-GR" dirty="0"/>
          </a:p>
        </p:txBody>
      </p:sp>
      <p:sp>
        <p:nvSpPr>
          <p:cNvPr id="4" name="Θέση αριθμού διαφάνειας 5"/>
          <p:cNvSpPr>
            <a:spLocks noGrp="1"/>
          </p:cNvSpPr>
          <p:nvPr>
            <p:ph type="sldNum" sz="quarter" idx="12"/>
          </p:nvPr>
        </p:nvSpPr>
        <p:spPr/>
        <p:txBody>
          <a:bodyPr/>
          <a:lstStyle/>
          <a:p>
            <a:fld id="{B4829B92-9B53-451D-B896-40ECBE12E2D4}" type="slidenum">
              <a:rPr lang="el-GR" altLang="el-GR"/>
              <a:pPr/>
              <a:t>25</a:t>
            </a:fld>
            <a:endParaRPr lang="el-GR" altLang="el-GR" dirty="0"/>
          </a:p>
        </p:txBody>
      </p:sp>
      <p:sp>
        <p:nvSpPr>
          <p:cNvPr id="5" name="Θέση περιεχομένου 4"/>
          <p:cNvSpPr>
            <a:spLocks noGrp="1"/>
          </p:cNvSpPr>
          <p:nvPr>
            <p:ph idx="1"/>
          </p:nvPr>
        </p:nvSpPr>
        <p:spPr/>
        <p:txBody>
          <a:bodyPr/>
          <a:lstStyle/>
          <a:p>
            <a:pPr>
              <a:lnSpc>
                <a:spcPct val="110000"/>
              </a:lnSpc>
            </a:pPr>
            <a:r>
              <a:rPr lang="el-GR" altLang="el-GR" dirty="0"/>
              <a:t>Ο κανονισμός περιελάμβανε την εξέταση των </a:t>
            </a:r>
            <a:r>
              <a:rPr lang="el-GR" altLang="el-GR" b="1" dirty="0"/>
              <a:t>τριγλυκεριδίων</a:t>
            </a:r>
            <a:r>
              <a:rPr lang="el-GR" altLang="el-GR" dirty="0"/>
              <a:t> με την μορφή του υπολογισμού της % παρουσίας της τρινελαΐνης στο σύνολο των τριγλυκεριδίων. Επειδή πολλά Τυνησιακά ελαιόλαδα εμφάνισαν τιμές εκτός του ορίου, ο προσδιορισμός αυτός αντικαταστάθηκε με τη διαφορά πειραματικού θεωρητικού </a:t>
            </a:r>
            <a:r>
              <a:rPr lang="en-US" altLang="el-GR" dirty="0"/>
              <a:t>ECN</a:t>
            </a:r>
            <a:r>
              <a:rPr lang="el-GR" altLang="el-GR" dirty="0"/>
              <a:t> 42.</a:t>
            </a:r>
            <a:endParaRPr lang="en-US" altLang="el-GR" dirty="0"/>
          </a:p>
          <a:p>
            <a:pPr>
              <a:lnSpc>
                <a:spcPct val="110000"/>
              </a:lnSpc>
            </a:pPr>
            <a:r>
              <a:rPr lang="el-GR" altLang="el-GR" dirty="0"/>
              <a:t>Η τριγλυκεριδική σύσταση του ελαιολάδου, ανεξαρτήτως του τρόπου έκφρασής της, βοηθά πάρα πολύ </a:t>
            </a:r>
            <a:r>
              <a:rPr lang="el-GR" altLang="el-GR" b="1" dirty="0"/>
              <a:t>στον καθορισμό της ποικιλίας και στην ανίχνευση της νοθείας του</a:t>
            </a:r>
            <a:r>
              <a:rPr lang="el-GR" altLang="el-GR" dirty="0"/>
              <a:t>. Συνήθως τα τριγλυκερίδια ομαδοποιούνται σύμφωνα με τον ισοδύναμο αριθμό ατόμων άνθρακα (</a:t>
            </a:r>
            <a:r>
              <a:rPr lang="en-US" altLang="el-GR" dirty="0"/>
              <a:t>EC</a:t>
            </a:r>
            <a:r>
              <a:rPr lang="el-GR" altLang="el-GR" dirty="0"/>
              <a:t>Ν) που δίνεται από τη σχέση</a:t>
            </a:r>
            <a:r>
              <a:rPr lang="el-GR" altLang="el-GR" dirty="0" smtClean="0"/>
              <a:t>:</a:t>
            </a:r>
            <a:endParaRPr lang="el-GR" dirty="0"/>
          </a:p>
        </p:txBody>
      </p:sp>
    </p:spTree>
    <p:extLst>
      <p:ext uri="{BB962C8B-B14F-4D97-AF65-F5344CB8AC3E}">
        <p14:creationId xmlns:p14="http://schemas.microsoft.com/office/powerpoint/2010/main" val="890448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6/13</a:t>
            </a:r>
            <a:endParaRPr lang="el-GR" dirty="0"/>
          </a:p>
        </p:txBody>
      </p:sp>
      <p:sp>
        <p:nvSpPr>
          <p:cNvPr id="4" name="Θέση αριθμού διαφάνειας 5"/>
          <p:cNvSpPr>
            <a:spLocks noGrp="1"/>
          </p:cNvSpPr>
          <p:nvPr>
            <p:ph type="sldNum" sz="quarter" idx="12"/>
          </p:nvPr>
        </p:nvSpPr>
        <p:spPr/>
        <p:txBody>
          <a:bodyPr/>
          <a:lstStyle/>
          <a:p>
            <a:fld id="{85BFD1F9-21E1-4ED8-AB95-8458AFDE8489}" type="slidenum">
              <a:rPr lang="el-GR" altLang="el-GR"/>
              <a:pPr/>
              <a:t>26</a:t>
            </a:fld>
            <a:endParaRPr lang="el-GR" altLang="el-GR" dirty="0"/>
          </a:p>
        </p:txBody>
      </p:sp>
      <p:sp>
        <p:nvSpPr>
          <p:cNvPr id="5" name="Θέση περιεχομένου 4"/>
          <p:cNvSpPr>
            <a:spLocks noGrp="1"/>
          </p:cNvSpPr>
          <p:nvPr>
            <p:ph idx="1"/>
          </p:nvPr>
        </p:nvSpPr>
        <p:spPr>
          <a:xfrm>
            <a:off x="251520" y="1412776"/>
            <a:ext cx="8892480" cy="4968552"/>
          </a:xfrm>
        </p:spPr>
        <p:txBody>
          <a:bodyPr/>
          <a:lstStyle/>
          <a:p>
            <a:pPr marL="0" indent="0" algn="ctr">
              <a:buNone/>
            </a:pPr>
            <a:r>
              <a:rPr lang="en-US" altLang="el-GR" sz="2800" b="1" dirty="0"/>
              <a:t>ECN</a:t>
            </a:r>
            <a:r>
              <a:rPr lang="el-GR" altLang="el-GR" sz="2800" b="1" dirty="0"/>
              <a:t>  =  </a:t>
            </a:r>
            <a:r>
              <a:rPr lang="en-US" altLang="el-GR" sz="2800" b="1" dirty="0"/>
              <a:t>CN</a:t>
            </a:r>
            <a:r>
              <a:rPr lang="el-GR" altLang="el-GR" sz="2800" b="1" dirty="0"/>
              <a:t>   -   2</a:t>
            </a:r>
            <a:r>
              <a:rPr lang="en-US" altLang="el-GR" sz="2800" b="1" dirty="0"/>
              <a:t>n</a:t>
            </a:r>
            <a:endParaRPr lang="el-GR" altLang="el-GR" sz="2800" dirty="0"/>
          </a:p>
          <a:p>
            <a:pPr marL="0" indent="0">
              <a:buNone/>
            </a:pPr>
            <a:r>
              <a:rPr lang="el-GR" altLang="el-GR" dirty="0"/>
              <a:t>όπου:</a:t>
            </a:r>
            <a:endParaRPr lang="en-US" altLang="el-GR" b="1" dirty="0"/>
          </a:p>
          <a:p>
            <a:pPr marL="0" indent="0">
              <a:buNone/>
            </a:pPr>
            <a:r>
              <a:rPr lang="en-US" altLang="el-GR" b="1" dirty="0" smtClean="0"/>
              <a:t>CN</a:t>
            </a:r>
            <a:r>
              <a:rPr lang="el-GR" altLang="el-GR" b="1" dirty="0" smtClean="0"/>
              <a:t> </a:t>
            </a:r>
            <a:r>
              <a:rPr lang="el-GR" altLang="el-GR" dirty="0" smtClean="0"/>
              <a:t>= </a:t>
            </a:r>
            <a:r>
              <a:rPr lang="el-GR" altLang="el-GR" dirty="0"/>
              <a:t>ο αριθμός των ατόμων άνθρακα των τριών λιπαρών οξέων που απαντούν στο μόριο του τριγλυκεριδίου</a:t>
            </a:r>
            <a:endParaRPr lang="en-US" altLang="el-GR" b="1" dirty="0"/>
          </a:p>
          <a:p>
            <a:pPr marL="0" indent="0">
              <a:buNone/>
            </a:pPr>
            <a:r>
              <a:rPr lang="en-US" altLang="el-GR" b="1" dirty="0" smtClean="0"/>
              <a:t>N</a:t>
            </a:r>
            <a:r>
              <a:rPr lang="el-GR" altLang="el-GR" b="1" dirty="0" smtClean="0"/>
              <a:t> </a:t>
            </a:r>
            <a:r>
              <a:rPr lang="el-GR" altLang="el-GR" dirty="0" smtClean="0"/>
              <a:t>= </a:t>
            </a:r>
            <a:r>
              <a:rPr lang="el-GR" altLang="el-GR" dirty="0"/>
              <a:t>ο αριθμός των διπλών δεσμών στο μόριο του τριγλυκεριδίου</a:t>
            </a:r>
          </a:p>
          <a:p>
            <a:pPr marL="0" indent="0">
              <a:buNone/>
            </a:pPr>
            <a:r>
              <a:rPr lang="el-GR" altLang="el-GR" dirty="0" smtClean="0"/>
              <a:t>Ο </a:t>
            </a:r>
            <a:r>
              <a:rPr lang="el-GR" altLang="el-GR" dirty="0"/>
              <a:t>ισοδύναμος αριθμός ατόμων άνθρακα (Ε</a:t>
            </a:r>
            <a:r>
              <a:rPr lang="en-US" altLang="el-GR" dirty="0"/>
              <a:t>CN</a:t>
            </a:r>
            <a:r>
              <a:rPr lang="el-GR" altLang="el-GR" dirty="0"/>
              <a:t>) για την τριλινελαΐνη είναι 42 (18 </a:t>
            </a:r>
            <a:r>
              <a:rPr lang="en-US" altLang="el-GR" dirty="0"/>
              <a:t>x </a:t>
            </a:r>
            <a:r>
              <a:rPr lang="el-GR" altLang="el-GR" dirty="0"/>
              <a:t>3 – 2 </a:t>
            </a:r>
            <a:r>
              <a:rPr lang="en-US" altLang="el-GR" dirty="0"/>
              <a:t>x</a:t>
            </a:r>
            <a:r>
              <a:rPr lang="el-GR" altLang="el-GR" dirty="0"/>
              <a:t> 6 = 42</a:t>
            </a:r>
            <a:r>
              <a:rPr lang="el-GR" altLang="el-GR" dirty="0" smtClean="0"/>
              <a:t>).</a:t>
            </a:r>
            <a:endParaRPr lang="el-GR" altLang="el-GR" dirty="0"/>
          </a:p>
        </p:txBody>
      </p:sp>
    </p:spTree>
    <p:extLst>
      <p:ext uri="{BB962C8B-B14F-4D97-AF65-F5344CB8AC3E}">
        <p14:creationId xmlns:p14="http://schemas.microsoft.com/office/powerpoint/2010/main" val="3332201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7/13</a:t>
            </a:r>
            <a:endParaRPr lang="el-GR" dirty="0"/>
          </a:p>
        </p:txBody>
      </p:sp>
      <p:sp>
        <p:nvSpPr>
          <p:cNvPr id="4" name="Θέση αριθμού διαφάνειας 5"/>
          <p:cNvSpPr>
            <a:spLocks noGrp="1"/>
          </p:cNvSpPr>
          <p:nvPr>
            <p:ph type="sldNum" sz="quarter" idx="12"/>
          </p:nvPr>
        </p:nvSpPr>
        <p:spPr/>
        <p:txBody>
          <a:bodyPr/>
          <a:lstStyle/>
          <a:p>
            <a:fld id="{E8E99E69-BCFB-4446-838A-6944765AE178}" type="slidenum">
              <a:rPr lang="el-GR" altLang="el-GR"/>
              <a:pPr/>
              <a:t>27</a:t>
            </a:fld>
            <a:endParaRPr lang="el-GR" altLang="el-GR" dirty="0"/>
          </a:p>
        </p:txBody>
      </p:sp>
      <p:sp>
        <p:nvSpPr>
          <p:cNvPr id="5" name="Θέση περιεχομένου 4"/>
          <p:cNvSpPr>
            <a:spLocks noGrp="1"/>
          </p:cNvSpPr>
          <p:nvPr>
            <p:ph idx="1"/>
          </p:nvPr>
        </p:nvSpPr>
        <p:spPr/>
        <p:txBody>
          <a:bodyPr/>
          <a:lstStyle/>
          <a:p>
            <a:r>
              <a:rPr lang="el-GR" altLang="el-GR" dirty="0"/>
              <a:t>Το ελαιόλαδο χαρακτηρίζεται από την παρουσία σε υψηλό ποσοστό στο σύνολο των τριγλυκεριδίων, αυτών που έχουν </a:t>
            </a:r>
            <a:r>
              <a:rPr lang="en-US" altLang="el-GR" dirty="0"/>
              <a:t>ECN</a:t>
            </a:r>
            <a:r>
              <a:rPr lang="el-GR" altLang="el-GR" dirty="0"/>
              <a:t> 44, 46, 48 και 50. </a:t>
            </a:r>
            <a:endParaRPr lang="en-US" altLang="el-GR" dirty="0"/>
          </a:p>
          <a:p>
            <a:r>
              <a:rPr lang="el-GR" altLang="el-GR" dirty="0"/>
              <a:t>Τριγλυκερίδια με </a:t>
            </a:r>
            <a:r>
              <a:rPr lang="en-US" altLang="el-GR" dirty="0"/>
              <a:t>ECN</a:t>
            </a:r>
            <a:r>
              <a:rPr lang="el-GR" altLang="el-GR" dirty="0"/>
              <a:t> 40 απουσιάζουν τελείως από το ελαιόλαδο, ενώ απαντούν σε πολύ μικρά ποσοστά τριγλυκερίδια με </a:t>
            </a:r>
            <a:r>
              <a:rPr lang="en-US" altLang="el-GR" dirty="0"/>
              <a:t>ECN</a:t>
            </a:r>
            <a:r>
              <a:rPr lang="el-GR" altLang="el-GR" dirty="0"/>
              <a:t> 42 και 52. </a:t>
            </a:r>
            <a:endParaRPr lang="en-US" altLang="el-GR" dirty="0"/>
          </a:p>
          <a:p>
            <a:r>
              <a:rPr lang="el-GR" altLang="el-GR" dirty="0"/>
              <a:t>Αντίθετα στα συνηθισμένα σπορέλαια που είναι πλούσια σε λινελαϊκό οξύ (</a:t>
            </a:r>
            <a:r>
              <a:rPr lang="el-GR" altLang="el-GR" b="1" dirty="0"/>
              <a:t>αραβοσιτέλαιο, ηλιέλαιο και σογιέλαιο</a:t>
            </a:r>
            <a:r>
              <a:rPr lang="el-GR" altLang="el-GR" dirty="0"/>
              <a:t>) απαντούν σε πολύ υψηλό ποσοστό τριγλυκερίδια με </a:t>
            </a:r>
            <a:r>
              <a:rPr lang="en-US" altLang="el-GR" dirty="0"/>
              <a:t>ECN</a:t>
            </a:r>
            <a:r>
              <a:rPr lang="el-GR" altLang="el-GR" dirty="0"/>
              <a:t> 42.</a:t>
            </a:r>
          </a:p>
          <a:p>
            <a:endParaRPr lang="el-GR" dirty="0"/>
          </a:p>
        </p:txBody>
      </p:sp>
    </p:spTree>
    <p:extLst>
      <p:ext uri="{BB962C8B-B14F-4D97-AF65-F5344CB8AC3E}">
        <p14:creationId xmlns:p14="http://schemas.microsoft.com/office/powerpoint/2010/main" val="1314016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8/13</a:t>
            </a:r>
            <a:endParaRPr lang="el-GR" dirty="0"/>
          </a:p>
        </p:txBody>
      </p:sp>
      <p:sp>
        <p:nvSpPr>
          <p:cNvPr id="4" name="Θέση αριθμού διαφάνειας 5"/>
          <p:cNvSpPr>
            <a:spLocks noGrp="1"/>
          </p:cNvSpPr>
          <p:nvPr>
            <p:ph type="sldNum" sz="quarter" idx="12"/>
          </p:nvPr>
        </p:nvSpPr>
        <p:spPr/>
        <p:txBody>
          <a:bodyPr/>
          <a:lstStyle/>
          <a:p>
            <a:fld id="{DD95FA90-F9F8-4B21-A59B-CD81560B960F}" type="slidenum">
              <a:rPr lang="el-GR" altLang="el-GR"/>
              <a:pPr/>
              <a:t>28</a:t>
            </a:fld>
            <a:endParaRPr lang="el-GR" altLang="el-GR" dirty="0"/>
          </a:p>
        </p:txBody>
      </p:sp>
      <p:sp>
        <p:nvSpPr>
          <p:cNvPr id="5" name="Θέση περιεχομένου 4"/>
          <p:cNvSpPr>
            <a:spLocks noGrp="1"/>
          </p:cNvSpPr>
          <p:nvPr>
            <p:ph idx="1"/>
          </p:nvPr>
        </p:nvSpPr>
        <p:spPr/>
        <p:txBody>
          <a:bodyPr/>
          <a:lstStyle/>
          <a:p>
            <a:r>
              <a:rPr lang="el-GR" altLang="el-GR" b="1" dirty="0" smtClean="0"/>
              <a:t>Κανονισμός </a:t>
            </a:r>
            <a:r>
              <a:rPr lang="el-GR" altLang="el-GR" b="1" dirty="0"/>
              <a:t>2248/98 της Επιτροπής (</a:t>
            </a:r>
            <a:r>
              <a:rPr lang="en-US" altLang="el-GR" b="1" dirty="0"/>
              <a:t>L </a:t>
            </a:r>
            <a:r>
              <a:rPr lang="el-GR" altLang="el-GR" b="1" dirty="0"/>
              <a:t>282)</a:t>
            </a:r>
            <a:r>
              <a:rPr lang="el-GR" altLang="el-GR" dirty="0"/>
              <a:t>: Στον κανονισμό 2568/91 τροποποιούνται:</a:t>
            </a:r>
          </a:p>
          <a:p>
            <a:pPr lvl="1"/>
            <a:r>
              <a:rPr lang="el-GR" altLang="el-GR" b="1" dirty="0"/>
              <a:t>Το άρθρο 2</a:t>
            </a:r>
            <a:r>
              <a:rPr lang="el-GR" altLang="el-GR" dirty="0"/>
              <a:t>. Προστίθεται η παράγραφος 3, με την οποία υιοθετείται το ΕΝ </a:t>
            </a:r>
            <a:r>
              <a:rPr lang="en-US" altLang="el-GR" dirty="0"/>
              <a:t>ISO</a:t>
            </a:r>
            <a:r>
              <a:rPr lang="el-GR" altLang="el-GR" dirty="0"/>
              <a:t> 661 που αφορά την προπαρασκευή των δειγμάτων για την εκτέλεση των δοκιμών</a:t>
            </a:r>
            <a:r>
              <a:rPr lang="el-GR" altLang="el-GR" dirty="0" smtClean="0"/>
              <a:t>.</a:t>
            </a:r>
            <a:endParaRPr lang="el-GR" dirty="0"/>
          </a:p>
        </p:txBody>
      </p:sp>
    </p:spTree>
    <p:extLst>
      <p:ext uri="{BB962C8B-B14F-4D97-AF65-F5344CB8AC3E}">
        <p14:creationId xmlns:p14="http://schemas.microsoft.com/office/powerpoint/2010/main" val="225800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Ελαιόλαδο </a:t>
            </a:r>
            <a:r>
              <a:rPr lang="el-GR" sz="3000" b="0" dirty="0" smtClean="0"/>
              <a:t>1/3</a:t>
            </a:r>
            <a:r>
              <a:rPr lang="el-GR" dirty="0" smtClean="0"/>
              <a:t> </a:t>
            </a:r>
            <a:endParaRPr lang="el-GR" dirty="0"/>
          </a:p>
        </p:txBody>
      </p:sp>
      <p:sp>
        <p:nvSpPr>
          <p:cNvPr id="4" name="Θέση αριθμού διαφάνειας 5"/>
          <p:cNvSpPr>
            <a:spLocks noGrp="1"/>
          </p:cNvSpPr>
          <p:nvPr>
            <p:ph type="sldNum" sz="quarter" idx="12"/>
          </p:nvPr>
        </p:nvSpPr>
        <p:spPr/>
        <p:txBody>
          <a:bodyPr/>
          <a:lstStyle/>
          <a:p>
            <a:fld id="{88934894-B596-4B16-8D43-042569D34184}" type="slidenum">
              <a:rPr lang="el-GR" altLang="el-GR"/>
              <a:pPr/>
              <a:t>2</a:t>
            </a:fld>
            <a:endParaRPr lang="el-GR" altLang="el-GR" dirty="0"/>
          </a:p>
        </p:txBody>
      </p:sp>
      <p:sp>
        <p:nvSpPr>
          <p:cNvPr id="5" name="Θέση περιεχομένου 4"/>
          <p:cNvSpPr>
            <a:spLocks noGrp="1"/>
          </p:cNvSpPr>
          <p:nvPr>
            <p:ph idx="1"/>
          </p:nvPr>
        </p:nvSpPr>
        <p:spPr/>
        <p:txBody>
          <a:bodyPr/>
          <a:lstStyle/>
          <a:p>
            <a:pPr>
              <a:spcAft>
                <a:spcPts val="1800"/>
              </a:spcAft>
            </a:pPr>
            <a:r>
              <a:rPr lang="el-GR" b="1" dirty="0"/>
              <a:t>Ελαιόλαδο: </a:t>
            </a:r>
            <a:r>
              <a:rPr lang="el-GR" dirty="0"/>
              <a:t>Είναι ο χυμός του καρπού της ελιάς της Ευρωπαϊκής (Olea Europea) που παραλαμβάνεται με μηχανικά μέσα και φυσικές μεθόδους, σε θερμοκρασίες που δεν προκαλούν αλλοίωση του λαδιού.</a:t>
            </a:r>
          </a:p>
          <a:p>
            <a:pPr marL="0" indent="0" algn="ctr">
              <a:buNone/>
            </a:pPr>
            <a:r>
              <a:rPr lang="el-GR" sz="2200" dirty="0"/>
              <a:t>Κατηγορίες ελαιολάδων όπως ορίζονται στον Καν. ΕΟΚ 136/66 παρ. άρθρου 35 , όπως τροποποιήθηκε με τον Καν. (ΕΚ)  </a:t>
            </a:r>
            <a:r>
              <a:rPr lang="el-GR" sz="2200" dirty="0" smtClean="0"/>
              <a:t>1513/2001</a:t>
            </a:r>
            <a:endParaRPr lang="el-GR" sz="2200" dirty="0"/>
          </a:p>
        </p:txBody>
      </p:sp>
    </p:spTree>
    <p:extLst>
      <p:ext uri="{BB962C8B-B14F-4D97-AF65-F5344CB8AC3E}">
        <p14:creationId xmlns:p14="http://schemas.microsoft.com/office/powerpoint/2010/main" val="3889263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9/13</a:t>
            </a:r>
            <a:endParaRPr lang="el-GR" dirty="0"/>
          </a:p>
        </p:txBody>
      </p:sp>
      <p:sp>
        <p:nvSpPr>
          <p:cNvPr id="4" name="Θέση αριθμού διαφάνειας 5"/>
          <p:cNvSpPr>
            <a:spLocks noGrp="1"/>
          </p:cNvSpPr>
          <p:nvPr>
            <p:ph type="sldNum" sz="quarter" idx="12"/>
          </p:nvPr>
        </p:nvSpPr>
        <p:spPr/>
        <p:txBody>
          <a:bodyPr/>
          <a:lstStyle/>
          <a:p>
            <a:fld id="{E5EFF6D5-70E6-480E-AB81-5C3A01593425}" type="slidenum">
              <a:rPr lang="el-GR" altLang="el-GR"/>
              <a:pPr/>
              <a:t>29</a:t>
            </a:fld>
            <a:endParaRPr lang="el-GR" altLang="el-GR" dirty="0"/>
          </a:p>
        </p:txBody>
      </p:sp>
      <p:sp>
        <p:nvSpPr>
          <p:cNvPr id="5" name="Θέση περιεχομένου 4"/>
          <p:cNvSpPr>
            <a:spLocks noGrp="1"/>
          </p:cNvSpPr>
          <p:nvPr>
            <p:ph idx="1"/>
          </p:nvPr>
        </p:nvSpPr>
        <p:spPr/>
        <p:txBody>
          <a:bodyPr/>
          <a:lstStyle/>
          <a:p>
            <a:pPr lvl="1" algn="just">
              <a:lnSpc>
                <a:spcPct val="110000"/>
              </a:lnSpc>
            </a:pPr>
            <a:r>
              <a:rPr lang="el-GR" altLang="el-GR" b="1" dirty="0"/>
              <a:t>Το Παράρτημα </a:t>
            </a:r>
            <a:r>
              <a:rPr lang="en-US" altLang="el-GR" b="1" dirty="0"/>
              <a:t>XIV</a:t>
            </a:r>
            <a:r>
              <a:rPr lang="el-GR" altLang="el-GR" dirty="0"/>
              <a:t>, όπου προβλέπεται λινολενικό οξύ μέχρι 1% για τα </a:t>
            </a:r>
            <a:r>
              <a:rPr lang="el-GR" altLang="el-GR" b="1" dirty="0"/>
              <a:t>Μαροκινά παρθένα ελαιόλαδα</a:t>
            </a:r>
            <a:r>
              <a:rPr lang="el-GR" altLang="el-GR" dirty="0"/>
              <a:t>.</a:t>
            </a:r>
          </a:p>
          <a:p>
            <a:pPr algn="just">
              <a:lnSpc>
                <a:spcPct val="110000"/>
              </a:lnSpc>
            </a:pPr>
            <a:r>
              <a:rPr lang="el-GR" altLang="el-GR" b="1" dirty="0" smtClean="0"/>
              <a:t>Κανονισμός </a:t>
            </a:r>
            <a:r>
              <a:rPr lang="el-GR" altLang="el-GR" b="1" dirty="0"/>
              <a:t>455/01 της Επιτροπής (</a:t>
            </a:r>
            <a:r>
              <a:rPr lang="en-US" altLang="el-GR" b="1" dirty="0"/>
              <a:t>L </a:t>
            </a:r>
            <a:r>
              <a:rPr lang="el-GR" altLang="el-GR" b="1" dirty="0"/>
              <a:t>065)</a:t>
            </a:r>
            <a:r>
              <a:rPr lang="el-GR" altLang="el-GR" dirty="0"/>
              <a:t>: Στον κανονισμό 2568/91 τροποποιούνται:</a:t>
            </a:r>
          </a:p>
          <a:p>
            <a:pPr lvl="1" algn="just">
              <a:lnSpc>
                <a:spcPct val="110000"/>
              </a:lnSpc>
            </a:pPr>
            <a:r>
              <a:rPr lang="el-GR" altLang="el-GR" b="1" dirty="0"/>
              <a:t>Το Παράρτημα </a:t>
            </a:r>
            <a:r>
              <a:rPr lang="en-US" altLang="el-GR" b="1" dirty="0"/>
              <a:t>I</a:t>
            </a:r>
            <a:r>
              <a:rPr lang="el-GR" altLang="el-GR" dirty="0"/>
              <a:t>.</a:t>
            </a:r>
            <a:r>
              <a:rPr lang="en-US" altLang="el-GR" dirty="0"/>
              <a:t> </a:t>
            </a:r>
            <a:r>
              <a:rPr lang="el-GR" altLang="el-GR" dirty="0"/>
              <a:t>Συμπληρώνεται με το Παράρτημα </a:t>
            </a:r>
            <a:r>
              <a:rPr lang="en-US" altLang="el-GR" dirty="0"/>
              <a:t>I</a:t>
            </a:r>
            <a:r>
              <a:rPr lang="el-GR" altLang="el-GR" dirty="0"/>
              <a:t>α, που αφορά την δειγματοληψία για συσκευασίες μέχρι 100 λίτρα.</a:t>
            </a:r>
          </a:p>
          <a:p>
            <a:pPr lvl="1">
              <a:lnSpc>
                <a:spcPct val="110000"/>
              </a:lnSpc>
            </a:pPr>
            <a:r>
              <a:rPr lang="el-GR" altLang="el-GR" b="1" dirty="0"/>
              <a:t>Το άρθρο 2, παράγραφοι 3 και 4</a:t>
            </a:r>
            <a:r>
              <a:rPr lang="el-GR" altLang="el-GR" dirty="0"/>
              <a:t>. Ορίζονται οι ημερομηνίες εξέτασης των δειγμάτων και ορίζεται η ημερομηνία αποστολής των δειγμάτων για ανάλυση το αργότερο </a:t>
            </a:r>
            <a:r>
              <a:rPr lang="el-GR" altLang="el-GR" b="1" dirty="0"/>
              <a:t>5 ημέρες από την ημερομηνία δειγματοληψίας</a:t>
            </a:r>
            <a:r>
              <a:rPr lang="el-GR" altLang="el-GR" dirty="0" smtClean="0"/>
              <a:t>.</a:t>
            </a:r>
            <a:endParaRPr lang="el-GR" dirty="0"/>
          </a:p>
        </p:txBody>
      </p:sp>
    </p:spTree>
    <p:extLst>
      <p:ext uri="{BB962C8B-B14F-4D97-AF65-F5344CB8AC3E}">
        <p14:creationId xmlns:p14="http://schemas.microsoft.com/office/powerpoint/2010/main" val="2077309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10/13</a:t>
            </a:r>
            <a:endParaRPr lang="el-GR" dirty="0"/>
          </a:p>
        </p:txBody>
      </p:sp>
      <p:sp>
        <p:nvSpPr>
          <p:cNvPr id="4" name="Θέση αριθμού διαφάνειας 5"/>
          <p:cNvSpPr>
            <a:spLocks noGrp="1"/>
          </p:cNvSpPr>
          <p:nvPr>
            <p:ph type="sldNum" sz="quarter" idx="12"/>
          </p:nvPr>
        </p:nvSpPr>
        <p:spPr/>
        <p:txBody>
          <a:bodyPr/>
          <a:lstStyle/>
          <a:p>
            <a:fld id="{80C3DC6F-5F39-4FA3-8047-D8694A94BC48}" type="slidenum">
              <a:rPr lang="el-GR" altLang="el-GR"/>
              <a:pPr/>
              <a:t>30</a:t>
            </a:fld>
            <a:endParaRPr lang="el-GR" altLang="el-GR" dirty="0"/>
          </a:p>
        </p:txBody>
      </p:sp>
      <p:sp>
        <p:nvSpPr>
          <p:cNvPr id="5" name="Θέση περιεχομένου 4"/>
          <p:cNvSpPr>
            <a:spLocks noGrp="1"/>
          </p:cNvSpPr>
          <p:nvPr>
            <p:ph idx="1"/>
          </p:nvPr>
        </p:nvSpPr>
        <p:spPr/>
        <p:txBody>
          <a:bodyPr/>
          <a:lstStyle/>
          <a:p>
            <a:r>
              <a:rPr lang="el-GR" altLang="el-GR" b="1" dirty="0" smtClean="0"/>
              <a:t>Κανονισμός </a:t>
            </a:r>
            <a:r>
              <a:rPr lang="el-GR" altLang="el-GR" b="1" dirty="0"/>
              <a:t>796/02 της Επιτροπής (</a:t>
            </a:r>
            <a:r>
              <a:rPr lang="en-US" altLang="el-GR" b="1" dirty="0"/>
              <a:t>L </a:t>
            </a:r>
            <a:r>
              <a:rPr lang="el-GR" altLang="el-GR" b="1" dirty="0"/>
              <a:t>128)</a:t>
            </a:r>
            <a:r>
              <a:rPr lang="el-GR" altLang="el-GR" dirty="0"/>
              <a:t>: Στον κανονισμό 2568/91 τροποποιούνται:</a:t>
            </a:r>
          </a:p>
          <a:p>
            <a:pPr lvl="1"/>
            <a:r>
              <a:rPr lang="el-GR" altLang="el-GR" b="1" dirty="0"/>
              <a:t>Το άρθρο 2 παράγραφος 1</a:t>
            </a:r>
            <a:r>
              <a:rPr lang="el-GR" altLang="el-GR" dirty="0"/>
              <a:t>. Προστίθεται ο προσδιορισμός των αλειφατικών αλκοολών.</a:t>
            </a:r>
          </a:p>
          <a:p>
            <a:pPr lvl="1"/>
            <a:r>
              <a:rPr lang="el-GR" altLang="el-GR" b="1" dirty="0"/>
              <a:t>Το άρθρο 2, παράγραφος 3</a:t>
            </a:r>
            <a:r>
              <a:rPr lang="el-GR" altLang="el-GR" dirty="0"/>
              <a:t>. Τροποποιείται η ημερομηνία αποστολής των δειγμάτων για ανάλυση και ορίζονται «</a:t>
            </a:r>
            <a:r>
              <a:rPr lang="el-GR" altLang="el-GR" b="1" dirty="0"/>
              <a:t>10 εργάσιμες ημέρες κατά τους μήνες Οκτώβριο έως Μάϊο και 5 εργάσιμες ημέρες κατά τους μήνες Ιούνιο έως Σεπτέμβριο</a:t>
            </a:r>
            <a:r>
              <a:rPr lang="el-GR" altLang="el-GR" dirty="0" smtClean="0"/>
              <a:t>».</a:t>
            </a:r>
            <a:endParaRPr lang="el-GR" dirty="0"/>
          </a:p>
        </p:txBody>
      </p:sp>
    </p:spTree>
    <p:extLst>
      <p:ext uri="{BB962C8B-B14F-4D97-AF65-F5344CB8AC3E}">
        <p14:creationId xmlns:p14="http://schemas.microsoft.com/office/powerpoint/2010/main" val="1384597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11/13</a:t>
            </a:r>
            <a:endParaRPr lang="el-GR" dirty="0"/>
          </a:p>
        </p:txBody>
      </p:sp>
      <p:sp>
        <p:nvSpPr>
          <p:cNvPr id="4" name="Θέση αριθμού διαφάνειας 5"/>
          <p:cNvSpPr>
            <a:spLocks noGrp="1"/>
          </p:cNvSpPr>
          <p:nvPr>
            <p:ph type="sldNum" sz="quarter" idx="12"/>
          </p:nvPr>
        </p:nvSpPr>
        <p:spPr/>
        <p:txBody>
          <a:bodyPr/>
          <a:lstStyle/>
          <a:p>
            <a:fld id="{3870AB9C-2B8B-4642-86CD-92B6CB17F615}" type="slidenum">
              <a:rPr lang="el-GR" altLang="el-GR"/>
              <a:pPr/>
              <a:t>31</a:t>
            </a:fld>
            <a:endParaRPr lang="el-GR" altLang="el-GR" dirty="0"/>
          </a:p>
        </p:txBody>
      </p:sp>
      <p:sp>
        <p:nvSpPr>
          <p:cNvPr id="5" name="Θέση περιεχομένου 4"/>
          <p:cNvSpPr>
            <a:spLocks noGrp="1"/>
          </p:cNvSpPr>
          <p:nvPr>
            <p:ph idx="1"/>
          </p:nvPr>
        </p:nvSpPr>
        <p:spPr>
          <a:xfrm>
            <a:off x="251520" y="1412776"/>
            <a:ext cx="8712968" cy="5112568"/>
          </a:xfrm>
        </p:spPr>
        <p:txBody>
          <a:bodyPr>
            <a:normAutofit/>
          </a:bodyPr>
          <a:lstStyle/>
          <a:p>
            <a:pPr>
              <a:lnSpc>
                <a:spcPct val="110000"/>
              </a:lnSpc>
            </a:pPr>
            <a:r>
              <a:rPr lang="el-GR" altLang="el-GR" b="1" dirty="0" smtClean="0"/>
              <a:t>Φυτικά </a:t>
            </a:r>
            <a:r>
              <a:rPr lang="el-GR" altLang="el-GR" b="1" dirty="0"/>
              <a:t>λάδια (σπορέλαια) και λίπη </a:t>
            </a:r>
            <a:r>
              <a:rPr lang="el-GR" altLang="el-GR" dirty="0"/>
              <a:t>χαρακτηρίζονται τα βρώσιμα λάδια και λίπη που λαμβάνονται από τη σύνθλιψη ελαιούχων καρπών και σπερμάτων ή την εκχύλισή τους με διαλύτες.</a:t>
            </a:r>
          </a:p>
          <a:p>
            <a:pPr>
              <a:lnSpc>
                <a:spcPct val="110000"/>
              </a:lnSpc>
            </a:pPr>
            <a:r>
              <a:rPr lang="el-GR" altLang="el-GR" b="1" dirty="0" smtClean="0"/>
              <a:t>Παρθένα </a:t>
            </a:r>
            <a:r>
              <a:rPr lang="el-GR" altLang="el-GR" b="1" dirty="0"/>
              <a:t>φυτικά λάδια </a:t>
            </a:r>
            <a:r>
              <a:rPr lang="el-GR" altLang="el-GR" dirty="0"/>
              <a:t>(σπορέλαια) και λίπη χαρακτηρίζονται τα βρώσιμα, φυτικά λάδια και λίπη που λαμβάνονται αποκλειστικά με μηχανικές διαδικασίες και θερμική επεξεργασία. Μπορούν να υποβληθούν μόνο σε πλύσιμο με νερό, καθίζηση, διήθηση και </a:t>
            </a:r>
            <a:r>
              <a:rPr lang="el-GR" altLang="el-GR" dirty="0" smtClean="0"/>
              <a:t>φυγοκέντρηση</a:t>
            </a:r>
            <a:r>
              <a:rPr lang="el-GR" altLang="el-GR" dirty="0"/>
              <a:t>.</a:t>
            </a:r>
          </a:p>
          <a:p>
            <a:pPr marL="0" indent="0">
              <a:lnSpc>
                <a:spcPct val="110000"/>
              </a:lnSpc>
              <a:buFontTx/>
              <a:buNone/>
            </a:pPr>
            <a:r>
              <a:rPr lang="el-GR" altLang="el-GR" dirty="0"/>
              <a:t>Τα φυτικά λάδια και λίπη πρέπει να πληρούν τους παρακάτω όρους:</a:t>
            </a:r>
          </a:p>
          <a:p>
            <a:pPr>
              <a:lnSpc>
                <a:spcPct val="110000"/>
              </a:lnSpc>
            </a:pPr>
            <a:r>
              <a:rPr lang="el-GR" altLang="el-GR" dirty="0"/>
              <a:t>Χρώμα: Το χαρακτηριστικό του </a:t>
            </a:r>
            <a:r>
              <a:rPr lang="el-GR" altLang="el-GR" dirty="0" smtClean="0"/>
              <a:t>προϊόντος.</a:t>
            </a:r>
            <a:endParaRPr lang="el-GR" altLang="el-GR" dirty="0"/>
          </a:p>
          <a:p>
            <a:pPr>
              <a:lnSpc>
                <a:spcPct val="110000"/>
              </a:lnSpc>
            </a:pPr>
            <a:endParaRPr lang="el-GR" dirty="0"/>
          </a:p>
        </p:txBody>
      </p:sp>
    </p:spTree>
    <p:extLst>
      <p:ext uri="{BB962C8B-B14F-4D97-AF65-F5344CB8AC3E}">
        <p14:creationId xmlns:p14="http://schemas.microsoft.com/office/powerpoint/2010/main" val="821104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12/13</a:t>
            </a:r>
            <a:endParaRPr lang="el-GR" dirty="0"/>
          </a:p>
        </p:txBody>
      </p:sp>
      <p:sp>
        <p:nvSpPr>
          <p:cNvPr id="4" name="Θέση αριθμού διαφάνειας 5"/>
          <p:cNvSpPr>
            <a:spLocks noGrp="1"/>
          </p:cNvSpPr>
          <p:nvPr>
            <p:ph type="sldNum" sz="quarter" idx="12"/>
          </p:nvPr>
        </p:nvSpPr>
        <p:spPr/>
        <p:txBody>
          <a:bodyPr/>
          <a:lstStyle/>
          <a:p>
            <a:fld id="{53774E93-9C3E-4C54-8DA0-5BE295D4F290}" type="slidenum">
              <a:rPr lang="el-GR" altLang="el-GR"/>
              <a:pPr/>
              <a:t>32</a:t>
            </a:fld>
            <a:endParaRPr lang="el-GR" altLang="el-GR" dirty="0"/>
          </a:p>
        </p:txBody>
      </p:sp>
      <p:sp>
        <p:nvSpPr>
          <p:cNvPr id="5" name="Θέση περιεχομένου 4"/>
          <p:cNvSpPr>
            <a:spLocks noGrp="1"/>
          </p:cNvSpPr>
          <p:nvPr>
            <p:ph idx="1"/>
          </p:nvPr>
        </p:nvSpPr>
        <p:spPr>
          <a:xfrm>
            <a:off x="251520" y="1412776"/>
            <a:ext cx="8640960" cy="5184576"/>
          </a:xfrm>
        </p:spPr>
        <p:txBody>
          <a:bodyPr/>
          <a:lstStyle/>
          <a:p>
            <a:pPr>
              <a:lnSpc>
                <a:spcPct val="110000"/>
              </a:lnSpc>
            </a:pPr>
            <a:r>
              <a:rPr lang="el-GR" altLang="el-GR" b="1" dirty="0"/>
              <a:t>Οσμή, γεύση</a:t>
            </a:r>
            <a:r>
              <a:rPr lang="el-GR" altLang="el-GR" dirty="0"/>
              <a:t>: Οι χαρακτηριστικές του προϊόντος και να είναι απαλλαγμένα από ξένες οσμές και γεύσεις, ούτε να είναι ταγγισμένα.</a:t>
            </a:r>
          </a:p>
          <a:p>
            <a:pPr>
              <a:lnSpc>
                <a:spcPct val="110000"/>
              </a:lnSpc>
            </a:pPr>
            <a:r>
              <a:rPr lang="el-GR" altLang="el-GR" b="1" dirty="0"/>
              <a:t>Οξύτητα σε ελαϊκό οξύ</a:t>
            </a:r>
            <a:r>
              <a:rPr lang="el-GR" altLang="el-GR" dirty="0"/>
              <a:t>: (α) παρθένα λίπη και λάδια: Μέγιστο 2%, εκτός από το παρθένο φοινικέλαιο για το οποίο το μέγιστο όριο είναι 5%. (β) Εξευγενισμένα λίπη και έλαια: Μέγιστο 0.3%.</a:t>
            </a:r>
          </a:p>
          <a:p>
            <a:pPr>
              <a:lnSpc>
                <a:spcPct val="110000"/>
              </a:lnSpc>
            </a:pPr>
            <a:r>
              <a:rPr lang="el-GR" altLang="el-GR" b="1" dirty="0"/>
              <a:t>Αριθμός υπεροξειδίων</a:t>
            </a:r>
            <a:r>
              <a:rPr lang="el-GR" altLang="el-GR" dirty="0"/>
              <a:t>: Μέγιστο 10 </a:t>
            </a:r>
            <a:r>
              <a:rPr lang="en-US" altLang="el-GR" dirty="0"/>
              <a:t>meq O</a:t>
            </a:r>
            <a:r>
              <a:rPr lang="en-US" altLang="el-GR" baseline="-25000" dirty="0"/>
              <a:t>2 </a:t>
            </a:r>
            <a:r>
              <a:rPr lang="en-US" altLang="el-GR" dirty="0"/>
              <a:t>/kg</a:t>
            </a:r>
          </a:p>
          <a:p>
            <a:pPr>
              <a:lnSpc>
                <a:spcPct val="110000"/>
              </a:lnSpc>
            </a:pPr>
            <a:r>
              <a:rPr lang="el-GR" altLang="el-GR" b="1" dirty="0"/>
              <a:t>Υγρασία και πτητικές </a:t>
            </a:r>
            <a:r>
              <a:rPr lang="el-GR" altLang="el-GR" dirty="0"/>
              <a:t>στους 105 </a:t>
            </a:r>
            <a:r>
              <a:rPr lang="el-GR" altLang="el-GR" baseline="30000" dirty="0"/>
              <a:t>0</a:t>
            </a:r>
            <a:r>
              <a:rPr lang="en-US" altLang="el-GR" dirty="0"/>
              <a:t>C</a:t>
            </a:r>
            <a:r>
              <a:rPr lang="el-GR" altLang="el-GR" dirty="0"/>
              <a:t>: Μέγιστο 0.2%</a:t>
            </a:r>
          </a:p>
          <a:p>
            <a:pPr>
              <a:lnSpc>
                <a:spcPct val="110000"/>
              </a:lnSpc>
            </a:pPr>
            <a:r>
              <a:rPr lang="el-GR" altLang="el-GR" b="1" dirty="0"/>
              <a:t>Αδιάλυτες σε πετρελαϊκό αιθέρα ουσίες</a:t>
            </a:r>
            <a:r>
              <a:rPr lang="el-GR" altLang="el-GR" dirty="0"/>
              <a:t>: Μέγιστο 0.5%</a:t>
            </a:r>
          </a:p>
          <a:p>
            <a:pPr>
              <a:lnSpc>
                <a:spcPct val="110000"/>
              </a:lnSpc>
            </a:pPr>
            <a:r>
              <a:rPr lang="el-GR" altLang="el-GR" b="1" dirty="0"/>
              <a:t>Σάπωνες</a:t>
            </a:r>
            <a:r>
              <a:rPr lang="el-GR" altLang="el-GR" dirty="0"/>
              <a:t>: Μέγιστο 0.005</a:t>
            </a:r>
            <a:r>
              <a:rPr lang="el-GR" altLang="el-GR" dirty="0" smtClean="0"/>
              <a:t>%.</a:t>
            </a:r>
            <a:endParaRPr lang="el-GR" altLang="el-GR" sz="2000" dirty="0"/>
          </a:p>
        </p:txBody>
      </p:sp>
    </p:spTree>
    <p:extLst>
      <p:ext uri="{BB962C8B-B14F-4D97-AF65-F5344CB8AC3E}">
        <p14:creationId xmlns:p14="http://schemas.microsoft.com/office/powerpoint/2010/main" val="42589899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Σημαντικότερες Τροποποιήσεις του</a:t>
            </a:r>
            <a:br>
              <a:rPr lang="el-GR" dirty="0">
                <a:solidFill>
                  <a:prstClr val="white"/>
                </a:solidFill>
              </a:rPr>
            </a:br>
            <a:r>
              <a:rPr lang="el-GR" dirty="0">
                <a:solidFill>
                  <a:prstClr val="white"/>
                </a:solidFill>
              </a:rPr>
              <a:t>Κανονισμού 2568/91 </a:t>
            </a:r>
            <a:r>
              <a:rPr lang="el-GR" sz="3000" b="0" dirty="0" smtClean="0">
                <a:solidFill>
                  <a:prstClr val="white"/>
                </a:solidFill>
              </a:rPr>
              <a:t>13/13</a:t>
            </a:r>
            <a:endParaRPr lang="el-GR" dirty="0"/>
          </a:p>
        </p:txBody>
      </p:sp>
      <p:sp>
        <p:nvSpPr>
          <p:cNvPr id="4" name="Θέση αριθμού διαφάνειας 5"/>
          <p:cNvSpPr>
            <a:spLocks noGrp="1"/>
          </p:cNvSpPr>
          <p:nvPr>
            <p:ph type="sldNum" sz="quarter" idx="12"/>
          </p:nvPr>
        </p:nvSpPr>
        <p:spPr/>
        <p:txBody>
          <a:bodyPr/>
          <a:lstStyle/>
          <a:p>
            <a:fld id="{D7CDEA3B-842C-4C04-B506-BBFC69B57CDF}" type="slidenum">
              <a:rPr lang="el-GR" altLang="el-GR"/>
              <a:pPr/>
              <a:t>33</a:t>
            </a:fld>
            <a:endParaRPr lang="el-GR" altLang="el-GR" dirty="0"/>
          </a:p>
        </p:txBody>
      </p:sp>
      <p:sp>
        <p:nvSpPr>
          <p:cNvPr id="5" name="Θέση περιεχομένου 4"/>
          <p:cNvSpPr>
            <a:spLocks noGrp="1"/>
          </p:cNvSpPr>
          <p:nvPr>
            <p:ph idx="1"/>
          </p:nvPr>
        </p:nvSpPr>
        <p:spPr/>
        <p:txBody>
          <a:bodyPr/>
          <a:lstStyle/>
          <a:p>
            <a:r>
              <a:rPr lang="el-GR" altLang="el-GR" b="1" dirty="0"/>
              <a:t>Σίδηρος (</a:t>
            </a:r>
            <a:r>
              <a:rPr lang="en-US" altLang="el-GR" b="1" dirty="0"/>
              <a:t>Fe</a:t>
            </a:r>
            <a:r>
              <a:rPr lang="el-GR" altLang="el-GR" b="1" dirty="0"/>
              <a:t>): </a:t>
            </a:r>
            <a:r>
              <a:rPr lang="el-GR" altLang="el-GR" dirty="0"/>
              <a:t>Δεν πρέπει να υπερβαίνει τα 5 </a:t>
            </a:r>
            <a:r>
              <a:rPr lang="en-US" altLang="el-GR" dirty="0"/>
              <a:t>mg/kg </a:t>
            </a:r>
            <a:r>
              <a:rPr lang="el-GR" altLang="el-GR" dirty="0"/>
              <a:t>για τα παρθένα και 1.5 </a:t>
            </a:r>
            <a:r>
              <a:rPr lang="en-US" altLang="el-GR" dirty="0"/>
              <a:t>mg/kg</a:t>
            </a:r>
            <a:r>
              <a:rPr lang="el-GR" altLang="el-GR" dirty="0"/>
              <a:t> για τα εξευγενισμένα.</a:t>
            </a:r>
          </a:p>
          <a:p>
            <a:r>
              <a:rPr lang="el-GR" altLang="el-GR" b="1" dirty="0"/>
              <a:t>Χαλκός (</a:t>
            </a:r>
            <a:r>
              <a:rPr lang="en-US" altLang="el-GR" b="1" dirty="0"/>
              <a:t>Cu</a:t>
            </a:r>
            <a:r>
              <a:rPr lang="el-GR" altLang="el-GR" b="1" dirty="0"/>
              <a:t>): </a:t>
            </a:r>
            <a:r>
              <a:rPr lang="el-GR" altLang="el-GR" dirty="0"/>
              <a:t>Δεν πρέπει να υπερβαίνει τα </a:t>
            </a:r>
            <a:r>
              <a:rPr lang="en-US" altLang="el-GR" dirty="0"/>
              <a:t>0.4</a:t>
            </a:r>
            <a:r>
              <a:rPr lang="el-GR" altLang="el-GR" dirty="0"/>
              <a:t> </a:t>
            </a:r>
            <a:r>
              <a:rPr lang="en-US" altLang="el-GR" dirty="0"/>
              <a:t>mg/kg </a:t>
            </a:r>
            <a:r>
              <a:rPr lang="el-GR" altLang="el-GR" dirty="0"/>
              <a:t>για τα παρθένα και </a:t>
            </a:r>
            <a:r>
              <a:rPr lang="en-US" altLang="el-GR" dirty="0"/>
              <a:t>0</a:t>
            </a:r>
            <a:r>
              <a:rPr lang="el-GR" altLang="el-GR" dirty="0"/>
              <a:t>.</a:t>
            </a:r>
            <a:r>
              <a:rPr lang="en-US" altLang="el-GR" dirty="0"/>
              <a:t>1</a:t>
            </a:r>
            <a:r>
              <a:rPr lang="el-GR" altLang="el-GR" dirty="0"/>
              <a:t> </a:t>
            </a:r>
            <a:r>
              <a:rPr lang="en-US" altLang="el-GR" dirty="0"/>
              <a:t>mg/kg</a:t>
            </a:r>
            <a:r>
              <a:rPr lang="el-GR" altLang="el-GR" dirty="0"/>
              <a:t> για τα εξευγενισμένα.</a:t>
            </a:r>
            <a:endParaRPr lang="en-US" altLang="el-GR" dirty="0"/>
          </a:p>
          <a:p>
            <a:r>
              <a:rPr lang="el-GR" altLang="el-GR" b="1" dirty="0"/>
              <a:t>Μόλυβδος (</a:t>
            </a:r>
            <a:r>
              <a:rPr lang="en-US" altLang="el-GR" b="1" dirty="0"/>
              <a:t>Pb</a:t>
            </a:r>
            <a:r>
              <a:rPr lang="el-GR" altLang="el-GR" b="1" dirty="0"/>
              <a:t>)</a:t>
            </a:r>
            <a:r>
              <a:rPr lang="en-US" altLang="el-GR" b="1" dirty="0"/>
              <a:t>,</a:t>
            </a:r>
            <a:r>
              <a:rPr lang="el-GR" altLang="el-GR" b="1" dirty="0"/>
              <a:t> Αρσενικό (</a:t>
            </a:r>
            <a:r>
              <a:rPr lang="en-US" altLang="el-GR" b="1" dirty="0"/>
              <a:t>As</a:t>
            </a:r>
            <a:r>
              <a:rPr lang="el-GR" altLang="el-GR" b="1" dirty="0"/>
              <a:t>): </a:t>
            </a:r>
            <a:r>
              <a:rPr lang="el-GR" altLang="el-GR" dirty="0"/>
              <a:t>Δεν πρέπει να υπερβαίνουν το </a:t>
            </a:r>
            <a:r>
              <a:rPr lang="en-US" altLang="el-GR" dirty="0"/>
              <a:t>0.</a:t>
            </a:r>
            <a:r>
              <a:rPr lang="el-GR" altLang="el-GR" dirty="0"/>
              <a:t>1 </a:t>
            </a:r>
            <a:r>
              <a:rPr lang="en-US" altLang="el-GR" dirty="0"/>
              <a:t>mg/kg</a:t>
            </a:r>
            <a:r>
              <a:rPr lang="el-GR" altLang="el-GR" dirty="0"/>
              <a:t>.</a:t>
            </a:r>
          </a:p>
          <a:p>
            <a:r>
              <a:rPr lang="el-GR" altLang="el-GR" b="1" dirty="0" smtClean="0"/>
              <a:t>Μαργαρίνη</a:t>
            </a:r>
            <a:r>
              <a:rPr lang="el-GR" altLang="el-GR" b="1" dirty="0"/>
              <a:t>: </a:t>
            </a:r>
            <a:r>
              <a:rPr lang="el-GR" altLang="el-GR" dirty="0"/>
              <a:t>Το προϊόν που λαμβάνεται από φυτικές ή / και ζωικές λιπαρές ύλες και έχει περιεκτικότητα σε λιπαρές ύλες, ίση ή μεγαλύτερη από 80% και μικρότερη του 90</a:t>
            </a:r>
            <a:r>
              <a:rPr lang="el-GR" altLang="el-GR" dirty="0" smtClean="0"/>
              <a:t>%.</a:t>
            </a:r>
            <a:endParaRPr lang="el-GR" altLang="el-GR" dirty="0"/>
          </a:p>
        </p:txBody>
      </p:sp>
    </p:spTree>
    <p:extLst>
      <p:ext uri="{BB962C8B-B14F-4D97-AF65-F5344CB8AC3E}">
        <p14:creationId xmlns:p14="http://schemas.microsoft.com/office/powerpoint/2010/main" val="2234375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317" name="Group 149"/>
          <p:cNvGraphicFramePr>
            <a:graphicFrameLocks noGrp="1"/>
          </p:cNvGraphicFramePr>
          <p:nvPr>
            <p:ph idx="1"/>
            <p:extLst>
              <p:ext uri="{D42A27DB-BD31-4B8C-83A1-F6EECF244321}">
                <p14:modId xmlns:p14="http://schemas.microsoft.com/office/powerpoint/2010/main" val="4260270687"/>
              </p:ext>
            </p:extLst>
          </p:nvPr>
        </p:nvGraphicFramePr>
        <p:xfrm>
          <a:off x="323850" y="1196975"/>
          <a:ext cx="8496300" cy="5256217"/>
        </p:xfrm>
        <a:graphic>
          <a:graphicData uri="http://schemas.openxmlformats.org/drawingml/2006/table">
            <a:tbl>
              <a:tblPr firstRow="1"/>
              <a:tblGrid>
                <a:gridCol w="4248150"/>
                <a:gridCol w="4248150"/>
              </a:tblGrid>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1" i="0" u="none" strike="noStrike" cap="none" normalizeH="0" baseline="0" dirty="0" smtClean="0">
                          <a:ln>
                            <a:noFill/>
                          </a:ln>
                          <a:solidFill>
                            <a:schemeClr val="tx1"/>
                          </a:solidFill>
                          <a:effectLst/>
                          <a:latin typeface="+mn-lt"/>
                        </a:rPr>
                        <a:t>Λιπαρά οξέα</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1" i="0" u="none" strike="noStrike" cap="none" normalizeH="0" baseline="0" dirty="0" smtClean="0">
                          <a:ln>
                            <a:noFill/>
                          </a:ln>
                          <a:solidFill>
                            <a:schemeClr val="tx1"/>
                          </a:solidFill>
                          <a:effectLst/>
                          <a:latin typeface="+mn-lt"/>
                        </a:rPr>
                        <a:t>Περιεκτικότητα (%)</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Ελαϊκό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56.0 - 83.0</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Παλμιτικό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7.5 – 20.0</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Λινελαϊκό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3.5 – 20.0</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70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Στεατικό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0.5 – 5.0</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Παλμιτελαϊκό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0.3 – 3.5</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Λινολενικό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0.0 – 1.5</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Μυριστικό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0.0 – 0.1</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Αραχιδικό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Μεγ. 0.8</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Βεχενικό</a:t>
                      </a:r>
                    </a:p>
                  </a:txBody>
                  <a:tcPr marL="94403" marR="944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400" b="0" i="0" u="none" strike="noStrike" cap="none" normalizeH="0" baseline="0" dirty="0" smtClean="0">
                          <a:ln>
                            <a:noFill/>
                          </a:ln>
                          <a:solidFill>
                            <a:schemeClr val="tx1"/>
                          </a:solidFill>
                          <a:effectLst/>
                          <a:latin typeface="+mn-lt"/>
                        </a:rPr>
                        <a:t>Μεγ. 0.2</a:t>
                      </a:r>
                    </a:p>
                  </a:txBody>
                  <a:tcPr marL="94403" marR="944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9" name="Θέση αριθμού διαφάνειας 5"/>
          <p:cNvSpPr>
            <a:spLocks noGrp="1"/>
          </p:cNvSpPr>
          <p:nvPr>
            <p:ph type="sldNum" sz="quarter" idx="12"/>
          </p:nvPr>
        </p:nvSpPr>
        <p:spPr/>
        <p:txBody>
          <a:bodyPr/>
          <a:lstStyle/>
          <a:p>
            <a:fld id="{80D4C7BD-63D0-4618-8E9B-D451D204244F}" type="slidenum">
              <a:rPr lang="el-GR" altLang="el-GR"/>
              <a:pPr/>
              <a:t>34</a:t>
            </a:fld>
            <a:endParaRPr lang="el-GR" altLang="el-GR" dirty="0"/>
          </a:p>
        </p:txBody>
      </p:sp>
      <p:sp>
        <p:nvSpPr>
          <p:cNvPr id="2" name="Τίτλος 1"/>
          <p:cNvSpPr>
            <a:spLocks noGrp="1"/>
          </p:cNvSpPr>
          <p:nvPr>
            <p:ph type="title"/>
          </p:nvPr>
        </p:nvSpPr>
        <p:spPr/>
        <p:txBody>
          <a:bodyPr/>
          <a:lstStyle/>
          <a:p>
            <a:r>
              <a:rPr lang="el-GR" dirty="0"/>
              <a:t>Σύσταση του ελαιολάδου</a:t>
            </a:r>
          </a:p>
        </p:txBody>
      </p:sp>
    </p:spTree>
    <p:extLst>
      <p:ext uri="{BB962C8B-B14F-4D97-AF65-F5344CB8AC3E}">
        <p14:creationId xmlns:p14="http://schemas.microsoft.com/office/powerpoint/2010/main" val="4052065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Ελαιόλαδο </a:t>
            </a:r>
            <a:r>
              <a:rPr lang="el-GR" sz="3000" b="0" dirty="0" smtClean="0">
                <a:solidFill>
                  <a:prstClr val="white"/>
                </a:solidFill>
              </a:rPr>
              <a:t>2/3</a:t>
            </a:r>
            <a:r>
              <a:rPr lang="el-GR" dirty="0" smtClean="0">
                <a:solidFill>
                  <a:prstClr val="white"/>
                </a:solidFill>
              </a:rPr>
              <a:t> </a:t>
            </a:r>
            <a:endParaRPr lang="el-GR" dirty="0"/>
          </a:p>
        </p:txBody>
      </p:sp>
      <p:sp>
        <p:nvSpPr>
          <p:cNvPr id="4" name="Θέση αριθμού διαφάνειας 5"/>
          <p:cNvSpPr>
            <a:spLocks noGrp="1"/>
          </p:cNvSpPr>
          <p:nvPr>
            <p:ph type="sldNum" sz="quarter" idx="12"/>
          </p:nvPr>
        </p:nvSpPr>
        <p:spPr/>
        <p:txBody>
          <a:bodyPr/>
          <a:lstStyle/>
          <a:p>
            <a:fld id="{3C09D923-0A59-4BE3-9EC1-94B9BA07305C}" type="slidenum">
              <a:rPr lang="el-GR" altLang="el-GR"/>
              <a:pPr/>
              <a:t>35</a:t>
            </a:fld>
            <a:endParaRPr lang="el-GR" altLang="el-GR" dirty="0"/>
          </a:p>
        </p:txBody>
      </p:sp>
      <p:sp>
        <p:nvSpPr>
          <p:cNvPr id="3" name="Θέση περιεχομένου 2"/>
          <p:cNvSpPr>
            <a:spLocks noGrp="1"/>
          </p:cNvSpPr>
          <p:nvPr>
            <p:ph idx="1"/>
          </p:nvPr>
        </p:nvSpPr>
        <p:spPr/>
        <p:txBody>
          <a:bodyPr/>
          <a:lstStyle/>
          <a:p>
            <a:r>
              <a:rPr lang="el-GR" altLang="el-GR" dirty="0"/>
              <a:t>Η </a:t>
            </a:r>
            <a:r>
              <a:rPr lang="el-GR" altLang="el-GR" b="1" dirty="0"/>
              <a:t>θερμοκρασία του περιβάλλοντος </a:t>
            </a:r>
            <a:r>
              <a:rPr lang="el-GR" altLang="el-GR" dirty="0"/>
              <a:t>επιδρά σημαντικά στο βαθμό ακορεστότητας του ελαιολάδου.</a:t>
            </a:r>
          </a:p>
          <a:p>
            <a:r>
              <a:rPr lang="el-GR" altLang="el-GR" dirty="0"/>
              <a:t>Η </a:t>
            </a:r>
            <a:r>
              <a:rPr lang="el-GR" altLang="el-GR" b="1" dirty="0"/>
              <a:t>ακορεστότητά του </a:t>
            </a:r>
            <a:r>
              <a:rPr lang="el-GR" altLang="el-GR" dirty="0"/>
              <a:t>αυξάνεται μα τη μείωση της θερμοκρασίας και την αύξηση του υψομέτρου, όπου καλλιεργούνται τα δέντρα.</a:t>
            </a:r>
          </a:p>
          <a:p>
            <a:r>
              <a:rPr lang="el-GR" altLang="el-GR" dirty="0"/>
              <a:t>Η </a:t>
            </a:r>
            <a:r>
              <a:rPr lang="el-GR" altLang="el-GR" b="1" dirty="0"/>
              <a:t>καθυστέρηση της συγκομιδής του ελαιοκάρπου </a:t>
            </a:r>
            <a:r>
              <a:rPr lang="el-GR" altLang="el-GR" dirty="0"/>
              <a:t>έχει σαν αποτέλεσμα την αύξηση των ακόρεστων λιπαρών οξέων του ελαιολάδου (ειδικά του λινελαϊκού) και τη μείωση του παλμιτικού και γίνεται έτσι πιο ευαίσθητο στην οξείδωση</a:t>
            </a:r>
            <a:r>
              <a:rPr lang="el-GR" altLang="el-GR" dirty="0" smtClean="0"/>
              <a:t>.</a:t>
            </a:r>
            <a:endParaRPr lang="el-GR" altLang="el-GR" dirty="0"/>
          </a:p>
        </p:txBody>
      </p:sp>
    </p:spTree>
    <p:extLst>
      <p:ext uri="{BB962C8B-B14F-4D97-AF65-F5344CB8AC3E}">
        <p14:creationId xmlns:p14="http://schemas.microsoft.com/office/powerpoint/2010/main" val="11939985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Ελαιόλαδο </a:t>
            </a:r>
            <a:r>
              <a:rPr lang="el-GR" sz="3000" b="0" dirty="0" smtClean="0">
                <a:solidFill>
                  <a:prstClr val="white"/>
                </a:solidFill>
              </a:rPr>
              <a:t>3/3</a:t>
            </a:r>
            <a:r>
              <a:rPr lang="el-GR" dirty="0" smtClean="0">
                <a:solidFill>
                  <a:prstClr val="white"/>
                </a:solidFill>
              </a:rPr>
              <a:t> </a:t>
            </a:r>
            <a:endParaRPr lang="el-GR" dirty="0"/>
          </a:p>
        </p:txBody>
      </p:sp>
      <p:sp>
        <p:nvSpPr>
          <p:cNvPr id="4" name="Θέση αριθμού διαφάνειας 5"/>
          <p:cNvSpPr>
            <a:spLocks noGrp="1"/>
          </p:cNvSpPr>
          <p:nvPr>
            <p:ph type="sldNum" sz="quarter" idx="12"/>
          </p:nvPr>
        </p:nvSpPr>
        <p:spPr/>
        <p:txBody>
          <a:bodyPr/>
          <a:lstStyle/>
          <a:p>
            <a:fld id="{A8583ADA-316F-471A-A072-C74A89FB874F}" type="slidenum">
              <a:rPr lang="el-GR" altLang="el-GR"/>
              <a:pPr/>
              <a:t>36</a:t>
            </a:fld>
            <a:endParaRPr lang="el-GR" altLang="el-GR" dirty="0"/>
          </a:p>
        </p:txBody>
      </p:sp>
      <p:sp>
        <p:nvSpPr>
          <p:cNvPr id="3" name="Θέση περιεχομένου 2"/>
          <p:cNvSpPr>
            <a:spLocks noGrp="1"/>
          </p:cNvSpPr>
          <p:nvPr>
            <p:ph idx="1"/>
          </p:nvPr>
        </p:nvSpPr>
        <p:spPr/>
        <p:txBody>
          <a:bodyPr/>
          <a:lstStyle/>
          <a:p>
            <a:r>
              <a:rPr lang="el-GR" altLang="el-GR" dirty="0"/>
              <a:t>Γενικά τα ελαιόλαδα των </a:t>
            </a:r>
            <a:r>
              <a:rPr lang="el-GR" altLang="el-GR" b="1" dirty="0"/>
              <a:t>βόρειων Μεσογειακών χωρών </a:t>
            </a:r>
            <a:r>
              <a:rPr lang="el-GR" altLang="el-GR" dirty="0"/>
              <a:t>είναι πιο λεπτόρευστα, γιατί είναι πλούσια σε υγρά γλυκερίδια, από τα λάδια των </a:t>
            </a:r>
            <a:r>
              <a:rPr lang="el-GR" altLang="el-GR" b="1" dirty="0"/>
              <a:t>νότιων Μεσογειακών χωρών</a:t>
            </a:r>
            <a:r>
              <a:rPr lang="el-GR" altLang="el-GR" dirty="0"/>
              <a:t>, τα οποία είναι περισσότερο παχύρρευστα, γιατί είναι πλούσια σε στερεά γλυκερίδια (παλμιτικού και στεατικού οξέως).</a:t>
            </a:r>
          </a:p>
          <a:p>
            <a:endParaRPr lang="el-GR" altLang="el-GR" dirty="0"/>
          </a:p>
          <a:p>
            <a:endParaRPr lang="el-GR" dirty="0"/>
          </a:p>
        </p:txBody>
      </p:sp>
    </p:spTree>
    <p:extLst>
      <p:ext uri="{BB962C8B-B14F-4D97-AF65-F5344CB8AC3E}">
        <p14:creationId xmlns:p14="http://schemas.microsoft.com/office/powerpoint/2010/main" val="18628507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98FDF251-EAB0-436E-801C-D7087775A716}" type="slidenum">
              <a:rPr lang="el-GR" altLang="el-GR"/>
              <a:pPr/>
              <a:t>37</a:t>
            </a:fld>
            <a:endParaRPr lang="el-GR" altLang="el-GR" dirty="0"/>
          </a:p>
        </p:txBody>
      </p:sp>
      <p:sp>
        <p:nvSpPr>
          <p:cNvPr id="2" name="Τίτλος 1"/>
          <p:cNvSpPr>
            <a:spLocks noGrp="1"/>
          </p:cNvSpPr>
          <p:nvPr>
            <p:ph type="title"/>
          </p:nvPr>
        </p:nvSpPr>
        <p:spPr/>
        <p:txBody>
          <a:bodyPr/>
          <a:lstStyle/>
          <a:p>
            <a:r>
              <a:rPr lang="el-GR" dirty="0"/>
              <a:t>Κατανομή των λιπαρών οξέων στα γλυκερίδια του ελαιολάδου</a:t>
            </a:r>
          </a:p>
        </p:txBody>
      </p:sp>
      <p:sp>
        <p:nvSpPr>
          <p:cNvPr id="3" name="Θέση περιεχομένου 2"/>
          <p:cNvSpPr>
            <a:spLocks noGrp="1"/>
          </p:cNvSpPr>
          <p:nvPr>
            <p:ph idx="1"/>
          </p:nvPr>
        </p:nvSpPr>
        <p:spPr/>
        <p:txBody>
          <a:bodyPr/>
          <a:lstStyle/>
          <a:p>
            <a:r>
              <a:rPr lang="el-GR" altLang="el-GR" dirty="0"/>
              <a:t>Τα λιπαρά οξέα κατανέμονται στο μόριο του ελαιολάδου, σύμφωνα με τη θεωρία </a:t>
            </a:r>
            <a:r>
              <a:rPr lang="el-GR" altLang="el-GR" b="1" dirty="0"/>
              <a:t>1,3 τυχαία, 2- τυχαία </a:t>
            </a:r>
            <a:r>
              <a:rPr lang="el-GR" altLang="el-GR" dirty="0"/>
              <a:t>που ισχύει για τα περισσότερα φυτικά λάδια.</a:t>
            </a:r>
          </a:p>
          <a:p>
            <a:r>
              <a:rPr lang="el-GR" altLang="el-GR" dirty="0"/>
              <a:t>Τα κυριότερα τριγλυκερίδια του ελαιολάδου είναι:</a:t>
            </a:r>
          </a:p>
          <a:p>
            <a:pPr lvl="1"/>
            <a:r>
              <a:rPr lang="el-GR" altLang="el-GR" dirty="0"/>
              <a:t>ΠΕΕ: 18.4%, ΣΕΕ: 5.1%, ΠΕΛ: 5.9%, ΕΕΕ: 43.5% και ΕΕΛ: 6.8%.  </a:t>
            </a:r>
          </a:p>
        </p:txBody>
      </p:sp>
    </p:spTree>
    <p:extLst>
      <p:ext uri="{BB962C8B-B14F-4D97-AF65-F5344CB8AC3E}">
        <p14:creationId xmlns:p14="http://schemas.microsoft.com/office/powerpoint/2010/main" val="2049690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Καλλιεργούμενες </a:t>
            </a:r>
            <a:r>
              <a:rPr lang="el-GR" dirty="0"/>
              <a:t>ποικιλίες ελιών </a:t>
            </a:r>
            <a:r>
              <a:rPr lang="el-GR" dirty="0" smtClean="0"/>
              <a:t/>
            </a:r>
            <a:br>
              <a:rPr lang="el-GR" dirty="0" smtClean="0"/>
            </a:br>
            <a:r>
              <a:rPr lang="el-GR" dirty="0" smtClean="0"/>
              <a:t>στην </a:t>
            </a:r>
            <a:r>
              <a:rPr lang="el-GR" dirty="0"/>
              <a:t>Ελλάδα</a:t>
            </a:r>
          </a:p>
        </p:txBody>
      </p:sp>
      <p:sp>
        <p:nvSpPr>
          <p:cNvPr id="4" name="Θέση αριθμού διαφάνειας 5"/>
          <p:cNvSpPr>
            <a:spLocks noGrp="1"/>
          </p:cNvSpPr>
          <p:nvPr>
            <p:ph type="sldNum" sz="quarter" idx="12"/>
          </p:nvPr>
        </p:nvSpPr>
        <p:spPr/>
        <p:txBody>
          <a:bodyPr/>
          <a:lstStyle/>
          <a:p>
            <a:fld id="{13C129CD-6A25-4472-A5D8-920C467EE758}" type="slidenum">
              <a:rPr lang="el-GR" altLang="el-GR"/>
              <a:pPr/>
              <a:t>38</a:t>
            </a:fld>
            <a:endParaRPr lang="el-GR" altLang="el-GR" dirty="0"/>
          </a:p>
        </p:txBody>
      </p:sp>
      <p:sp>
        <p:nvSpPr>
          <p:cNvPr id="3" name="Θέση περιεχομένου 2"/>
          <p:cNvSpPr>
            <a:spLocks noGrp="1"/>
          </p:cNvSpPr>
          <p:nvPr>
            <p:ph idx="1"/>
          </p:nvPr>
        </p:nvSpPr>
        <p:spPr>
          <a:xfrm>
            <a:off x="323528" y="2564904"/>
            <a:ext cx="8640960" cy="2808312"/>
          </a:xfrm>
        </p:spPr>
        <p:txBody>
          <a:bodyPr numCol="2">
            <a:normAutofit/>
          </a:bodyPr>
          <a:lstStyle/>
          <a:p>
            <a:pPr lvl="1"/>
            <a:r>
              <a:rPr lang="el-GR" altLang="el-GR" dirty="0" smtClean="0"/>
              <a:t>Κορωνέ</a:t>
            </a:r>
            <a:r>
              <a:rPr lang="el-GR" altLang="el-GR" dirty="0"/>
              <a:t>ι</a:t>
            </a:r>
            <a:r>
              <a:rPr lang="el-GR" altLang="el-GR" dirty="0" smtClean="0"/>
              <a:t>κη</a:t>
            </a:r>
            <a:r>
              <a:rPr lang="el-GR" altLang="el-GR" dirty="0" smtClean="0"/>
              <a:t>.</a:t>
            </a:r>
            <a:endParaRPr lang="el-GR" altLang="el-GR" dirty="0"/>
          </a:p>
          <a:p>
            <a:pPr lvl="1"/>
            <a:r>
              <a:rPr lang="el-GR" altLang="el-GR" dirty="0"/>
              <a:t>Λιανολιά (Κερκύρας</a:t>
            </a:r>
            <a:r>
              <a:rPr lang="el-GR" altLang="el-GR" dirty="0" smtClean="0"/>
              <a:t>).</a:t>
            </a:r>
            <a:endParaRPr lang="el-GR" altLang="el-GR" dirty="0"/>
          </a:p>
          <a:p>
            <a:pPr lvl="1"/>
            <a:r>
              <a:rPr lang="el-GR" altLang="el-GR" dirty="0" smtClean="0"/>
              <a:t>Λαδολιά.</a:t>
            </a:r>
            <a:endParaRPr lang="el-GR" altLang="el-GR" dirty="0"/>
          </a:p>
          <a:p>
            <a:pPr lvl="1"/>
            <a:r>
              <a:rPr lang="el-GR" altLang="el-GR" dirty="0" smtClean="0"/>
              <a:t>Τσουνάτη.</a:t>
            </a:r>
            <a:endParaRPr lang="el-GR" altLang="el-GR" dirty="0"/>
          </a:p>
          <a:p>
            <a:pPr lvl="1"/>
            <a:r>
              <a:rPr lang="el-GR" altLang="el-GR" dirty="0" smtClean="0"/>
              <a:t>Αγουρομάνακο.</a:t>
            </a:r>
            <a:endParaRPr lang="el-GR" altLang="el-GR" dirty="0"/>
          </a:p>
          <a:p>
            <a:pPr lvl="1"/>
            <a:r>
              <a:rPr lang="el-GR" altLang="el-GR" dirty="0" smtClean="0"/>
              <a:t>Μεγαρείτικη.</a:t>
            </a:r>
            <a:endParaRPr lang="el-GR" altLang="el-GR" dirty="0"/>
          </a:p>
          <a:p>
            <a:pPr lvl="1"/>
            <a:r>
              <a:rPr lang="el-GR" altLang="el-GR" dirty="0" smtClean="0"/>
              <a:t>Βαλανολιά.</a:t>
            </a:r>
            <a:endParaRPr lang="el-GR" altLang="el-GR" dirty="0"/>
          </a:p>
          <a:p>
            <a:pPr lvl="1"/>
            <a:r>
              <a:rPr lang="el-GR" altLang="el-GR" dirty="0" smtClean="0"/>
              <a:t>Αδραμυτινή.</a:t>
            </a:r>
            <a:endParaRPr lang="el-GR" altLang="el-GR" dirty="0"/>
          </a:p>
          <a:p>
            <a:pPr lvl="1"/>
            <a:r>
              <a:rPr lang="el-GR" altLang="el-GR" dirty="0" smtClean="0"/>
              <a:t>Κοθρέικη</a:t>
            </a:r>
            <a:r>
              <a:rPr lang="el-GR" altLang="el-GR" dirty="0" smtClean="0"/>
              <a:t>.</a:t>
            </a:r>
            <a:endParaRPr lang="el-GR" altLang="el-GR" dirty="0"/>
          </a:p>
          <a:p>
            <a:pPr lvl="1"/>
            <a:endParaRPr lang="el-GR" dirty="0"/>
          </a:p>
        </p:txBody>
      </p:sp>
      <p:sp>
        <p:nvSpPr>
          <p:cNvPr id="5" name="Ορθογώνιο 4"/>
          <p:cNvSpPr/>
          <p:nvPr/>
        </p:nvSpPr>
        <p:spPr>
          <a:xfrm>
            <a:off x="467544" y="1556792"/>
            <a:ext cx="7848872" cy="919611"/>
          </a:xfrm>
          <a:prstGeom prst="rect">
            <a:avLst/>
          </a:prstGeom>
        </p:spPr>
        <p:txBody>
          <a:bodyPr wrap="square">
            <a:spAutoFit/>
          </a:bodyPr>
          <a:lstStyle/>
          <a:p>
            <a:pPr marL="342900" lvl="0" indent="-342900" fontAlgn="auto">
              <a:lnSpc>
                <a:spcPct val="112000"/>
              </a:lnSpc>
              <a:spcBef>
                <a:spcPts val="1200"/>
              </a:spcBef>
              <a:spcAft>
                <a:spcPts val="0"/>
              </a:spcAft>
              <a:buFont typeface="Arial" pitchFamily="34" charset="0"/>
              <a:buChar char="•"/>
            </a:pPr>
            <a:r>
              <a:rPr lang="el-GR" altLang="el-GR" sz="2400" dirty="0">
                <a:solidFill>
                  <a:prstClr val="black"/>
                </a:solidFill>
                <a:latin typeface="Calibri"/>
              </a:rPr>
              <a:t>Οι </a:t>
            </a:r>
            <a:r>
              <a:rPr lang="el-GR" altLang="el-GR" sz="2400" b="1" dirty="0">
                <a:solidFill>
                  <a:prstClr val="black"/>
                </a:solidFill>
                <a:latin typeface="Calibri"/>
              </a:rPr>
              <a:t>καλλιεργούμενες ποικιλίες ελιών </a:t>
            </a:r>
            <a:r>
              <a:rPr lang="el-GR" altLang="el-GR" sz="2400" dirty="0">
                <a:solidFill>
                  <a:prstClr val="black"/>
                </a:solidFill>
                <a:latin typeface="Calibri"/>
              </a:rPr>
              <a:t>για την παραγωγή ελαιολάδου στην Ελλάδα είναι:</a:t>
            </a:r>
          </a:p>
        </p:txBody>
      </p:sp>
      <p:cxnSp>
        <p:nvCxnSpPr>
          <p:cNvPr id="7" name="Ευθεία γραμμή σύνδεσης 6"/>
          <p:cNvCxnSpPr/>
          <p:nvPr/>
        </p:nvCxnSpPr>
        <p:spPr>
          <a:xfrm>
            <a:off x="4499992" y="2708920"/>
            <a:ext cx="0" cy="2448272"/>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514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Παρθένα ελαιόλαδα </a:t>
            </a:r>
            <a:r>
              <a:rPr lang="el-GR" sz="3000" b="0" dirty="0" smtClean="0"/>
              <a:t>1/4</a:t>
            </a:r>
            <a:endParaRPr lang="el-GR" sz="3000" b="0" dirty="0"/>
          </a:p>
        </p:txBody>
      </p:sp>
      <p:sp>
        <p:nvSpPr>
          <p:cNvPr id="4" name="Θέση αριθμού διαφάνειας 5"/>
          <p:cNvSpPr>
            <a:spLocks noGrp="1"/>
          </p:cNvSpPr>
          <p:nvPr>
            <p:ph type="sldNum" sz="quarter" idx="12"/>
          </p:nvPr>
        </p:nvSpPr>
        <p:spPr/>
        <p:txBody>
          <a:bodyPr/>
          <a:lstStyle/>
          <a:p>
            <a:fld id="{A770C9FD-1A23-439F-8CB4-9B24B209BFC5}" type="slidenum">
              <a:rPr lang="el-GR" altLang="el-GR"/>
              <a:pPr/>
              <a:t>3</a:t>
            </a:fld>
            <a:endParaRPr lang="el-GR" altLang="el-GR" dirty="0"/>
          </a:p>
        </p:txBody>
      </p:sp>
      <p:sp>
        <p:nvSpPr>
          <p:cNvPr id="3" name="Θέση περιεχομένου 2"/>
          <p:cNvSpPr>
            <a:spLocks noGrp="1"/>
          </p:cNvSpPr>
          <p:nvPr>
            <p:ph idx="1"/>
          </p:nvPr>
        </p:nvSpPr>
        <p:spPr/>
        <p:txBody>
          <a:bodyPr>
            <a:normAutofit/>
          </a:bodyPr>
          <a:lstStyle/>
          <a:p>
            <a:r>
              <a:rPr lang="el-GR" altLang="el-GR" b="1" dirty="0"/>
              <a:t>Παρθένα ελαιόλαδα: </a:t>
            </a:r>
            <a:r>
              <a:rPr lang="el-GR" altLang="el-GR" dirty="0"/>
              <a:t>Έλαια λαμβανόμενα από τον ελαιόκαρπο μόνο με </a:t>
            </a:r>
            <a:r>
              <a:rPr lang="el-GR" altLang="el-GR" b="1" dirty="0"/>
              <a:t>μηχανικές μεθόδους </a:t>
            </a:r>
            <a:r>
              <a:rPr lang="el-GR" altLang="el-GR" dirty="0"/>
              <a:t>ή άλλες </a:t>
            </a:r>
            <a:r>
              <a:rPr lang="el-GR" altLang="el-GR" b="1" dirty="0"/>
              <a:t>φυσικές επεξεργασίες </a:t>
            </a:r>
            <a:r>
              <a:rPr lang="el-GR" altLang="el-GR" dirty="0"/>
              <a:t>με συνθήκες που δεν προκαλούν αλλοίωση του ελαίου, και τα οποία δεν έχουν υποστεί καμία άλλη επεξεργασία πλην της πλύσης, της μετάγγισης, της φυγοκέντρισης και της διήθησης· εξαιρούνται τα λάδια που λαμβάνονται με διαλύτες, με βοηθητικές ύλες παραλαβής που έχουν χημική ή βιοχημική δράση, ή με μεθόδους επανεστεροποίησης ή πρόσμειξης με έλαια άλλης φύσης.</a:t>
            </a:r>
          </a:p>
          <a:p>
            <a:r>
              <a:rPr lang="el-GR" altLang="el-GR" dirty="0"/>
              <a:t>Τα έλαια αυτά κατατάσσονται στην αναλυτική ταξινόμηση με τις ακόλουθες ονομασίες</a:t>
            </a:r>
            <a:r>
              <a:rPr lang="el-GR" altLang="el-GR" dirty="0" smtClean="0"/>
              <a:t>:</a:t>
            </a:r>
            <a:endParaRPr lang="el-GR" dirty="0"/>
          </a:p>
        </p:txBody>
      </p:sp>
    </p:spTree>
    <p:extLst>
      <p:ext uri="{BB962C8B-B14F-4D97-AF65-F5344CB8AC3E}">
        <p14:creationId xmlns:p14="http://schemas.microsoft.com/office/powerpoint/2010/main" val="3404874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Θέση αριθμού διαφάνειας 5"/>
          <p:cNvSpPr>
            <a:spLocks noGrp="1"/>
          </p:cNvSpPr>
          <p:nvPr>
            <p:ph type="sldNum" sz="quarter" idx="12"/>
          </p:nvPr>
        </p:nvSpPr>
        <p:spPr/>
        <p:txBody>
          <a:bodyPr/>
          <a:lstStyle/>
          <a:p>
            <a:fld id="{89D0BE21-4B11-45F4-AF09-24661939B09D}" type="slidenum">
              <a:rPr lang="el-GR" altLang="el-GR"/>
              <a:pPr/>
              <a:t>39</a:t>
            </a:fld>
            <a:endParaRPr lang="el-GR" altLang="el-GR" dirty="0"/>
          </a:p>
        </p:txBody>
      </p:sp>
      <p:graphicFrame>
        <p:nvGraphicFramePr>
          <p:cNvPr id="58413" name="Group 45"/>
          <p:cNvGraphicFramePr>
            <a:graphicFrameLocks noGrp="1"/>
          </p:cNvGraphicFramePr>
          <p:nvPr>
            <p:ph idx="1"/>
            <p:extLst>
              <p:ext uri="{D42A27DB-BD31-4B8C-83A1-F6EECF244321}">
                <p14:modId xmlns:p14="http://schemas.microsoft.com/office/powerpoint/2010/main" val="1990207316"/>
              </p:ext>
            </p:extLst>
          </p:nvPr>
        </p:nvGraphicFramePr>
        <p:xfrm>
          <a:off x="250825" y="1412875"/>
          <a:ext cx="8642350" cy="4525965"/>
        </p:xfrm>
        <a:graphic>
          <a:graphicData uri="http://schemas.openxmlformats.org/drawingml/2006/table">
            <a:tbl>
              <a:tblPr firstRow="1"/>
              <a:tblGrid>
                <a:gridCol w="4321175"/>
                <a:gridCol w="4321175"/>
              </a:tblGrid>
              <a:tr h="646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1" i="0" u="none" strike="noStrike" cap="none" normalizeH="0" baseline="0" dirty="0" smtClean="0">
                          <a:ln>
                            <a:noFill/>
                          </a:ln>
                          <a:solidFill>
                            <a:schemeClr val="tx1"/>
                          </a:solidFill>
                          <a:effectLst/>
                          <a:latin typeface="+mn-lt"/>
                        </a:rPr>
                        <a:t>Χώρα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l-GR" sz="2600" b="1" i="0" u="none" strike="noStrike" cap="none" normalizeH="0" baseline="0" dirty="0" smtClean="0">
                          <a:ln>
                            <a:noFill/>
                          </a:ln>
                          <a:solidFill>
                            <a:schemeClr val="tx1"/>
                          </a:solidFill>
                          <a:effectLst/>
                          <a:latin typeface="+mn-lt"/>
                        </a:rPr>
                        <a:t>Kg</a:t>
                      </a:r>
                      <a:endParaRPr kumimoji="0" lang="el-GR" altLang="el-GR" sz="2600" b="1" i="0" u="none" strike="noStrike" cap="none" normalizeH="0" baseline="0" dirty="0" smtClean="0">
                        <a:ln>
                          <a:noFill/>
                        </a:ln>
                        <a:solidFill>
                          <a:schemeClr val="tx1"/>
                        </a:solidFill>
                        <a:effectLst/>
                        <a:latin typeface="+mn-lt"/>
                      </a:endParaRP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6477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Ελλάδα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19.654</a:t>
                      </a: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6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Ισπανία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11.878</a:t>
                      </a: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6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Ιταλία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11.244</a:t>
                      </a: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6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Τυνησία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8.345</a:t>
                      </a: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7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Συρία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5.425</a:t>
                      </a: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6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Πορτογαλία</a:t>
                      </a:r>
                    </a:p>
                  </a:txBody>
                  <a:tcPr marL="96026" marR="960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600" b="0" i="0" u="none" strike="noStrike" cap="none" normalizeH="0" baseline="0" dirty="0" smtClean="0">
                          <a:ln>
                            <a:noFill/>
                          </a:ln>
                          <a:solidFill>
                            <a:schemeClr val="tx1"/>
                          </a:solidFill>
                          <a:effectLst/>
                          <a:latin typeface="+mn-lt"/>
                        </a:rPr>
                        <a:t>3.990</a:t>
                      </a:r>
                    </a:p>
                  </a:txBody>
                  <a:tcPr marL="96026" marR="960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Τίτλος 1"/>
          <p:cNvSpPr>
            <a:spLocks noGrp="1"/>
          </p:cNvSpPr>
          <p:nvPr>
            <p:ph type="title"/>
          </p:nvPr>
        </p:nvSpPr>
        <p:spPr/>
        <p:txBody>
          <a:bodyPr/>
          <a:lstStyle/>
          <a:p>
            <a:r>
              <a:rPr lang="el-GR" dirty="0"/>
              <a:t>Η ετήσια κατά κεφαλή κατανάλωση ελαιολάδου στις διάφορες χώρες είναι:</a:t>
            </a:r>
          </a:p>
        </p:txBody>
      </p:sp>
    </p:spTree>
    <p:extLst>
      <p:ext uri="{BB962C8B-B14F-4D97-AF65-F5344CB8AC3E}">
        <p14:creationId xmlns:p14="http://schemas.microsoft.com/office/powerpoint/2010/main" val="1204946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174C9780-2680-4A59-A77C-A4127B7C2B4E}" type="slidenum">
              <a:rPr lang="el-GR" altLang="el-GR"/>
              <a:pPr/>
              <a:t>40</a:t>
            </a:fld>
            <a:endParaRPr lang="el-GR" altLang="el-GR" dirty="0"/>
          </a:p>
        </p:txBody>
      </p:sp>
      <p:sp>
        <p:nvSpPr>
          <p:cNvPr id="2" name="Τίτλος 1"/>
          <p:cNvSpPr>
            <a:spLocks noGrp="1"/>
          </p:cNvSpPr>
          <p:nvPr>
            <p:ph type="title"/>
          </p:nvPr>
        </p:nvSpPr>
        <p:spPr/>
        <p:txBody>
          <a:bodyPr/>
          <a:lstStyle/>
          <a:p>
            <a:r>
              <a:rPr lang="el-GR" dirty="0"/>
              <a:t>Συστατικά του </a:t>
            </a:r>
            <a:r>
              <a:rPr lang="el-GR" dirty="0" smtClean="0"/>
              <a:t>ελαιοκάρπου </a:t>
            </a:r>
            <a:r>
              <a:rPr lang="el-GR" sz="3000" b="0" dirty="0" smtClean="0"/>
              <a:t>1/3</a:t>
            </a:r>
            <a:endParaRPr lang="el-GR" sz="3000" b="0" dirty="0"/>
          </a:p>
        </p:txBody>
      </p:sp>
      <p:sp>
        <p:nvSpPr>
          <p:cNvPr id="3" name="Θέση περιεχομένου 2"/>
          <p:cNvSpPr>
            <a:spLocks noGrp="1"/>
          </p:cNvSpPr>
          <p:nvPr>
            <p:ph idx="1"/>
          </p:nvPr>
        </p:nvSpPr>
        <p:spPr/>
        <p:txBody>
          <a:bodyPr/>
          <a:lstStyle/>
          <a:p>
            <a:r>
              <a:rPr lang="el-GR" altLang="el-GR" b="1" dirty="0"/>
              <a:t>Νερό: </a:t>
            </a:r>
            <a:r>
              <a:rPr lang="el-GR" altLang="el-GR" dirty="0"/>
              <a:t>Αντιπροσωπεύει το 70% του βάρους του. Μέσα στο νερό του κυτταρικού χυμού βρίσκονται τα ζάχαρα, τα οργανικά οξέα, οι τανίνες η ελευρωπαΐνη και άλλα συστατικά.</a:t>
            </a:r>
          </a:p>
          <a:p>
            <a:r>
              <a:rPr lang="el-GR" altLang="el-GR" b="1" dirty="0"/>
              <a:t>Ελευρωπαΐνη: </a:t>
            </a:r>
            <a:r>
              <a:rPr lang="el-GR" altLang="el-GR" dirty="0"/>
              <a:t>Είναι πολυφαινόλη και συναντάται σε σημαντικό ποσοστό στον άγριο ελαιόκαρπο. Στην ουσία αυτή οφείλεται η πικρή γεύση του ‘αγουρέλαιου’. Η ελευρωπαΐνη είναι γλυκοζίτης με ζάχαρο τη </a:t>
            </a:r>
            <a:r>
              <a:rPr lang="en-US" altLang="el-GR" dirty="0"/>
              <a:t>D</a:t>
            </a:r>
            <a:r>
              <a:rPr lang="el-GR" altLang="el-GR" dirty="0"/>
              <a:t>-γλυκόζη</a:t>
            </a:r>
            <a:r>
              <a:rPr lang="el-GR" altLang="el-GR" dirty="0" smtClean="0"/>
              <a:t>.</a:t>
            </a:r>
            <a:endParaRPr lang="el-GR" dirty="0"/>
          </a:p>
        </p:txBody>
      </p:sp>
    </p:spTree>
    <p:extLst>
      <p:ext uri="{BB962C8B-B14F-4D97-AF65-F5344CB8AC3E}">
        <p14:creationId xmlns:p14="http://schemas.microsoft.com/office/powerpoint/2010/main" val="2007807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Συστατικά του ελαιοκάρπου </a:t>
            </a:r>
            <a:r>
              <a:rPr lang="el-GR" sz="3000" b="0" dirty="0" smtClean="0">
                <a:solidFill>
                  <a:prstClr val="white"/>
                </a:solidFill>
              </a:rPr>
              <a:t>2/3</a:t>
            </a:r>
            <a:endParaRPr lang="el-GR" dirty="0"/>
          </a:p>
        </p:txBody>
      </p:sp>
      <p:sp>
        <p:nvSpPr>
          <p:cNvPr id="4" name="Θέση αριθμού διαφάνειας 5"/>
          <p:cNvSpPr>
            <a:spLocks noGrp="1"/>
          </p:cNvSpPr>
          <p:nvPr>
            <p:ph type="sldNum" sz="quarter" idx="12"/>
          </p:nvPr>
        </p:nvSpPr>
        <p:spPr/>
        <p:txBody>
          <a:bodyPr/>
          <a:lstStyle/>
          <a:p>
            <a:fld id="{FBD6E01F-B84F-4114-BFB0-6B05D6ED4D6B}" type="slidenum">
              <a:rPr lang="el-GR" altLang="el-GR"/>
              <a:pPr/>
              <a:t>41</a:t>
            </a:fld>
            <a:endParaRPr lang="el-GR" altLang="el-GR" dirty="0"/>
          </a:p>
        </p:txBody>
      </p:sp>
      <p:sp>
        <p:nvSpPr>
          <p:cNvPr id="3" name="Θέση περιεχομένου 2"/>
          <p:cNvSpPr>
            <a:spLocks noGrp="1"/>
          </p:cNvSpPr>
          <p:nvPr>
            <p:ph idx="1"/>
          </p:nvPr>
        </p:nvSpPr>
        <p:spPr/>
        <p:txBody>
          <a:bodyPr/>
          <a:lstStyle/>
          <a:p>
            <a:r>
              <a:rPr lang="el-GR" altLang="el-GR" b="1" dirty="0"/>
              <a:t>Ζάχαρα: </a:t>
            </a:r>
            <a:r>
              <a:rPr lang="el-GR" altLang="el-GR" dirty="0"/>
              <a:t>Στον καρπό της ελιάς συναντώνται τα απλά ζάχαρα όπως είναι η γλυκόζη, η φρουκτόζη, η μανόζη, η γαλακτόζη και η ζαχαρόζη. Μεγάλη ποσότητα ζαχάρων είναι επιθυμητή στην περίπτωση παρασκευής πράσινων ελιών γιατί κατά τη γαλακτική ζύμωση σχηματίζεται γαλακτικό οξύ, το οποίο συντηρεί τις ελιές και προσδίδει ιδιαίτερη γεύση.</a:t>
            </a:r>
            <a:endParaRPr lang="en-US" altLang="el-GR" dirty="0"/>
          </a:p>
          <a:p>
            <a:r>
              <a:rPr lang="el-GR" altLang="el-GR" b="1" dirty="0"/>
              <a:t>Πρωτεΐνες: </a:t>
            </a:r>
            <a:r>
              <a:rPr lang="el-GR" altLang="el-GR" dirty="0"/>
              <a:t>Περιέχονται σε ποσοστό 1.5 - 3%. Στις πρωτεΐνες του ελαιοκάρπου, περιέχονται όλα τα κύρια αμινοξέα, όπως αργινίνη, ασπαραγινικό οξύ, λευκίνη, βαλίνη κ.α</a:t>
            </a:r>
            <a:r>
              <a:rPr lang="el-GR" altLang="el-GR" dirty="0" smtClean="0"/>
              <a:t>.</a:t>
            </a:r>
            <a:endParaRPr lang="el-GR" dirty="0"/>
          </a:p>
        </p:txBody>
      </p:sp>
    </p:spTree>
    <p:extLst>
      <p:ext uri="{BB962C8B-B14F-4D97-AF65-F5344CB8AC3E}">
        <p14:creationId xmlns:p14="http://schemas.microsoft.com/office/powerpoint/2010/main" val="1476020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Συστατικά του ελαιοκάρπου </a:t>
            </a:r>
            <a:r>
              <a:rPr lang="el-GR" sz="3000" b="0" dirty="0" smtClean="0">
                <a:solidFill>
                  <a:prstClr val="white"/>
                </a:solidFill>
              </a:rPr>
              <a:t>3/3</a:t>
            </a:r>
            <a:endParaRPr lang="el-GR" dirty="0"/>
          </a:p>
        </p:txBody>
      </p:sp>
      <p:sp>
        <p:nvSpPr>
          <p:cNvPr id="4" name="Θέση αριθμού διαφάνειας 5"/>
          <p:cNvSpPr>
            <a:spLocks noGrp="1"/>
          </p:cNvSpPr>
          <p:nvPr>
            <p:ph type="sldNum" sz="quarter" idx="12"/>
          </p:nvPr>
        </p:nvSpPr>
        <p:spPr/>
        <p:txBody>
          <a:bodyPr/>
          <a:lstStyle/>
          <a:p>
            <a:fld id="{76D727C4-51E7-4DE4-8257-21B27A01FA6D}" type="slidenum">
              <a:rPr lang="el-GR" altLang="el-GR"/>
              <a:pPr/>
              <a:t>42</a:t>
            </a:fld>
            <a:endParaRPr lang="el-GR" altLang="el-GR" dirty="0"/>
          </a:p>
        </p:txBody>
      </p:sp>
      <p:sp>
        <p:nvSpPr>
          <p:cNvPr id="3" name="Θέση περιεχομένου 2"/>
          <p:cNvSpPr>
            <a:spLocks noGrp="1"/>
          </p:cNvSpPr>
          <p:nvPr>
            <p:ph idx="1"/>
          </p:nvPr>
        </p:nvSpPr>
        <p:spPr/>
        <p:txBody>
          <a:bodyPr/>
          <a:lstStyle/>
          <a:p>
            <a:pPr>
              <a:spcBef>
                <a:spcPts val="2400"/>
              </a:spcBef>
            </a:pPr>
            <a:r>
              <a:rPr lang="el-GR" b="1" dirty="0"/>
              <a:t>Ελαιόλαδο: </a:t>
            </a:r>
            <a:r>
              <a:rPr lang="el-GR" dirty="0"/>
              <a:t>Το ελαιόλαδο καλύπτει το 17 - 35% του βάρους του ελαιοκάρπου.</a:t>
            </a:r>
          </a:p>
          <a:p>
            <a:pPr>
              <a:spcBef>
                <a:spcPts val="2400"/>
              </a:spcBef>
            </a:pPr>
            <a:r>
              <a:rPr lang="el-GR" b="1" dirty="0"/>
              <a:t>Οργανικά οξέα: </a:t>
            </a:r>
            <a:r>
              <a:rPr lang="el-GR" dirty="0"/>
              <a:t>Τα κυριότερα οργανικά οξέα είναι: οξικό, οξαλικό, μηλονικό, φουμαρικό, γαλακτικό, τρυγικό, μηλικό και το κιτρικό</a:t>
            </a:r>
            <a:r>
              <a:rPr lang="el-GR" dirty="0" smtClean="0"/>
              <a:t>.</a:t>
            </a:r>
            <a:endParaRPr lang="el-GR" dirty="0"/>
          </a:p>
        </p:txBody>
      </p:sp>
    </p:spTree>
    <p:extLst>
      <p:ext uri="{BB962C8B-B14F-4D97-AF65-F5344CB8AC3E}">
        <p14:creationId xmlns:p14="http://schemas.microsoft.com/office/powerpoint/2010/main" val="14849780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Σχηματισμός του </a:t>
            </a:r>
            <a:r>
              <a:rPr lang="el-GR" dirty="0" smtClean="0"/>
              <a:t>ελαιολάδου</a:t>
            </a:r>
            <a:endParaRPr lang="el-GR" sz="3000" b="0" dirty="0"/>
          </a:p>
        </p:txBody>
      </p:sp>
      <p:sp>
        <p:nvSpPr>
          <p:cNvPr id="4" name="Θέση αριθμού διαφάνειας 5"/>
          <p:cNvSpPr>
            <a:spLocks noGrp="1"/>
          </p:cNvSpPr>
          <p:nvPr>
            <p:ph type="sldNum" sz="quarter" idx="12"/>
          </p:nvPr>
        </p:nvSpPr>
        <p:spPr/>
        <p:txBody>
          <a:bodyPr/>
          <a:lstStyle/>
          <a:p>
            <a:fld id="{D49EEEE7-CCA0-4C7B-AD87-0914E4F4A63B}" type="slidenum">
              <a:rPr lang="el-GR" altLang="el-GR"/>
              <a:pPr/>
              <a:t>43</a:t>
            </a:fld>
            <a:endParaRPr lang="el-GR" altLang="el-GR" dirty="0"/>
          </a:p>
        </p:txBody>
      </p:sp>
      <p:sp>
        <p:nvSpPr>
          <p:cNvPr id="3" name="Θέση περιεχομένου 2"/>
          <p:cNvSpPr>
            <a:spLocks noGrp="1"/>
          </p:cNvSpPr>
          <p:nvPr>
            <p:ph idx="1"/>
          </p:nvPr>
        </p:nvSpPr>
        <p:spPr>
          <a:xfrm>
            <a:off x="323528" y="1196752"/>
            <a:ext cx="8568952" cy="5400600"/>
          </a:xfrm>
        </p:spPr>
        <p:txBody>
          <a:bodyPr>
            <a:normAutofit/>
          </a:bodyPr>
          <a:lstStyle/>
          <a:p>
            <a:r>
              <a:rPr lang="el-GR" sz="2300" dirty="0" smtClean="0"/>
              <a:t>Σύμφωνα </a:t>
            </a:r>
            <a:r>
              <a:rPr lang="el-GR" sz="2300" dirty="0"/>
              <a:t>με τη </a:t>
            </a:r>
            <a:r>
              <a:rPr lang="el-GR" sz="2300" b="1" dirty="0"/>
              <a:t>θεωρία του Ravenna </a:t>
            </a:r>
            <a:r>
              <a:rPr lang="el-GR" sz="2300" dirty="0"/>
              <a:t>το ελαιόλαδο προέρχεται από τους υδατάνθρακες και σχηματίζεται σε τρία διαδοχικά στάδια.</a:t>
            </a:r>
          </a:p>
          <a:p>
            <a:pPr lvl="1"/>
            <a:r>
              <a:rPr lang="el-GR" sz="2300" b="1" dirty="0"/>
              <a:t>Πρώτο  Στάδιο: </a:t>
            </a:r>
            <a:r>
              <a:rPr lang="el-GR" sz="2300" dirty="0"/>
              <a:t>Από τον υδατάνθρακα εξόζη σχηματίζεται αρχικά γλυκερινική αλδεΰδη και στη συνέχεια σχηματίζεται γλυκερίνη. </a:t>
            </a:r>
          </a:p>
          <a:p>
            <a:pPr lvl="1"/>
            <a:r>
              <a:rPr lang="el-GR" sz="2300" b="1" dirty="0" smtClean="0"/>
              <a:t>Δεύτερο </a:t>
            </a:r>
            <a:r>
              <a:rPr lang="el-GR" sz="2300" b="1" dirty="0"/>
              <a:t>Στάδιο: </a:t>
            </a:r>
            <a:r>
              <a:rPr lang="el-GR" sz="2300" dirty="0"/>
              <a:t>Από την οξειδική αλδεΰδη η οποία παράγεται από τις εξόζες με αλδολική συμπύκνωση σχηματίζονται οξυ-αλδεΰδες και στη συνέχεια με αφυδάτωση, οξείδωση και αναγωγή παράγονται τα αντίστοιχα λιπαρά οξέα.</a:t>
            </a:r>
          </a:p>
          <a:p>
            <a:pPr lvl="1"/>
            <a:r>
              <a:rPr lang="el-GR" sz="2300" b="1" dirty="0" smtClean="0"/>
              <a:t>Τρίτο </a:t>
            </a:r>
            <a:r>
              <a:rPr lang="el-GR" sz="2300" b="1" dirty="0"/>
              <a:t>Στάδιο: </a:t>
            </a:r>
            <a:r>
              <a:rPr lang="el-GR" sz="2300" dirty="0"/>
              <a:t>Ενώνεται η γλυκερίνη με τα λιπαρά οξέα και σχηματίζονται τριγλυκερίδια</a:t>
            </a:r>
            <a:r>
              <a:rPr lang="el-GR" sz="2300" dirty="0" smtClean="0"/>
              <a:t>.</a:t>
            </a:r>
            <a:endParaRPr lang="el-GR" sz="2300" dirty="0"/>
          </a:p>
        </p:txBody>
      </p:sp>
    </p:spTree>
    <p:extLst>
      <p:ext uri="{BB962C8B-B14F-4D97-AF65-F5344CB8AC3E}">
        <p14:creationId xmlns:p14="http://schemas.microsoft.com/office/powerpoint/2010/main" val="32421699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prstClr val="white"/>
                </a:solidFill>
              </a:rPr>
              <a:t>Σχηματισμός </a:t>
            </a:r>
            <a:r>
              <a:rPr lang="el-GR" dirty="0">
                <a:solidFill>
                  <a:prstClr val="white"/>
                </a:solidFill>
              </a:rPr>
              <a:t>του λαδιού </a:t>
            </a:r>
            <a:r>
              <a:rPr lang="el-GR" dirty="0" smtClean="0">
                <a:solidFill>
                  <a:prstClr val="white"/>
                </a:solidFill>
              </a:rPr>
              <a:t/>
            </a:r>
            <a:br>
              <a:rPr lang="el-GR" dirty="0" smtClean="0">
                <a:solidFill>
                  <a:prstClr val="white"/>
                </a:solidFill>
              </a:rPr>
            </a:br>
            <a:r>
              <a:rPr lang="el-GR" dirty="0" smtClean="0">
                <a:solidFill>
                  <a:prstClr val="white"/>
                </a:solidFill>
              </a:rPr>
              <a:t>στον </a:t>
            </a:r>
            <a:r>
              <a:rPr lang="el-GR" dirty="0">
                <a:solidFill>
                  <a:prstClr val="white"/>
                </a:solidFill>
              </a:rPr>
              <a:t>ελαιόκαρπο </a:t>
            </a:r>
            <a:endParaRPr lang="el-GR" dirty="0"/>
          </a:p>
        </p:txBody>
      </p:sp>
      <p:sp>
        <p:nvSpPr>
          <p:cNvPr id="4" name="Θέση αριθμού διαφάνειας 5"/>
          <p:cNvSpPr>
            <a:spLocks noGrp="1"/>
          </p:cNvSpPr>
          <p:nvPr>
            <p:ph type="sldNum" sz="quarter" idx="12"/>
          </p:nvPr>
        </p:nvSpPr>
        <p:spPr/>
        <p:txBody>
          <a:bodyPr/>
          <a:lstStyle/>
          <a:p>
            <a:fld id="{5BB78D34-A1B7-455A-9620-B536EA90DD4B}" type="slidenum">
              <a:rPr lang="el-GR" altLang="el-GR"/>
              <a:pPr/>
              <a:t>44</a:t>
            </a:fld>
            <a:endParaRPr lang="el-GR" altLang="el-GR" dirty="0"/>
          </a:p>
        </p:txBody>
      </p:sp>
      <p:sp>
        <p:nvSpPr>
          <p:cNvPr id="3" name="Θέση περιεχομένου 2"/>
          <p:cNvSpPr>
            <a:spLocks noGrp="1"/>
          </p:cNvSpPr>
          <p:nvPr>
            <p:ph idx="1"/>
          </p:nvPr>
        </p:nvSpPr>
        <p:spPr/>
        <p:txBody>
          <a:bodyPr/>
          <a:lstStyle/>
          <a:p>
            <a:r>
              <a:rPr lang="el-GR" altLang="el-GR" b="1" dirty="0"/>
              <a:t>Ο σχηματισμός του λαδιού στον ελαιόκαρπο </a:t>
            </a:r>
            <a:r>
              <a:rPr lang="el-GR" altLang="el-GR" dirty="0"/>
              <a:t>αρχίζει μετά τα μέσα Ιουλίου. Τον Ιούνιο η συγκέντρωση σε λάδι είναι μικρότερη από 1%. Στην αρχή το ελαιόλαδο είναι διάχυτο μέσα στα κύτταρα του καρπού και μετά συνενώνεται σε σταγονίδια, η διάμετρος των οποίων κυμαίνεται από 39 έως 63 μικρά</a:t>
            </a:r>
            <a:r>
              <a:rPr lang="el-GR" altLang="el-GR" dirty="0" smtClean="0"/>
              <a:t>.</a:t>
            </a:r>
            <a:endParaRPr lang="el-GR" dirty="0"/>
          </a:p>
        </p:txBody>
      </p:sp>
    </p:spTree>
    <p:extLst>
      <p:ext uri="{BB962C8B-B14F-4D97-AF65-F5344CB8AC3E}">
        <p14:creationId xmlns:p14="http://schemas.microsoft.com/office/powerpoint/2010/main" val="474708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CF5DEADB-AECD-465E-8729-51279769A99C}" type="slidenum">
              <a:rPr lang="el-GR" altLang="el-GR"/>
              <a:pPr/>
              <a:t>45</a:t>
            </a:fld>
            <a:endParaRPr lang="el-GR" altLang="el-GR" dirty="0"/>
          </a:p>
        </p:txBody>
      </p:sp>
      <p:sp>
        <p:nvSpPr>
          <p:cNvPr id="2" name="Τίτλος 1"/>
          <p:cNvSpPr>
            <a:spLocks noGrp="1"/>
          </p:cNvSpPr>
          <p:nvPr>
            <p:ph type="title"/>
          </p:nvPr>
        </p:nvSpPr>
        <p:spPr/>
        <p:txBody>
          <a:bodyPr/>
          <a:lstStyle/>
          <a:p>
            <a:r>
              <a:rPr lang="el-GR" dirty="0"/>
              <a:t>Συγκομιδή του </a:t>
            </a:r>
            <a:r>
              <a:rPr lang="el-GR" dirty="0" smtClean="0"/>
              <a:t>ελαιοκάρπου </a:t>
            </a:r>
            <a:r>
              <a:rPr lang="el-GR" sz="3000" b="0" dirty="0" smtClean="0"/>
              <a:t>1/2</a:t>
            </a:r>
            <a:endParaRPr lang="el-GR" sz="3000" b="0" dirty="0"/>
          </a:p>
        </p:txBody>
      </p:sp>
      <p:sp>
        <p:nvSpPr>
          <p:cNvPr id="3" name="Θέση περιεχομένου 2"/>
          <p:cNvSpPr>
            <a:spLocks noGrp="1"/>
          </p:cNvSpPr>
          <p:nvPr>
            <p:ph idx="1"/>
          </p:nvPr>
        </p:nvSpPr>
        <p:spPr/>
        <p:txBody>
          <a:bodyPr/>
          <a:lstStyle/>
          <a:p>
            <a:r>
              <a:rPr lang="el-GR" dirty="0"/>
              <a:t>Γίνεται στο άριστο στάδιο της ωρίμανσης. Το στάδιο αυτό συμπίπτει με </a:t>
            </a:r>
            <a:r>
              <a:rPr lang="el-GR" dirty="0" smtClean="0"/>
              <a:t>την </a:t>
            </a:r>
            <a:r>
              <a:rPr lang="el-GR" dirty="0"/>
              <a:t>αρχή της αλλαγής του χρώματος από πράσινο-κίτρινο σε μελανοϊώδες.</a:t>
            </a:r>
          </a:p>
          <a:p>
            <a:pPr marL="0" indent="0">
              <a:buNone/>
            </a:pPr>
            <a:r>
              <a:rPr lang="el-GR" b="1" dirty="0"/>
              <a:t>Τρόποι συγκομιδής</a:t>
            </a:r>
          </a:p>
          <a:p>
            <a:r>
              <a:rPr lang="el-GR" dirty="0"/>
              <a:t>Μετά από φυσιολογική πτώση.</a:t>
            </a:r>
          </a:p>
          <a:p>
            <a:r>
              <a:rPr lang="el-GR" dirty="0"/>
              <a:t>Συγκομιδή με τα χέρια.</a:t>
            </a:r>
          </a:p>
          <a:p>
            <a:r>
              <a:rPr lang="el-GR" dirty="0"/>
              <a:t>Συγκομιδή με </a:t>
            </a:r>
            <a:r>
              <a:rPr lang="el-GR" dirty="0" smtClean="0"/>
              <a:t>ραβδισμό.</a:t>
            </a:r>
            <a:endParaRPr lang="el-GR" dirty="0"/>
          </a:p>
          <a:p>
            <a:r>
              <a:rPr lang="el-GR" dirty="0"/>
              <a:t>Συγκομιδή με </a:t>
            </a:r>
            <a:r>
              <a:rPr lang="el-GR" dirty="0" smtClean="0"/>
              <a:t>δονητές.</a:t>
            </a:r>
            <a:endParaRPr lang="el-GR" dirty="0"/>
          </a:p>
          <a:p>
            <a:endParaRPr lang="el-GR" dirty="0"/>
          </a:p>
        </p:txBody>
      </p:sp>
    </p:spTree>
    <p:extLst>
      <p:ext uri="{BB962C8B-B14F-4D97-AF65-F5344CB8AC3E}">
        <p14:creationId xmlns:p14="http://schemas.microsoft.com/office/powerpoint/2010/main" val="1053609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Συγκομιδή του ελαιοκάρπου </a:t>
            </a:r>
            <a:r>
              <a:rPr lang="el-GR"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24710DBA-69E6-4CCC-A00B-6233C5B0C03B}" type="slidenum">
              <a:rPr lang="el-GR" altLang="el-GR"/>
              <a:pPr/>
              <a:t>46</a:t>
            </a:fld>
            <a:endParaRPr lang="el-GR" altLang="el-GR" dirty="0"/>
          </a:p>
        </p:txBody>
      </p:sp>
      <p:sp>
        <p:nvSpPr>
          <p:cNvPr id="3" name="Θέση περιεχομένου 2"/>
          <p:cNvSpPr>
            <a:spLocks noGrp="1"/>
          </p:cNvSpPr>
          <p:nvPr>
            <p:ph idx="1"/>
          </p:nvPr>
        </p:nvSpPr>
        <p:spPr/>
        <p:txBody>
          <a:bodyPr/>
          <a:lstStyle/>
          <a:p>
            <a:pPr marL="0" indent="0">
              <a:buNone/>
            </a:pPr>
            <a:r>
              <a:rPr lang="el-GR" altLang="el-GR" b="1" dirty="0"/>
              <a:t>Χρησιμοποίηση καρποπτωτικών: </a:t>
            </a:r>
            <a:endParaRPr lang="el-GR" altLang="el-GR" b="1" dirty="0" smtClean="0"/>
          </a:p>
          <a:p>
            <a:r>
              <a:rPr lang="el-GR" altLang="el-GR" dirty="0" smtClean="0">
                <a:effectLst>
                  <a:outerShdw blurRad="38100" dist="38100" dir="2700000" algn="tl">
                    <a:srgbClr val="FFFFFF"/>
                  </a:outerShdw>
                </a:effectLst>
              </a:rPr>
              <a:t>Τα </a:t>
            </a:r>
            <a:r>
              <a:rPr lang="el-GR" altLang="el-GR" dirty="0">
                <a:effectLst>
                  <a:outerShdw blurRad="38100" dist="38100" dir="2700000" algn="tl">
                    <a:srgbClr val="FFFFFF"/>
                  </a:outerShdw>
                </a:effectLst>
              </a:rPr>
              <a:t>καρποπτωτικά είναι χημικά παρασκευάσματα, τα οποία διευκολύνουν την πτώση του καρπού από το δέντρο.</a:t>
            </a:r>
          </a:p>
          <a:p>
            <a:r>
              <a:rPr lang="el-GR" altLang="el-GR" dirty="0" smtClean="0">
                <a:effectLst>
                  <a:outerShdw blurRad="38100" dist="38100" dir="2700000" algn="tl">
                    <a:srgbClr val="FFFFFF"/>
                  </a:outerShdw>
                </a:effectLst>
              </a:rPr>
              <a:t>Τα </a:t>
            </a:r>
            <a:r>
              <a:rPr lang="el-GR" altLang="el-GR" dirty="0">
                <a:effectLst>
                  <a:outerShdw blurRad="38100" dist="38100" dir="2700000" algn="tl">
                    <a:srgbClr val="FFFFFF"/>
                  </a:outerShdw>
                </a:effectLst>
              </a:rPr>
              <a:t>καρποπτωτικά όταν συνδυαστούν με </a:t>
            </a:r>
            <a:r>
              <a:rPr lang="el-GR" altLang="el-GR" b="1" dirty="0"/>
              <a:t>ραβδιστικές μηχανές</a:t>
            </a:r>
            <a:r>
              <a:rPr lang="el-GR" altLang="el-GR" dirty="0">
                <a:effectLst>
                  <a:outerShdw blurRad="38100" dist="38100" dir="2700000" algn="tl">
                    <a:srgbClr val="FFFFFF"/>
                  </a:outerShdw>
                </a:effectLst>
              </a:rPr>
              <a:t> δίνουν καλλίτερα αποτελέσματα.</a:t>
            </a:r>
          </a:p>
          <a:p>
            <a:r>
              <a:rPr lang="el-GR" altLang="el-GR" dirty="0" smtClean="0">
                <a:effectLst>
                  <a:outerShdw blurRad="38100" dist="38100" dir="2700000" algn="tl">
                    <a:srgbClr val="FFFFFF"/>
                  </a:outerShdw>
                </a:effectLst>
              </a:rPr>
              <a:t>Χρειάζεται </a:t>
            </a:r>
            <a:r>
              <a:rPr lang="el-GR" altLang="el-GR" dirty="0">
                <a:effectLst>
                  <a:outerShdw blurRad="38100" dist="38100" dir="2700000" algn="tl">
                    <a:srgbClr val="FFFFFF"/>
                  </a:outerShdw>
                </a:effectLst>
              </a:rPr>
              <a:t>ιδιαίτερη προσοχή σχετικά με την ποσότητα και τη φύση </a:t>
            </a:r>
            <a:r>
              <a:rPr lang="el-GR" altLang="el-GR" b="1" dirty="0"/>
              <a:t>των χημικών ουσιών </a:t>
            </a:r>
            <a:r>
              <a:rPr lang="el-GR" altLang="el-GR" dirty="0">
                <a:effectLst>
                  <a:outerShdw blurRad="38100" dist="38100" dir="2700000" algn="tl">
                    <a:srgbClr val="FFFFFF"/>
                  </a:outerShdw>
                </a:effectLst>
              </a:rPr>
              <a:t>που χρησιμοποιούνται</a:t>
            </a:r>
            <a:r>
              <a:rPr lang="el-GR" altLang="el-GR" dirty="0" smtClean="0">
                <a:effectLst>
                  <a:outerShdw blurRad="38100" dist="38100" dir="2700000" algn="tl">
                    <a:srgbClr val="FFFFFF"/>
                  </a:outerShdw>
                </a:effectLst>
              </a:rPr>
              <a:t>.</a:t>
            </a:r>
            <a:endParaRPr lang="el-GR" dirty="0"/>
          </a:p>
        </p:txBody>
      </p:sp>
    </p:spTree>
    <p:extLst>
      <p:ext uri="{BB962C8B-B14F-4D97-AF65-F5344CB8AC3E}">
        <p14:creationId xmlns:p14="http://schemas.microsoft.com/office/powerpoint/2010/main" val="3061769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EC1A6935-4FB5-415D-BE34-7A8F06EFAE51}" type="slidenum">
              <a:rPr lang="el-GR" altLang="el-GR"/>
              <a:pPr/>
              <a:t>47</a:t>
            </a:fld>
            <a:endParaRPr lang="el-GR" altLang="el-GR" dirty="0"/>
          </a:p>
        </p:txBody>
      </p:sp>
      <p:sp>
        <p:nvSpPr>
          <p:cNvPr id="2" name="Τίτλος 1"/>
          <p:cNvSpPr>
            <a:spLocks noGrp="1"/>
          </p:cNvSpPr>
          <p:nvPr>
            <p:ph type="title"/>
          </p:nvPr>
        </p:nvSpPr>
        <p:spPr/>
        <p:txBody>
          <a:bodyPr/>
          <a:lstStyle/>
          <a:p>
            <a:r>
              <a:rPr lang="el-GR" dirty="0"/>
              <a:t>Διατήρηση του ελαιοκάρπου μέχρι </a:t>
            </a:r>
            <a:r>
              <a:rPr lang="el-GR" dirty="0" smtClean="0"/>
              <a:t/>
            </a:r>
            <a:br>
              <a:rPr lang="el-GR" dirty="0" smtClean="0"/>
            </a:br>
            <a:r>
              <a:rPr lang="el-GR" dirty="0" smtClean="0"/>
              <a:t>την επεξεργασία </a:t>
            </a:r>
            <a:r>
              <a:rPr lang="el-GR" sz="3000" b="0" dirty="0" smtClean="0"/>
              <a:t>1/2</a:t>
            </a:r>
            <a:endParaRPr lang="el-GR" sz="3000" b="0" dirty="0"/>
          </a:p>
        </p:txBody>
      </p:sp>
      <p:sp>
        <p:nvSpPr>
          <p:cNvPr id="3" name="Θέση περιεχομένου 2"/>
          <p:cNvSpPr>
            <a:spLocks noGrp="1"/>
          </p:cNvSpPr>
          <p:nvPr>
            <p:ph idx="1"/>
          </p:nvPr>
        </p:nvSpPr>
        <p:spPr/>
        <p:txBody>
          <a:bodyPr/>
          <a:lstStyle/>
          <a:p>
            <a:r>
              <a:rPr lang="el-GR" altLang="el-GR" b="1" dirty="0"/>
              <a:t>Παρατεταμένη αποθήκευση του ελαιοκάρπου </a:t>
            </a:r>
            <a:r>
              <a:rPr lang="el-GR" altLang="el-GR" dirty="0"/>
              <a:t>συμβάλλει στην ανάπτυξη μυκήτων, αύξηση της οξύτητας κλπ. Η αποθήκευση γίνεται συνήθως σε:</a:t>
            </a:r>
          </a:p>
          <a:p>
            <a:pPr lvl="1"/>
            <a:r>
              <a:rPr lang="el-GR" altLang="el-GR" b="1" dirty="0"/>
              <a:t>Κοινούς σάκους:</a:t>
            </a:r>
            <a:r>
              <a:rPr lang="el-GR" altLang="el-GR" sz="3600" b="1" dirty="0"/>
              <a:t> </a:t>
            </a:r>
            <a:r>
              <a:rPr lang="el-GR" altLang="el-GR" dirty="0"/>
              <a:t>Προσφέρονται περισσότερο για την προστασία της ποιότητας, γιατί διευκολύνουν τον αερισμό του καρπού και εμποδίζουν τη δημιουργία συνθηκών που ευνοούν την ανάπτυξη μυκήτων (μούχλας</a:t>
            </a:r>
            <a:r>
              <a:rPr lang="el-GR" altLang="el-GR" dirty="0" smtClean="0"/>
              <a:t>).</a:t>
            </a:r>
            <a:endParaRPr lang="el-GR" altLang="el-GR" dirty="0"/>
          </a:p>
        </p:txBody>
      </p:sp>
    </p:spTree>
    <p:extLst>
      <p:ext uri="{BB962C8B-B14F-4D97-AF65-F5344CB8AC3E}">
        <p14:creationId xmlns:p14="http://schemas.microsoft.com/office/powerpoint/2010/main" val="2340585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Διατήρηση του ελαιοκάρπου μέχρι </a:t>
            </a:r>
            <a:br>
              <a:rPr lang="el-GR" dirty="0">
                <a:solidFill>
                  <a:prstClr val="white"/>
                </a:solidFill>
              </a:rPr>
            </a:br>
            <a:r>
              <a:rPr lang="el-GR" dirty="0">
                <a:solidFill>
                  <a:prstClr val="white"/>
                </a:solidFill>
              </a:rPr>
              <a:t>την επεξεργασία </a:t>
            </a:r>
            <a:r>
              <a:rPr lang="el-GR"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739D649C-ACCC-4450-863E-7C006E501CEF}" type="slidenum">
              <a:rPr lang="el-GR" altLang="el-GR"/>
              <a:pPr/>
              <a:t>48</a:t>
            </a:fld>
            <a:endParaRPr lang="el-GR" altLang="el-GR" dirty="0"/>
          </a:p>
        </p:txBody>
      </p:sp>
      <p:sp>
        <p:nvSpPr>
          <p:cNvPr id="2" name="Θέση περιεχομένου 1"/>
          <p:cNvSpPr>
            <a:spLocks noGrp="1"/>
          </p:cNvSpPr>
          <p:nvPr>
            <p:ph idx="1"/>
          </p:nvPr>
        </p:nvSpPr>
        <p:spPr/>
        <p:txBody>
          <a:bodyPr/>
          <a:lstStyle/>
          <a:p>
            <a:pPr>
              <a:spcBef>
                <a:spcPts val="2400"/>
              </a:spcBef>
              <a:buFont typeface="Courier New" panose="02070309020205020404" pitchFamily="49" charset="0"/>
              <a:buChar char="o"/>
            </a:pPr>
            <a:r>
              <a:rPr lang="el-GR" altLang="el-GR" b="1" dirty="0"/>
              <a:t>Πλαστικούς σάκους: </a:t>
            </a:r>
            <a:r>
              <a:rPr lang="el-GR" altLang="el-GR" dirty="0"/>
              <a:t>Συντελούν στην ανάπτυξη μυκήτων που βοηθούν στην υδρόλυση των γλυκεριδίων της ελιάς και στην αύξηση της οξύτητας.</a:t>
            </a:r>
          </a:p>
          <a:p>
            <a:pPr>
              <a:spcBef>
                <a:spcPts val="2400"/>
              </a:spcBef>
              <a:buFont typeface="Courier New" panose="02070309020205020404" pitchFamily="49" charset="0"/>
              <a:buChar char="o"/>
            </a:pPr>
            <a:r>
              <a:rPr lang="el-GR" altLang="el-GR" b="1" dirty="0"/>
              <a:t>Διάτρητα τελάρα από ξύλο ή πλαστικά: </a:t>
            </a:r>
            <a:r>
              <a:rPr lang="el-GR" altLang="el-GR" dirty="0"/>
              <a:t>Διευκολύνεται ο αερισμός του ελαιοκάρπου και αποφεύγεται η αύξηση της θερμοκρασίας</a:t>
            </a:r>
            <a:r>
              <a:rPr lang="el-GR" altLang="el-GR" dirty="0" smtClean="0"/>
              <a:t>.</a:t>
            </a:r>
            <a:endParaRPr lang="el-GR" altLang="el-GR" dirty="0"/>
          </a:p>
        </p:txBody>
      </p:sp>
    </p:spTree>
    <p:extLst>
      <p:ext uri="{BB962C8B-B14F-4D97-AF65-F5344CB8AC3E}">
        <p14:creationId xmlns:p14="http://schemas.microsoft.com/office/powerpoint/2010/main" val="208853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Παρθένα ελαιόλαδα </a:t>
            </a:r>
            <a:r>
              <a:rPr lang="el-GR" sz="3000" b="0" dirty="0" smtClean="0">
                <a:solidFill>
                  <a:prstClr val="white"/>
                </a:solidFill>
              </a:rPr>
              <a:t>2/4</a:t>
            </a:r>
            <a:endParaRPr lang="el-GR" dirty="0"/>
          </a:p>
        </p:txBody>
      </p:sp>
      <p:sp>
        <p:nvSpPr>
          <p:cNvPr id="4" name="Θέση αριθμού διαφάνειας 5"/>
          <p:cNvSpPr>
            <a:spLocks noGrp="1"/>
          </p:cNvSpPr>
          <p:nvPr>
            <p:ph type="sldNum" sz="quarter" idx="12"/>
          </p:nvPr>
        </p:nvSpPr>
        <p:spPr/>
        <p:txBody>
          <a:bodyPr/>
          <a:lstStyle/>
          <a:p>
            <a:fld id="{C64657A0-4754-464F-86D9-76E08BF3059F}" type="slidenum">
              <a:rPr lang="el-GR" altLang="el-GR"/>
              <a:pPr/>
              <a:t>4</a:t>
            </a:fld>
            <a:endParaRPr lang="el-GR" altLang="el-GR" dirty="0"/>
          </a:p>
        </p:txBody>
      </p:sp>
      <p:sp>
        <p:nvSpPr>
          <p:cNvPr id="3" name="Θέση περιεχομένου 2"/>
          <p:cNvSpPr>
            <a:spLocks noGrp="1"/>
          </p:cNvSpPr>
          <p:nvPr>
            <p:ph idx="1"/>
          </p:nvPr>
        </p:nvSpPr>
        <p:spPr/>
        <p:txBody>
          <a:bodyPr/>
          <a:lstStyle/>
          <a:p>
            <a:r>
              <a:rPr lang="el-GR" altLang="el-GR" b="1" dirty="0"/>
              <a:t>Εξαιρετικό παρθένο ελαιόλαδο: </a:t>
            </a:r>
            <a:r>
              <a:rPr lang="el-GR" altLang="el-GR" dirty="0">
                <a:effectLst>
                  <a:outerShdw blurRad="38100" dist="38100" dir="2700000" algn="tl">
                    <a:srgbClr val="FFFFFF"/>
                  </a:outerShdw>
                </a:effectLst>
              </a:rPr>
              <a:t>Παρθένο ελαιόλαδο του οποίου η περιεκτικότητα σε ελεύθερα λιπαρά οξέα, εκφραζόμενη σε ελαϊκό οξύ, δεν υπερβαίνει τα </a:t>
            </a:r>
            <a:r>
              <a:rPr lang="el-GR" altLang="el-GR" b="1" dirty="0"/>
              <a:t>0,8 </a:t>
            </a:r>
            <a:r>
              <a:rPr lang="en-US" altLang="el-GR" b="1" dirty="0"/>
              <a:t>g</a:t>
            </a:r>
            <a:r>
              <a:rPr lang="el-GR" altLang="el-GR" b="1" dirty="0"/>
              <a:t> ανά 100 </a:t>
            </a:r>
            <a:r>
              <a:rPr lang="en-US" altLang="el-GR" b="1" dirty="0"/>
              <a:t>g</a:t>
            </a:r>
            <a:r>
              <a:rPr lang="el-GR" altLang="el-GR" b="1" dirty="0"/>
              <a:t> </a:t>
            </a:r>
            <a:r>
              <a:rPr lang="el-GR" altLang="el-GR" dirty="0">
                <a:effectLst>
                  <a:outerShdw blurRad="38100" dist="38100" dir="2700000" algn="tl">
                    <a:srgbClr val="FFFFFF"/>
                  </a:outerShdw>
                </a:effectLst>
              </a:rPr>
              <a:t>και τα άλλα ιδιαίτερα χαρακτηριστικά του είναι σύμφωνα με τα προβλεπόμενα  για	την κατηγορία αυτή.</a:t>
            </a:r>
          </a:p>
          <a:p>
            <a:r>
              <a:rPr lang="el-GR" altLang="el-GR" b="1" dirty="0"/>
              <a:t>Παρθένο ελαιόλαδο: </a:t>
            </a:r>
            <a:r>
              <a:rPr lang="el-GR" altLang="el-GR" dirty="0">
                <a:effectLst>
                  <a:outerShdw blurRad="38100" dist="38100" dir="2700000" algn="tl">
                    <a:srgbClr val="FFFFFF"/>
                  </a:outerShdw>
                </a:effectLst>
              </a:rPr>
              <a:t>Παρθένο ελαιόλαδο του οποίου η περιεκτικότητα σε ελεύθερα λιπαρά οξέα, εκφραζόμενη σε ελαϊκό οξύ, δεν υπερβαίνει τα </a:t>
            </a:r>
            <a:r>
              <a:rPr lang="el-GR" altLang="el-GR" b="1" dirty="0"/>
              <a:t>2 </a:t>
            </a:r>
            <a:r>
              <a:rPr lang="en-US" altLang="el-GR" b="1" dirty="0"/>
              <a:t>g</a:t>
            </a:r>
            <a:r>
              <a:rPr lang="el-GR" altLang="el-GR" b="1" dirty="0"/>
              <a:t> ανά 100 </a:t>
            </a:r>
            <a:r>
              <a:rPr lang="en-US" altLang="el-GR" b="1" dirty="0"/>
              <a:t>g</a:t>
            </a:r>
            <a:r>
              <a:rPr lang="el-GR" altLang="el-GR" b="1" dirty="0"/>
              <a:t> </a:t>
            </a:r>
            <a:r>
              <a:rPr lang="el-GR" altLang="el-GR" dirty="0">
                <a:effectLst>
                  <a:outerShdw blurRad="38100" dist="38100" dir="2700000" algn="tl">
                    <a:srgbClr val="FFFFFF"/>
                  </a:outerShdw>
                </a:effectLst>
              </a:rPr>
              <a:t>και του οποίου τα άλλα ιδιαίτερα χαρακτηριστικά είναι σύμφωνα με τα προβλεπόμενα για την κατηγορία αυτή</a:t>
            </a:r>
            <a:r>
              <a:rPr lang="el-GR" altLang="el-GR" dirty="0" smtClean="0">
                <a:effectLst>
                  <a:outerShdw blurRad="38100" dist="38100" dir="2700000" algn="tl">
                    <a:srgbClr val="FFFFFF"/>
                  </a:outerShdw>
                </a:effectLst>
              </a:rPr>
              <a:t>.</a:t>
            </a:r>
            <a:endParaRPr lang="el-GR" altLang="el-GR" dirty="0">
              <a:effectLst>
                <a:outerShdw blurRad="38100" dist="38100" dir="2700000" algn="tl">
                  <a:srgbClr val="FFFFFF"/>
                </a:outerShdw>
              </a:effectLst>
            </a:endParaRPr>
          </a:p>
        </p:txBody>
      </p:sp>
    </p:spTree>
    <p:extLst>
      <p:ext uri="{BB962C8B-B14F-4D97-AF65-F5344CB8AC3E}">
        <p14:creationId xmlns:p14="http://schemas.microsoft.com/office/powerpoint/2010/main" val="12400735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7BACBC7D-4FC2-428B-B2BC-3B2E30F18695}" type="slidenum">
              <a:rPr lang="el-GR" altLang="el-GR"/>
              <a:pPr/>
              <a:t>49</a:t>
            </a:fld>
            <a:endParaRPr lang="el-GR" altLang="el-GR" dirty="0"/>
          </a:p>
        </p:txBody>
      </p:sp>
      <p:sp>
        <p:nvSpPr>
          <p:cNvPr id="2" name="Τίτλος 1"/>
          <p:cNvSpPr>
            <a:spLocks noGrp="1"/>
          </p:cNvSpPr>
          <p:nvPr>
            <p:ph type="title"/>
          </p:nvPr>
        </p:nvSpPr>
        <p:spPr/>
        <p:txBody>
          <a:bodyPr/>
          <a:lstStyle/>
          <a:p>
            <a:r>
              <a:rPr lang="el-GR" dirty="0"/>
              <a:t>Τεχνικές διατήρησης του </a:t>
            </a:r>
            <a:r>
              <a:rPr lang="el-GR" dirty="0" smtClean="0"/>
              <a:t>ελαιοκάρπου </a:t>
            </a:r>
            <a:r>
              <a:rPr lang="el-GR" sz="3000" b="0" dirty="0" smtClean="0"/>
              <a:t>1/2</a:t>
            </a:r>
            <a:endParaRPr lang="el-GR" sz="3000" b="0" dirty="0"/>
          </a:p>
        </p:txBody>
      </p:sp>
      <p:sp>
        <p:nvSpPr>
          <p:cNvPr id="3" name="Θέση περιεχομένου 2"/>
          <p:cNvSpPr>
            <a:spLocks noGrp="1"/>
          </p:cNvSpPr>
          <p:nvPr>
            <p:ph idx="1"/>
          </p:nvPr>
        </p:nvSpPr>
        <p:spPr/>
        <p:txBody>
          <a:bodyPr/>
          <a:lstStyle/>
          <a:p>
            <a:r>
              <a:rPr lang="el-GR" altLang="el-GR" b="1" dirty="0"/>
              <a:t>Σε δεξαμενή με νερό </a:t>
            </a:r>
            <a:r>
              <a:rPr lang="el-GR" altLang="el-GR" dirty="0"/>
              <a:t>σε τέτοιο τρόπο ώστε ο ελαιόκαρπος να καλύπτεται πλήρως. Προσθήκη κιτρικού οξέος 0.3% και αλατιού 3% βελτιώνει τη συντήρηση των ελιών.</a:t>
            </a:r>
          </a:p>
          <a:p>
            <a:r>
              <a:rPr lang="el-GR" altLang="el-GR" dirty="0"/>
              <a:t>Σε δεξαμενή νερού με </a:t>
            </a:r>
            <a:r>
              <a:rPr lang="el-GR" altLang="el-GR" b="1" dirty="0"/>
              <a:t>προσθήκη φορμόλης και μεταδιθειώδους καλίου.</a:t>
            </a:r>
          </a:p>
          <a:p>
            <a:r>
              <a:rPr lang="el-GR" altLang="el-GR" b="1" dirty="0"/>
              <a:t>Σε αεροστεγείς δεξαμενές, </a:t>
            </a:r>
            <a:r>
              <a:rPr lang="el-GR" altLang="el-GR" dirty="0"/>
              <a:t>στις οποίες διαβιβάστηκε άζωτο ή αμμωνία για να εμποδίζεται η αναπνοή των ελιών.</a:t>
            </a:r>
          </a:p>
          <a:p>
            <a:r>
              <a:rPr lang="el-GR" altLang="el-GR" dirty="0"/>
              <a:t>Καλή συντήρηση των ελιών εξασφαλίζεται μέσα σε </a:t>
            </a:r>
            <a:r>
              <a:rPr lang="el-GR" altLang="el-GR" b="1" dirty="0"/>
              <a:t>σάκους από πολυαιθυλένιο</a:t>
            </a:r>
            <a:r>
              <a:rPr lang="el-GR" altLang="el-GR" dirty="0"/>
              <a:t> οι οποίοι περιέχουν οξυνισμένο νερό</a:t>
            </a:r>
            <a:r>
              <a:rPr lang="el-GR" altLang="el-GR" dirty="0" smtClean="0"/>
              <a:t>.</a:t>
            </a:r>
            <a:endParaRPr lang="el-GR" altLang="el-GR" dirty="0"/>
          </a:p>
        </p:txBody>
      </p:sp>
    </p:spTree>
    <p:extLst>
      <p:ext uri="{BB962C8B-B14F-4D97-AF65-F5344CB8AC3E}">
        <p14:creationId xmlns:p14="http://schemas.microsoft.com/office/powerpoint/2010/main" val="9980362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Τεχνικές διατήρησης του ελαιοκάρπου </a:t>
            </a:r>
            <a:r>
              <a:rPr lang="el-GR"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F372F611-B45D-429F-AFD6-0A86F0CBF316}" type="slidenum">
              <a:rPr lang="el-GR" altLang="el-GR"/>
              <a:pPr/>
              <a:t>50</a:t>
            </a:fld>
            <a:endParaRPr lang="el-GR" altLang="el-GR" dirty="0"/>
          </a:p>
        </p:txBody>
      </p:sp>
      <p:sp>
        <p:nvSpPr>
          <p:cNvPr id="3" name="Θέση περιεχομένου 2"/>
          <p:cNvSpPr>
            <a:spLocks noGrp="1"/>
          </p:cNvSpPr>
          <p:nvPr>
            <p:ph idx="1"/>
          </p:nvPr>
        </p:nvSpPr>
        <p:spPr/>
        <p:txBody>
          <a:bodyPr/>
          <a:lstStyle/>
          <a:p>
            <a:r>
              <a:rPr lang="el-GR" altLang="el-GR" dirty="0"/>
              <a:t>Ξήρανση των ελιών μέσα σε ειδικούς κλιβάνους με </a:t>
            </a:r>
            <a:r>
              <a:rPr lang="el-GR" altLang="el-GR" b="1" dirty="0"/>
              <a:t>υπέρυθρες ακτίνες.</a:t>
            </a:r>
          </a:p>
          <a:p>
            <a:r>
              <a:rPr lang="el-GR" altLang="el-GR" dirty="0"/>
              <a:t>Διατήρηση των ελιών σε συνθήκες </a:t>
            </a:r>
            <a:r>
              <a:rPr lang="el-GR" altLang="el-GR" b="1" dirty="0"/>
              <a:t>ελεγχόμενης ατμόσφαιρας</a:t>
            </a:r>
            <a:r>
              <a:rPr lang="el-GR" altLang="el-GR" dirty="0"/>
              <a:t>, όπως γίνεται στα φρούτα.</a:t>
            </a:r>
          </a:p>
          <a:p>
            <a:r>
              <a:rPr lang="el-GR" altLang="el-GR" dirty="0"/>
              <a:t>Οι παραπάνω τεχνικές έχουν μεγάλο κόστος. Οι ελιές πρέπει να διατηρούνται σε </a:t>
            </a:r>
            <a:r>
              <a:rPr lang="el-GR" altLang="el-GR" b="1" dirty="0"/>
              <a:t>χαμηλές θερμοκρασίες </a:t>
            </a:r>
            <a:r>
              <a:rPr lang="el-GR" altLang="el-GR" dirty="0"/>
              <a:t>και ο χρόνος από τη συγκομιδή μέχρι το ελαιουργείο πρέπει να είναι όσο το δυνατόν μικρότερος</a:t>
            </a:r>
            <a:r>
              <a:rPr lang="el-GR" altLang="el-GR" dirty="0" smtClean="0"/>
              <a:t>.</a:t>
            </a:r>
            <a:endParaRPr lang="el-GR" dirty="0"/>
          </a:p>
        </p:txBody>
      </p:sp>
    </p:spTree>
    <p:extLst>
      <p:ext uri="{BB962C8B-B14F-4D97-AF65-F5344CB8AC3E}">
        <p14:creationId xmlns:p14="http://schemas.microsoft.com/office/powerpoint/2010/main" val="1549897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Εξαγωγή ελαιολάδου από </a:t>
            </a:r>
            <a:r>
              <a:rPr lang="el-GR" dirty="0" smtClean="0"/>
              <a:t/>
            </a:r>
            <a:br>
              <a:rPr lang="el-GR" dirty="0" smtClean="0"/>
            </a:br>
            <a:r>
              <a:rPr lang="el-GR" dirty="0" smtClean="0"/>
              <a:t>τον ελαιόκαρπο </a:t>
            </a:r>
            <a:r>
              <a:rPr lang="el-GR" sz="3000" b="0" dirty="0" smtClean="0"/>
              <a:t>1/9</a:t>
            </a:r>
            <a:endParaRPr lang="el-GR" sz="3000" b="0" dirty="0"/>
          </a:p>
        </p:txBody>
      </p:sp>
      <p:sp>
        <p:nvSpPr>
          <p:cNvPr id="5" name="Θέση αριθμού διαφάνειας 5"/>
          <p:cNvSpPr>
            <a:spLocks noGrp="1"/>
          </p:cNvSpPr>
          <p:nvPr>
            <p:ph type="sldNum" sz="quarter" idx="12"/>
          </p:nvPr>
        </p:nvSpPr>
        <p:spPr/>
        <p:txBody>
          <a:bodyPr/>
          <a:lstStyle/>
          <a:p>
            <a:fld id="{0DEE0763-D337-4715-8269-74AB5EF3E9C7}" type="slidenum">
              <a:rPr lang="el-GR" altLang="el-GR"/>
              <a:pPr/>
              <a:t>51</a:t>
            </a:fld>
            <a:endParaRPr lang="el-GR" altLang="el-GR" dirty="0"/>
          </a:p>
        </p:txBody>
      </p:sp>
      <p:sp>
        <p:nvSpPr>
          <p:cNvPr id="3" name="Θέση περιεχομένου 2"/>
          <p:cNvSpPr>
            <a:spLocks noGrp="1"/>
          </p:cNvSpPr>
          <p:nvPr>
            <p:ph idx="1"/>
          </p:nvPr>
        </p:nvSpPr>
        <p:spPr/>
        <p:txBody>
          <a:bodyPr/>
          <a:lstStyle/>
          <a:p>
            <a:r>
              <a:rPr lang="el-GR" altLang="el-GR" dirty="0"/>
              <a:t>Όποια μέθοδος εξαγωγής του ελαιολάδου από τον ελαιόκαρπο και αν χρησιμοποιηθεί τα βασικά στάδια επεξεργασίας του είναι σχεδόν τα ίδια (</a:t>
            </a:r>
            <a:r>
              <a:rPr lang="el-GR" altLang="el-GR" b="1" dirty="0"/>
              <a:t>σπάσιμο του ελαιοκάρπου και μάλαξη της ελαιοζύμης</a:t>
            </a:r>
            <a:r>
              <a:rPr lang="el-GR" altLang="el-GR" dirty="0"/>
              <a:t>).</a:t>
            </a:r>
          </a:p>
          <a:p>
            <a:r>
              <a:rPr lang="el-GR" altLang="el-GR" dirty="0"/>
              <a:t>Στην ελαιοζύμη υπάρχουν:</a:t>
            </a:r>
          </a:p>
          <a:p>
            <a:pPr lvl="1"/>
            <a:r>
              <a:rPr lang="el-GR" altLang="el-GR" b="1" dirty="0"/>
              <a:t>τεμάχια από το ξυλώδες ενδοκάρπιο </a:t>
            </a:r>
            <a:r>
              <a:rPr lang="el-GR" altLang="el-GR" dirty="0"/>
              <a:t>(πυρήνας),</a:t>
            </a:r>
          </a:p>
          <a:p>
            <a:pPr lvl="1"/>
            <a:r>
              <a:rPr lang="el-GR" altLang="el-GR" b="1" dirty="0"/>
              <a:t>ελαιώδης χυμός </a:t>
            </a:r>
            <a:r>
              <a:rPr lang="el-GR" altLang="el-GR" dirty="0"/>
              <a:t>που προέρχεται από τη συνένωση των μικρών σταγονιδίων του ελαιολάδου, τα οποία βρίσκονται διάσπαρτα στο </a:t>
            </a:r>
            <a:r>
              <a:rPr lang="el-GR" altLang="el-GR" dirty="0" smtClean="0"/>
              <a:t>μεσοκάρπιο.</a:t>
            </a:r>
            <a:endParaRPr lang="el-GR" dirty="0"/>
          </a:p>
        </p:txBody>
      </p:sp>
    </p:spTree>
    <p:extLst>
      <p:ext uri="{BB962C8B-B14F-4D97-AF65-F5344CB8AC3E}">
        <p14:creationId xmlns:p14="http://schemas.microsoft.com/office/powerpoint/2010/main" val="4057953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2/9</a:t>
            </a:r>
            <a:endParaRPr lang="el-GR" dirty="0"/>
          </a:p>
        </p:txBody>
      </p:sp>
      <p:sp>
        <p:nvSpPr>
          <p:cNvPr id="4" name="Θέση αριθμού διαφάνειας 5"/>
          <p:cNvSpPr>
            <a:spLocks noGrp="1"/>
          </p:cNvSpPr>
          <p:nvPr>
            <p:ph type="sldNum" sz="quarter" idx="12"/>
          </p:nvPr>
        </p:nvSpPr>
        <p:spPr/>
        <p:txBody>
          <a:bodyPr/>
          <a:lstStyle/>
          <a:p>
            <a:fld id="{A12E5A4D-F61F-4923-A3B2-B663137997C5}" type="slidenum">
              <a:rPr lang="el-GR" altLang="el-GR"/>
              <a:pPr/>
              <a:t>52</a:t>
            </a:fld>
            <a:endParaRPr lang="el-GR" altLang="el-GR" dirty="0"/>
          </a:p>
        </p:txBody>
      </p:sp>
      <p:sp>
        <p:nvSpPr>
          <p:cNvPr id="2" name="Θέση περιεχομένου 1"/>
          <p:cNvSpPr>
            <a:spLocks noGrp="1"/>
          </p:cNvSpPr>
          <p:nvPr>
            <p:ph idx="1"/>
          </p:nvPr>
        </p:nvSpPr>
        <p:spPr/>
        <p:txBody>
          <a:bodyPr>
            <a:normAutofit lnSpcReduction="10000"/>
          </a:bodyPr>
          <a:lstStyle/>
          <a:p>
            <a:pPr lvl="1"/>
            <a:r>
              <a:rPr lang="el-GR" altLang="el-GR" b="1" dirty="0"/>
              <a:t>φυτικά υγρά</a:t>
            </a:r>
            <a:r>
              <a:rPr lang="el-GR" altLang="el-GR" dirty="0"/>
              <a:t>,</a:t>
            </a:r>
          </a:p>
          <a:p>
            <a:pPr lvl="1"/>
            <a:r>
              <a:rPr lang="el-GR" altLang="el-GR" dirty="0"/>
              <a:t>διάφορα </a:t>
            </a:r>
            <a:r>
              <a:rPr lang="el-GR" altLang="el-GR" b="1" dirty="0"/>
              <a:t>άλλα συστατικά </a:t>
            </a:r>
            <a:r>
              <a:rPr lang="el-GR" altLang="el-GR" dirty="0"/>
              <a:t>του ελαιοκάρπου.</a:t>
            </a:r>
          </a:p>
          <a:p>
            <a:r>
              <a:rPr lang="el-GR" altLang="el-GR" dirty="0"/>
              <a:t>Επίσης, μέσα στην ελαιοζύμη βρίσκονται </a:t>
            </a:r>
            <a:r>
              <a:rPr lang="el-GR" altLang="el-GR" b="1" dirty="0"/>
              <a:t>μικρές φυσαλίδες αέρα </a:t>
            </a:r>
            <a:r>
              <a:rPr lang="el-GR" altLang="el-GR" dirty="0"/>
              <a:t>που ενσωματώνονται κατά τη διαδικασία της μάλαξης.</a:t>
            </a:r>
          </a:p>
          <a:p>
            <a:r>
              <a:rPr lang="el-GR" altLang="el-GR" b="1" dirty="0"/>
              <a:t>Η μάλαξη της ελαιοζύμης </a:t>
            </a:r>
            <a:r>
              <a:rPr lang="el-GR" altLang="el-GR" dirty="0"/>
              <a:t>με την οποία επιτυγχάνεται η συνένωση των μικρών ελαιοσταγονιδίων σε μεγαλύτερες σταγόνες, αποτελεί βασική διεργασία σε όλα τα συστήματα εξαγωγής ελαιολάδου.</a:t>
            </a:r>
          </a:p>
          <a:p>
            <a:r>
              <a:rPr lang="el-GR" altLang="el-GR" b="1" dirty="0"/>
              <a:t>Ο τρόπος που γίνεται η μάλαξη </a:t>
            </a:r>
            <a:r>
              <a:rPr lang="el-GR" altLang="el-GR" dirty="0"/>
              <a:t>και ο </a:t>
            </a:r>
            <a:r>
              <a:rPr lang="el-GR" altLang="el-GR" b="1" dirty="0"/>
              <a:t>τύπος των μηχανημάτων </a:t>
            </a:r>
            <a:r>
              <a:rPr lang="el-GR" altLang="el-GR" dirty="0"/>
              <a:t>που χρησιμοποιούνται, επιδρούν στην απόδοση και την ποιότητα του ελαιολάδου που παραλαμβάνεται</a:t>
            </a:r>
            <a:r>
              <a:rPr lang="el-GR" altLang="el-GR" dirty="0" smtClean="0"/>
              <a:t>.</a:t>
            </a:r>
            <a:endParaRPr lang="el-GR" dirty="0"/>
          </a:p>
        </p:txBody>
      </p:sp>
    </p:spTree>
    <p:extLst>
      <p:ext uri="{BB962C8B-B14F-4D97-AF65-F5344CB8AC3E}">
        <p14:creationId xmlns:p14="http://schemas.microsoft.com/office/powerpoint/2010/main" val="5542861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3/9</a:t>
            </a:r>
            <a:endParaRPr lang="el-GR" dirty="0"/>
          </a:p>
        </p:txBody>
      </p:sp>
      <p:sp>
        <p:nvSpPr>
          <p:cNvPr id="4" name="Θέση αριθμού διαφάνειας 5"/>
          <p:cNvSpPr>
            <a:spLocks noGrp="1"/>
          </p:cNvSpPr>
          <p:nvPr>
            <p:ph type="sldNum" sz="quarter" idx="12"/>
          </p:nvPr>
        </p:nvSpPr>
        <p:spPr/>
        <p:txBody>
          <a:bodyPr/>
          <a:lstStyle/>
          <a:p>
            <a:fld id="{59406DF5-2969-47F4-87BE-A1F65ACCAF02}" type="slidenum">
              <a:rPr lang="el-GR" altLang="el-GR"/>
              <a:pPr/>
              <a:t>53</a:t>
            </a:fld>
            <a:endParaRPr lang="el-GR" altLang="el-GR" dirty="0"/>
          </a:p>
        </p:txBody>
      </p:sp>
      <p:sp>
        <p:nvSpPr>
          <p:cNvPr id="2" name="Θέση περιεχομένου 1"/>
          <p:cNvSpPr>
            <a:spLocks noGrp="1"/>
          </p:cNvSpPr>
          <p:nvPr>
            <p:ph idx="1"/>
          </p:nvPr>
        </p:nvSpPr>
        <p:spPr/>
        <p:txBody>
          <a:bodyPr/>
          <a:lstStyle/>
          <a:p>
            <a:r>
              <a:rPr lang="el-GR" altLang="el-GR" dirty="0"/>
              <a:t>Κατά την </a:t>
            </a:r>
            <a:r>
              <a:rPr lang="el-GR" altLang="el-GR" b="1" dirty="0"/>
              <a:t>άλεση και τη μάλαξη της ελαιοζύμης </a:t>
            </a:r>
            <a:r>
              <a:rPr lang="el-GR" altLang="el-GR" dirty="0"/>
              <a:t>είναι δυνατόν οι σταγόνες του ελαιολάδου να περιβληθούν με μεμβράνες λιποπρωτεϊνικής σύστασης, από τις διαλυτές πρωτεΐνες.</a:t>
            </a:r>
          </a:p>
          <a:p>
            <a:r>
              <a:rPr lang="el-GR" altLang="el-GR" dirty="0"/>
              <a:t>Αν </a:t>
            </a:r>
            <a:r>
              <a:rPr lang="el-GR" altLang="el-GR" b="1" dirty="0"/>
              <a:t>η ταχύτητα της μάλαξης είναι μικρή </a:t>
            </a:r>
            <a:r>
              <a:rPr lang="el-GR" altLang="el-GR" dirty="0"/>
              <a:t>διευκολύνεται η συνένωση των ελαιοσταγονιδίων σε μεγαλύτερες σταγόνες και περιορίζεται η δημιουργία γαλακτωμάτων.</a:t>
            </a:r>
          </a:p>
          <a:p>
            <a:r>
              <a:rPr lang="el-GR" altLang="el-GR" b="1" dirty="0"/>
              <a:t>Όταν σχηματιστεί γαλάκτωμα</a:t>
            </a:r>
            <a:r>
              <a:rPr lang="el-GR" altLang="el-GR" dirty="0"/>
              <a:t>, εάν το ειδικό βάρος της ελαιοσταγόνας και της μεμβράνης (σαν σύνολο) είναι = ή &gt; από αυτό του φυτικού νερού, η εξαγωγή του ελαιολάδου από τις σταγόνες αυτές γίνεται με δυσκολία</a:t>
            </a:r>
            <a:r>
              <a:rPr lang="el-GR" altLang="el-GR" dirty="0" smtClean="0"/>
              <a:t>.</a:t>
            </a:r>
            <a:endParaRPr lang="el-GR" dirty="0"/>
          </a:p>
        </p:txBody>
      </p:sp>
    </p:spTree>
    <p:extLst>
      <p:ext uri="{BB962C8B-B14F-4D97-AF65-F5344CB8AC3E}">
        <p14:creationId xmlns:p14="http://schemas.microsoft.com/office/powerpoint/2010/main" val="725542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4/9</a:t>
            </a:r>
            <a:endParaRPr lang="el-GR" dirty="0"/>
          </a:p>
        </p:txBody>
      </p:sp>
      <p:sp>
        <p:nvSpPr>
          <p:cNvPr id="4" name="Θέση αριθμού διαφάνειας 5"/>
          <p:cNvSpPr>
            <a:spLocks noGrp="1"/>
          </p:cNvSpPr>
          <p:nvPr>
            <p:ph type="sldNum" sz="quarter" idx="12"/>
          </p:nvPr>
        </p:nvSpPr>
        <p:spPr/>
        <p:txBody>
          <a:bodyPr/>
          <a:lstStyle/>
          <a:p>
            <a:fld id="{D9620C06-0730-4D1E-ADB3-803EB3929A1F}" type="slidenum">
              <a:rPr lang="el-GR" altLang="el-GR"/>
              <a:pPr/>
              <a:t>54</a:t>
            </a:fld>
            <a:endParaRPr lang="el-GR" altLang="el-GR" dirty="0"/>
          </a:p>
        </p:txBody>
      </p:sp>
      <p:sp>
        <p:nvSpPr>
          <p:cNvPr id="2" name="Θέση περιεχομένου 1"/>
          <p:cNvSpPr>
            <a:spLocks noGrp="1"/>
          </p:cNvSpPr>
          <p:nvPr>
            <p:ph idx="1"/>
          </p:nvPr>
        </p:nvSpPr>
        <p:spPr/>
        <p:txBody>
          <a:bodyPr/>
          <a:lstStyle/>
          <a:p>
            <a:r>
              <a:rPr lang="el-GR" altLang="el-GR" dirty="0"/>
              <a:t>Εκτός από την ταχύτητα μάλαξης, η εξαγωγή ελαιολάδου επηρεάζεται σημαντικά και από τη </a:t>
            </a:r>
            <a:r>
              <a:rPr lang="el-GR" altLang="el-GR" b="1" dirty="0"/>
              <a:t>θερμοκρασία της ελαιοζύμης</a:t>
            </a:r>
            <a:r>
              <a:rPr lang="el-GR" altLang="el-GR" dirty="0"/>
              <a:t>, η οποία επιδρά τόσο στην ποσότητα, όσο και στην ποιότητα του ελαιολάδου.</a:t>
            </a:r>
          </a:p>
          <a:p>
            <a:r>
              <a:rPr lang="el-GR" altLang="el-GR" b="1" dirty="0"/>
              <a:t>Οι υψηλές θερμοκρασίες </a:t>
            </a:r>
            <a:r>
              <a:rPr lang="el-GR" altLang="el-GR" dirty="0"/>
              <a:t>στις διάφορες φάσεις επεξεργασίας (άλεση, μάλαξη) θα πρέπει να αποφεύγονται γιατί προκαλούν βιοχημικές αλλαγές στην ελαιοζύμη και καταστροφή των αρωματικών συστατικών του ελαιολάδου</a:t>
            </a:r>
            <a:r>
              <a:rPr lang="el-GR" altLang="el-GR" dirty="0" smtClean="0"/>
              <a:t>.</a:t>
            </a:r>
            <a:endParaRPr lang="el-GR" altLang="el-GR" dirty="0"/>
          </a:p>
          <a:p>
            <a:endParaRPr lang="el-GR" dirty="0"/>
          </a:p>
        </p:txBody>
      </p:sp>
    </p:spTree>
    <p:extLst>
      <p:ext uri="{BB962C8B-B14F-4D97-AF65-F5344CB8AC3E}">
        <p14:creationId xmlns:p14="http://schemas.microsoft.com/office/powerpoint/2010/main" val="18949478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5/9</a:t>
            </a:r>
            <a:endParaRPr lang="el-GR" dirty="0"/>
          </a:p>
        </p:txBody>
      </p:sp>
      <p:sp>
        <p:nvSpPr>
          <p:cNvPr id="4" name="Θέση αριθμού διαφάνειας 5"/>
          <p:cNvSpPr>
            <a:spLocks noGrp="1"/>
          </p:cNvSpPr>
          <p:nvPr>
            <p:ph type="sldNum" sz="quarter" idx="12"/>
          </p:nvPr>
        </p:nvSpPr>
        <p:spPr/>
        <p:txBody>
          <a:bodyPr/>
          <a:lstStyle/>
          <a:p>
            <a:fld id="{5150D4B2-B500-4CF8-8A2A-DD61AEC5DFAA}" type="slidenum">
              <a:rPr lang="el-GR" altLang="el-GR"/>
              <a:pPr/>
              <a:t>55</a:t>
            </a:fld>
            <a:endParaRPr lang="el-GR" altLang="el-GR" dirty="0"/>
          </a:p>
        </p:txBody>
      </p:sp>
      <p:sp>
        <p:nvSpPr>
          <p:cNvPr id="2" name="Θέση περιεχομένου 1"/>
          <p:cNvSpPr>
            <a:spLocks noGrp="1"/>
          </p:cNvSpPr>
          <p:nvPr>
            <p:ph idx="1"/>
          </p:nvPr>
        </p:nvSpPr>
        <p:spPr/>
        <p:txBody>
          <a:bodyPr/>
          <a:lstStyle/>
          <a:p>
            <a:r>
              <a:rPr lang="el-GR" altLang="el-GR" b="1" dirty="0"/>
              <a:t>Η αύξηση της θερμοκρασίας </a:t>
            </a:r>
            <a:r>
              <a:rPr lang="el-GR" altLang="el-GR" dirty="0"/>
              <a:t>της ελαιοζύμης μπορεί να προέλθει από την υψηλή θερμοκρασία του νερού που κυκλοφορεί στα διπλά τοιχώματα του θερμομαλακτήρα ή ακόμη μπορεί να προκληθεί από:</a:t>
            </a:r>
          </a:p>
          <a:p>
            <a:pPr lvl="1"/>
            <a:r>
              <a:rPr lang="el-GR" altLang="el-GR" dirty="0"/>
              <a:t>τη μεγάλη ταχύτητα περιστροφής των μηχανημάτων άλεσης του καρπού,</a:t>
            </a:r>
          </a:p>
          <a:p>
            <a:pPr lvl="1"/>
            <a:r>
              <a:rPr lang="el-GR" altLang="el-GR" dirty="0"/>
              <a:t>την παράταση του χρόνου άλεσης και μάλαξης,</a:t>
            </a:r>
          </a:p>
          <a:p>
            <a:pPr lvl="1"/>
            <a:r>
              <a:rPr lang="el-GR" altLang="el-GR" dirty="0"/>
              <a:t>την προσθήκη νερού υψηλής θερμοκρασίας στην ελαιοζύμη</a:t>
            </a:r>
            <a:r>
              <a:rPr lang="el-GR" altLang="el-GR" dirty="0" smtClean="0"/>
              <a:t>.</a:t>
            </a:r>
            <a:endParaRPr lang="el-GR" altLang="el-GR" dirty="0"/>
          </a:p>
        </p:txBody>
      </p:sp>
    </p:spTree>
    <p:extLst>
      <p:ext uri="{BB962C8B-B14F-4D97-AF65-F5344CB8AC3E}">
        <p14:creationId xmlns:p14="http://schemas.microsoft.com/office/powerpoint/2010/main" val="27686345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6/9</a:t>
            </a:r>
            <a:endParaRPr lang="el-GR" dirty="0"/>
          </a:p>
        </p:txBody>
      </p:sp>
      <p:sp>
        <p:nvSpPr>
          <p:cNvPr id="4" name="Θέση αριθμού διαφάνειας 5"/>
          <p:cNvSpPr>
            <a:spLocks noGrp="1"/>
          </p:cNvSpPr>
          <p:nvPr>
            <p:ph type="sldNum" sz="quarter" idx="12"/>
          </p:nvPr>
        </p:nvSpPr>
        <p:spPr/>
        <p:txBody>
          <a:bodyPr/>
          <a:lstStyle/>
          <a:p>
            <a:fld id="{B9B76FCA-A4EA-40FB-85E2-01D882F4BA74}" type="slidenum">
              <a:rPr lang="el-GR" altLang="el-GR"/>
              <a:pPr/>
              <a:t>56</a:t>
            </a:fld>
            <a:endParaRPr lang="el-GR" altLang="el-GR" dirty="0"/>
          </a:p>
        </p:txBody>
      </p:sp>
      <p:sp>
        <p:nvSpPr>
          <p:cNvPr id="2" name="Θέση περιεχομένου 1"/>
          <p:cNvSpPr>
            <a:spLocks noGrp="1"/>
          </p:cNvSpPr>
          <p:nvPr>
            <p:ph idx="1"/>
          </p:nvPr>
        </p:nvSpPr>
        <p:spPr/>
        <p:txBody>
          <a:bodyPr/>
          <a:lstStyle/>
          <a:p>
            <a:r>
              <a:rPr lang="el-GR" altLang="el-GR" dirty="0"/>
              <a:t>Διάφορες έρευνες έδειξαν, ότι μπορεί να αυξηθεί η απόδοση της ελαιοζύμης σε λάδι από 18 σε 24 %, </a:t>
            </a:r>
            <a:r>
              <a:rPr lang="el-GR" altLang="el-GR" dirty="0" smtClean="0"/>
              <a:t>εάν χρησιμοποιηθούν  </a:t>
            </a:r>
            <a:r>
              <a:rPr lang="el-GR" altLang="el-GR" dirty="0"/>
              <a:t>διάφορες </a:t>
            </a:r>
            <a:r>
              <a:rPr lang="el-GR" altLang="el-GR" b="1" dirty="0"/>
              <a:t>διαβρεχτικές ουσίες</a:t>
            </a:r>
            <a:r>
              <a:rPr lang="el-GR" altLang="el-GR" dirty="0"/>
              <a:t>.</a:t>
            </a:r>
          </a:p>
          <a:p>
            <a:pPr>
              <a:buFontTx/>
              <a:buNone/>
            </a:pPr>
            <a:r>
              <a:rPr lang="el-GR" altLang="el-GR" b="1" dirty="0"/>
              <a:t>Στάδια επεξεργασίας του ελαιοκάρπου στο ελαιουργείο </a:t>
            </a:r>
          </a:p>
          <a:p>
            <a:r>
              <a:rPr lang="el-GR" altLang="el-GR" b="1" dirty="0"/>
              <a:t>Παραλαβή του ελαιοκάρπου</a:t>
            </a:r>
            <a:r>
              <a:rPr lang="el-GR" altLang="el-GR" dirty="0"/>
              <a:t>: Οι ελιές μεταφέρονται στο ελαιουργείο και ζυγίζονται. </a:t>
            </a:r>
          </a:p>
          <a:p>
            <a:r>
              <a:rPr lang="el-GR" altLang="el-GR" b="1" dirty="0"/>
              <a:t>Τροφοδοσία – αποφύλλωση</a:t>
            </a:r>
            <a:r>
              <a:rPr lang="el-GR" altLang="el-GR" dirty="0"/>
              <a:t>: Οι ελιές τοποθετούνται στη λεκάνη τροφοδοσίας του ελαιουργείου και με τη βοήθεια μεταφορικής ταινίας ή αναβατορίου με ατέρμονα κοχλία οδηγούνται στο αποφυλλωτήριο</a:t>
            </a:r>
            <a:r>
              <a:rPr lang="el-GR" altLang="el-GR" dirty="0" smtClean="0"/>
              <a:t>.</a:t>
            </a:r>
            <a:endParaRPr lang="el-GR" altLang="el-GR" dirty="0"/>
          </a:p>
        </p:txBody>
      </p:sp>
    </p:spTree>
    <p:extLst>
      <p:ext uri="{BB962C8B-B14F-4D97-AF65-F5344CB8AC3E}">
        <p14:creationId xmlns:p14="http://schemas.microsoft.com/office/powerpoint/2010/main" val="7592158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BFB1A33D-1E02-457A-A603-71D2CF7DE028}" type="slidenum">
              <a:rPr lang="el-GR" altLang="el-GR"/>
              <a:pPr/>
              <a:t>57</a:t>
            </a:fld>
            <a:endParaRPr lang="el-GR" altLang="el-GR" dirty="0"/>
          </a:p>
        </p:txBody>
      </p:sp>
      <p:pic>
        <p:nvPicPr>
          <p:cNvPr id="147461" name="Picture 5" descr="σάρωση0001ελιες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00213"/>
            <a:ext cx="7777163" cy="4321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Τίτλος 2"/>
          <p:cNvSpPr>
            <a:spLocks noGrp="1"/>
          </p:cNvSpPr>
          <p:nvPr>
            <p:ph type="title"/>
          </p:nvPr>
        </p:nvSpPr>
        <p:spPr/>
        <p:txBody>
          <a:bodyPr/>
          <a:lstStyle/>
          <a:p>
            <a:r>
              <a:rPr lang="el-GR" dirty="0"/>
              <a:t>Λεκάνη παραλαβής των ελιών</a:t>
            </a:r>
          </a:p>
        </p:txBody>
      </p:sp>
    </p:spTree>
    <p:extLst>
      <p:ext uri="{BB962C8B-B14F-4D97-AF65-F5344CB8AC3E}">
        <p14:creationId xmlns:p14="http://schemas.microsoft.com/office/powerpoint/2010/main" val="629562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870050" y="1341015"/>
            <a:ext cx="7403899" cy="5040313"/>
          </a:xfrm>
          <a:ln>
            <a:solidFill>
              <a:schemeClr val="tx1"/>
            </a:solidFill>
          </a:ln>
        </p:spPr>
      </p:pic>
      <p:sp>
        <p:nvSpPr>
          <p:cNvPr id="5" name="Θέση αριθμού διαφάνειας 5"/>
          <p:cNvSpPr>
            <a:spLocks noGrp="1"/>
          </p:cNvSpPr>
          <p:nvPr>
            <p:ph type="sldNum" sz="quarter" idx="12"/>
          </p:nvPr>
        </p:nvSpPr>
        <p:spPr/>
        <p:txBody>
          <a:bodyPr/>
          <a:lstStyle/>
          <a:p>
            <a:fld id="{D102034F-0081-4F88-ACFE-640D84427E22}" type="slidenum">
              <a:rPr lang="el-GR" altLang="el-GR"/>
              <a:pPr/>
              <a:t>58</a:t>
            </a:fld>
            <a:endParaRPr lang="el-GR" altLang="el-GR" dirty="0"/>
          </a:p>
        </p:txBody>
      </p:sp>
      <p:sp>
        <p:nvSpPr>
          <p:cNvPr id="2" name="Τίτλος 1"/>
          <p:cNvSpPr>
            <a:spLocks noGrp="1"/>
          </p:cNvSpPr>
          <p:nvPr>
            <p:ph type="title"/>
          </p:nvPr>
        </p:nvSpPr>
        <p:spPr/>
        <p:txBody>
          <a:bodyPr/>
          <a:lstStyle/>
          <a:p>
            <a:r>
              <a:rPr lang="el-GR" dirty="0"/>
              <a:t>Ταινία μεταφοράς ελιών</a:t>
            </a:r>
          </a:p>
        </p:txBody>
      </p:sp>
    </p:spTree>
    <p:extLst>
      <p:ext uri="{BB962C8B-B14F-4D97-AF65-F5344CB8AC3E}">
        <p14:creationId xmlns:p14="http://schemas.microsoft.com/office/powerpoint/2010/main" val="2803857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Παρθένα ελαιόλαδα </a:t>
            </a:r>
            <a:r>
              <a:rPr lang="el-GR" sz="3000" b="0" dirty="0" smtClean="0">
                <a:solidFill>
                  <a:prstClr val="white"/>
                </a:solidFill>
              </a:rPr>
              <a:t>3/4</a:t>
            </a:r>
            <a:endParaRPr lang="el-GR" dirty="0"/>
          </a:p>
        </p:txBody>
      </p:sp>
      <p:sp>
        <p:nvSpPr>
          <p:cNvPr id="4" name="Θέση αριθμού διαφάνειας 5"/>
          <p:cNvSpPr>
            <a:spLocks noGrp="1"/>
          </p:cNvSpPr>
          <p:nvPr>
            <p:ph type="sldNum" sz="quarter" idx="12"/>
          </p:nvPr>
        </p:nvSpPr>
        <p:spPr/>
        <p:txBody>
          <a:bodyPr/>
          <a:lstStyle/>
          <a:p>
            <a:fld id="{61192580-DFD5-4850-A7BA-F6EE53EAD543}" type="slidenum">
              <a:rPr lang="el-GR" altLang="el-GR"/>
              <a:pPr/>
              <a:t>5</a:t>
            </a:fld>
            <a:endParaRPr lang="el-GR" altLang="el-GR" dirty="0"/>
          </a:p>
        </p:txBody>
      </p:sp>
      <p:sp>
        <p:nvSpPr>
          <p:cNvPr id="3" name="Θέση περιεχομένου 2"/>
          <p:cNvSpPr>
            <a:spLocks noGrp="1"/>
          </p:cNvSpPr>
          <p:nvPr>
            <p:ph idx="1"/>
          </p:nvPr>
        </p:nvSpPr>
        <p:spPr/>
        <p:txBody>
          <a:bodyPr/>
          <a:lstStyle/>
          <a:p>
            <a:r>
              <a:rPr lang="el-GR" altLang="el-GR" sz="2800" b="1" dirty="0"/>
              <a:t>Ελαιόλαδο </a:t>
            </a:r>
            <a:r>
              <a:rPr lang="el-GR" altLang="el-GR" sz="2800" dirty="0"/>
              <a:t>(αποτελούμενο από </a:t>
            </a:r>
            <a:r>
              <a:rPr lang="el-GR" altLang="el-GR" sz="2800" b="1" dirty="0"/>
              <a:t>εξευγενισμένα</a:t>
            </a:r>
            <a:r>
              <a:rPr lang="el-GR" altLang="el-GR" sz="2800" dirty="0">
                <a:solidFill>
                  <a:srgbClr val="6600FF"/>
                </a:solidFill>
              </a:rPr>
              <a:t> </a:t>
            </a:r>
            <a:r>
              <a:rPr lang="el-GR" altLang="el-GR" sz="2800" b="1" dirty="0"/>
              <a:t>ελαιόλαδα </a:t>
            </a:r>
            <a:r>
              <a:rPr lang="el-GR" altLang="el-GR" sz="2800" dirty="0"/>
              <a:t>και </a:t>
            </a:r>
            <a:r>
              <a:rPr lang="el-GR" altLang="el-GR" sz="2800" b="1" dirty="0"/>
              <a:t>παρθένα ελαιόλαδα</a:t>
            </a:r>
            <a:r>
              <a:rPr lang="el-GR" altLang="el-GR" sz="2800" dirty="0"/>
              <a:t>)</a:t>
            </a:r>
            <a:r>
              <a:rPr lang="el-GR" altLang="el-GR" sz="2800" b="1" dirty="0"/>
              <a:t>: </a:t>
            </a:r>
            <a:br>
              <a:rPr lang="el-GR" altLang="el-GR" sz="2800" b="1" dirty="0"/>
            </a:br>
            <a:r>
              <a:rPr lang="el-GR" altLang="el-GR" dirty="0"/>
              <a:t>Έλαιο που αποτελείται από ανάμειξη εξευγενισμένου ελαιόλαδου και παρθένων ελαιόλαδων, εκτός από το ελαιόλαδο λαμπάντε, του οποίου η περιεκτικότητα σε ελεύθερα λιπαρά οξέα, εκφραζόμενη σε ελαϊκό οξύ, δεν είναι δυνατό να υπερβαίνει το </a:t>
            </a:r>
            <a:r>
              <a:rPr lang="el-GR" altLang="el-GR" b="1" dirty="0"/>
              <a:t>1 </a:t>
            </a:r>
            <a:r>
              <a:rPr lang="en-US" altLang="el-GR" b="1" dirty="0"/>
              <a:t>g</a:t>
            </a:r>
            <a:r>
              <a:rPr lang="el-GR" altLang="el-GR" b="1" dirty="0"/>
              <a:t> ανά 100 </a:t>
            </a:r>
            <a:r>
              <a:rPr lang="en-US" altLang="el-GR" b="1" dirty="0"/>
              <a:t>g</a:t>
            </a:r>
            <a:r>
              <a:rPr lang="el-GR" altLang="el-GR" b="1" dirty="0"/>
              <a:t> </a:t>
            </a:r>
            <a:r>
              <a:rPr lang="el-GR" altLang="el-GR" dirty="0"/>
              <a:t>και του οποίου τα άλλα ιδιαίτερα χαρακτηριστικά είναι σύμφωνα με τα προβλεπόμενα για την κατηγορία αυτή</a:t>
            </a:r>
            <a:r>
              <a:rPr lang="el-GR" altLang="el-GR" dirty="0" smtClean="0"/>
              <a:t>.</a:t>
            </a:r>
            <a:endParaRPr lang="el-GR" altLang="el-GR" dirty="0"/>
          </a:p>
        </p:txBody>
      </p:sp>
    </p:spTree>
    <p:extLst>
      <p:ext uri="{BB962C8B-B14F-4D97-AF65-F5344CB8AC3E}">
        <p14:creationId xmlns:p14="http://schemas.microsoft.com/office/powerpoint/2010/main" val="21753212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7/9</a:t>
            </a:r>
            <a:endParaRPr lang="el-GR" dirty="0"/>
          </a:p>
        </p:txBody>
      </p:sp>
      <p:sp>
        <p:nvSpPr>
          <p:cNvPr id="4" name="Θέση αριθμού διαφάνειας 5"/>
          <p:cNvSpPr>
            <a:spLocks noGrp="1"/>
          </p:cNvSpPr>
          <p:nvPr>
            <p:ph type="sldNum" sz="quarter" idx="12"/>
          </p:nvPr>
        </p:nvSpPr>
        <p:spPr/>
        <p:txBody>
          <a:bodyPr/>
          <a:lstStyle/>
          <a:p>
            <a:fld id="{5B1C2DA6-1B2E-4D4F-9875-E00289275CB2}" type="slidenum">
              <a:rPr lang="el-GR" altLang="el-GR"/>
              <a:pPr/>
              <a:t>59</a:t>
            </a:fld>
            <a:endParaRPr lang="el-GR" altLang="el-GR" dirty="0"/>
          </a:p>
        </p:txBody>
      </p:sp>
      <p:sp>
        <p:nvSpPr>
          <p:cNvPr id="2" name="Θέση περιεχομένου 1"/>
          <p:cNvSpPr>
            <a:spLocks noGrp="1"/>
          </p:cNvSpPr>
          <p:nvPr>
            <p:ph idx="1"/>
          </p:nvPr>
        </p:nvSpPr>
        <p:spPr/>
        <p:txBody>
          <a:bodyPr/>
          <a:lstStyle/>
          <a:p>
            <a:r>
              <a:rPr lang="el-GR" altLang="el-GR" b="1" dirty="0"/>
              <a:t>Ο ατέρμονας κοχλίας </a:t>
            </a:r>
            <a:r>
              <a:rPr lang="el-GR" altLang="el-GR" dirty="0"/>
              <a:t>έχει το μειονέκτημα, ότι συνθλίβει τον καρπό και υπάρχει απώλεια λαδιού στο πλυντήριο.</a:t>
            </a:r>
          </a:p>
          <a:p>
            <a:r>
              <a:rPr lang="el-GR" altLang="el-GR" b="1" dirty="0"/>
              <a:t>Τα φύλλα της ελιάς </a:t>
            </a:r>
            <a:r>
              <a:rPr lang="el-GR" altLang="el-GR" dirty="0"/>
              <a:t>πρέπει να απομακρύνονται, γιατί όταν συνθλιβούν μαζί με τον καρπό το ελαιόλαδο αποκτά πικρή γεύση και εμπλουτίζεται με μεγάλη ποσότητα</a:t>
            </a:r>
            <a:r>
              <a:rPr lang="el-GR" altLang="el-GR" b="1" dirty="0"/>
              <a:t> χλωροφύλλης</a:t>
            </a:r>
            <a:r>
              <a:rPr lang="el-GR" altLang="el-GR" dirty="0"/>
              <a:t>, η οποία παρουσία φωτός δρα σαν καταλύτης και βοηθά στη φωτοξείδωση του ελαιολάδου κατά τη μετέπειτα συντήρησή του.      </a:t>
            </a:r>
          </a:p>
          <a:p>
            <a:endParaRPr lang="el-GR" dirty="0"/>
          </a:p>
        </p:txBody>
      </p:sp>
    </p:spTree>
    <p:extLst>
      <p:ext uri="{BB962C8B-B14F-4D97-AF65-F5344CB8AC3E}">
        <p14:creationId xmlns:p14="http://schemas.microsoft.com/office/powerpoint/2010/main" val="483463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FAE970E1-30DE-4023-94CC-680565F7D054}" type="slidenum">
              <a:rPr lang="el-GR" altLang="el-GR"/>
              <a:pPr/>
              <a:t>60</a:t>
            </a:fld>
            <a:endParaRPr lang="el-GR" altLang="el-GR" dirty="0"/>
          </a:p>
        </p:txBody>
      </p:sp>
      <p:sp>
        <p:nvSpPr>
          <p:cNvPr id="2" name="Τίτλος 1"/>
          <p:cNvSpPr>
            <a:spLocks noGrp="1"/>
          </p:cNvSpPr>
          <p:nvPr>
            <p:ph type="title"/>
          </p:nvPr>
        </p:nvSpPr>
        <p:spPr/>
        <p:txBody>
          <a:bodyPr/>
          <a:lstStyle/>
          <a:p>
            <a:r>
              <a:rPr lang="el-GR" dirty="0"/>
              <a:t>Πλύσιμο</a:t>
            </a:r>
          </a:p>
        </p:txBody>
      </p:sp>
      <p:sp>
        <p:nvSpPr>
          <p:cNvPr id="3" name="Θέση περιεχομένου 2"/>
          <p:cNvSpPr>
            <a:spLocks noGrp="1"/>
          </p:cNvSpPr>
          <p:nvPr>
            <p:ph idx="1"/>
          </p:nvPr>
        </p:nvSpPr>
        <p:spPr/>
        <p:txBody>
          <a:bodyPr/>
          <a:lstStyle/>
          <a:p>
            <a:r>
              <a:rPr lang="el-GR" altLang="el-GR" dirty="0"/>
              <a:t>Το πλύσιμο των ελιών είναι απαραίτητο  γιατί </a:t>
            </a:r>
            <a:r>
              <a:rPr lang="el-GR" altLang="el-GR" b="1" dirty="0"/>
              <a:t>απομακρύνει τις ξένες ύλες</a:t>
            </a:r>
            <a:r>
              <a:rPr lang="el-GR" altLang="el-GR" dirty="0"/>
              <a:t> (σκόνη, χώμα κ.α.) και εμποδίζει το σχηματισμό αλκαλογαιωδών μειγμάτων κατά το διαχωρισμό.</a:t>
            </a:r>
          </a:p>
          <a:p>
            <a:r>
              <a:rPr lang="el-GR" altLang="el-GR" dirty="0"/>
              <a:t>Σε πειραματικό στάδιο έχουν χρησιμοποιηθεί και </a:t>
            </a:r>
            <a:r>
              <a:rPr lang="el-GR" altLang="el-GR" b="1" dirty="0"/>
              <a:t>απορρυπαντικά</a:t>
            </a:r>
            <a:r>
              <a:rPr lang="el-GR" altLang="el-GR" dirty="0"/>
              <a:t> σε νερό θερμοκρασίας 30 -40 </a:t>
            </a:r>
            <a:r>
              <a:rPr lang="el-GR" altLang="el-GR" baseline="30000" dirty="0"/>
              <a:t>ο</a:t>
            </a:r>
            <a:r>
              <a:rPr lang="en-US" altLang="el-GR" dirty="0"/>
              <a:t>C</a:t>
            </a:r>
            <a:r>
              <a:rPr lang="el-GR" altLang="el-GR" dirty="0"/>
              <a:t>, για το πλύσιμο των ελιών.</a:t>
            </a:r>
          </a:p>
          <a:p>
            <a:endParaRPr lang="el-GR" dirty="0"/>
          </a:p>
        </p:txBody>
      </p:sp>
    </p:spTree>
    <p:extLst>
      <p:ext uri="{BB962C8B-B14F-4D97-AF65-F5344CB8AC3E}">
        <p14:creationId xmlns:p14="http://schemas.microsoft.com/office/powerpoint/2010/main" val="3518991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endParaRPr lang="el-GR" dirty="0"/>
          </a:p>
        </p:txBody>
      </p:sp>
      <p:sp>
        <p:nvSpPr>
          <p:cNvPr id="5" name="Θέση αριθμού διαφάνειας 5"/>
          <p:cNvSpPr>
            <a:spLocks noGrp="1"/>
          </p:cNvSpPr>
          <p:nvPr>
            <p:ph type="sldNum" sz="quarter" idx="12"/>
          </p:nvPr>
        </p:nvSpPr>
        <p:spPr/>
        <p:txBody>
          <a:bodyPr/>
          <a:lstStyle/>
          <a:p>
            <a:fld id="{7908E4C6-3D65-4E15-B6A4-EE1C6828A514}" type="slidenum">
              <a:rPr lang="el-GR" altLang="el-GR"/>
              <a:pPr/>
              <a:t>61</a:t>
            </a:fld>
            <a:endParaRPr lang="el-GR" altLang="el-GR" dirty="0"/>
          </a:p>
        </p:txBody>
      </p:sp>
      <p:pic>
        <p:nvPicPr>
          <p:cNvPr id="152581" name="Picture 5" descr="Κυριτσάκης-σελ9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8424862" cy="4968875"/>
          </a:xfrm>
          <a:prstGeom prst="rect">
            <a:avLst/>
          </a:prstGeom>
          <a:noFill/>
          <a:extLst>
            <a:ext uri="{909E8E84-426E-40DD-AFC4-6F175D3DCCD1}">
              <a14:hiddenFill xmlns:a14="http://schemas.microsoft.com/office/drawing/2010/main">
                <a:solidFill>
                  <a:srgbClr val="FFFFFF"/>
                </a:solidFill>
              </a14:hiddenFill>
            </a:ext>
          </a:extLst>
        </p:spPr>
      </p:pic>
      <p:sp>
        <p:nvSpPr>
          <p:cNvPr id="3" name="Τίτλος 2"/>
          <p:cNvSpPr>
            <a:spLocks noGrp="1"/>
          </p:cNvSpPr>
          <p:nvPr>
            <p:ph type="title"/>
          </p:nvPr>
        </p:nvSpPr>
        <p:spPr/>
        <p:txBody>
          <a:bodyPr/>
          <a:lstStyle/>
          <a:p>
            <a:r>
              <a:rPr lang="el-GR" dirty="0"/>
              <a:t>Πλυντήριο ελαιουργικού συγκροτήματος</a:t>
            </a:r>
          </a:p>
        </p:txBody>
      </p:sp>
    </p:spTree>
    <p:extLst>
      <p:ext uri="{BB962C8B-B14F-4D97-AF65-F5344CB8AC3E}">
        <p14:creationId xmlns:p14="http://schemas.microsoft.com/office/powerpoint/2010/main" val="26830971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6260F2B8-1B9B-4846-A990-6303CD3CDE11}" type="slidenum">
              <a:rPr lang="el-GR" altLang="el-GR"/>
              <a:pPr/>
              <a:t>62</a:t>
            </a:fld>
            <a:endParaRPr lang="el-GR" altLang="el-GR" dirty="0"/>
          </a:p>
        </p:txBody>
      </p:sp>
      <p:sp>
        <p:nvSpPr>
          <p:cNvPr id="2" name="Τίτλος 1"/>
          <p:cNvSpPr>
            <a:spLocks noGrp="1"/>
          </p:cNvSpPr>
          <p:nvPr>
            <p:ph type="title"/>
          </p:nvPr>
        </p:nvSpPr>
        <p:spPr/>
        <p:txBody>
          <a:bodyPr/>
          <a:lstStyle/>
          <a:p>
            <a:r>
              <a:rPr lang="el-GR" dirty="0"/>
              <a:t>Σπάσιμο – άλεση ελιών</a:t>
            </a:r>
          </a:p>
        </p:txBody>
      </p:sp>
      <p:sp>
        <p:nvSpPr>
          <p:cNvPr id="3" name="Θέση περιεχομένου 2"/>
          <p:cNvSpPr>
            <a:spLocks noGrp="1"/>
          </p:cNvSpPr>
          <p:nvPr>
            <p:ph idx="1"/>
          </p:nvPr>
        </p:nvSpPr>
        <p:spPr/>
        <p:txBody>
          <a:bodyPr/>
          <a:lstStyle/>
          <a:p>
            <a:r>
              <a:rPr lang="el-GR" altLang="el-GR" dirty="0"/>
              <a:t>Μετά το πλύσιμο οι ελιές μεταφέρονται με τη βοήθεια μεταφορικού κοχλία στο </a:t>
            </a:r>
            <a:r>
              <a:rPr lang="el-GR" altLang="el-GR" b="1" dirty="0"/>
              <a:t>σπαστήρα ή τον ελαιόμυλο</a:t>
            </a:r>
            <a:r>
              <a:rPr lang="el-GR" altLang="el-GR" dirty="0"/>
              <a:t>.</a:t>
            </a:r>
          </a:p>
          <a:p>
            <a:r>
              <a:rPr lang="el-GR" altLang="el-GR" b="1" dirty="0"/>
              <a:t>Το σπάσιμο </a:t>
            </a:r>
            <a:r>
              <a:rPr lang="el-GR" altLang="el-GR" dirty="0"/>
              <a:t>στα κλασικού τύπου ελαιουργεία (πιεστήρια), γίνεται στους ελαιόμυλους.</a:t>
            </a:r>
          </a:p>
          <a:p>
            <a:r>
              <a:rPr lang="el-GR" altLang="el-GR" b="1" dirty="0"/>
              <a:t>Ο ελαιόμυλος </a:t>
            </a:r>
            <a:r>
              <a:rPr lang="el-GR" altLang="el-GR" dirty="0"/>
              <a:t>αποτελείται από μία δύο ή και τρεις μεγάλες πέτρες κυλινδρικού ή κωνικού σχήματος, οι οποίες είναι από γρανίτη και περιστρέφεται γύρω από ένα ξύλινο ή μεταλλικό άξονα πάνω σε μια σταθερή βάση.    </a:t>
            </a:r>
          </a:p>
          <a:p>
            <a:endParaRPr lang="el-GR" dirty="0"/>
          </a:p>
        </p:txBody>
      </p:sp>
    </p:spTree>
    <p:extLst>
      <p:ext uri="{BB962C8B-B14F-4D97-AF65-F5344CB8AC3E}">
        <p14:creationId xmlns:p14="http://schemas.microsoft.com/office/powerpoint/2010/main" val="3029123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Κωνικού σχήματος ελαιόμυλος </a:t>
            </a:r>
            <a:r>
              <a:rPr lang="el-GR" dirty="0" smtClean="0"/>
              <a:t/>
            </a:r>
            <a:br>
              <a:rPr lang="el-GR" dirty="0" smtClean="0"/>
            </a:br>
            <a:r>
              <a:rPr lang="el-GR" dirty="0" smtClean="0"/>
              <a:t>παλαιού </a:t>
            </a:r>
            <a:r>
              <a:rPr lang="el-GR" dirty="0"/>
              <a:t>τύπου</a:t>
            </a:r>
          </a:p>
        </p:txBody>
      </p:sp>
      <p:sp>
        <p:nvSpPr>
          <p:cNvPr id="5" name="Θέση αριθμού διαφάνειας 5"/>
          <p:cNvSpPr>
            <a:spLocks noGrp="1"/>
          </p:cNvSpPr>
          <p:nvPr>
            <p:ph type="sldNum" sz="quarter" idx="12"/>
          </p:nvPr>
        </p:nvSpPr>
        <p:spPr/>
        <p:txBody>
          <a:bodyPr/>
          <a:lstStyle/>
          <a:p>
            <a:fld id="{88D796FA-0045-4243-9639-2949094590CC}" type="slidenum">
              <a:rPr lang="el-GR" altLang="el-GR"/>
              <a:pPr/>
              <a:t>63</a:t>
            </a:fld>
            <a:endParaRPr lang="el-GR" altLang="el-GR" dirty="0"/>
          </a:p>
        </p:txBody>
      </p:sp>
      <p:pic>
        <p:nvPicPr>
          <p:cNvPr id="154629" name="Picture 5" descr="Κυριτσάκης-σελ9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19" y="1431949"/>
            <a:ext cx="8135937" cy="48053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384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64CF03AC-25B6-41FD-8FE3-EED3FF04E120}" type="slidenum">
              <a:rPr lang="el-GR" altLang="el-GR"/>
              <a:pPr/>
              <a:t>64</a:t>
            </a:fld>
            <a:endParaRPr lang="el-GR" altLang="el-GR" dirty="0"/>
          </a:p>
        </p:txBody>
      </p:sp>
      <p:pic>
        <p:nvPicPr>
          <p:cNvPr id="155653" name="Picture 5" descr="Κυριτσακης-σελ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9008"/>
            <a:ext cx="7964487" cy="5040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Τίτλος 2"/>
          <p:cNvSpPr>
            <a:spLocks noGrp="1"/>
          </p:cNvSpPr>
          <p:nvPr>
            <p:ph type="title"/>
          </p:nvPr>
        </p:nvSpPr>
        <p:spPr/>
        <p:txBody>
          <a:bodyPr/>
          <a:lstStyle/>
          <a:p>
            <a:r>
              <a:rPr lang="el-GR" dirty="0"/>
              <a:t>Κυλινδρικού σχήματος </a:t>
            </a:r>
            <a:r>
              <a:rPr lang="el-GR" dirty="0" smtClean="0"/>
              <a:t>ελαιόμυλος </a:t>
            </a:r>
            <a:r>
              <a:rPr lang="el-GR" sz="3000" b="0" dirty="0" smtClean="0"/>
              <a:t>1/2</a:t>
            </a:r>
            <a:endParaRPr lang="el-GR" sz="3000" b="0" dirty="0"/>
          </a:p>
        </p:txBody>
      </p:sp>
    </p:spTree>
    <p:extLst>
      <p:ext uri="{BB962C8B-B14F-4D97-AF65-F5344CB8AC3E}">
        <p14:creationId xmlns:p14="http://schemas.microsoft.com/office/powerpoint/2010/main" val="10740721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Κυλινδρικού σχήματος ελαιόμυλος </a:t>
            </a:r>
            <a:r>
              <a:rPr lang="el-GR"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99320EB8-E32D-4072-B20A-AF59CE240935}" type="slidenum">
              <a:rPr lang="el-GR" altLang="el-GR"/>
              <a:pPr/>
              <a:t>65</a:t>
            </a:fld>
            <a:endParaRPr lang="el-GR" altLang="el-GR" dirty="0"/>
          </a:p>
        </p:txBody>
      </p:sp>
      <p:sp>
        <p:nvSpPr>
          <p:cNvPr id="3" name="Θέση περιεχομένου 2"/>
          <p:cNvSpPr>
            <a:spLocks noGrp="1"/>
          </p:cNvSpPr>
          <p:nvPr>
            <p:ph idx="1"/>
          </p:nvPr>
        </p:nvSpPr>
        <p:spPr/>
        <p:txBody>
          <a:bodyPr/>
          <a:lstStyle/>
          <a:p>
            <a:r>
              <a:rPr lang="el-GR" altLang="el-GR" dirty="0"/>
              <a:t>Το όλο σύστημα διαθέτει ένα </a:t>
            </a:r>
            <a:r>
              <a:rPr lang="el-GR" altLang="el-GR" b="1" dirty="0"/>
              <a:t>μεταλλικό περίβλημα </a:t>
            </a:r>
            <a:r>
              <a:rPr lang="el-GR" altLang="el-GR" dirty="0"/>
              <a:t>για τη συγκράτηση των ελιών και της ελαιοζύμης, ενώ με </a:t>
            </a:r>
            <a:r>
              <a:rPr lang="el-GR" altLang="el-GR" b="1" dirty="0"/>
              <a:t>ειδικό μεταλλικό ή ξύλινο εξάρτημα, κατευθύνον</a:t>
            </a:r>
            <a:r>
              <a:rPr lang="el-GR" altLang="el-GR" dirty="0"/>
              <a:t>ται οι ελιές κάτω από τις περιστρεφόμενες πέτρες.</a:t>
            </a:r>
          </a:p>
          <a:p>
            <a:r>
              <a:rPr lang="el-GR" altLang="el-GR" dirty="0"/>
              <a:t>Η περιστροφή των ελαιόλιθων γίνεται με πολύ αργό ρυθμό και επιτυγχάνεται </a:t>
            </a:r>
            <a:r>
              <a:rPr lang="el-GR" altLang="el-GR" b="1" dirty="0"/>
              <a:t>ταυτόχρονα σπάσιμο των ελιών </a:t>
            </a:r>
            <a:r>
              <a:rPr lang="el-GR" altLang="el-GR" dirty="0"/>
              <a:t>και </a:t>
            </a:r>
            <a:r>
              <a:rPr lang="el-GR" altLang="el-GR" b="1" dirty="0"/>
              <a:t>μερική μάλαξη της ελαιοζύμης</a:t>
            </a:r>
            <a:r>
              <a:rPr lang="el-GR" altLang="el-GR" b="1" dirty="0" smtClean="0"/>
              <a:t>.</a:t>
            </a:r>
            <a:endParaRPr lang="el-GR" dirty="0"/>
          </a:p>
        </p:txBody>
      </p:sp>
    </p:spTree>
    <p:extLst>
      <p:ext uri="{BB962C8B-B14F-4D97-AF65-F5344CB8AC3E}">
        <p14:creationId xmlns:p14="http://schemas.microsoft.com/office/powerpoint/2010/main" val="20260399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8/9</a:t>
            </a:r>
            <a:endParaRPr lang="el-GR" dirty="0"/>
          </a:p>
        </p:txBody>
      </p:sp>
      <p:sp>
        <p:nvSpPr>
          <p:cNvPr id="4" name="Θέση αριθμού διαφάνειας 5"/>
          <p:cNvSpPr>
            <a:spLocks noGrp="1"/>
          </p:cNvSpPr>
          <p:nvPr>
            <p:ph type="sldNum" sz="quarter" idx="12"/>
          </p:nvPr>
        </p:nvSpPr>
        <p:spPr/>
        <p:txBody>
          <a:bodyPr/>
          <a:lstStyle/>
          <a:p>
            <a:fld id="{EC2C41CA-87D4-47E3-9141-368A909035C6}" type="slidenum">
              <a:rPr lang="el-GR" altLang="el-GR"/>
              <a:pPr/>
              <a:t>66</a:t>
            </a:fld>
            <a:endParaRPr lang="el-GR" altLang="el-GR" dirty="0"/>
          </a:p>
        </p:txBody>
      </p:sp>
      <p:sp>
        <p:nvSpPr>
          <p:cNvPr id="2" name="Θέση περιεχομένου 1"/>
          <p:cNvSpPr>
            <a:spLocks noGrp="1"/>
          </p:cNvSpPr>
          <p:nvPr>
            <p:ph idx="1"/>
          </p:nvPr>
        </p:nvSpPr>
        <p:spPr/>
        <p:txBody>
          <a:bodyPr/>
          <a:lstStyle/>
          <a:p>
            <a:r>
              <a:rPr lang="el-GR" altLang="el-GR" b="1" dirty="0"/>
              <a:t>Στα σύγχρονα ελαιουργικά συγκροτήματα </a:t>
            </a:r>
            <a:r>
              <a:rPr lang="el-GR" altLang="el-GR" dirty="0"/>
              <a:t>(φυγοκεντρικά ή μικτά) χρησιμοποιούνται οι </a:t>
            </a:r>
            <a:r>
              <a:rPr lang="el-GR" altLang="el-GR" b="1" dirty="0"/>
              <a:t>μεταλλικοί σπαστήρες </a:t>
            </a:r>
            <a:r>
              <a:rPr lang="el-GR" altLang="el-GR" dirty="0"/>
              <a:t>που είναι συνήθως σφυρόμυλοι ή σπαστήρες με αντίθετα περιστρεφόμενους δίσκους.</a:t>
            </a:r>
          </a:p>
          <a:p>
            <a:r>
              <a:rPr lang="el-GR" altLang="el-GR" b="1" dirty="0"/>
              <a:t>Οι σπαστήρες αυτοί </a:t>
            </a:r>
            <a:r>
              <a:rPr lang="el-GR" altLang="el-GR" dirty="0"/>
              <a:t>είναι μικρών διαστάσεων και λειτουργούν με μεγάλο αριθμό στροφών και εκτοπίζουν τους ελαιόμυλους, εξαιτίας:</a:t>
            </a:r>
          </a:p>
          <a:p>
            <a:pPr lvl="1"/>
            <a:r>
              <a:rPr lang="el-GR" altLang="el-GR" dirty="0"/>
              <a:t>του μεγάλου όγκου τους,</a:t>
            </a:r>
          </a:p>
          <a:p>
            <a:pPr lvl="1"/>
            <a:r>
              <a:rPr lang="el-GR" altLang="el-GR" dirty="0"/>
              <a:t>της μικρής </a:t>
            </a:r>
            <a:r>
              <a:rPr lang="el-GR" altLang="el-GR" dirty="0" smtClean="0"/>
              <a:t>απόδοσης,</a:t>
            </a:r>
            <a:endParaRPr lang="el-GR" altLang="el-GR" dirty="0"/>
          </a:p>
          <a:p>
            <a:pPr lvl="1"/>
            <a:r>
              <a:rPr lang="el-GR" altLang="el-GR" dirty="0"/>
              <a:t>και του μεγάλου </a:t>
            </a:r>
            <a:r>
              <a:rPr lang="el-GR" altLang="el-GR" dirty="0" smtClean="0"/>
              <a:t>κόστους.</a:t>
            </a:r>
            <a:endParaRPr lang="el-GR" dirty="0"/>
          </a:p>
        </p:txBody>
      </p:sp>
    </p:spTree>
    <p:extLst>
      <p:ext uri="{BB962C8B-B14F-4D97-AF65-F5344CB8AC3E}">
        <p14:creationId xmlns:p14="http://schemas.microsoft.com/office/powerpoint/2010/main" val="39142921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solidFill>
                  <a:prstClr val="white"/>
                </a:solidFill>
              </a:rPr>
              <a:t>Εξαγωγή ελαιολάδου από </a:t>
            </a:r>
            <a:br>
              <a:rPr lang="el-GR" dirty="0">
                <a:solidFill>
                  <a:prstClr val="white"/>
                </a:solidFill>
              </a:rPr>
            </a:br>
            <a:r>
              <a:rPr lang="el-GR" dirty="0">
                <a:solidFill>
                  <a:prstClr val="white"/>
                </a:solidFill>
              </a:rPr>
              <a:t>τον ελαιόκαρπο </a:t>
            </a:r>
            <a:r>
              <a:rPr lang="el-GR" sz="3000" b="0" dirty="0" smtClean="0">
                <a:solidFill>
                  <a:prstClr val="white"/>
                </a:solidFill>
              </a:rPr>
              <a:t>9/9</a:t>
            </a:r>
            <a:endParaRPr lang="el-GR" dirty="0"/>
          </a:p>
        </p:txBody>
      </p:sp>
      <p:sp>
        <p:nvSpPr>
          <p:cNvPr id="4" name="Θέση αριθμού διαφάνειας 5"/>
          <p:cNvSpPr>
            <a:spLocks noGrp="1"/>
          </p:cNvSpPr>
          <p:nvPr>
            <p:ph type="sldNum" sz="quarter" idx="12"/>
          </p:nvPr>
        </p:nvSpPr>
        <p:spPr/>
        <p:txBody>
          <a:bodyPr/>
          <a:lstStyle/>
          <a:p>
            <a:fld id="{C5377910-3C66-4CAF-A4DF-D2AC01E601ED}" type="slidenum">
              <a:rPr lang="el-GR" altLang="el-GR"/>
              <a:pPr/>
              <a:t>67</a:t>
            </a:fld>
            <a:endParaRPr lang="el-GR" altLang="el-GR" dirty="0"/>
          </a:p>
        </p:txBody>
      </p:sp>
      <p:sp>
        <p:nvSpPr>
          <p:cNvPr id="2" name="Θέση περιεχομένου 1"/>
          <p:cNvSpPr>
            <a:spLocks noGrp="1"/>
          </p:cNvSpPr>
          <p:nvPr>
            <p:ph idx="1"/>
          </p:nvPr>
        </p:nvSpPr>
        <p:spPr/>
        <p:txBody>
          <a:bodyPr>
            <a:normAutofit/>
          </a:bodyPr>
          <a:lstStyle/>
          <a:p>
            <a:r>
              <a:rPr lang="el-GR" altLang="el-GR" dirty="0"/>
              <a:t>Το σημαντικότερο μειονέκτημα των μεταλλικών σπαστήρων είναι, ότι εμπλουτίζουν το ελαιόλαδο με </a:t>
            </a:r>
            <a:r>
              <a:rPr lang="el-GR" altLang="el-GR" b="1" dirty="0"/>
              <a:t>ίχνη </a:t>
            </a:r>
            <a:r>
              <a:rPr lang="el-GR" altLang="el-GR" b="1" dirty="0" smtClean="0"/>
              <a:t>μετάλλων</a:t>
            </a:r>
            <a:r>
              <a:rPr lang="el-GR" altLang="el-GR" dirty="0" smtClean="0"/>
              <a:t>.</a:t>
            </a:r>
          </a:p>
          <a:p>
            <a:pPr marL="0" indent="0">
              <a:buNone/>
            </a:pPr>
            <a:r>
              <a:rPr lang="el-GR" altLang="el-GR" b="1" dirty="0" smtClean="0"/>
              <a:t>Μάλαξη</a:t>
            </a:r>
            <a:endParaRPr lang="el-GR" altLang="el-GR" b="1" dirty="0"/>
          </a:p>
          <a:p>
            <a:r>
              <a:rPr lang="el-GR" altLang="el-GR" dirty="0"/>
              <a:t>Η διεργασία της μάλαξης γίνεται σε  </a:t>
            </a:r>
            <a:r>
              <a:rPr lang="el-GR" altLang="el-GR" b="1" dirty="0"/>
              <a:t>ειδικούς μαλακτήρες</a:t>
            </a:r>
            <a:r>
              <a:rPr lang="el-GR" altLang="el-GR" dirty="0"/>
              <a:t>, οι οποίοι  αποτελούνται από μια λεκάνη διαφορετικού σχήματος και χωρητικότητας, ανάλογα με τον τύπο του ελαιουργείου.</a:t>
            </a:r>
          </a:p>
          <a:p>
            <a:r>
              <a:rPr lang="el-GR" altLang="el-GR" b="1" dirty="0"/>
              <a:t>Τα τοιχώματα των μαλακτήρων </a:t>
            </a:r>
            <a:r>
              <a:rPr lang="el-GR" altLang="el-GR" dirty="0"/>
              <a:t>είναι διπλά για να κυκλοφορεί ζεστό νερό, ώστε να θερμαίνεται η ελαιοζύμη</a:t>
            </a:r>
            <a:r>
              <a:rPr lang="el-GR" altLang="el-GR" dirty="0" smtClean="0"/>
              <a:t>.</a:t>
            </a:r>
            <a:endParaRPr lang="el-GR" dirty="0"/>
          </a:p>
        </p:txBody>
      </p:sp>
    </p:spTree>
    <p:extLst>
      <p:ext uri="{BB962C8B-B14F-4D97-AF65-F5344CB8AC3E}">
        <p14:creationId xmlns:p14="http://schemas.microsoft.com/office/powerpoint/2010/main" val="35732653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dirty="0"/>
              <a:t>Οριζόντιος μαλακτήρας </a:t>
            </a:r>
            <a:r>
              <a:rPr lang="el-GR" dirty="0" smtClean="0"/>
              <a:t/>
            </a:r>
            <a:br>
              <a:rPr lang="el-GR" dirty="0" smtClean="0"/>
            </a:br>
            <a:r>
              <a:rPr lang="el-GR" dirty="0" smtClean="0"/>
              <a:t>φυγοκεντρικού </a:t>
            </a:r>
            <a:r>
              <a:rPr lang="el-GR" dirty="0"/>
              <a:t>τύπου</a:t>
            </a:r>
          </a:p>
        </p:txBody>
      </p:sp>
      <p:sp>
        <p:nvSpPr>
          <p:cNvPr id="5" name="Θέση αριθμού διαφάνειας 5"/>
          <p:cNvSpPr>
            <a:spLocks noGrp="1"/>
          </p:cNvSpPr>
          <p:nvPr>
            <p:ph type="sldNum" sz="quarter" idx="12"/>
          </p:nvPr>
        </p:nvSpPr>
        <p:spPr/>
        <p:txBody>
          <a:bodyPr/>
          <a:lstStyle/>
          <a:p>
            <a:fld id="{6E240251-D3A0-40F6-B009-76A58E4B486C}" type="slidenum">
              <a:rPr lang="el-GR" altLang="el-GR"/>
              <a:pPr/>
              <a:t>68</a:t>
            </a:fld>
            <a:endParaRPr lang="el-GR" altLang="el-GR" dirty="0"/>
          </a:p>
        </p:txBody>
      </p:sp>
      <p:pic>
        <p:nvPicPr>
          <p:cNvPr id="159749" name="Picture 5" descr="Κυριτσάκης-σελ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3470"/>
            <a:ext cx="8353425" cy="4895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3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Παρθένα ελαιόλαδα </a:t>
            </a:r>
            <a:r>
              <a:rPr lang="el-GR" sz="3000" b="0" dirty="0" smtClean="0">
                <a:solidFill>
                  <a:prstClr val="white"/>
                </a:solidFill>
              </a:rPr>
              <a:t>4/4</a:t>
            </a:r>
            <a:endParaRPr lang="el-GR" dirty="0"/>
          </a:p>
        </p:txBody>
      </p:sp>
      <p:sp>
        <p:nvSpPr>
          <p:cNvPr id="4" name="Θέση αριθμού διαφάνειας 5"/>
          <p:cNvSpPr>
            <a:spLocks noGrp="1"/>
          </p:cNvSpPr>
          <p:nvPr>
            <p:ph type="sldNum" sz="quarter" idx="12"/>
          </p:nvPr>
        </p:nvSpPr>
        <p:spPr/>
        <p:txBody>
          <a:bodyPr/>
          <a:lstStyle/>
          <a:p>
            <a:fld id="{7213EB20-3284-40B9-A562-16CD12D9FF1C}" type="slidenum">
              <a:rPr lang="el-GR" altLang="el-GR"/>
              <a:pPr/>
              <a:t>6</a:t>
            </a:fld>
            <a:endParaRPr lang="el-GR" altLang="el-GR" dirty="0"/>
          </a:p>
        </p:txBody>
      </p:sp>
      <p:sp>
        <p:nvSpPr>
          <p:cNvPr id="3" name="Θέση περιεχομένου 2"/>
          <p:cNvSpPr>
            <a:spLocks noGrp="1"/>
          </p:cNvSpPr>
          <p:nvPr>
            <p:ph idx="1"/>
          </p:nvPr>
        </p:nvSpPr>
        <p:spPr/>
        <p:txBody>
          <a:bodyPr/>
          <a:lstStyle/>
          <a:p>
            <a:r>
              <a:rPr lang="el-GR" altLang="el-GR" b="1" dirty="0"/>
              <a:t>Ελαιόλαδο λαμπάντε (</a:t>
            </a:r>
            <a:r>
              <a:rPr lang="en-US" altLang="el-GR" b="1" dirty="0"/>
              <a:t>Lampante)</a:t>
            </a:r>
            <a:r>
              <a:rPr lang="el-GR" altLang="el-GR" b="1" dirty="0"/>
              <a:t>: </a:t>
            </a:r>
            <a:r>
              <a:rPr lang="el-GR" altLang="el-GR" dirty="0"/>
              <a:t>Παρθένο ελαιόλαδο με περιεκτικότητα σε ελεύθερα λιπαρά οξέα, εκφραζόμενη σε ελαϊκό οξύ, που υπερβαίνει τα </a:t>
            </a:r>
            <a:r>
              <a:rPr lang="el-GR" altLang="el-GR" b="1" dirty="0"/>
              <a:t>2 </a:t>
            </a:r>
            <a:r>
              <a:rPr lang="en-US" altLang="el-GR" b="1" dirty="0"/>
              <a:t>g</a:t>
            </a:r>
            <a:r>
              <a:rPr lang="el-GR" altLang="el-GR" b="1" dirty="0"/>
              <a:t> ανά 100 </a:t>
            </a:r>
            <a:r>
              <a:rPr lang="en-US" altLang="el-GR" b="1" dirty="0"/>
              <a:t>g</a:t>
            </a:r>
            <a:r>
              <a:rPr lang="el-GR" altLang="el-GR" b="1" dirty="0"/>
              <a:t> </a:t>
            </a:r>
            <a:r>
              <a:rPr lang="el-GR" altLang="el-GR" dirty="0"/>
              <a:t>και του οποίου τα άλλα ιδιαίτερα χαρακτηριστικά είναι σύμφωνα με τα προβλεπόμενα για την κατηγορία αυτή.</a:t>
            </a:r>
          </a:p>
          <a:p>
            <a:r>
              <a:rPr lang="el-GR" altLang="el-GR" b="1" dirty="0"/>
              <a:t>Εξευγενισμένο ελαιόλαδο: </a:t>
            </a:r>
            <a:r>
              <a:rPr lang="el-GR" altLang="el-GR" dirty="0"/>
              <a:t>Ελαιόλαδο λαμβανόμενο από τον εξευγενισμό παρθένων ελαιολάδων, των οποίων η περιεκτικότητα σε ελεύθερα λιπαρά οξέα, εκφραζόμενη σε ελαϊκό οξύ, δεν είναι δυνατό να υπερβαίνει τα </a:t>
            </a:r>
            <a:r>
              <a:rPr lang="el-GR" altLang="el-GR" b="1" dirty="0"/>
              <a:t>0,3 </a:t>
            </a:r>
            <a:r>
              <a:rPr lang="en-US" altLang="el-GR" b="1" dirty="0"/>
              <a:t>g</a:t>
            </a:r>
            <a:r>
              <a:rPr lang="el-GR" altLang="el-GR" b="1" dirty="0"/>
              <a:t> ανά 100 </a:t>
            </a:r>
            <a:r>
              <a:rPr lang="en-US" altLang="el-GR" b="1" dirty="0"/>
              <a:t>g</a:t>
            </a:r>
            <a:r>
              <a:rPr lang="el-GR" altLang="el-GR" b="1" dirty="0"/>
              <a:t> </a:t>
            </a:r>
            <a:r>
              <a:rPr lang="el-GR" altLang="el-GR" dirty="0"/>
              <a:t>και των οποίων τα άλλα ιδιαίτερα χαρακτηριστικά είναι σύμφωνα με τα προβλεπόμενα για την κατηγορία αυτή</a:t>
            </a:r>
            <a:r>
              <a:rPr lang="el-GR" altLang="el-GR" dirty="0" smtClean="0"/>
              <a:t>.</a:t>
            </a:r>
            <a:endParaRPr lang="el-GR" dirty="0"/>
          </a:p>
        </p:txBody>
      </p:sp>
    </p:spTree>
    <p:extLst>
      <p:ext uri="{BB962C8B-B14F-4D97-AF65-F5344CB8AC3E}">
        <p14:creationId xmlns:p14="http://schemas.microsoft.com/office/powerpoint/2010/main" val="23827072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750A38A3-5DA9-412E-B461-F8D25B73808C}" type="slidenum">
              <a:rPr lang="el-GR" altLang="el-GR"/>
              <a:pPr/>
              <a:t>69</a:t>
            </a:fld>
            <a:endParaRPr lang="el-GR" altLang="el-GR" dirty="0"/>
          </a:p>
        </p:txBody>
      </p:sp>
      <p:pic>
        <p:nvPicPr>
          <p:cNvPr id="160773" name="Picture 5" descr="Κυριτσάκης-σελ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561"/>
            <a:ext cx="8569325" cy="5184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Τίτλος 3"/>
          <p:cNvSpPr>
            <a:spLocks noGrp="1"/>
          </p:cNvSpPr>
          <p:nvPr>
            <p:ph type="title"/>
          </p:nvPr>
        </p:nvSpPr>
        <p:spPr/>
        <p:txBody>
          <a:bodyPr/>
          <a:lstStyle/>
          <a:p>
            <a:r>
              <a:rPr lang="el-GR" dirty="0"/>
              <a:t>Κάθετοι μαλακτήρες </a:t>
            </a:r>
            <a:r>
              <a:rPr lang="el-GR" dirty="0" smtClean="0"/>
              <a:t/>
            </a:r>
            <a:br>
              <a:rPr lang="el-GR" dirty="0" smtClean="0"/>
            </a:br>
            <a:r>
              <a:rPr lang="el-GR" dirty="0" smtClean="0"/>
              <a:t>φυγοκεντρικού </a:t>
            </a:r>
            <a:r>
              <a:rPr lang="el-GR" dirty="0"/>
              <a:t>τύπου</a:t>
            </a:r>
          </a:p>
        </p:txBody>
      </p:sp>
    </p:spTree>
    <p:extLst>
      <p:ext uri="{BB962C8B-B14F-4D97-AF65-F5344CB8AC3E}">
        <p14:creationId xmlns:p14="http://schemas.microsoft.com/office/powerpoint/2010/main" val="7073565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Μάλαξη </a:t>
            </a:r>
            <a:r>
              <a:rPr lang="el-GR" sz="3000" b="0" dirty="0" smtClean="0"/>
              <a:t>1/5</a:t>
            </a:r>
            <a:endParaRPr lang="el-GR" sz="3000" b="0" dirty="0"/>
          </a:p>
        </p:txBody>
      </p:sp>
      <p:sp>
        <p:nvSpPr>
          <p:cNvPr id="4" name="Θέση αριθμού διαφάνειας 5"/>
          <p:cNvSpPr>
            <a:spLocks noGrp="1"/>
          </p:cNvSpPr>
          <p:nvPr>
            <p:ph type="sldNum" sz="quarter" idx="12"/>
          </p:nvPr>
        </p:nvSpPr>
        <p:spPr/>
        <p:txBody>
          <a:bodyPr/>
          <a:lstStyle/>
          <a:p>
            <a:fld id="{C4199056-B6E0-4B63-81D9-73F1453A9A8B}" type="slidenum">
              <a:rPr lang="el-GR" altLang="el-GR"/>
              <a:pPr/>
              <a:t>70</a:t>
            </a:fld>
            <a:endParaRPr lang="el-GR" altLang="el-GR" dirty="0"/>
          </a:p>
        </p:txBody>
      </p:sp>
      <p:sp>
        <p:nvSpPr>
          <p:cNvPr id="3" name="Θέση περιεχομένου 2"/>
          <p:cNvSpPr>
            <a:spLocks noGrp="1"/>
          </p:cNvSpPr>
          <p:nvPr>
            <p:ph idx="1"/>
          </p:nvPr>
        </p:nvSpPr>
        <p:spPr/>
        <p:txBody>
          <a:bodyPr/>
          <a:lstStyle/>
          <a:p>
            <a:r>
              <a:rPr lang="el-GR" altLang="el-GR" b="1" dirty="0"/>
              <a:t>Η ανάμιξη της ελαιοζύμης </a:t>
            </a:r>
            <a:r>
              <a:rPr lang="el-GR" altLang="el-GR" dirty="0"/>
              <a:t>επιτυγχάνεται με περιστρεφόμενο έλικα, ο οποίος έχει μικρό αριθμό πτερύγων και κινείται με πολύ αργό ρυθμό.</a:t>
            </a:r>
          </a:p>
          <a:p>
            <a:r>
              <a:rPr lang="el-GR" altLang="el-GR" dirty="0"/>
              <a:t>Ένας καλός μαλακτήρας θα πρέπει να διαθέτει </a:t>
            </a:r>
            <a:r>
              <a:rPr lang="el-GR" altLang="el-GR" b="1" dirty="0"/>
              <a:t>μηχανισμό ρύθμισης της ταχύτητας περιστροφής του έλικα</a:t>
            </a:r>
            <a:r>
              <a:rPr lang="el-GR" altLang="el-GR" dirty="0"/>
              <a:t>, ώστε ανάλογα με τη φύση της ελαιοζύμης να ρυθμίζονται και οι στροφές του. </a:t>
            </a:r>
          </a:p>
          <a:p>
            <a:r>
              <a:rPr lang="el-GR" altLang="el-GR" dirty="0"/>
              <a:t>Σε μια κανονική ελαιοζύμη </a:t>
            </a:r>
            <a:r>
              <a:rPr lang="el-GR" altLang="el-GR" b="1" dirty="0"/>
              <a:t>η ταχύτητα κίνησης των πτερυγίων του μαλακτήρα</a:t>
            </a:r>
            <a:r>
              <a:rPr lang="el-GR" altLang="el-GR" dirty="0"/>
              <a:t> θα πρέπει να είναι 18 – 20 στροφές/</a:t>
            </a:r>
            <a:r>
              <a:rPr lang="en-US" altLang="el-GR" dirty="0"/>
              <a:t>min</a:t>
            </a:r>
            <a:r>
              <a:rPr lang="en-US" altLang="el-GR" dirty="0" smtClean="0"/>
              <a:t>.</a:t>
            </a:r>
            <a:endParaRPr lang="el-GR" dirty="0"/>
          </a:p>
        </p:txBody>
      </p:sp>
    </p:spTree>
    <p:extLst>
      <p:ext uri="{BB962C8B-B14F-4D97-AF65-F5344CB8AC3E}">
        <p14:creationId xmlns:p14="http://schemas.microsoft.com/office/powerpoint/2010/main" val="4350946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Μάλαξη </a:t>
            </a:r>
            <a:r>
              <a:rPr lang="el-GR" sz="3000" b="0" dirty="0" smtClean="0">
                <a:solidFill>
                  <a:prstClr val="white"/>
                </a:solidFill>
              </a:rPr>
              <a:t>2/5</a:t>
            </a:r>
            <a:endParaRPr lang="el-GR" dirty="0"/>
          </a:p>
        </p:txBody>
      </p:sp>
      <p:sp>
        <p:nvSpPr>
          <p:cNvPr id="4" name="Θέση αριθμού διαφάνειας 5"/>
          <p:cNvSpPr>
            <a:spLocks noGrp="1"/>
          </p:cNvSpPr>
          <p:nvPr>
            <p:ph type="sldNum" sz="quarter" idx="12"/>
          </p:nvPr>
        </p:nvSpPr>
        <p:spPr/>
        <p:txBody>
          <a:bodyPr/>
          <a:lstStyle/>
          <a:p>
            <a:fld id="{0EC05068-1CD5-4A17-8223-6F775873E3E8}" type="slidenum">
              <a:rPr lang="el-GR" altLang="el-GR"/>
              <a:pPr/>
              <a:t>71</a:t>
            </a:fld>
            <a:endParaRPr lang="el-GR" altLang="el-GR" dirty="0"/>
          </a:p>
        </p:txBody>
      </p:sp>
      <p:sp>
        <p:nvSpPr>
          <p:cNvPr id="3" name="Θέση περιεχομένου 2"/>
          <p:cNvSpPr>
            <a:spLocks noGrp="1"/>
          </p:cNvSpPr>
          <p:nvPr>
            <p:ph idx="1"/>
          </p:nvPr>
        </p:nvSpPr>
        <p:spPr/>
        <p:txBody>
          <a:bodyPr/>
          <a:lstStyle/>
          <a:p>
            <a:r>
              <a:rPr lang="el-GR" altLang="el-GR" b="1" dirty="0"/>
              <a:t>Παράταση του χρόνου μάλαξης </a:t>
            </a:r>
            <a:r>
              <a:rPr lang="el-GR" altLang="el-GR" dirty="0"/>
              <a:t>συμβάλλει στη δημιουργία γαλακτωμάτων, τα οποία δυσκολεύουν το διαχωρισμό του λαδιού.</a:t>
            </a:r>
          </a:p>
          <a:p>
            <a:r>
              <a:rPr lang="el-GR" altLang="el-GR" dirty="0"/>
              <a:t>Για ελιές </a:t>
            </a:r>
            <a:r>
              <a:rPr lang="el-GR" altLang="el-GR" b="1" dirty="0"/>
              <a:t>βιομηχανικά ώριμες</a:t>
            </a:r>
            <a:r>
              <a:rPr lang="el-GR" altLang="el-GR" dirty="0"/>
              <a:t>, ένας χρόνος μάλαξης 20 – 30 </a:t>
            </a:r>
            <a:r>
              <a:rPr lang="en-US" altLang="el-GR" dirty="0"/>
              <a:t>min</a:t>
            </a:r>
            <a:r>
              <a:rPr lang="el-GR" altLang="el-GR" dirty="0"/>
              <a:t> θεωρείται ικανοποιητικός.</a:t>
            </a:r>
          </a:p>
          <a:p>
            <a:r>
              <a:rPr lang="el-GR" altLang="el-GR" dirty="0"/>
              <a:t>Κατά τη διάρκεια της μάλαξης θα πρέπει να αποφεύγεται η </a:t>
            </a:r>
            <a:r>
              <a:rPr lang="el-GR" altLang="el-GR" b="1" dirty="0"/>
              <a:t>επαφή της ελαιοζύμης με τον ατμοσφαιρικό αέρα</a:t>
            </a:r>
            <a:r>
              <a:rPr lang="el-GR" altLang="el-GR" dirty="0"/>
              <a:t>, γιατί έχουμε απώλειες στα αρωματικά συστατικά του ελαιολάδου</a:t>
            </a:r>
            <a:r>
              <a:rPr lang="el-GR" altLang="el-GR" dirty="0" smtClean="0"/>
              <a:t>.</a:t>
            </a:r>
            <a:endParaRPr lang="el-GR" altLang="el-GR" dirty="0"/>
          </a:p>
        </p:txBody>
      </p:sp>
    </p:spTree>
    <p:extLst>
      <p:ext uri="{BB962C8B-B14F-4D97-AF65-F5344CB8AC3E}">
        <p14:creationId xmlns:p14="http://schemas.microsoft.com/office/powerpoint/2010/main" val="32551564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Μάλαξη </a:t>
            </a:r>
            <a:r>
              <a:rPr lang="el-GR" sz="3000" b="0" dirty="0" smtClean="0">
                <a:solidFill>
                  <a:prstClr val="white"/>
                </a:solidFill>
              </a:rPr>
              <a:t>3/5</a:t>
            </a:r>
            <a:endParaRPr lang="el-GR" dirty="0"/>
          </a:p>
        </p:txBody>
      </p:sp>
      <p:sp>
        <p:nvSpPr>
          <p:cNvPr id="4" name="Θέση αριθμού διαφάνειας 5"/>
          <p:cNvSpPr>
            <a:spLocks noGrp="1"/>
          </p:cNvSpPr>
          <p:nvPr>
            <p:ph type="sldNum" sz="quarter" idx="12"/>
          </p:nvPr>
        </p:nvSpPr>
        <p:spPr/>
        <p:txBody>
          <a:bodyPr/>
          <a:lstStyle/>
          <a:p>
            <a:fld id="{D7387E9F-801A-4504-96DF-BC58ECC38BAB}" type="slidenum">
              <a:rPr lang="el-GR" altLang="el-GR"/>
              <a:pPr/>
              <a:t>72</a:t>
            </a:fld>
            <a:endParaRPr lang="el-GR" altLang="el-GR" dirty="0"/>
          </a:p>
        </p:txBody>
      </p:sp>
      <p:sp>
        <p:nvSpPr>
          <p:cNvPr id="3" name="Θέση περιεχομένου 2"/>
          <p:cNvSpPr>
            <a:spLocks noGrp="1"/>
          </p:cNvSpPr>
          <p:nvPr>
            <p:ph idx="1"/>
          </p:nvPr>
        </p:nvSpPr>
        <p:spPr/>
        <p:txBody>
          <a:bodyPr/>
          <a:lstStyle/>
          <a:p>
            <a:r>
              <a:rPr lang="el-GR" altLang="el-GR" b="1" dirty="0"/>
              <a:t>Οι μαλακτήρες κάθετης διάταξης </a:t>
            </a:r>
            <a:r>
              <a:rPr lang="el-GR" altLang="el-GR" dirty="0"/>
              <a:t>εξασφαλίζουν καλλίτερη προστασία της ελαιοζύμης από τον αέρα συγκριτικά με τους μαλακτήρες οριζόντιας διάταξης.</a:t>
            </a:r>
          </a:p>
          <a:p>
            <a:r>
              <a:rPr lang="el-GR" altLang="el-GR" b="1" dirty="0"/>
              <a:t>Η θέρμανση της ελαιοζύμης </a:t>
            </a:r>
            <a:r>
              <a:rPr lang="el-GR" altLang="el-GR" dirty="0"/>
              <a:t>είναι απαραίτητη κατά τη μάλαξη και διευκολύνει την έξοδο του ελαιολάδου από τα φυτικά κύτταρα.</a:t>
            </a:r>
          </a:p>
          <a:p>
            <a:endParaRPr lang="el-GR" dirty="0"/>
          </a:p>
        </p:txBody>
      </p:sp>
    </p:spTree>
    <p:extLst>
      <p:ext uri="{BB962C8B-B14F-4D97-AF65-F5344CB8AC3E}">
        <p14:creationId xmlns:p14="http://schemas.microsoft.com/office/powerpoint/2010/main" val="25381081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Μάλαξη </a:t>
            </a:r>
            <a:r>
              <a:rPr lang="el-GR" sz="3000" b="0" dirty="0" smtClean="0">
                <a:solidFill>
                  <a:prstClr val="white"/>
                </a:solidFill>
              </a:rPr>
              <a:t>4/5</a:t>
            </a:r>
            <a:endParaRPr lang="el-GR" dirty="0"/>
          </a:p>
        </p:txBody>
      </p:sp>
      <p:sp>
        <p:nvSpPr>
          <p:cNvPr id="4" name="Θέση αριθμού διαφάνειας 5"/>
          <p:cNvSpPr>
            <a:spLocks noGrp="1"/>
          </p:cNvSpPr>
          <p:nvPr>
            <p:ph type="sldNum" sz="quarter" idx="12"/>
          </p:nvPr>
        </p:nvSpPr>
        <p:spPr/>
        <p:txBody>
          <a:bodyPr/>
          <a:lstStyle/>
          <a:p>
            <a:fld id="{3D42CE9D-2ADC-4966-A5DB-DF66C021B090}" type="slidenum">
              <a:rPr lang="el-GR" altLang="el-GR"/>
              <a:pPr/>
              <a:t>73</a:t>
            </a:fld>
            <a:endParaRPr lang="el-GR" altLang="el-GR" dirty="0"/>
          </a:p>
        </p:txBody>
      </p:sp>
      <p:sp>
        <p:nvSpPr>
          <p:cNvPr id="3" name="Θέση περιεχομένου 2"/>
          <p:cNvSpPr>
            <a:spLocks noGrp="1"/>
          </p:cNvSpPr>
          <p:nvPr>
            <p:ph idx="1"/>
          </p:nvPr>
        </p:nvSpPr>
        <p:spPr/>
        <p:txBody>
          <a:bodyPr/>
          <a:lstStyle/>
          <a:p>
            <a:pPr>
              <a:lnSpc>
                <a:spcPct val="110000"/>
              </a:lnSpc>
            </a:pPr>
            <a:r>
              <a:rPr lang="el-GR" altLang="el-GR" b="1" dirty="0"/>
              <a:t>Η θερμοκρασία </a:t>
            </a:r>
            <a:r>
              <a:rPr lang="el-GR" altLang="el-GR" dirty="0"/>
              <a:t>δεν πρέπει να είναι &gt; των 25 </a:t>
            </a:r>
            <a:r>
              <a:rPr lang="el-GR" altLang="el-GR" baseline="30000" dirty="0"/>
              <a:t>ο</a:t>
            </a:r>
            <a:r>
              <a:rPr lang="en-US" altLang="el-GR" dirty="0"/>
              <a:t>C</a:t>
            </a:r>
            <a:r>
              <a:rPr lang="el-GR" altLang="el-GR" dirty="0"/>
              <a:t>, γιατί:</a:t>
            </a:r>
            <a:endParaRPr lang="en-US" altLang="el-GR" dirty="0"/>
          </a:p>
          <a:p>
            <a:pPr lvl="1">
              <a:lnSpc>
                <a:spcPct val="110000"/>
              </a:lnSpc>
            </a:pPr>
            <a:r>
              <a:rPr lang="el-GR" altLang="el-GR" dirty="0"/>
              <a:t>καταστρέφονται τα </a:t>
            </a:r>
            <a:r>
              <a:rPr lang="el-GR" altLang="el-GR" b="1" dirty="0"/>
              <a:t>αρωματικά συστατικά </a:t>
            </a:r>
            <a:r>
              <a:rPr lang="el-GR" altLang="el-GR" dirty="0"/>
              <a:t>του ελαιολάδου,</a:t>
            </a:r>
          </a:p>
          <a:p>
            <a:pPr lvl="1">
              <a:lnSpc>
                <a:spcPct val="110000"/>
              </a:lnSpc>
            </a:pPr>
            <a:r>
              <a:rPr lang="el-GR" altLang="el-GR" dirty="0"/>
              <a:t>μεταβάλλεται το </a:t>
            </a:r>
            <a:r>
              <a:rPr lang="el-GR" altLang="el-GR" b="1" dirty="0"/>
              <a:t>χρώμα </a:t>
            </a:r>
            <a:r>
              <a:rPr lang="el-GR" altLang="el-GR" dirty="0"/>
              <a:t>του ελαιολάδου (αποκτά κιτρινωπό τόνο),</a:t>
            </a:r>
          </a:p>
          <a:p>
            <a:pPr lvl="1">
              <a:lnSpc>
                <a:spcPct val="110000"/>
              </a:lnSpc>
            </a:pPr>
            <a:r>
              <a:rPr lang="el-GR" altLang="el-GR" dirty="0"/>
              <a:t>αυξάνεται η </a:t>
            </a:r>
            <a:r>
              <a:rPr lang="el-GR" altLang="el-GR" b="1" dirty="0"/>
              <a:t>οξύτητα</a:t>
            </a:r>
            <a:r>
              <a:rPr lang="el-GR" altLang="el-GR" dirty="0"/>
              <a:t> του λαδιού.</a:t>
            </a:r>
          </a:p>
          <a:p>
            <a:pPr>
              <a:lnSpc>
                <a:spcPct val="110000"/>
              </a:lnSpc>
            </a:pPr>
            <a:r>
              <a:rPr lang="el-GR" altLang="el-GR" dirty="0"/>
              <a:t>Για να μην αυξάνεται η θερμοκρασία, πρέπει ο μαλακτήρας να έχει </a:t>
            </a:r>
            <a:r>
              <a:rPr lang="el-GR" altLang="el-GR" b="1" dirty="0"/>
              <a:t>θερμοστάτη αυτόματης λειτουργίας</a:t>
            </a:r>
            <a:r>
              <a:rPr lang="el-GR" altLang="el-GR" dirty="0"/>
              <a:t>, ώστε να μην ανεβαίνει η θερμοκρασία.</a:t>
            </a:r>
          </a:p>
          <a:p>
            <a:pPr>
              <a:lnSpc>
                <a:spcPct val="110000"/>
              </a:lnSpc>
            </a:pPr>
            <a:r>
              <a:rPr lang="el-GR" altLang="el-GR" b="1" dirty="0"/>
              <a:t>Δεν συνιστάται η χρήση ατμού </a:t>
            </a:r>
            <a:r>
              <a:rPr lang="el-GR" altLang="el-GR" dirty="0"/>
              <a:t>σαν μέσο θέρμανσης του μαλακτήρα, λόγω της μεγάλης θερμοκρασίας του</a:t>
            </a:r>
            <a:r>
              <a:rPr lang="el-GR" altLang="el-GR" dirty="0" smtClean="0"/>
              <a:t>.</a:t>
            </a:r>
            <a:endParaRPr lang="el-GR" dirty="0"/>
          </a:p>
        </p:txBody>
      </p:sp>
    </p:spTree>
    <p:extLst>
      <p:ext uri="{BB962C8B-B14F-4D97-AF65-F5344CB8AC3E}">
        <p14:creationId xmlns:p14="http://schemas.microsoft.com/office/powerpoint/2010/main" val="41981575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Μάλαξη </a:t>
            </a:r>
            <a:r>
              <a:rPr lang="el-GR" sz="3000" b="0" dirty="0" smtClean="0">
                <a:solidFill>
                  <a:prstClr val="white"/>
                </a:solidFill>
              </a:rPr>
              <a:t>5/5</a:t>
            </a:r>
            <a:endParaRPr lang="el-GR" dirty="0"/>
          </a:p>
        </p:txBody>
      </p:sp>
      <p:sp>
        <p:nvSpPr>
          <p:cNvPr id="4" name="Θέση αριθμού διαφάνειας 5"/>
          <p:cNvSpPr>
            <a:spLocks noGrp="1"/>
          </p:cNvSpPr>
          <p:nvPr>
            <p:ph type="sldNum" sz="quarter" idx="12"/>
          </p:nvPr>
        </p:nvSpPr>
        <p:spPr/>
        <p:txBody>
          <a:bodyPr/>
          <a:lstStyle/>
          <a:p>
            <a:fld id="{D6F33C34-CFB1-463E-AA68-3CB0629AB82E}" type="slidenum">
              <a:rPr lang="el-GR" altLang="el-GR"/>
              <a:pPr/>
              <a:t>74</a:t>
            </a:fld>
            <a:endParaRPr lang="el-GR" altLang="el-GR" dirty="0"/>
          </a:p>
        </p:txBody>
      </p:sp>
      <p:sp>
        <p:nvSpPr>
          <p:cNvPr id="3" name="Θέση περιεχομένου 2"/>
          <p:cNvSpPr>
            <a:spLocks noGrp="1"/>
          </p:cNvSpPr>
          <p:nvPr>
            <p:ph idx="1"/>
          </p:nvPr>
        </p:nvSpPr>
        <p:spPr/>
        <p:txBody>
          <a:bodyPr/>
          <a:lstStyle/>
          <a:p>
            <a:r>
              <a:rPr lang="el-GR" altLang="el-GR" dirty="0"/>
              <a:t>Το υλικό κατασκευής των επιφανειών του μαλακτήρα, που έρχονται σε επαφή με την ελαιοζύμη, πρέπει να είναι από </a:t>
            </a:r>
            <a:r>
              <a:rPr lang="el-GR" altLang="el-GR" b="1" dirty="0"/>
              <a:t>ανοξείδωτο μέταλλο </a:t>
            </a:r>
            <a:r>
              <a:rPr lang="el-GR" altLang="el-GR" dirty="0"/>
              <a:t>για να αποφεύγεται ο εμπλουτισμός του ελαιολάδου με ίχνη μετάλλων. </a:t>
            </a:r>
          </a:p>
          <a:p>
            <a:endParaRPr lang="el-GR" dirty="0"/>
          </a:p>
        </p:txBody>
      </p:sp>
    </p:spTree>
    <p:extLst>
      <p:ext uri="{BB962C8B-B14F-4D97-AF65-F5344CB8AC3E}">
        <p14:creationId xmlns:p14="http://schemas.microsoft.com/office/powerpoint/2010/main" val="38699461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D9FEB986-F7E5-448C-81F0-20A38519DD04}" type="slidenum">
              <a:rPr lang="el-GR" altLang="el-GR"/>
              <a:pPr/>
              <a:t>75</a:t>
            </a:fld>
            <a:endParaRPr lang="el-GR" altLang="el-GR" dirty="0"/>
          </a:p>
        </p:txBody>
      </p:sp>
      <p:pic>
        <p:nvPicPr>
          <p:cNvPr id="162821" name="Picture 5" descr="Κυριτσάκης-σελ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569325" cy="5256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Τίτλος 2"/>
          <p:cNvSpPr>
            <a:spLocks noGrp="1"/>
          </p:cNvSpPr>
          <p:nvPr>
            <p:ph type="title"/>
          </p:nvPr>
        </p:nvSpPr>
        <p:spPr/>
        <p:txBody>
          <a:bodyPr/>
          <a:lstStyle/>
          <a:p>
            <a:r>
              <a:rPr lang="el-GR" dirty="0"/>
              <a:t>Πτερύγια έλικα ελαιομαλακτήρα</a:t>
            </a:r>
          </a:p>
        </p:txBody>
      </p:sp>
    </p:spTree>
    <p:extLst>
      <p:ext uri="{BB962C8B-B14F-4D97-AF65-F5344CB8AC3E}">
        <p14:creationId xmlns:p14="http://schemas.microsoft.com/office/powerpoint/2010/main" val="118366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Παραλαβή του ελαιολάδου </a:t>
            </a:r>
            <a:r>
              <a:rPr lang="el-GR" dirty="0" smtClean="0"/>
              <a:t/>
            </a:r>
            <a:br>
              <a:rPr lang="el-GR" dirty="0" smtClean="0"/>
            </a:br>
            <a:r>
              <a:rPr lang="el-GR" dirty="0" smtClean="0"/>
              <a:t>με </a:t>
            </a:r>
            <a:r>
              <a:rPr lang="el-GR" dirty="0"/>
              <a:t>φυγοκέντριση</a:t>
            </a:r>
          </a:p>
        </p:txBody>
      </p:sp>
      <p:sp>
        <p:nvSpPr>
          <p:cNvPr id="5" name="Θέση αριθμού διαφάνειας 5"/>
          <p:cNvSpPr>
            <a:spLocks noGrp="1"/>
          </p:cNvSpPr>
          <p:nvPr>
            <p:ph type="sldNum" sz="quarter" idx="12"/>
          </p:nvPr>
        </p:nvSpPr>
        <p:spPr/>
        <p:txBody>
          <a:bodyPr/>
          <a:lstStyle/>
          <a:p>
            <a:fld id="{073205B3-0B78-477D-8DE0-113FEF76C75D}" type="slidenum">
              <a:rPr lang="el-GR" altLang="el-GR"/>
              <a:pPr/>
              <a:t>76</a:t>
            </a:fld>
            <a:endParaRPr lang="el-GR" altLang="el-GR" dirty="0"/>
          </a:p>
        </p:txBody>
      </p:sp>
      <p:sp>
        <p:nvSpPr>
          <p:cNvPr id="3" name="Θέση περιεχομένου 2"/>
          <p:cNvSpPr>
            <a:spLocks noGrp="1"/>
          </p:cNvSpPr>
          <p:nvPr>
            <p:ph idx="1"/>
          </p:nvPr>
        </p:nvSpPr>
        <p:spPr/>
        <p:txBody>
          <a:bodyPr/>
          <a:lstStyle/>
          <a:p>
            <a:r>
              <a:rPr lang="el-GR" altLang="el-GR" dirty="0"/>
              <a:t>Ο διαχωρισμός του ελαιολάδου από την ελαιοζύμη με </a:t>
            </a:r>
            <a:r>
              <a:rPr lang="el-GR" altLang="el-GR" b="1" dirty="0"/>
              <a:t>φυγοκέντριση</a:t>
            </a:r>
            <a:r>
              <a:rPr lang="el-GR" altLang="el-GR" dirty="0"/>
              <a:t> βασίζεται στη διαφορά του ειδικού βάρους των συστατικών της ελαιοζύμης (ελαιόλαδο, νερό και στερεά συστατικά).</a:t>
            </a:r>
          </a:p>
          <a:p>
            <a:r>
              <a:rPr lang="el-GR" altLang="el-GR" dirty="0"/>
              <a:t>Στα ελαιουργεία φυγοκεντρικού τύπου η ελαιοζύμη μετά τη μάλαξη, </a:t>
            </a:r>
            <a:r>
              <a:rPr lang="el-GR" altLang="el-GR" b="1" dirty="0"/>
              <a:t>σε μαλακτήρα οριζόντιας ή κάθετης διάταξης</a:t>
            </a:r>
            <a:r>
              <a:rPr lang="el-GR" altLang="el-GR" dirty="0"/>
              <a:t>, αραιώνεται με νερό και στη συνέχεια φυγοκεντρείται δια μέσου του φυγοκεντριτή (</a:t>
            </a:r>
            <a:r>
              <a:rPr lang="en-US" altLang="el-GR" dirty="0"/>
              <a:t>Decanter)</a:t>
            </a:r>
            <a:r>
              <a:rPr lang="el-GR" altLang="el-GR" dirty="0"/>
              <a:t>, όπου διαχωρίζεται</a:t>
            </a:r>
            <a:r>
              <a:rPr lang="el-GR" altLang="el-GR" dirty="0" smtClean="0"/>
              <a:t>.</a:t>
            </a:r>
            <a:endParaRPr lang="el-GR" dirty="0"/>
          </a:p>
        </p:txBody>
      </p:sp>
    </p:spTree>
    <p:extLst>
      <p:ext uri="{BB962C8B-B14F-4D97-AF65-F5344CB8AC3E}">
        <p14:creationId xmlns:p14="http://schemas.microsoft.com/office/powerpoint/2010/main" val="30671578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4585383F-B494-4D85-A56F-9F60F4E6CCC1}" type="slidenum">
              <a:rPr lang="el-GR" altLang="el-GR"/>
              <a:pPr/>
              <a:t>77</a:t>
            </a:fld>
            <a:endParaRPr lang="el-GR" altLang="el-GR" dirty="0"/>
          </a:p>
        </p:txBody>
      </p:sp>
      <p:sp>
        <p:nvSpPr>
          <p:cNvPr id="2" name="Τίτλος 1"/>
          <p:cNvSpPr>
            <a:spLocks noGrp="1"/>
          </p:cNvSpPr>
          <p:nvPr>
            <p:ph type="title"/>
          </p:nvPr>
        </p:nvSpPr>
        <p:spPr/>
        <p:txBody>
          <a:bodyPr/>
          <a:lstStyle/>
          <a:p>
            <a:r>
              <a:rPr lang="el-GR" dirty="0"/>
              <a:t>Παραλαβή του ελαιολάδου με συνάφεια </a:t>
            </a:r>
            <a:r>
              <a:rPr lang="el-GR" sz="3000" b="0" dirty="0"/>
              <a:t>(εκλεκτική διήθηση</a:t>
            </a:r>
            <a:r>
              <a:rPr lang="el-GR" sz="3000" b="0" dirty="0" smtClean="0"/>
              <a:t>) 1/2</a:t>
            </a:r>
            <a:endParaRPr lang="el-GR" sz="3000" b="0" dirty="0"/>
          </a:p>
        </p:txBody>
      </p:sp>
      <p:sp>
        <p:nvSpPr>
          <p:cNvPr id="3" name="Θέση περιεχομένου 2"/>
          <p:cNvSpPr>
            <a:spLocks noGrp="1"/>
          </p:cNvSpPr>
          <p:nvPr>
            <p:ph idx="1"/>
          </p:nvPr>
        </p:nvSpPr>
        <p:spPr/>
        <p:txBody>
          <a:bodyPr/>
          <a:lstStyle/>
          <a:p>
            <a:r>
              <a:rPr lang="el-GR" altLang="el-GR" dirty="0"/>
              <a:t>Το μηχάνημα του ελαιουργείου, στο οποίο εφαρμόζεται η συνάφεια, για την παραλαβή του ελαιολάδου είναι γνωστό με το όνομα </a:t>
            </a:r>
            <a:r>
              <a:rPr lang="en-US" altLang="el-GR" b="1" dirty="0"/>
              <a:t>Sinolea</a:t>
            </a:r>
            <a:r>
              <a:rPr lang="en-US" altLang="el-GR" dirty="0"/>
              <a:t>.</a:t>
            </a:r>
          </a:p>
          <a:p>
            <a:r>
              <a:rPr lang="el-GR" altLang="el-GR" dirty="0"/>
              <a:t>Βασικά εξαρτήματα της </a:t>
            </a:r>
            <a:r>
              <a:rPr lang="en-US" altLang="el-GR" dirty="0"/>
              <a:t>Sinolea </a:t>
            </a:r>
            <a:r>
              <a:rPr lang="el-GR" altLang="el-GR" dirty="0"/>
              <a:t>αποτελούν τα περίπου 6.000 μεταλλικά ελάσματα που παρουσιάζουν μεγάλη </a:t>
            </a:r>
            <a:r>
              <a:rPr lang="el-GR" altLang="el-GR" b="1" dirty="0"/>
              <a:t>εκλεκτική συνάφεια</a:t>
            </a:r>
            <a:r>
              <a:rPr lang="el-GR" altLang="el-GR" dirty="0"/>
              <a:t> με το ελαιόλαδο. Εξαιτίας της μεγάλης συνάφειας ελαιολάδου-μετάλλου, κατά την επαφή της ελαιοζύμης με τα ελάσματα, συγκρατείται ποσότητα ελαιολάδου, το οποίο συγκεντρώνεται σε ειδική λεκάνη</a:t>
            </a:r>
            <a:r>
              <a:rPr lang="el-GR" altLang="el-GR" dirty="0" smtClean="0"/>
              <a:t>.</a:t>
            </a:r>
            <a:endParaRPr lang="el-GR" altLang="el-GR" dirty="0"/>
          </a:p>
        </p:txBody>
      </p:sp>
    </p:spTree>
    <p:extLst>
      <p:ext uri="{BB962C8B-B14F-4D97-AF65-F5344CB8AC3E}">
        <p14:creationId xmlns:p14="http://schemas.microsoft.com/office/powerpoint/2010/main" val="4591709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C7F51BF1-FB9F-485C-88DB-6557F4879344}" type="slidenum">
              <a:rPr lang="el-GR" altLang="el-GR"/>
              <a:pPr/>
              <a:t>78</a:t>
            </a:fld>
            <a:endParaRPr lang="el-GR" altLang="el-GR" dirty="0"/>
          </a:p>
        </p:txBody>
      </p:sp>
      <p:pic>
        <p:nvPicPr>
          <p:cNvPr id="233476" name="Picture 4" descr="Diafaneia130"/>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87091" y="1628800"/>
            <a:ext cx="6169818" cy="4464496"/>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dirty="0"/>
              <a:t>Μονάδα εξαγωγής λαδιού </a:t>
            </a:r>
            <a:r>
              <a:rPr lang="el-GR" dirty="0" smtClean="0"/>
              <a:t/>
            </a:r>
            <a:br>
              <a:rPr lang="el-GR" dirty="0" smtClean="0"/>
            </a:br>
            <a:r>
              <a:rPr lang="el-GR" dirty="0" smtClean="0"/>
              <a:t>με </a:t>
            </a:r>
            <a:r>
              <a:rPr lang="el-GR" dirty="0"/>
              <a:t>συνάφεια</a:t>
            </a:r>
          </a:p>
        </p:txBody>
      </p:sp>
    </p:spTree>
    <p:extLst>
      <p:ext uri="{BB962C8B-B14F-4D97-AF65-F5344CB8AC3E}">
        <p14:creationId xmlns:p14="http://schemas.microsoft.com/office/powerpoint/2010/main" val="838023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Βιομηχανοποιήσιμο </a:t>
            </a:r>
            <a:r>
              <a:rPr lang="el-GR" dirty="0"/>
              <a:t>ελαιόλαδο </a:t>
            </a:r>
          </a:p>
        </p:txBody>
      </p:sp>
      <p:sp>
        <p:nvSpPr>
          <p:cNvPr id="4" name="Θέση αριθμού διαφάνειας 5"/>
          <p:cNvSpPr>
            <a:spLocks noGrp="1"/>
          </p:cNvSpPr>
          <p:nvPr>
            <p:ph type="sldNum" sz="quarter" idx="12"/>
          </p:nvPr>
        </p:nvSpPr>
        <p:spPr/>
        <p:txBody>
          <a:bodyPr/>
          <a:lstStyle/>
          <a:p>
            <a:fld id="{8EFA1947-7FFA-4996-8FB4-5231A10DFC1F}" type="slidenum">
              <a:rPr lang="el-GR" altLang="el-GR"/>
              <a:pPr/>
              <a:t>7</a:t>
            </a:fld>
            <a:endParaRPr lang="el-GR" altLang="el-GR" dirty="0"/>
          </a:p>
        </p:txBody>
      </p:sp>
      <p:sp>
        <p:nvSpPr>
          <p:cNvPr id="3" name="Θέση περιεχομένου 2"/>
          <p:cNvSpPr>
            <a:spLocks noGrp="1"/>
          </p:cNvSpPr>
          <p:nvPr>
            <p:ph idx="1"/>
          </p:nvPr>
        </p:nvSpPr>
        <p:spPr/>
        <p:txBody>
          <a:bodyPr/>
          <a:lstStyle/>
          <a:p>
            <a:r>
              <a:rPr lang="el-GR" altLang="el-GR" dirty="0">
                <a:effectLst>
                  <a:outerShdw blurRad="38100" dist="38100" dir="2700000" algn="tl">
                    <a:srgbClr val="FFFFFF"/>
                  </a:outerShdw>
                </a:effectLst>
              </a:rPr>
              <a:t>Η ονομασία </a:t>
            </a:r>
            <a:r>
              <a:rPr lang="el-GR" altLang="el-GR" b="1" dirty="0"/>
              <a:t>βιομηχανοποιήσιμο ελαιόλαδο </a:t>
            </a:r>
            <a:r>
              <a:rPr lang="el-GR" altLang="el-GR" dirty="0">
                <a:effectLst>
                  <a:outerShdw blurRad="38100" dist="38100" dir="2700000" algn="tl">
                    <a:srgbClr val="FFFFFF"/>
                  </a:outerShdw>
                </a:effectLst>
              </a:rPr>
              <a:t>δίνεται σε ελαιόλαδο και σε εξευγενισμένο (ραφινέ) ελαιόλαδο με δυσάρεστους οργανοληπτικούς χαρακτήρες ή / και οξύτητα εκφρασμένη σε ελαϊκό οξύ μεγαλύτερη από τα αντίστοιχα καθοριζόμενα όρια</a:t>
            </a:r>
            <a:r>
              <a:rPr lang="el-GR" altLang="el-GR" dirty="0" smtClean="0">
                <a:effectLst>
                  <a:outerShdw blurRad="38100" dist="38100" dir="2700000" algn="tl">
                    <a:srgbClr val="FFFFFF"/>
                  </a:outerShdw>
                </a:effectLst>
              </a:rPr>
              <a:t>.</a:t>
            </a:r>
            <a:endParaRPr lang="el-GR" altLang="el-GR" dirty="0">
              <a:effectLst>
                <a:outerShdw blurRad="38100" dist="38100" dir="2700000" algn="tl">
                  <a:srgbClr val="FFFFFF"/>
                </a:outerShdw>
              </a:effectLst>
            </a:endParaRPr>
          </a:p>
        </p:txBody>
      </p:sp>
    </p:spTree>
    <p:extLst>
      <p:ext uri="{BB962C8B-B14F-4D97-AF65-F5344CB8AC3E}">
        <p14:creationId xmlns:p14="http://schemas.microsoft.com/office/powerpoint/2010/main" val="33738605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Παραλαβή του ελαιολάδου με συνάφεια </a:t>
            </a:r>
            <a:r>
              <a:rPr lang="el-GR" sz="3000" b="0" dirty="0">
                <a:solidFill>
                  <a:prstClr val="white"/>
                </a:solidFill>
              </a:rPr>
              <a:t>(εκλεκτική διήθηση</a:t>
            </a:r>
            <a:r>
              <a:rPr lang="el-GR" sz="3000" b="0" dirty="0" smtClean="0">
                <a:solidFill>
                  <a:prstClr val="white"/>
                </a:solidFill>
              </a:rPr>
              <a:t>) 2/2</a:t>
            </a:r>
            <a:endParaRPr lang="el-GR" dirty="0"/>
          </a:p>
        </p:txBody>
      </p:sp>
      <p:sp>
        <p:nvSpPr>
          <p:cNvPr id="4" name="Θέση αριθμού διαφάνειας 5"/>
          <p:cNvSpPr>
            <a:spLocks noGrp="1"/>
          </p:cNvSpPr>
          <p:nvPr>
            <p:ph type="sldNum" sz="quarter" idx="12"/>
          </p:nvPr>
        </p:nvSpPr>
        <p:spPr/>
        <p:txBody>
          <a:bodyPr/>
          <a:lstStyle/>
          <a:p>
            <a:fld id="{B0293108-7E09-4E5A-B6C2-C6BBC809A3E7}" type="slidenum">
              <a:rPr lang="el-GR" altLang="el-GR"/>
              <a:pPr/>
              <a:t>79</a:t>
            </a:fld>
            <a:endParaRPr lang="el-GR" altLang="el-GR" dirty="0"/>
          </a:p>
        </p:txBody>
      </p:sp>
      <p:sp>
        <p:nvSpPr>
          <p:cNvPr id="3" name="Θέση περιεχομένου 2"/>
          <p:cNvSpPr>
            <a:spLocks noGrp="1"/>
          </p:cNvSpPr>
          <p:nvPr>
            <p:ph idx="1"/>
          </p:nvPr>
        </p:nvSpPr>
        <p:spPr/>
        <p:txBody>
          <a:bodyPr/>
          <a:lstStyle/>
          <a:p>
            <a:r>
              <a:rPr lang="el-GR" altLang="el-GR" b="1" dirty="0"/>
              <a:t>Τα φυτικά υγρά </a:t>
            </a:r>
            <a:r>
              <a:rPr lang="el-GR" altLang="el-GR" dirty="0"/>
              <a:t>και μέρος του λαδιού που δεν συγκρατήθηκε από τα ελάσματα παραμένουν στην ελαιοζύμη.</a:t>
            </a:r>
          </a:p>
          <a:p>
            <a:r>
              <a:rPr lang="el-GR" altLang="el-GR" dirty="0"/>
              <a:t>Με αυτόν τον τρόπο παραλαμβάνεται</a:t>
            </a:r>
            <a:r>
              <a:rPr lang="el-GR" altLang="el-GR" b="1" dirty="0"/>
              <a:t> η μεγαλύτερη ποσότητα του ελαιολάδου της ελαιοζύμης</a:t>
            </a:r>
            <a:r>
              <a:rPr lang="el-GR" altLang="el-GR" dirty="0"/>
              <a:t> και το υπόλοιπο που παραμένει εξάγεται με τη βοήθεια ενός φυγοκεντριτή.</a:t>
            </a:r>
          </a:p>
          <a:p>
            <a:endParaRPr lang="el-GR" dirty="0"/>
          </a:p>
        </p:txBody>
      </p:sp>
    </p:spTree>
    <p:extLst>
      <p:ext uri="{BB962C8B-B14F-4D97-AF65-F5344CB8AC3E}">
        <p14:creationId xmlns:p14="http://schemas.microsoft.com/office/powerpoint/2010/main" val="15797597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E39E987B-D80E-4E87-8F7A-C42B00D85EA6}" type="slidenum">
              <a:rPr lang="el-GR" altLang="el-GR"/>
              <a:pPr/>
              <a:t>80</a:t>
            </a:fld>
            <a:endParaRPr lang="el-GR" altLang="el-GR" dirty="0"/>
          </a:p>
        </p:txBody>
      </p:sp>
      <p:pic>
        <p:nvPicPr>
          <p:cNvPr id="227332" name="Picture 4" descr="Diafaneia13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35266" y="2732927"/>
            <a:ext cx="6273469" cy="3648401"/>
          </a:xfrm>
          <a:solidFill>
            <a:srgbClr val="FFCC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normAutofit/>
          </a:bodyPr>
          <a:lstStyle/>
          <a:p>
            <a:r>
              <a:rPr lang="el-GR" dirty="0"/>
              <a:t>Οριζόντιος φυγοκεντριτής </a:t>
            </a:r>
            <a:r>
              <a:rPr lang="el-GR" dirty="0" smtClean="0"/>
              <a:t/>
            </a:r>
            <a:br>
              <a:rPr lang="el-GR" dirty="0" smtClean="0"/>
            </a:br>
            <a:r>
              <a:rPr lang="el-GR" sz="3000" b="0" dirty="0" smtClean="0"/>
              <a:t>(</a:t>
            </a:r>
            <a:r>
              <a:rPr lang="el-GR" sz="3000" b="0" dirty="0"/>
              <a:t>Decanter</a:t>
            </a:r>
            <a:r>
              <a:rPr lang="el-GR" sz="3000" b="0" dirty="0" smtClean="0"/>
              <a:t>)</a:t>
            </a:r>
            <a:endParaRPr lang="el-GR" sz="3000" b="0" dirty="0"/>
          </a:p>
        </p:txBody>
      </p:sp>
      <p:sp>
        <p:nvSpPr>
          <p:cNvPr id="3" name="Ορθογώνιο 2"/>
          <p:cNvSpPr/>
          <p:nvPr/>
        </p:nvSpPr>
        <p:spPr>
          <a:xfrm>
            <a:off x="539552" y="1484784"/>
            <a:ext cx="6696744" cy="1061829"/>
          </a:xfrm>
          <a:prstGeom prst="rect">
            <a:avLst/>
          </a:prstGeom>
        </p:spPr>
        <p:txBody>
          <a:bodyPr wrap="square">
            <a:spAutoFit/>
          </a:bodyPr>
          <a:lstStyle/>
          <a:p>
            <a:pPr marL="457200" indent="-457200">
              <a:spcBef>
                <a:spcPts val="1800"/>
              </a:spcBef>
              <a:buFont typeface="+mj-lt"/>
              <a:buAutoNum type="arabicPeriod"/>
            </a:pPr>
            <a:r>
              <a:rPr lang="el-GR" sz="2400" dirty="0" smtClean="0">
                <a:latin typeface="+mn-lt"/>
              </a:rPr>
              <a:t>Στερεή </a:t>
            </a:r>
            <a:r>
              <a:rPr lang="el-GR" sz="2400" dirty="0">
                <a:latin typeface="+mn-lt"/>
              </a:rPr>
              <a:t>φάση (ελαιοπυρήνας</a:t>
            </a:r>
            <a:r>
              <a:rPr lang="el-GR" sz="2400" dirty="0" smtClean="0">
                <a:latin typeface="+mn-lt"/>
              </a:rPr>
              <a:t>),</a:t>
            </a:r>
          </a:p>
          <a:p>
            <a:pPr marL="457200" indent="-457200">
              <a:spcBef>
                <a:spcPts val="1800"/>
              </a:spcBef>
              <a:buFont typeface="+mj-lt"/>
              <a:buAutoNum type="arabicPeriod"/>
            </a:pPr>
            <a:r>
              <a:rPr lang="el-GR" sz="2400" dirty="0" smtClean="0">
                <a:latin typeface="+mn-lt"/>
              </a:rPr>
              <a:t>Υγρή </a:t>
            </a:r>
            <a:r>
              <a:rPr lang="el-GR" sz="2400" dirty="0">
                <a:latin typeface="+mn-lt"/>
              </a:rPr>
              <a:t>φάση (ελαιόλαδο-φυτικά υγρά</a:t>
            </a:r>
            <a:r>
              <a:rPr lang="el-GR" sz="2400" dirty="0" smtClean="0">
                <a:latin typeface="+mn-lt"/>
              </a:rPr>
              <a:t>).</a:t>
            </a:r>
            <a:endParaRPr lang="el-GR" sz="2400" dirty="0">
              <a:latin typeface="+mn-lt"/>
            </a:endParaRPr>
          </a:p>
        </p:txBody>
      </p:sp>
    </p:spTree>
    <p:extLst>
      <p:ext uri="{BB962C8B-B14F-4D97-AF65-F5344CB8AC3E}">
        <p14:creationId xmlns:p14="http://schemas.microsoft.com/office/powerpoint/2010/main" val="32138409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4" descr="Diafaneia13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934563" y="1837847"/>
            <a:ext cx="5301733" cy="3463361"/>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Θέση αριθμού διαφάνειας 5"/>
          <p:cNvSpPr>
            <a:spLocks noGrp="1"/>
          </p:cNvSpPr>
          <p:nvPr>
            <p:ph type="sldNum" sz="quarter" idx="12"/>
          </p:nvPr>
        </p:nvSpPr>
        <p:spPr/>
        <p:txBody>
          <a:bodyPr/>
          <a:lstStyle/>
          <a:p>
            <a:fld id="{33772701-0595-446B-A2E8-EEFDADDDCFC1}" type="slidenum">
              <a:rPr lang="el-GR" altLang="el-GR"/>
              <a:pPr/>
              <a:t>81</a:t>
            </a:fld>
            <a:endParaRPr lang="el-GR" altLang="el-GR" dirty="0"/>
          </a:p>
        </p:txBody>
      </p:sp>
      <p:sp>
        <p:nvSpPr>
          <p:cNvPr id="2" name="Τίτλος 1"/>
          <p:cNvSpPr>
            <a:spLocks noGrp="1"/>
          </p:cNvSpPr>
          <p:nvPr>
            <p:ph type="title"/>
          </p:nvPr>
        </p:nvSpPr>
        <p:spPr/>
        <p:txBody>
          <a:bodyPr/>
          <a:lstStyle/>
          <a:p>
            <a:r>
              <a:rPr lang="el-GR" dirty="0"/>
              <a:t>Οριζόντιος φυγοκεντριτής τύπου Κάλη</a:t>
            </a:r>
          </a:p>
        </p:txBody>
      </p:sp>
    </p:spTree>
    <p:extLst>
      <p:ext uri="{BB962C8B-B14F-4D97-AF65-F5344CB8AC3E}">
        <p14:creationId xmlns:p14="http://schemas.microsoft.com/office/powerpoint/2010/main" val="8870964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0" name="Picture 4" descr="Diafaneia13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035478" y="1916832"/>
            <a:ext cx="5073045" cy="3706621"/>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Θέση αριθμού διαφάνειας 5"/>
          <p:cNvSpPr>
            <a:spLocks noGrp="1"/>
          </p:cNvSpPr>
          <p:nvPr>
            <p:ph type="sldNum" sz="quarter" idx="12"/>
          </p:nvPr>
        </p:nvSpPr>
        <p:spPr/>
        <p:txBody>
          <a:bodyPr/>
          <a:lstStyle/>
          <a:p>
            <a:fld id="{1B1AA0B4-665C-46E5-A903-0D948DB952C1}" type="slidenum">
              <a:rPr lang="el-GR" altLang="el-GR"/>
              <a:pPr/>
              <a:t>82</a:t>
            </a:fld>
            <a:endParaRPr lang="el-GR" altLang="el-GR" dirty="0"/>
          </a:p>
        </p:txBody>
      </p:sp>
      <p:sp>
        <p:nvSpPr>
          <p:cNvPr id="2" name="Τίτλος 1"/>
          <p:cNvSpPr>
            <a:spLocks noGrp="1"/>
          </p:cNvSpPr>
          <p:nvPr>
            <p:ph type="title"/>
          </p:nvPr>
        </p:nvSpPr>
        <p:spPr/>
        <p:txBody>
          <a:bodyPr/>
          <a:lstStyle/>
          <a:p>
            <a:r>
              <a:rPr lang="el-GR" dirty="0"/>
              <a:t>Εσωτερικό οριζόντιου φυγοκεντριτή</a:t>
            </a:r>
          </a:p>
        </p:txBody>
      </p:sp>
    </p:spTree>
    <p:extLst>
      <p:ext uri="{BB962C8B-B14F-4D97-AF65-F5344CB8AC3E}">
        <p14:creationId xmlns:p14="http://schemas.microsoft.com/office/powerpoint/2010/main" val="39012402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Παραλαβή του ελαιολάδου </a:t>
            </a:r>
            <a:r>
              <a:rPr lang="el-GR" dirty="0" smtClean="0"/>
              <a:t/>
            </a:r>
            <a:br>
              <a:rPr lang="el-GR" dirty="0" smtClean="0"/>
            </a:br>
            <a:r>
              <a:rPr lang="el-GR" dirty="0" smtClean="0"/>
              <a:t>με φυγοκέντριση </a:t>
            </a:r>
            <a:r>
              <a:rPr lang="el-GR" sz="3000" b="0" dirty="0" smtClean="0"/>
              <a:t>1/2</a:t>
            </a:r>
            <a:endParaRPr lang="el-GR" sz="3000" b="0" dirty="0"/>
          </a:p>
        </p:txBody>
      </p:sp>
      <p:sp>
        <p:nvSpPr>
          <p:cNvPr id="4" name="Θέση αριθμού διαφάνειας 5"/>
          <p:cNvSpPr>
            <a:spLocks noGrp="1"/>
          </p:cNvSpPr>
          <p:nvPr>
            <p:ph type="sldNum" sz="quarter" idx="12"/>
          </p:nvPr>
        </p:nvSpPr>
        <p:spPr/>
        <p:txBody>
          <a:bodyPr/>
          <a:lstStyle/>
          <a:p>
            <a:fld id="{1D508FC1-2BC8-47CD-B6FC-B1F1F9C6F8A4}" type="slidenum">
              <a:rPr lang="el-GR" altLang="el-GR"/>
              <a:pPr/>
              <a:t>83</a:t>
            </a:fld>
            <a:endParaRPr lang="el-GR" altLang="el-GR" dirty="0"/>
          </a:p>
        </p:txBody>
      </p:sp>
      <p:sp>
        <p:nvSpPr>
          <p:cNvPr id="3" name="Θέση περιεχομένου 2"/>
          <p:cNvSpPr>
            <a:spLocks noGrp="1"/>
          </p:cNvSpPr>
          <p:nvPr>
            <p:ph idx="1"/>
          </p:nvPr>
        </p:nvSpPr>
        <p:spPr/>
        <p:txBody>
          <a:bodyPr/>
          <a:lstStyle/>
          <a:p>
            <a:r>
              <a:rPr lang="el-GR" altLang="el-GR" b="1" dirty="0"/>
              <a:t>Κατά το σπάσιμο – άλεση του ελαιοκάρπου</a:t>
            </a:r>
            <a:r>
              <a:rPr lang="el-GR" altLang="el-GR" dirty="0"/>
              <a:t>, τεμαχίζονται τα φυτικά κύτταρα και ελευθερώνονται οι σταγόνες του λαδιού, οι οποίες στη φάση της μάλαξης συνενώνονται σε μεγαλύτερες. </a:t>
            </a:r>
          </a:p>
          <a:p>
            <a:r>
              <a:rPr lang="el-GR" altLang="el-GR" dirty="0"/>
              <a:t>Στη φάση αυτή το ελαιόλαδο βρίσκεται είτε εντελώς ελεύθερο, είτε κλεισμένο σε μορφή </a:t>
            </a:r>
            <a:r>
              <a:rPr lang="el-GR" altLang="el-GR" b="1" dirty="0"/>
              <a:t>μικρών σταγονιδίων </a:t>
            </a:r>
            <a:r>
              <a:rPr lang="el-GR" altLang="el-GR" dirty="0"/>
              <a:t>στο εσωτερικό μικροπηγμάτων, είτε τέλος σαν </a:t>
            </a:r>
            <a:r>
              <a:rPr lang="el-GR" altLang="el-GR" b="1" dirty="0"/>
              <a:t>γαλάκτωμα</a:t>
            </a:r>
            <a:r>
              <a:rPr lang="el-GR" altLang="el-GR" dirty="0"/>
              <a:t> ανάμεσα στα φυτικά υγρά.</a:t>
            </a:r>
          </a:p>
          <a:p>
            <a:r>
              <a:rPr lang="el-GR" altLang="el-GR" dirty="0"/>
              <a:t>Όσο μεγαλύτερο είναι </a:t>
            </a:r>
            <a:r>
              <a:rPr lang="el-GR" altLang="el-GR" b="1" dirty="0"/>
              <a:t>το ποσοστό του ελεύθερου λαδιού </a:t>
            </a:r>
            <a:r>
              <a:rPr lang="el-GR" altLang="el-GR" dirty="0"/>
              <a:t>και όσο λιγότερα μικροπήγματα περιέχει η ελαιοζύμη, τόσο ευκολότερα γίνεται η εξαγωγή του ελαιολάδου με φυγοκέντρηση</a:t>
            </a:r>
            <a:r>
              <a:rPr lang="el-GR" altLang="el-GR" dirty="0" smtClean="0"/>
              <a:t>.</a:t>
            </a:r>
            <a:endParaRPr lang="el-GR" dirty="0"/>
          </a:p>
        </p:txBody>
      </p:sp>
    </p:spTree>
    <p:extLst>
      <p:ext uri="{BB962C8B-B14F-4D97-AF65-F5344CB8AC3E}">
        <p14:creationId xmlns:p14="http://schemas.microsoft.com/office/powerpoint/2010/main" val="25531821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Παραλαβή του ελαιολάδου </a:t>
            </a:r>
            <a:br>
              <a:rPr lang="el-GR" dirty="0">
                <a:solidFill>
                  <a:prstClr val="white"/>
                </a:solidFill>
              </a:rPr>
            </a:br>
            <a:r>
              <a:rPr lang="el-GR" dirty="0">
                <a:solidFill>
                  <a:prstClr val="white"/>
                </a:solidFill>
              </a:rPr>
              <a:t>με φυγοκέντριση </a:t>
            </a:r>
            <a:r>
              <a:rPr lang="el-GR"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048F8A53-C640-4A00-BEA1-4871A320B8B4}" type="slidenum">
              <a:rPr lang="el-GR" altLang="el-GR"/>
              <a:pPr/>
              <a:t>84</a:t>
            </a:fld>
            <a:endParaRPr lang="el-GR" altLang="el-GR" dirty="0"/>
          </a:p>
        </p:txBody>
      </p:sp>
      <p:sp>
        <p:nvSpPr>
          <p:cNvPr id="3" name="Θέση περιεχομένου 2"/>
          <p:cNvSpPr>
            <a:spLocks noGrp="1"/>
          </p:cNvSpPr>
          <p:nvPr>
            <p:ph idx="1"/>
          </p:nvPr>
        </p:nvSpPr>
        <p:spPr/>
        <p:txBody>
          <a:bodyPr/>
          <a:lstStyle/>
          <a:p>
            <a:r>
              <a:rPr lang="el-GR" altLang="el-GR" dirty="0"/>
              <a:t>Για το διαχωρισμό του ελαιολάδου, το οποίο βρίσκεται </a:t>
            </a:r>
            <a:r>
              <a:rPr lang="el-GR" altLang="el-GR" b="1" dirty="0"/>
              <a:t>σε ελεύθερη μορφή</a:t>
            </a:r>
            <a:r>
              <a:rPr lang="el-GR" altLang="el-GR" dirty="0"/>
              <a:t>, στην ελαιοζύμη, αρκεί μόνο η φυγόκεντρος δύναμη, ενώ ο διαχωρισμός του ελαιολάδου το οποίο βρίσκεται στα </a:t>
            </a:r>
            <a:r>
              <a:rPr lang="el-GR" altLang="el-GR" b="1" dirty="0"/>
              <a:t>μικροπήγματα</a:t>
            </a:r>
            <a:r>
              <a:rPr lang="el-GR" altLang="el-GR" dirty="0"/>
              <a:t> επιτυγχάνεται μόνο με την προσθήκη μεγάλης ποσότητας νερού, το οποίο τροποποιεί τα κολλοειδή συστατικά και διευκολύνει το διαχωρισμό του</a:t>
            </a:r>
            <a:r>
              <a:rPr lang="el-GR" altLang="el-GR" dirty="0" smtClean="0"/>
              <a:t>.</a:t>
            </a:r>
            <a:endParaRPr lang="el-GR" dirty="0"/>
          </a:p>
        </p:txBody>
      </p:sp>
    </p:spTree>
    <p:extLst>
      <p:ext uri="{BB962C8B-B14F-4D97-AF65-F5344CB8AC3E}">
        <p14:creationId xmlns:p14="http://schemas.microsoft.com/office/powerpoint/2010/main" val="31318896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Ελαιοδιαχωριστήρας</a:t>
            </a:r>
            <a:endParaRPr lang="el-GR" dirty="0"/>
          </a:p>
        </p:txBody>
      </p:sp>
      <p:sp>
        <p:nvSpPr>
          <p:cNvPr id="5" name="Θέση αριθμού διαφάνειας 5"/>
          <p:cNvSpPr>
            <a:spLocks noGrp="1"/>
          </p:cNvSpPr>
          <p:nvPr>
            <p:ph type="sldNum" sz="quarter" idx="12"/>
          </p:nvPr>
        </p:nvSpPr>
        <p:spPr/>
        <p:txBody>
          <a:bodyPr/>
          <a:lstStyle/>
          <a:p>
            <a:fld id="{09ABFB3C-3653-4101-B12F-CE25797B5D8D}" type="slidenum">
              <a:rPr lang="el-GR" altLang="el-GR"/>
              <a:pPr/>
              <a:t>85</a:t>
            </a:fld>
            <a:endParaRPr lang="el-GR" altLang="el-GR" dirty="0"/>
          </a:p>
        </p:txBody>
      </p:sp>
      <p:sp>
        <p:nvSpPr>
          <p:cNvPr id="4" name="Θέση περιεχομένου 3"/>
          <p:cNvSpPr>
            <a:spLocks noGrp="1"/>
          </p:cNvSpPr>
          <p:nvPr>
            <p:ph idx="1"/>
          </p:nvPr>
        </p:nvSpPr>
        <p:spPr/>
        <p:txBody>
          <a:bodyPr/>
          <a:lstStyle/>
          <a:p>
            <a:r>
              <a:rPr lang="el-GR" altLang="el-GR" dirty="0"/>
              <a:t>Οποιαδήποτε μέθοδος </a:t>
            </a:r>
            <a:r>
              <a:rPr lang="el-GR" altLang="el-GR" b="1" dirty="0"/>
              <a:t>(πίεση, φυγοκέντρηση, συνάφεια) </a:t>
            </a:r>
            <a:r>
              <a:rPr lang="el-GR" altLang="el-GR" dirty="0"/>
              <a:t>και αν εφαρμοστεί για την εξαγωγή του ελαιολάδου από την ελαιοζύμη, ο τελικός καθαρισμός του γίνεται από τον ελαιοδιαχωριστήρα του ελαιουργικού συγκροτήματος.</a:t>
            </a:r>
          </a:p>
          <a:p>
            <a:r>
              <a:rPr lang="el-GR" altLang="el-GR" b="1" dirty="0"/>
              <a:t>Ο ελαιοδιαχωριστήρας </a:t>
            </a:r>
            <a:r>
              <a:rPr lang="el-GR" altLang="el-GR" dirty="0"/>
              <a:t>αποτελείται από τον σταθερό κορμό και το κινητό τύμπανο, το οποίο περιστρέφεται με μεγάλο αριθμό στροφών. Στο τύμπανο είναι προσαρμοσμένοι πολλοί κωνικοί δίσκοι (πιάτα</a:t>
            </a:r>
            <a:r>
              <a:rPr lang="el-GR" altLang="el-GR" dirty="0" smtClean="0"/>
              <a:t>).</a:t>
            </a:r>
            <a:endParaRPr lang="el-GR" dirty="0"/>
          </a:p>
        </p:txBody>
      </p:sp>
    </p:spTree>
    <p:extLst>
      <p:ext uri="{BB962C8B-B14F-4D97-AF65-F5344CB8AC3E}">
        <p14:creationId xmlns:p14="http://schemas.microsoft.com/office/powerpoint/2010/main" val="13283613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descr="Diafaneia138"/>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798741" y="1844824"/>
            <a:ext cx="5546518" cy="4248397"/>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Θέση αριθμού διαφάνειας 5"/>
          <p:cNvSpPr>
            <a:spLocks noGrp="1"/>
          </p:cNvSpPr>
          <p:nvPr>
            <p:ph type="sldNum" sz="quarter" idx="12"/>
          </p:nvPr>
        </p:nvSpPr>
        <p:spPr/>
        <p:txBody>
          <a:bodyPr/>
          <a:lstStyle/>
          <a:p>
            <a:fld id="{76EB703B-787D-4F82-A927-F04D8DFF9E3A}" type="slidenum">
              <a:rPr lang="el-GR" altLang="el-GR"/>
              <a:pPr/>
              <a:t>86</a:t>
            </a:fld>
            <a:endParaRPr lang="el-GR" altLang="el-GR" dirty="0"/>
          </a:p>
        </p:txBody>
      </p:sp>
      <p:sp>
        <p:nvSpPr>
          <p:cNvPr id="2" name="Τίτλος 1"/>
          <p:cNvSpPr>
            <a:spLocks noGrp="1"/>
          </p:cNvSpPr>
          <p:nvPr>
            <p:ph type="title"/>
          </p:nvPr>
        </p:nvSpPr>
        <p:spPr/>
        <p:txBody>
          <a:bodyPr/>
          <a:lstStyle/>
          <a:p>
            <a:r>
              <a:rPr lang="el-GR" dirty="0"/>
              <a:t>Τομή τυπικού ελαιοδιαχωριστήρα</a:t>
            </a:r>
          </a:p>
        </p:txBody>
      </p:sp>
    </p:spTree>
    <p:extLst>
      <p:ext uri="{BB962C8B-B14F-4D97-AF65-F5344CB8AC3E}">
        <p14:creationId xmlns:p14="http://schemas.microsoft.com/office/powerpoint/2010/main" val="10959761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Ελαιοδιαχωριστήρας Ελληνικής κατασκευής </a:t>
            </a:r>
            <a:r>
              <a:rPr lang="el-GR" sz="3000" b="0" dirty="0"/>
              <a:t>(Θεοχάρη)</a:t>
            </a:r>
          </a:p>
        </p:txBody>
      </p:sp>
      <p:sp>
        <p:nvSpPr>
          <p:cNvPr id="5" name="Θέση αριθμού διαφάνειας 5"/>
          <p:cNvSpPr>
            <a:spLocks noGrp="1"/>
          </p:cNvSpPr>
          <p:nvPr>
            <p:ph type="sldNum" sz="quarter" idx="12"/>
          </p:nvPr>
        </p:nvSpPr>
        <p:spPr/>
        <p:txBody>
          <a:bodyPr/>
          <a:lstStyle/>
          <a:p>
            <a:fld id="{CEA009A1-4602-4B30-B9BC-3987B362D785}" type="slidenum">
              <a:rPr lang="el-GR" altLang="el-GR"/>
              <a:pPr/>
              <a:t>87</a:t>
            </a:fld>
            <a:endParaRPr lang="el-GR" altLang="el-GR" dirty="0"/>
          </a:p>
        </p:txBody>
      </p:sp>
      <p:pic>
        <p:nvPicPr>
          <p:cNvPr id="239620" name="Picture 4" descr="Diafaneia139"/>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370518" y="1412875"/>
            <a:ext cx="4402963" cy="4968875"/>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1085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Ελαιοδιαχωριστήρες </a:t>
            </a:r>
            <a:r>
              <a:rPr lang="en-US" dirty="0"/>
              <a:t>Alfa Laval </a:t>
            </a:r>
            <a:r>
              <a:rPr lang="en-US" dirty="0" smtClean="0"/>
              <a:t/>
            </a:r>
            <a:br>
              <a:rPr lang="en-US" dirty="0" smtClean="0"/>
            </a:br>
            <a:r>
              <a:rPr lang="el-GR" dirty="0" smtClean="0"/>
              <a:t>και </a:t>
            </a:r>
            <a:r>
              <a:rPr lang="en-US" dirty="0"/>
              <a:t>Rapanelli</a:t>
            </a:r>
            <a:endParaRPr lang="el-GR" dirty="0"/>
          </a:p>
        </p:txBody>
      </p:sp>
      <p:sp>
        <p:nvSpPr>
          <p:cNvPr id="5" name="Θέση αριθμού διαφάνειας 5"/>
          <p:cNvSpPr>
            <a:spLocks noGrp="1"/>
          </p:cNvSpPr>
          <p:nvPr>
            <p:ph type="sldNum" sz="quarter" idx="12"/>
          </p:nvPr>
        </p:nvSpPr>
        <p:spPr/>
        <p:txBody>
          <a:bodyPr/>
          <a:lstStyle/>
          <a:p>
            <a:fld id="{AEF50DB6-20B6-4639-AA66-ABCDB6A124BC}" type="slidenum">
              <a:rPr lang="el-GR" altLang="el-GR"/>
              <a:pPr/>
              <a:t>88</a:t>
            </a:fld>
            <a:endParaRPr lang="el-GR" altLang="el-GR" dirty="0"/>
          </a:p>
        </p:txBody>
      </p:sp>
      <p:pic>
        <p:nvPicPr>
          <p:cNvPr id="240644" name="Picture 4" descr="Diafaneia140"/>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50644" y="1916832"/>
            <a:ext cx="7842712" cy="3816424"/>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7230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Βιομηχανικό </a:t>
            </a:r>
            <a:r>
              <a:rPr lang="el-GR" dirty="0"/>
              <a:t>ελαιόλαδο </a:t>
            </a:r>
          </a:p>
        </p:txBody>
      </p:sp>
      <p:sp>
        <p:nvSpPr>
          <p:cNvPr id="4" name="Θέση αριθμού διαφάνειας 5"/>
          <p:cNvSpPr>
            <a:spLocks noGrp="1"/>
          </p:cNvSpPr>
          <p:nvPr>
            <p:ph type="sldNum" sz="quarter" idx="12"/>
          </p:nvPr>
        </p:nvSpPr>
        <p:spPr/>
        <p:txBody>
          <a:bodyPr/>
          <a:lstStyle/>
          <a:p>
            <a:fld id="{8304261C-EE4B-4ABB-85B2-46E73FE2B149}" type="slidenum">
              <a:rPr lang="el-GR" altLang="el-GR"/>
              <a:pPr/>
              <a:t>8</a:t>
            </a:fld>
            <a:endParaRPr lang="el-GR" altLang="el-GR" dirty="0"/>
          </a:p>
        </p:txBody>
      </p:sp>
      <p:sp>
        <p:nvSpPr>
          <p:cNvPr id="5" name="Θέση περιεχομένου 4"/>
          <p:cNvSpPr>
            <a:spLocks noGrp="1"/>
          </p:cNvSpPr>
          <p:nvPr>
            <p:ph idx="1"/>
          </p:nvPr>
        </p:nvSpPr>
        <p:spPr>
          <a:xfrm>
            <a:off x="323528" y="1196752"/>
            <a:ext cx="8568952" cy="5184576"/>
          </a:xfrm>
        </p:spPr>
        <p:txBody>
          <a:bodyPr/>
          <a:lstStyle/>
          <a:p>
            <a:r>
              <a:rPr lang="el-GR" dirty="0"/>
              <a:t>Η ονομασία </a:t>
            </a:r>
            <a:r>
              <a:rPr lang="el-GR" b="1" dirty="0"/>
              <a:t>βιομηχανικό ελαιόλαδο </a:t>
            </a:r>
            <a:r>
              <a:rPr lang="el-GR" dirty="0"/>
              <a:t>δίνεται σε ελαιόλαδο που δεν είναι δυνατόν με οποιοδήποτε τρόπο και οποιαδήποτε επεξεργασία να χρησιμοποιηθεί σαν πρώτη ύλη για την παρασκευή προϊόντων διατροφής. Στην κατηγορία αυτή υπάγονται ελαιόλαδα που έχουν παλμιτικό οξύ στη θέση 2 των τριγλυκεριδίων &gt; του 2.2 %, χωματέλαια, μουργέλαια κλπ. Χρησιμοποιούνται σαν πρώτη ύλη για την παρασκευή σαπουνιών, γλυκερίνης κ.α.</a:t>
            </a:r>
          </a:p>
          <a:p>
            <a:r>
              <a:rPr lang="el-GR" dirty="0"/>
              <a:t>Στο λιανικό εμπόριο μπορούν να διατίθενται μόνο το </a:t>
            </a:r>
            <a:r>
              <a:rPr lang="el-GR" b="1" dirty="0"/>
              <a:t>εξαιρετικό παρθένο ελαιόλαδο</a:t>
            </a:r>
            <a:r>
              <a:rPr lang="el-GR" dirty="0"/>
              <a:t>, το </a:t>
            </a:r>
            <a:r>
              <a:rPr lang="el-GR" b="1" dirty="0"/>
              <a:t>παρθένο ελαιόλαδο </a:t>
            </a:r>
            <a:r>
              <a:rPr lang="el-GR" dirty="0"/>
              <a:t>και το </a:t>
            </a:r>
            <a:r>
              <a:rPr lang="el-GR" b="1" dirty="0"/>
              <a:t>ελαιόλαδο</a:t>
            </a:r>
            <a:r>
              <a:rPr lang="el-GR" dirty="0"/>
              <a:t>.</a:t>
            </a:r>
          </a:p>
          <a:p>
            <a:endParaRPr lang="el-GR" dirty="0"/>
          </a:p>
        </p:txBody>
      </p:sp>
    </p:spTree>
    <p:extLst>
      <p:ext uri="{BB962C8B-B14F-4D97-AF65-F5344CB8AC3E}">
        <p14:creationId xmlns:p14="http://schemas.microsoft.com/office/powerpoint/2010/main" val="30296226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Τελικός διαχωρισμός – </a:t>
            </a:r>
            <a:r>
              <a:rPr lang="en-US" dirty="0" smtClean="0"/>
              <a:t/>
            </a:r>
            <a:br>
              <a:rPr lang="en-US" dirty="0" smtClean="0"/>
            </a:br>
            <a:r>
              <a:rPr lang="el-GR" dirty="0" smtClean="0"/>
              <a:t>Καθαρισμός </a:t>
            </a:r>
            <a:r>
              <a:rPr lang="el-GR" dirty="0"/>
              <a:t>του </a:t>
            </a:r>
            <a:r>
              <a:rPr lang="el-GR" dirty="0" smtClean="0"/>
              <a:t>ελαιολάδου</a:t>
            </a:r>
            <a:r>
              <a:rPr lang="en-US" dirty="0" smtClean="0"/>
              <a:t> </a:t>
            </a:r>
            <a:r>
              <a:rPr lang="en-US" sz="3000" b="0" dirty="0" smtClean="0"/>
              <a:t>1/2</a:t>
            </a:r>
            <a:endParaRPr lang="el-GR" sz="3000" b="0" dirty="0"/>
          </a:p>
        </p:txBody>
      </p:sp>
      <p:sp>
        <p:nvSpPr>
          <p:cNvPr id="4" name="Θέση αριθμού διαφάνειας 5"/>
          <p:cNvSpPr>
            <a:spLocks noGrp="1"/>
          </p:cNvSpPr>
          <p:nvPr>
            <p:ph type="sldNum" sz="quarter" idx="12"/>
          </p:nvPr>
        </p:nvSpPr>
        <p:spPr/>
        <p:txBody>
          <a:bodyPr/>
          <a:lstStyle/>
          <a:p>
            <a:fld id="{1EAC8E39-1C8D-44B3-8AB0-6D1707BBBC14}" type="slidenum">
              <a:rPr lang="el-GR" altLang="el-GR"/>
              <a:pPr/>
              <a:t>89</a:t>
            </a:fld>
            <a:endParaRPr lang="el-GR" altLang="el-GR" dirty="0"/>
          </a:p>
        </p:txBody>
      </p:sp>
      <p:sp>
        <p:nvSpPr>
          <p:cNvPr id="3" name="Θέση περιεχομένου 2"/>
          <p:cNvSpPr>
            <a:spLocks noGrp="1"/>
          </p:cNvSpPr>
          <p:nvPr>
            <p:ph idx="1"/>
          </p:nvPr>
        </p:nvSpPr>
        <p:spPr>
          <a:xfrm>
            <a:off x="251520" y="1556792"/>
            <a:ext cx="8640960" cy="4824536"/>
          </a:xfrm>
        </p:spPr>
        <p:txBody>
          <a:bodyPr/>
          <a:lstStyle/>
          <a:p>
            <a:r>
              <a:rPr lang="el-GR" altLang="el-GR" b="1" dirty="0"/>
              <a:t>Η υγρή φάση </a:t>
            </a:r>
            <a:r>
              <a:rPr lang="el-GR" altLang="el-GR" dirty="0"/>
              <a:t>κατανέμεται σε λεπτά στρώματα πάνω στην περιμετρική επιφάνεια κάθε δίσκου και έτσι γίνεται πιο αποτελεσματική η επίδραση της φυγοκεντρικής δύναμης, με την οποία διαχωρίζεται, τελικά, το ελαιόλαδο από τα απόνερα και τις ξένες ύλες</a:t>
            </a:r>
            <a:r>
              <a:rPr lang="el-GR" altLang="el-GR" dirty="0" smtClean="0"/>
              <a:t>.</a:t>
            </a:r>
            <a:endParaRPr lang="el-GR" altLang="el-GR" dirty="0"/>
          </a:p>
        </p:txBody>
      </p:sp>
    </p:spTree>
    <p:extLst>
      <p:ext uri="{BB962C8B-B14F-4D97-AF65-F5344CB8AC3E}">
        <p14:creationId xmlns:p14="http://schemas.microsoft.com/office/powerpoint/2010/main" val="10601766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8E395B30-0C26-4ECC-B7B6-EB94D7A80E12}" type="slidenum">
              <a:rPr lang="el-GR" altLang="el-GR"/>
              <a:pPr/>
              <a:t>90</a:t>
            </a:fld>
            <a:endParaRPr lang="el-GR" altLang="el-GR" dirty="0"/>
          </a:p>
        </p:txBody>
      </p:sp>
      <p:pic>
        <p:nvPicPr>
          <p:cNvPr id="241668" name="Picture 4" descr="Diafaneia14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0" t="1541" r="4997" b="3236"/>
          <a:stretch/>
        </p:blipFill>
        <p:spPr>
          <a:xfrm>
            <a:off x="1534094" y="2195742"/>
            <a:ext cx="6075812" cy="3609522"/>
          </a:xfr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dirty="0"/>
              <a:t>Καθαρό ελαιόλαδο μετά το πέρασμά του από τον ελαιοδιαχωριστήρα</a:t>
            </a:r>
          </a:p>
        </p:txBody>
      </p:sp>
    </p:spTree>
    <p:extLst>
      <p:ext uri="{BB962C8B-B14F-4D97-AF65-F5344CB8AC3E}">
        <p14:creationId xmlns:p14="http://schemas.microsoft.com/office/powerpoint/2010/main" val="387644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Τελικός διαχωρισμός – </a:t>
            </a:r>
            <a:r>
              <a:rPr lang="en-US" dirty="0">
                <a:solidFill>
                  <a:prstClr val="white"/>
                </a:solidFill>
              </a:rPr>
              <a:t/>
            </a:r>
            <a:br>
              <a:rPr lang="en-US" dirty="0">
                <a:solidFill>
                  <a:prstClr val="white"/>
                </a:solidFill>
              </a:rPr>
            </a:br>
            <a:r>
              <a:rPr lang="el-GR" dirty="0">
                <a:solidFill>
                  <a:prstClr val="white"/>
                </a:solidFill>
              </a:rPr>
              <a:t>Καθαρισμός του ελαιολάδου</a:t>
            </a:r>
            <a:r>
              <a:rPr lang="en-US" dirty="0">
                <a:solidFill>
                  <a:prstClr val="white"/>
                </a:solidFill>
              </a:rPr>
              <a:t> </a:t>
            </a:r>
            <a:r>
              <a:rPr lang="en-US" sz="3000" b="0" dirty="0" smtClean="0">
                <a:solidFill>
                  <a:prstClr val="white"/>
                </a:solidFill>
              </a:rPr>
              <a:t>2/2</a:t>
            </a:r>
            <a:endParaRPr lang="el-GR" dirty="0"/>
          </a:p>
        </p:txBody>
      </p:sp>
      <p:sp>
        <p:nvSpPr>
          <p:cNvPr id="4" name="Θέση αριθμού διαφάνειας 5"/>
          <p:cNvSpPr>
            <a:spLocks noGrp="1"/>
          </p:cNvSpPr>
          <p:nvPr>
            <p:ph type="sldNum" sz="quarter" idx="12"/>
          </p:nvPr>
        </p:nvSpPr>
        <p:spPr/>
        <p:txBody>
          <a:bodyPr/>
          <a:lstStyle/>
          <a:p>
            <a:fld id="{110A8C08-01D9-43EC-91E0-BE8BDA757DA2}" type="slidenum">
              <a:rPr lang="el-GR" altLang="el-GR"/>
              <a:pPr/>
              <a:t>91</a:t>
            </a:fld>
            <a:endParaRPr lang="el-GR" altLang="el-GR" dirty="0"/>
          </a:p>
        </p:txBody>
      </p:sp>
      <p:sp>
        <p:nvSpPr>
          <p:cNvPr id="3" name="Θέση περιεχομένου 2"/>
          <p:cNvSpPr>
            <a:spLocks noGrp="1"/>
          </p:cNvSpPr>
          <p:nvPr>
            <p:ph idx="1"/>
          </p:nvPr>
        </p:nvSpPr>
        <p:spPr>
          <a:xfrm>
            <a:off x="107504" y="1268760"/>
            <a:ext cx="8856984" cy="5589240"/>
          </a:xfrm>
        </p:spPr>
        <p:txBody>
          <a:bodyPr>
            <a:normAutofit/>
          </a:bodyPr>
          <a:lstStyle/>
          <a:p>
            <a:r>
              <a:rPr lang="el-GR" altLang="el-GR" sz="2200" dirty="0"/>
              <a:t>Οι παρακάτω παράγοντες επηρεάζουν τον τελικό διαχωρισμό – καθαρισμό του ελαιολάδου:</a:t>
            </a:r>
          </a:p>
          <a:p>
            <a:pPr lvl="1"/>
            <a:r>
              <a:rPr lang="el-GR" altLang="el-GR" sz="2200" b="1" dirty="0"/>
              <a:t>Ειδικό βάρος: </a:t>
            </a:r>
            <a:r>
              <a:rPr lang="el-GR" altLang="el-GR" sz="2200" dirty="0"/>
              <a:t>Όσο μεγαλύτερη είναι η διαφορά του ειδικού βάρους των συστατικών της υγρής φάσης, τόσο ευκολότερος είναι ο διαχωρισμός τους.</a:t>
            </a:r>
            <a:endParaRPr lang="en-US" altLang="el-GR" sz="2200" dirty="0">
              <a:solidFill>
                <a:srgbClr val="008000"/>
              </a:solidFill>
            </a:endParaRPr>
          </a:p>
          <a:p>
            <a:pPr lvl="1">
              <a:lnSpc>
                <a:spcPct val="90000"/>
              </a:lnSpc>
            </a:pPr>
            <a:r>
              <a:rPr lang="el-GR" altLang="el-GR" sz="2200" b="1" dirty="0"/>
              <a:t>Σχήμα και διαστάσεις των σταγονιδίων: </a:t>
            </a:r>
            <a:r>
              <a:rPr lang="el-GR" altLang="el-GR" sz="2200" dirty="0"/>
              <a:t>Όσο μεγαλύτερα είναι τα σταγονίδια του μείγματος τόσο γρηγορότερα γίνεται ο διαχωρισμός τους. Τα μικρά σταγονίδια σχηματίζουν γαλακτώματα, ενώ τα λεία και στρογγυλά διαχωρίζονται ευκολότερα από τα ανομοιόμορφα και επιμήκη.</a:t>
            </a:r>
          </a:p>
          <a:p>
            <a:pPr lvl="1">
              <a:lnSpc>
                <a:spcPct val="90000"/>
              </a:lnSpc>
            </a:pPr>
            <a:r>
              <a:rPr lang="el-GR" altLang="el-GR" sz="2200" b="1" dirty="0"/>
              <a:t>Ιξώδες: </a:t>
            </a:r>
            <a:r>
              <a:rPr lang="el-GR" altLang="el-GR" sz="2200" dirty="0"/>
              <a:t>Όσο περισσότερο ρευστή είναι η υγρή φάση τόσο γρηγορότερα διαχωρίζεται.</a:t>
            </a:r>
          </a:p>
          <a:p>
            <a:pPr lvl="1">
              <a:lnSpc>
                <a:spcPct val="90000"/>
              </a:lnSpc>
            </a:pPr>
            <a:r>
              <a:rPr lang="el-GR" altLang="el-GR" sz="2200" b="1" dirty="0"/>
              <a:t>Θερμοκρασία: </a:t>
            </a:r>
            <a:r>
              <a:rPr lang="el-GR" altLang="el-GR" sz="2200" dirty="0"/>
              <a:t>Η υψηλή θερμοκρασία διευκολύνει το διαχωρισμό</a:t>
            </a:r>
            <a:r>
              <a:rPr lang="el-GR" altLang="el-GR" sz="2200" dirty="0" smtClean="0"/>
              <a:t>.</a:t>
            </a:r>
            <a:endParaRPr lang="el-GR" altLang="el-GR" sz="2200" dirty="0"/>
          </a:p>
        </p:txBody>
      </p:sp>
    </p:spTree>
    <p:extLst>
      <p:ext uri="{BB962C8B-B14F-4D97-AF65-F5344CB8AC3E}">
        <p14:creationId xmlns:p14="http://schemas.microsoft.com/office/powerpoint/2010/main" val="20972063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30C3A210-82EC-4ED3-BE76-8D7DFD2CBA93}" type="slidenum">
              <a:rPr lang="el-GR" altLang="el-GR"/>
              <a:pPr/>
              <a:t>92</a:t>
            </a:fld>
            <a:endParaRPr lang="el-GR" altLang="el-GR" dirty="0"/>
          </a:p>
        </p:txBody>
      </p:sp>
      <p:sp>
        <p:nvSpPr>
          <p:cNvPr id="2" name="Τίτλος 1"/>
          <p:cNvSpPr>
            <a:spLocks noGrp="1"/>
          </p:cNvSpPr>
          <p:nvPr>
            <p:ph type="title"/>
          </p:nvPr>
        </p:nvSpPr>
        <p:spPr/>
        <p:txBody>
          <a:bodyPr/>
          <a:lstStyle/>
          <a:p>
            <a:r>
              <a:rPr lang="el-GR" dirty="0"/>
              <a:t>Χρήση ενζύμων στο διαχωρισμό </a:t>
            </a:r>
            <a:r>
              <a:rPr lang="en-US" dirty="0" smtClean="0"/>
              <a:t/>
            </a:r>
            <a:br>
              <a:rPr lang="en-US" dirty="0" smtClean="0"/>
            </a:br>
            <a:r>
              <a:rPr lang="el-GR" dirty="0" smtClean="0"/>
              <a:t>του ελαιολάδου</a:t>
            </a:r>
            <a:r>
              <a:rPr lang="en-US" dirty="0" smtClean="0"/>
              <a:t> </a:t>
            </a:r>
            <a:r>
              <a:rPr lang="en-US" sz="3000" b="0" dirty="0" smtClean="0"/>
              <a:t>1/5</a:t>
            </a:r>
            <a:endParaRPr lang="el-GR" sz="3000" b="0" dirty="0"/>
          </a:p>
        </p:txBody>
      </p:sp>
      <p:sp>
        <p:nvSpPr>
          <p:cNvPr id="3" name="Θέση περιεχομένου 2"/>
          <p:cNvSpPr>
            <a:spLocks noGrp="1"/>
          </p:cNvSpPr>
          <p:nvPr>
            <p:ph idx="1"/>
          </p:nvPr>
        </p:nvSpPr>
        <p:spPr/>
        <p:txBody>
          <a:bodyPr/>
          <a:lstStyle/>
          <a:p>
            <a:r>
              <a:rPr lang="el-GR" altLang="el-GR" dirty="0"/>
              <a:t>Τα ένζυμα, είναι φυσικοί καταλύτες </a:t>
            </a:r>
            <a:r>
              <a:rPr lang="el-GR" altLang="el-GR" b="1" dirty="0"/>
              <a:t>πρωτεϊνικής φύσης</a:t>
            </a:r>
            <a:r>
              <a:rPr lang="el-GR" altLang="el-GR" dirty="0"/>
              <a:t>. Ένζυμα υπάρχουν στην ελιά και βρίσκονται σε αδρανή κατάσταση όταν είναι άγουρη, ενώ με την πρόοδο της ωρίμανσης ενεργοποιούνται προκαλώντας φυσιολογικές αλλαγές στους ιστούς της.</a:t>
            </a:r>
          </a:p>
          <a:p>
            <a:r>
              <a:rPr lang="el-GR" altLang="el-GR" dirty="0"/>
              <a:t>Πολλοί ερευνητές πειραματίστηκαν με την </a:t>
            </a:r>
            <a:r>
              <a:rPr lang="el-GR" altLang="el-GR" b="1" dirty="0"/>
              <a:t>προσθήκη ενζύμων</a:t>
            </a:r>
            <a:r>
              <a:rPr lang="el-GR" altLang="el-GR" dirty="0"/>
              <a:t>, για να πετύχουν μεγιστοποίηση της εξαγωγής του ελαιολάδου</a:t>
            </a:r>
            <a:r>
              <a:rPr lang="el-GR" altLang="el-GR" dirty="0" smtClean="0"/>
              <a:t>.</a:t>
            </a:r>
            <a:endParaRPr lang="el-GR" altLang="el-GR" dirty="0"/>
          </a:p>
        </p:txBody>
      </p:sp>
    </p:spTree>
    <p:extLst>
      <p:ext uri="{BB962C8B-B14F-4D97-AF65-F5344CB8AC3E}">
        <p14:creationId xmlns:p14="http://schemas.microsoft.com/office/powerpoint/2010/main" val="13484045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Χρήση ενζύμων στο διαχωρισμό </a:t>
            </a:r>
            <a:r>
              <a:rPr lang="en-US" dirty="0">
                <a:solidFill>
                  <a:prstClr val="white"/>
                </a:solidFill>
              </a:rPr>
              <a:t/>
            </a:r>
            <a:br>
              <a:rPr lang="en-US" dirty="0">
                <a:solidFill>
                  <a:prstClr val="white"/>
                </a:solidFill>
              </a:rPr>
            </a:br>
            <a:r>
              <a:rPr lang="el-GR" dirty="0">
                <a:solidFill>
                  <a:prstClr val="white"/>
                </a:solidFill>
              </a:rPr>
              <a:t>του ελαιολάδου</a:t>
            </a:r>
            <a:r>
              <a:rPr lang="en-US" dirty="0">
                <a:solidFill>
                  <a:prstClr val="white"/>
                </a:solidFill>
              </a:rPr>
              <a:t> </a:t>
            </a:r>
            <a:r>
              <a:rPr lang="en-US" sz="3000" b="0" dirty="0" smtClean="0">
                <a:solidFill>
                  <a:prstClr val="white"/>
                </a:solidFill>
              </a:rPr>
              <a:t>2/5</a:t>
            </a:r>
            <a:endParaRPr lang="el-GR" dirty="0"/>
          </a:p>
        </p:txBody>
      </p:sp>
      <p:sp>
        <p:nvSpPr>
          <p:cNvPr id="4" name="Θέση αριθμού διαφάνειας 5"/>
          <p:cNvSpPr>
            <a:spLocks noGrp="1"/>
          </p:cNvSpPr>
          <p:nvPr>
            <p:ph type="sldNum" sz="quarter" idx="12"/>
          </p:nvPr>
        </p:nvSpPr>
        <p:spPr/>
        <p:txBody>
          <a:bodyPr/>
          <a:lstStyle/>
          <a:p>
            <a:fld id="{932A3835-B843-441B-A574-56B5AAF34D6D}" type="slidenum">
              <a:rPr lang="el-GR" altLang="el-GR"/>
              <a:pPr/>
              <a:t>93</a:t>
            </a:fld>
            <a:endParaRPr lang="el-GR" altLang="el-GR" dirty="0"/>
          </a:p>
        </p:txBody>
      </p:sp>
      <p:sp>
        <p:nvSpPr>
          <p:cNvPr id="3" name="Θέση περιεχομένου 2"/>
          <p:cNvSpPr>
            <a:spLocks noGrp="1"/>
          </p:cNvSpPr>
          <p:nvPr>
            <p:ph idx="1"/>
          </p:nvPr>
        </p:nvSpPr>
        <p:spPr/>
        <p:txBody>
          <a:bodyPr/>
          <a:lstStyle/>
          <a:p>
            <a:r>
              <a:rPr lang="el-GR" altLang="el-GR" dirty="0"/>
              <a:t>Το ένζυμο </a:t>
            </a:r>
            <a:r>
              <a:rPr lang="el-GR" altLang="el-GR" b="1" dirty="0"/>
              <a:t>πεκτινοϋδρολάση </a:t>
            </a:r>
            <a:r>
              <a:rPr lang="el-GR" altLang="el-GR" dirty="0"/>
              <a:t>όταν προστέθηκε σε ελαιόκαρπο που επεξεργάστηκε σε υδραυλικά πιεστήρια, έδωσε μεγαλύτερη ποσότητα ελαιολάδου, το οποίο ήταν σταθερότερο στην οξείδωση.</a:t>
            </a:r>
          </a:p>
          <a:p>
            <a:r>
              <a:rPr lang="el-GR" altLang="el-GR" dirty="0"/>
              <a:t>Άλλα ένζυμα </a:t>
            </a:r>
            <a:r>
              <a:rPr lang="el-GR" altLang="el-GR" b="1" dirty="0"/>
              <a:t>(</a:t>
            </a:r>
            <a:r>
              <a:rPr lang="el-GR" altLang="el-GR" b="1" dirty="0"/>
              <a:t>κελουλάση</a:t>
            </a:r>
            <a:r>
              <a:rPr lang="el-GR" altLang="el-GR" b="1" dirty="0"/>
              <a:t>, </a:t>
            </a:r>
            <a:r>
              <a:rPr lang="el-GR" altLang="el-GR" b="1" dirty="0"/>
              <a:t>ημικελουλάση</a:t>
            </a:r>
            <a:r>
              <a:rPr lang="el-GR" altLang="el-GR" b="1" dirty="0"/>
              <a:t>, </a:t>
            </a:r>
            <a:r>
              <a:rPr lang="el-GR" altLang="el-GR" b="1" dirty="0"/>
              <a:t>πολυγαλακτουρουνάση</a:t>
            </a:r>
            <a:r>
              <a:rPr lang="el-GR" altLang="el-GR" b="1" dirty="0"/>
              <a:t>, πηκτίνη – </a:t>
            </a:r>
            <a:r>
              <a:rPr lang="el-GR" altLang="el-GR" b="1" dirty="0"/>
              <a:t>μεθυλεστεράση</a:t>
            </a:r>
            <a:r>
              <a:rPr lang="el-GR" altLang="el-GR" b="1" dirty="0"/>
              <a:t> και πρωτεάση)</a:t>
            </a:r>
            <a:r>
              <a:rPr lang="el-GR" altLang="el-GR" dirty="0"/>
              <a:t> εκτός από την αύξηση της σταθερότητας του ελαιολάδου στην οξείδωση, προκάλεσαν κάποια τροποποίηση στη σύνθεσή του σε λιπαρά οξέα, στα χρωματικά χαρακτηριστικά του και επιπλέον προκάλεσαν αύξηση στα πτητικά συστατικά του</a:t>
            </a:r>
            <a:r>
              <a:rPr lang="el-GR" altLang="el-GR" dirty="0" smtClean="0"/>
              <a:t>.</a:t>
            </a:r>
            <a:endParaRPr lang="el-GR" altLang="el-GR" dirty="0"/>
          </a:p>
        </p:txBody>
      </p:sp>
    </p:spTree>
    <p:extLst>
      <p:ext uri="{BB962C8B-B14F-4D97-AF65-F5344CB8AC3E}">
        <p14:creationId xmlns:p14="http://schemas.microsoft.com/office/powerpoint/2010/main" val="24649230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Χρήση ενζύμων στο διαχωρισμό </a:t>
            </a:r>
            <a:r>
              <a:rPr lang="en-US" dirty="0">
                <a:solidFill>
                  <a:prstClr val="white"/>
                </a:solidFill>
              </a:rPr>
              <a:t/>
            </a:r>
            <a:br>
              <a:rPr lang="en-US" dirty="0">
                <a:solidFill>
                  <a:prstClr val="white"/>
                </a:solidFill>
              </a:rPr>
            </a:br>
            <a:r>
              <a:rPr lang="el-GR" dirty="0">
                <a:solidFill>
                  <a:prstClr val="white"/>
                </a:solidFill>
              </a:rPr>
              <a:t>του ελαιολάδου</a:t>
            </a:r>
            <a:r>
              <a:rPr lang="en-US" dirty="0">
                <a:solidFill>
                  <a:prstClr val="white"/>
                </a:solidFill>
              </a:rPr>
              <a:t> </a:t>
            </a:r>
            <a:r>
              <a:rPr lang="en-US" sz="3000" b="0" dirty="0" smtClean="0">
                <a:solidFill>
                  <a:prstClr val="white"/>
                </a:solidFill>
              </a:rPr>
              <a:t>3/5</a:t>
            </a:r>
            <a:endParaRPr lang="el-GR" dirty="0"/>
          </a:p>
        </p:txBody>
      </p:sp>
      <p:sp>
        <p:nvSpPr>
          <p:cNvPr id="4" name="Θέση αριθμού διαφάνειας 5"/>
          <p:cNvSpPr>
            <a:spLocks noGrp="1"/>
          </p:cNvSpPr>
          <p:nvPr>
            <p:ph type="sldNum" sz="quarter" idx="12"/>
          </p:nvPr>
        </p:nvSpPr>
        <p:spPr/>
        <p:txBody>
          <a:bodyPr/>
          <a:lstStyle/>
          <a:p>
            <a:fld id="{F8D62512-09D9-49E2-98D3-81DBD0EF2E46}" type="slidenum">
              <a:rPr lang="el-GR" altLang="el-GR"/>
              <a:pPr/>
              <a:t>94</a:t>
            </a:fld>
            <a:endParaRPr lang="el-GR" altLang="el-GR" dirty="0"/>
          </a:p>
        </p:txBody>
      </p:sp>
      <p:sp>
        <p:nvSpPr>
          <p:cNvPr id="3" name="Θέση περιεχομένου 2"/>
          <p:cNvSpPr>
            <a:spLocks noGrp="1"/>
          </p:cNvSpPr>
          <p:nvPr>
            <p:ph idx="1"/>
          </p:nvPr>
        </p:nvSpPr>
        <p:spPr/>
        <p:txBody>
          <a:bodyPr/>
          <a:lstStyle/>
          <a:p>
            <a:r>
              <a:rPr lang="el-GR" altLang="el-GR" dirty="0"/>
              <a:t>Η αύξηση της ποσότητας του ελαιολάδου που παραλαμβάνεται με τη χρήση ενζύμων, οφείλεται </a:t>
            </a:r>
            <a:r>
              <a:rPr lang="el-GR" altLang="el-GR" b="1" dirty="0"/>
              <a:t>στις βιοχημικές μεταβολές </a:t>
            </a:r>
            <a:r>
              <a:rPr lang="el-GR" altLang="el-GR" dirty="0"/>
              <a:t>που λαμβάνουν χώρα στη μεμβράνη των λιποπρωτεϊνών των σταγονιδίων και στα κολλοειδή συστατικά της υγρής και της στερεής φάσης.</a:t>
            </a:r>
          </a:p>
          <a:p>
            <a:r>
              <a:rPr lang="el-GR" altLang="el-GR" dirty="0"/>
              <a:t>Ιδιαίτερο ρόλο στην εξαγωγή του ελαιολάδου, από την ελαιοζύμη διαδραματίζουν </a:t>
            </a:r>
            <a:r>
              <a:rPr lang="el-GR" altLang="el-GR" b="1" dirty="0"/>
              <a:t>κάποιες ουσίες που δρουν σαν προσροφητικά μέσα.</a:t>
            </a:r>
            <a:r>
              <a:rPr lang="el-GR" altLang="el-GR" dirty="0"/>
              <a:t> Οι ουσίες αυτές όταν προστεθούν μαζί με τα ένζυμα δίνουν πολύ καλά αποτελέσματα εξαιτίας της συνδυαστικής δράσης τους</a:t>
            </a:r>
            <a:r>
              <a:rPr lang="el-GR" altLang="el-GR" dirty="0" smtClean="0"/>
              <a:t>.</a:t>
            </a:r>
            <a:endParaRPr lang="el-GR" dirty="0"/>
          </a:p>
        </p:txBody>
      </p:sp>
    </p:spTree>
    <p:extLst>
      <p:ext uri="{BB962C8B-B14F-4D97-AF65-F5344CB8AC3E}">
        <p14:creationId xmlns:p14="http://schemas.microsoft.com/office/powerpoint/2010/main" val="14307421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Χρήση ενζύμων στο διαχωρισμό </a:t>
            </a:r>
            <a:r>
              <a:rPr lang="en-US" dirty="0">
                <a:solidFill>
                  <a:prstClr val="white"/>
                </a:solidFill>
              </a:rPr>
              <a:t/>
            </a:r>
            <a:br>
              <a:rPr lang="en-US" dirty="0">
                <a:solidFill>
                  <a:prstClr val="white"/>
                </a:solidFill>
              </a:rPr>
            </a:br>
            <a:r>
              <a:rPr lang="el-GR" dirty="0">
                <a:solidFill>
                  <a:prstClr val="white"/>
                </a:solidFill>
              </a:rPr>
              <a:t>του ελαιολάδου</a:t>
            </a:r>
            <a:r>
              <a:rPr lang="en-US" dirty="0">
                <a:solidFill>
                  <a:prstClr val="white"/>
                </a:solidFill>
              </a:rPr>
              <a:t> </a:t>
            </a:r>
            <a:r>
              <a:rPr lang="en-US" sz="3000" b="0" dirty="0" smtClean="0">
                <a:solidFill>
                  <a:prstClr val="white"/>
                </a:solidFill>
              </a:rPr>
              <a:t>4/5</a:t>
            </a:r>
            <a:endParaRPr lang="el-GR" dirty="0"/>
          </a:p>
        </p:txBody>
      </p:sp>
      <p:sp>
        <p:nvSpPr>
          <p:cNvPr id="4" name="Θέση αριθμού διαφάνειας 5"/>
          <p:cNvSpPr>
            <a:spLocks noGrp="1"/>
          </p:cNvSpPr>
          <p:nvPr>
            <p:ph type="sldNum" sz="quarter" idx="12"/>
          </p:nvPr>
        </p:nvSpPr>
        <p:spPr/>
        <p:txBody>
          <a:bodyPr/>
          <a:lstStyle/>
          <a:p>
            <a:fld id="{E2AA5A95-8F08-4F96-A72E-50B929C451EE}" type="slidenum">
              <a:rPr lang="el-GR" altLang="el-GR"/>
              <a:pPr/>
              <a:t>95</a:t>
            </a:fld>
            <a:endParaRPr lang="el-GR" altLang="el-GR" dirty="0"/>
          </a:p>
        </p:txBody>
      </p:sp>
      <p:sp>
        <p:nvSpPr>
          <p:cNvPr id="3" name="Θέση περιεχομένου 2"/>
          <p:cNvSpPr>
            <a:spLocks noGrp="1"/>
          </p:cNvSpPr>
          <p:nvPr>
            <p:ph idx="1"/>
          </p:nvPr>
        </p:nvSpPr>
        <p:spPr/>
        <p:txBody>
          <a:bodyPr/>
          <a:lstStyle/>
          <a:p>
            <a:r>
              <a:rPr lang="el-GR" altLang="el-GR" b="1" dirty="0"/>
              <a:t>Τα προσροφητικά μέσα </a:t>
            </a:r>
            <a:r>
              <a:rPr lang="el-GR" altLang="el-GR" dirty="0"/>
              <a:t>προκαλούν αποικοδόμηση των συστατικών της ελιάς, με αποτέλεσμα να αυξάνεται η δραστηριότητα των ενζύμων.</a:t>
            </a:r>
          </a:p>
          <a:p>
            <a:r>
              <a:rPr lang="el-GR" altLang="el-GR" dirty="0"/>
              <a:t>Σαν προσροφητικά μέσα χρησιμοποιήθηκαν κυρίως, </a:t>
            </a:r>
            <a:r>
              <a:rPr lang="el-GR" altLang="el-GR" b="1" dirty="0"/>
              <a:t>οι ταννίνες </a:t>
            </a:r>
            <a:r>
              <a:rPr lang="el-GR" altLang="el-GR" dirty="0"/>
              <a:t>και </a:t>
            </a:r>
            <a:r>
              <a:rPr lang="el-GR" altLang="el-GR" b="1" dirty="0"/>
              <a:t>η αλβουμίνη του αυγού. </a:t>
            </a:r>
          </a:p>
        </p:txBody>
      </p:sp>
    </p:spTree>
    <p:extLst>
      <p:ext uri="{BB962C8B-B14F-4D97-AF65-F5344CB8AC3E}">
        <p14:creationId xmlns:p14="http://schemas.microsoft.com/office/powerpoint/2010/main" val="1120412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prstClr val="white"/>
                </a:solidFill>
              </a:rPr>
              <a:t>Χρήση ενζύμων στο διαχωρισμό </a:t>
            </a:r>
            <a:r>
              <a:rPr lang="en-US" dirty="0">
                <a:solidFill>
                  <a:prstClr val="white"/>
                </a:solidFill>
              </a:rPr>
              <a:t/>
            </a:r>
            <a:br>
              <a:rPr lang="en-US" dirty="0">
                <a:solidFill>
                  <a:prstClr val="white"/>
                </a:solidFill>
              </a:rPr>
            </a:br>
            <a:r>
              <a:rPr lang="el-GR" dirty="0">
                <a:solidFill>
                  <a:prstClr val="white"/>
                </a:solidFill>
              </a:rPr>
              <a:t>του ελαιολάδου</a:t>
            </a:r>
            <a:r>
              <a:rPr lang="en-US" dirty="0">
                <a:solidFill>
                  <a:prstClr val="white"/>
                </a:solidFill>
              </a:rPr>
              <a:t> </a:t>
            </a:r>
            <a:r>
              <a:rPr lang="en-US" sz="3000" b="0" dirty="0" smtClean="0">
                <a:solidFill>
                  <a:prstClr val="white"/>
                </a:solidFill>
              </a:rPr>
              <a:t>5/5</a:t>
            </a:r>
            <a:endParaRPr lang="el-GR" dirty="0"/>
          </a:p>
        </p:txBody>
      </p:sp>
      <p:sp>
        <p:nvSpPr>
          <p:cNvPr id="4" name="Θέση αριθμού διαφάνειας 5"/>
          <p:cNvSpPr>
            <a:spLocks noGrp="1"/>
          </p:cNvSpPr>
          <p:nvPr>
            <p:ph type="sldNum" sz="quarter" idx="12"/>
          </p:nvPr>
        </p:nvSpPr>
        <p:spPr/>
        <p:txBody>
          <a:bodyPr/>
          <a:lstStyle/>
          <a:p>
            <a:fld id="{1F98DAE0-386D-493C-975C-FD7856B69A06}" type="slidenum">
              <a:rPr lang="el-GR" altLang="el-GR"/>
              <a:pPr/>
              <a:t>96</a:t>
            </a:fld>
            <a:endParaRPr lang="el-GR" altLang="el-GR" dirty="0"/>
          </a:p>
        </p:txBody>
      </p:sp>
      <p:sp>
        <p:nvSpPr>
          <p:cNvPr id="3" name="Θέση περιεχομένου 2"/>
          <p:cNvSpPr>
            <a:spLocks noGrp="1"/>
          </p:cNvSpPr>
          <p:nvPr>
            <p:ph idx="1"/>
          </p:nvPr>
        </p:nvSpPr>
        <p:spPr>
          <a:xfrm>
            <a:off x="251520" y="1412776"/>
            <a:ext cx="8712968" cy="5328592"/>
          </a:xfrm>
        </p:spPr>
        <p:txBody>
          <a:bodyPr>
            <a:normAutofit/>
          </a:bodyPr>
          <a:lstStyle/>
          <a:p>
            <a:pPr lvl="0">
              <a:lnSpc>
                <a:spcPct val="110000"/>
              </a:lnSpc>
              <a:spcBef>
                <a:spcPts val="900"/>
              </a:spcBef>
            </a:pPr>
            <a:r>
              <a:rPr lang="el-GR" altLang="el-GR" dirty="0">
                <a:solidFill>
                  <a:prstClr val="black"/>
                </a:solidFill>
              </a:rPr>
              <a:t>Γενικά, τόσο η </a:t>
            </a:r>
            <a:r>
              <a:rPr lang="el-GR" altLang="el-GR" b="1" dirty="0">
                <a:solidFill>
                  <a:prstClr val="black"/>
                </a:solidFill>
              </a:rPr>
              <a:t>ταχύτητα εξαγωγής </a:t>
            </a:r>
            <a:r>
              <a:rPr lang="el-GR" altLang="el-GR" dirty="0">
                <a:solidFill>
                  <a:prstClr val="black"/>
                </a:solidFill>
              </a:rPr>
              <a:t>του ελαιολάδου, όσο και η </a:t>
            </a:r>
            <a:r>
              <a:rPr lang="el-GR" altLang="el-GR" b="1" dirty="0">
                <a:solidFill>
                  <a:prstClr val="black"/>
                </a:solidFill>
              </a:rPr>
              <a:t>ποσότητα που παραλαμβάνεται </a:t>
            </a:r>
            <a:r>
              <a:rPr lang="el-GR" altLang="el-GR" dirty="0">
                <a:solidFill>
                  <a:prstClr val="black"/>
                </a:solidFill>
              </a:rPr>
              <a:t>από τις ελιές εξαρτάται από:</a:t>
            </a:r>
            <a:endParaRPr lang="en-US" altLang="el-GR" dirty="0"/>
          </a:p>
          <a:p>
            <a:pPr marL="717550" lvl="2" indent="-361950">
              <a:lnSpc>
                <a:spcPct val="110000"/>
              </a:lnSpc>
              <a:spcBef>
                <a:spcPts val="900"/>
              </a:spcBef>
              <a:buFont typeface="Courier New" panose="02070309020205020404" pitchFamily="49" charset="0"/>
              <a:buChar char="o"/>
            </a:pPr>
            <a:r>
              <a:rPr lang="el-GR" altLang="el-GR" dirty="0"/>
              <a:t>Την </a:t>
            </a:r>
            <a:r>
              <a:rPr lang="el-GR" altLang="el-GR" b="1" dirty="0"/>
              <a:t>κατανομή του ελαιολάδου </a:t>
            </a:r>
            <a:r>
              <a:rPr lang="el-GR" altLang="el-GR" dirty="0"/>
              <a:t>στα φυτικά υγρά,</a:t>
            </a:r>
          </a:p>
          <a:p>
            <a:pPr marL="717550" lvl="2" indent="-361950">
              <a:lnSpc>
                <a:spcPct val="110000"/>
              </a:lnSpc>
              <a:spcBef>
                <a:spcPts val="900"/>
              </a:spcBef>
              <a:buFont typeface="Courier New" panose="02070309020205020404" pitchFamily="49" charset="0"/>
              <a:buChar char="o"/>
            </a:pPr>
            <a:r>
              <a:rPr lang="el-GR" altLang="el-GR" dirty="0"/>
              <a:t>Τις </a:t>
            </a:r>
            <a:r>
              <a:rPr lang="el-GR" altLang="el-GR" b="1" dirty="0"/>
              <a:t>αντιδράσεις</a:t>
            </a:r>
            <a:r>
              <a:rPr lang="el-GR" altLang="el-GR" dirty="0"/>
              <a:t> μεταξύ των διαφόρων συστατικών (ελαιολάδου, πρωτεϊνών, πολυσακχαριτών και </a:t>
            </a:r>
            <a:r>
              <a:rPr lang="el-GR" altLang="el-GR" dirty="0"/>
              <a:t>πολυφαινολών</a:t>
            </a:r>
            <a:r>
              <a:rPr lang="el-GR" altLang="el-GR" dirty="0"/>
              <a:t>), τα οποία βρίσκονται στην ελιά και σχηματίζουν λιποπρωτεϊνικά πλέγματα.</a:t>
            </a:r>
          </a:p>
          <a:p>
            <a:pPr>
              <a:lnSpc>
                <a:spcPct val="110000"/>
              </a:lnSpc>
              <a:spcBef>
                <a:spcPts val="900"/>
              </a:spcBef>
            </a:pPr>
            <a:r>
              <a:rPr lang="el-GR" altLang="el-GR" b="1" dirty="0"/>
              <a:t>Η προσθήκη των ενζύμων </a:t>
            </a:r>
            <a:r>
              <a:rPr lang="el-GR" altLang="el-GR" dirty="0"/>
              <a:t>γίνεται, είτε κατά το σπάσιμο – άλεση του ελαιοκάρπου, είτε κατά τη μάλαξη της ελαιοζύμης.</a:t>
            </a:r>
          </a:p>
          <a:p>
            <a:pPr>
              <a:lnSpc>
                <a:spcPct val="110000"/>
              </a:lnSpc>
              <a:spcBef>
                <a:spcPts val="900"/>
              </a:spcBef>
            </a:pPr>
            <a:r>
              <a:rPr lang="el-GR" altLang="el-GR" dirty="0"/>
              <a:t>Συνήθως τα ένζυμα προστίθενται κατά τη </a:t>
            </a:r>
            <a:r>
              <a:rPr lang="el-GR" altLang="el-GR" b="1" dirty="0"/>
              <a:t>μάλαξη</a:t>
            </a:r>
            <a:r>
              <a:rPr lang="el-GR" altLang="el-GR" dirty="0"/>
              <a:t> και αφήνονται να δράσουν για 30 </a:t>
            </a:r>
            <a:r>
              <a:rPr lang="en-US" altLang="el-GR" dirty="0"/>
              <a:t>min</a:t>
            </a:r>
            <a:r>
              <a:rPr lang="en-US" altLang="el-GR" dirty="0" smtClean="0"/>
              <a:t>.</a:t>
            </a:r>
            <a:endParaRPr lang="el-GR" dirty="0"/>
          </a:p>
        </p:txBody>
      </p:sp>
    </p:spTree>
    <p:extLst>
      <p:ext uri="{BB962C8B-B14F-4D97-AF65-F5344CB8AC3E}">
        <p14:creationId xmlns:p14="http://schemas.microsoft.com/office/powerpoint/2010/main" val="31011096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E81AE11B-66CD-4A25-9496-7329DB20640B}" type="slidenum">
              <a:rPr lang="el-GR" altLang="el-GR"/>
              <a:pPr/>
              <a:t>97</a:t>
            </a:fld>
            <a:endParaRPr lang="el-GR" altLang="el-GR" dirty="0"/>
          </a:p>
        </p:txBody>
      </p:sp>
      <p:sp>
        <p:nvSpPr>
          <p:cNvPr id="2" name="Τίτλος 1"/>
          <p:cNvSpPr>
            <a:spLocks noGrp="1"/>
          </p:cNvSpPr>
          <p:nvPr>
            <p:ph type="title"/>
          </p:nvPr>
        </p:nvSpPr>
        <p:spPr/>
        <p:txBody>
          <a:bodyPr/>
          <a:lstStyle/>
          <a:p>
            <a:r>
              <a:rPr lang="el-GR" dirty="0" smtClean="0"/>
              <a:t>Συγκροτήματα εξαγωγής ελαιόλαδου</a:t>
            </a:r>
            <a:endParaRPr lang="el-GR" dirty="0"/>
          </a:p>
        </p:txBody>
      </p:sp>
      <p:sp>
        <p:nvSpPr>
          <p:cNvPr id="3" name="Θέση περιεχομένου 2"/>
          <p:cNvSpPr>
            <a:spLocks noGrp="1"/>
          </p:cNvSpPr>
          <p:nvPr>
            <p:ph idx="1"/>
          </p:nvPr>
        </p:nvSpPr>
        <p:spPr/>
        <p:txBody>
          <a:bodyPr/>
          <a:lstStyle/>
          <a:p>
            <a:r>
              <a:rPr lang="el-GR" altLang="el-GR" dirty="0"/>
              <a:t>Τα ελαιουργικά </a:t>
            </a:r>
            <a:r>
              <a:rPr lang="el-GR" altLang="el-GR" dirty="0" smtClean="0"/>
              <a:t>συγκροτήματα </a:t>
            </a:r>
            <a:r>
              <a:rPr lang="el-GR" altLang="el-GR" dirty="0"/>
              <a:t>κατατάσσονται σε:</a:t>
            </a:r>
          </a:p>
          <a:p>
            <a:pPr lvl="1"/>
            <a:r>
              <a:rPr lang="el-GR" altLang="el-GR" b="1" dirty="0"/>
              <a:t>Συστήματα</a:t>
            </a:r>
            <a:r>
              <a:rPr lang="el-GR" altLang="el-GR" dirty="0"/>
              <a:t> (υδραυλικά πιεστήρια) που δίνουν ελαιοπυρήνα με μικρό ποσοστό υγρασίας (25 – 30%) και</a:t>
            </a:r>
          </a:p>
          <a:p>
            <a:pPr lvl="1"/>
            <a:r>
              <a:rPr lang="el-GR" altLang="el-GR" b="1" dirty="0" smtClean="0"/>
              <a:t>Συστήματα </a:t>
            </a:r>
            <a:r>
              <a:rPr lang="el-GR" altLang="el-GR" dirty="0"/>
              <a:t>(α. φυγοκεντρικά – </a:t>
            </a:r>
            <a:r>
              <a:rPr lang="en-US" altLang="el-GR" dirty="0"/>
              <a:t>Alfa Laval,</a:t>
            </a:r>
            <a:r>
              <a:rPr lang="el-GR" altLang="el-GR" dirty="0"/>
              <a:t> </a:t>
            </a:r>
            <a:r>
              <a:rPr lang="en-US" altLang="el-GR" dirty="0"/>
              <a:t>Pieralisi, Hiller, </a:t>
            </a:r>
            <a:r>
              <a:rPr lang="el-GR" altLang="el-GR" dirty="0"/>
              <a:t>Θεοχάρη, Ζαμπέκου &amp; β. μεικτού τύπου – Ελαιουργικής, </a:t>
            </a:r>
            <a:r>
              <a:rPr lang="en-US" altLang="el-GR" dirty="0"/>
              <a:t>Rapanelli)</a:t>
            </a:r>
            <a:r>
              <a:rPr lang="el-GR" altLang="el-GR" dirty="0"/>
              <a:t> που δίνουν ελαιοπυρήνα με μεγάλο ποσοστό υγρασίας (&gt; 45</a:t>
            </a:r>
            <a:r>
              <a:rPr lang="el-GR" altLang="el-GR" dirty="0" smtClean="0"/>
              <a:t>%).</a:t>
            </a:r>
            <a:endParaRPr lang="el-GR" dirty="0"/>
          </a:p>
        </p:txBody>
      </p:sp>
    </p:spTree>
    <p:extLst>
      <p:ext uri="{BB962C8B-B14F-4D97-AF65-F5344CB8AC3E}">
        <p14:creationId xmlns:p14="http://schemas.microsoft.com/office/powerpoint/2010/main" val="22996063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5"/>
          <p:cNvSpPr>
            <a:spLocks noGrp="1"/>
          </p:cNvSpPr>
          <p:nvPr>
            <p:ph type="sldNum" sz="quarter" idx="12"/>
          </p:nvPr>
        </p:nvSpPr>
        <p:spPr/>
        <p:txBody>
          <a:bodyPr/>
          <a:lstStyle/>
          <a:p>
            <a:fld id="{51AF62D2-4A9F-4A6F-84DD-0046B7907AFC}" type="slidenum">
              <a:rPr lang="el-GR" altLang="el-GR"/>
              <a:pPr/>
              <a:t>98</a:t>
            </a:fld>
            <a:endParaRPr lang="el-GR" altLang="el-GR" dirty="0"/>
          </a:p>
        </p:txBody>
      </p:sp>
      <p:pic>
        <p:nvPicPr>
          <p:cNvPr id="250884" name="Picture 4" descr="Diafaneia150"/>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1340768"/>
            <a:ext cx="8546672" cy="4536504"/>
          </a:xfrm>
          <a:solidFill>
            <a:srgbClr val="FFCC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Τίτλος 1"/>
          <p:cNvSpPr>
            <a:spLocks noGrp="1"/>
          </p:cNvSpPr>
          <p:nvPr>
            <p:ph type="title"/>
          </p:nvPr>
        </p:nvSpPr>
        <p:spPr/>
        <p:txBody>
          <a:bodyPr/>
          <a:lstStyle/>
          <a:p>
            <a:r>
              <a:rPr lang="el-GR" dirty="0"/>
              <a:t>Υδραυλικά πιεστήρια</a:t>
            </a:r>
            <a:br>
              <a:rPr lang="el-GR" dirty="0"/>
            </a:br>
            <a:r>
              <a:rPr lang="el-GR" sz="3000" b="0" dirty="0"/>
              <a:t>(Στάδια επεξεργασίας του ελαιοκάρπου) </a:t>
            </a:r>
          </a:p>
        </p:txBody>
      </p:sp>
    </p:spTree>
    <p:extLst>
      <p:ext uri="{BB962C8B-B14F-4D97-AF65-F5344CB8AC3E}">
        <p14:creationId xmlns:p14="http://schemas.microsoft.com/office/powerpoint/2010/main" val="23309976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template">
  <a:themeElements>
    <a:clrScheme name="Προσαρμοσμένο 2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459</TotalTime>
  <Words>6925</Words>
  <Application>Microsoft Office PowerPoint</Application>
  <PresentationFormat>Προβολή στην οθόνη (4:3)</PresentationFormat>
  <Paragraphs>651</Paragraphs>
  <Slides>128</Slides>
  <Notes>7</Notes>
  <HiddenSlides>0</HiddenSlides>
  <MMClips>0</MMClips>
  <ScaleCrop>false</ScaleCrop>
  <HeadingPairs>
    <vt:vector size="4" baseType="variant">
      <vt:variant>
        <vt:lpstr>Θέμα</vt:lpstr>
      </vt:variant>
      <vt:variant>
        <vt:i4>2</vt:i4>
      </vt:variant>
      <vt:variant>
        <vt:lpstr>Τίτλοι διαφανειών</vt:lpstr>
      </vt:variant>
      <vt:variant>
        <vt:i4>128</vt:i4>
      </vt:variant>
    </vt:vector>
  </HeadingPairs>
  <TitlesOfParts>
    <vt:vector size="130" baseType="lpstr">
      <vt:lpstr>template</vt:lpstr>
      <vt:lpstr>OC_template_updated</vt:lpstr>
      <vt:lpstr>Τεχνολογία και ποιότητα Λιπών-Ελαιών (Θ)</vt:lpstr>
      <vt:lpstr>Έλαια Ελαϊκού/Λινελαϊκού οξέων</vt:lpstr>
      <vt:lpstr>Ελαιόλαδο 1/3 </vt:lpstr>
      <vt:lpstr>Παρθένα ελαιόλαδα 1/4</vt:lpstr>
      <vt:lpstr>Παρθένα ελαιόλαδα 2/4</vt:lpstr>
      <vt:lpstr>Παρθένα ελαιόλαδα 3/4</vt:lpstr>
      <vt:lpstr>Παρθένα ελαιόλαδα 4/4</vt:lpstr>
      <vt:lpstr>Βιομηχανοποιήσιμο ελαιόλαδο </vt:lpstr>
      <vt:lpstr>Βιομηχανικό ελαιόλαδο </vt:lpstr>
      <vt:lpstr>Ακατέργαστο πυρηνέλαιο</vt:lpstr>
      <vt:lpstr>Εξευγενισμένο πυρηνέλαιο</vt:lpstr>
      <vt:lpstr>Πυρηνέλαιο</vt:lpstr>
      <vt:lpstr>Κοινοτικοί κανονισμοί 1/5 </vt:lpstr>
      <vt:lpstr>Κοινοτικοί κανονισμοί 2/5 </vt:lpstr>
      <vt:lpstr>Κοινοτικοί κανονισμοί 3/5 </vt:lpstr>
      <vt:lpstr>Κοινοτικοί κανονισμοί 4/5 </vt:lpstr>
      <vt:lpstr>Κοινοτικοί κανονισμοί 5/5 </vt:lpstr>
      <vt:lpstr>Κριτήρια ποιότητας</vt:lpstr>
      <vt:lpstr>Κριτήρια γνησιότητας 1/2</vt:lpstr>
      <vt:lpstr>Κριτήρια γνησιότητας 2/2</vt:lpstr>
      <vt:lpstr>Επιμολυντές</vt:lpstr>
      <vt:lpstr>Σημαντικότερες Τροποποιήσεις του Κανονισμού 2568/91 1/13</vt:lpstr>
      <vt:lpstr>Σημαντικότερες Τροποποιήσεις του Κανονισμού 2568/91 2/13</vt:lpstr>
      <vt:lpstr>Σημαντικότερες Τροποποιήσεις του Κανονισμού 2568/91 3/13</vt:lpstr>
      <vt:lpstr>Σημαντικότερες Τροποποιήσεις του Κανονισμού 2568/91 4/13</vt:lpstr>
      <vt:lpstr>Σημαντικότερες Τροποποιήσεις του Κανονισμού 2568/91 5/13</vt:lpstr>
      <vt:lpstr>Σημαντικότερες Τροποποιήσεις του Κανονισμού 2568/91 6/13</vt:lpstr>
      <vt:lpstr>Σημαντικότερες Τροποποιήσεις του Κανονισμού 2568/91 7/13</vt:lpstr>
      <vt:lpstr>Σημαντικότερες Τροποποιήσεις του Κανονισμού 2568/91 8/13</vt:lpstr>
      <vt:lpstr>Σημαντικότερες Τροποποιήσεις του Κανονισμού 2568/91 9/13</vt:lpstr>
      <vt:lpstr>Σημαντικότερες Τροποποιήσεις του Κανονισμού 2568/91 10/13</vt:lpstr>
      <vt:lpstr>Σημαντικότερες Τροποποιήσεις του Κανονισμού 2568/91 11/13</vt:lpstr>
      <vt:lpstr>Σημαντικότερες Τροποποιήσεις του Κανονισμού 2568/91 12/13</vt:lpstr>
      <vt:lpstr>Σημαντικότερες Τροποποιήσεις του Κανονισμού 2568/91 13/13</vt:lpstr>
      <vt:lpstr>Σύσταση του ελαιολάδου</vt:lpstr>
      <vt:lpstr>Ελαιόλαδο 2/3 </vt:lpstr>
      <vt:lpstr>Ελαιόλαδο 3/3 </vt:lpstr>
      <vt:lpstr>Κατανομή των λιπαρών οξέων στα γλυκερίδια του ελαιολάδου</vt:lpstr>
      <vt:lpstr>Καλλιεργούμενες ποικιλίες ελιών  στην Ελλάδα</vt:lpstr>
      <vt:lpstr>Η ετήσια κατά κεφαλή κατανάλωση ελαιολάδου στις διάφορες χώρες είναι:</vt:lpstr>
      <vt:lpstr>Συστατικά του ελαιοκάρπου 1/3</vt:lpstr>
      <vt:lpstr>Συστατικά του ελαιοκάρπου 2/3</vt:lpstr>
      <vt:lpstr>Συστατικά του ελαιοκάρπου 3/3</vt:lpstr>
      <vt:lpstr>Σχηματισμός του ελαιολάδου</vt:lpstr>
      <vt:lpstr>Σχηματισμός του λαδιού  στον ελαιόκαρπο </vt:lpstr>
      <vt:lpstr>Συγκομιδή του ελαιοκάρπου 1/2</vt:lpstr>
      <vt:lpstr>Συγκομιδή του ελαιοκάρπου 2/2</vt:lpstr>
      <vt:lpstr>Διατήρηση του ελαιοκάρπου μέχρι  την επεξεργασία 1/2</vt:lpstr>
      <vt:lpstr>Διατήρηση του ελαιοκάρπου μέχρι  την επεξεργασία 2/2</vt:lpstr>
      <vt:lpstr>Τεχνικές διατήρησης του ελαιοκάρπου 1/2</vt:lpstr>
      <vt:lpstr>Τεχνικές διατήρησης του ελαιοκάρπου 2/2</vt:lpstr>
      <vt:lpstr>Εξαγωγή ελαιολάδου από  τον ελαιόκαρπο 1/9</vt:lpstr>
      <vt:lpstr>Εξαγωγή ελαιολάδου από  τον ελαιόκαρπο 2/9</vt:lpstr>
      <vt:lpstr>Εξαγωγή ελαιολάδου από  τον ελαιόκαρπο 3/9</vt:lpstr>
      <vt:lpstr>Εξαγωγή ελαιολάδου από  τον ελαιόκαρπο 4/9</vt:lpstr>
      <vt:lpstr>Εξαγωγή ελαιολάδου από  τον ελαιόκαρπο 5/9</vt:lpstr>
      <vt:lpstr>Εξαγωγή ελαιολάδου από  τον ελαιόκαρπο 6/9</vt:lpstr>
      <vt:lpstr>Λεκάνη παραλαβής των ελιών</vt:lpstr>
      <vt:lpstr>Ταινία μεταφοράς ελιών</vt:lpstr>
      <vt:lpstr>Εξαγωγή ελαιολάδου από  τον ελαιόκαρπο 7/9</vt:lpstr>
      <vt:lpstr>Πλύσιμο</vt:lpstr>
      <vt:lpstr>Πλυντήριο ελαιουργικού συγκροτήματος</vt:lpstr>
      <vt:lpstr>Σπάσιμο – άλεση ελιών</vt:lpstr>
      <vt:lpstr>Κωνικού σχήματος ελαιόμυλος  παλαιού τύπου</vt:lpstr>
      <vt:lpstr>Κυλινδρικού σχήματος ελαιόμυλος 1/2</vt:lpstr>
      <vt:lpstr>Κυλινδρικού σχήματος ελαιόμυλος 2/2</vt:lpstr>
      <vt:lpstr>Εξαγωγή ελαιολάδου από  τον ελαιόκαρπο 8/9</vt:lpstr>
      <vt:lpstr>Εξαγωγή ελαιολάδου από  τον ελαιόκαρπο 9/9</vt:lpstr>
      <vt:lpstr>Οριζόντιος μαλακτήρας  φυγοκεντρικού τύπου</vt:lpstr>
      <vt:lpstr>Κάθετοι μαλακτήρες  φυγοκεντρικού τύπου</vt:lpstr>
      <vt:lpstr>Μάλαξη 1/5</vt:lpstr>
      <vt:lpstr>Μάλαξη 2/5</vt:lpstr>
      <vt:lpstr>Μάλαξη 3/5</vt:lpstr>
      <vt:lpstr>Μάλαξη 4/5</vt:lpstr>
      <vt:lpstr>Μάλαξη 5/5</vt:lpstr>
      <vt:lpstr>Πτερύγια έλικα ελαιομαλακτήρα</vt:lpstr>
      <vt:lpstr>Παραλαβή του ελαιολάδου  με φυγοκέντριση</vt:lpstr>
      <vt:lpstr>Παραλαβή του ελαιολάδου με συνάφεια (εκλεκτική διήθηση) 1/2</vt:lpstr>
      <vt:lpstr>Μονάδα εξαγωγής λαδιού  με συνάφεια</vt:lpstr>
      <vt:lpstr>Παραλαβή του ελαιολάδου με συνάφεια (εκλεκτική διήθηση) 2/2</vt:lpstr>
      <vt:lpstr>Οριζόντιος φυγοκεντριτής  (Decanter)</vt:lpstr>
      <vt:lpstr>Οριζόντιος φυγοκεντριτής τύπου Κάλη</vt:lpstr>
      <vt:lpstr>Εσωτερικό οριζόντιου φυγοκεντριτή</vt:lpstr>
      <vt:lpstr>Παραλαβή του ελαιολάδου  με φυγοκέντριση 1/2</vt:lpstr>
      <vt:lpstr>Παραλαβή του ελαιολάδου  με φυγοκέντριση 2/2</vt:lpstr>
      <vt:lpstr>Ελαιοδιαχωριστήρας</vt:lpstr>
      <vt:lpstr>Τομή τυπικού ελαιοδιαχωριστήρα</vt:lpstr>
      <vt:lpstr>Ελαιοδιαχωριστήρας Ελληνικής κατασκευής (Θεοχάρη)</vt:lpstr>
      <vt:lpstr>Ελαιοδιαχωριστήρες Alfa Laval  και Rapanelli</vt:lpstr>
      <vt:lpstr>Τελικός διαχωρισμός –  Καθαρισμός του ελαιολάδου 1/2</vt:lpstr>
      <vt:lpstr>Καθαρό ελαιόλαδο μετά το πέρασμά του από τον ελαιοδιαχωριστήρα</vt:lpstr>
      <vt:lpstr>Τελικός διαχωρισμός –  Καθαρισμός του ελαιολάδου 2/2</vt:lpstr>
      <vt:lpstr>Χρήση ενζύμων στο διαχωρισμό  του ελαιολάδου 1/5</vt:lpstr>
      <vt:lpstr>Χρήση ενζύμων στο διαχωρισμό  του ελαιολάδου 2/5</vt:lpstr>
      <vt:lpstr>Χρήση ενζύμων στο διαχωρισμό  του ελαιολάδου 3/5</vt:lpstr>
      <vt:lpstr>Χρήση ενζύμων στο διαχωρισμό  του ελαιολάδου 4/5</vt:lpstr>
      <vt:lpstr>Χρήση ενζύμων στο διαχωρισμό  του ελαιολάδου 5/5</vt:lpstr>
      <vt:lpstr>Συγκροτήματα εξαγωγής ελαιόλαδου</vt:lpstr>
      <vt:lpstr>Υδραυλικά πιεστήρια (Στάδια επεξεργασίας του ελαιοκάρπου) </vt:lpstr>
      <vt:lpstr>Παράγοντες εξαγωγής του ελαιολάδου κατά την εφαρμογή της υδραυλικής πίεσης</vt:lpstr>
      <vt:lpstr>Φυγοκεντρικά ελαιουργεία (Στάδια επεξεργασίας της ελιάς)</vt:lpstr>
      <vt:lpstr>Φυγοκεντρικά ελαιουργεία</vt:lpstr>
      <vt:lpstr>Τύποι φυγοκεντρικών ελαιουργείων 1/3</vt:lpstr>
      <vt:lpstr>Τύποι φυγοκεντρικών ελαιουργείων 2/3</vt:lpstr>
      <vt:lpstr>Τύποι φυγοκεντρικών ελαιουργείων 3/3</vt:lpstr>
      <vt:lpstr>Φυγοκεντρικό συγκρότημα Alfa Laval</vt:lpstr>
      <vt:lpstr>Πλήρες φυγοκεντρικό ελαιουργείο με κάθετη διάταξη μαλακτήρων και με δύο φυγοκεντριτές (Θεοχάρη)</vt:lpstr>
      <vt:lpstr>Φυγοκεντρικό ελαιουργείο με κάθετη διάταξη μαλακτήρων και δύο οριζόντιους φυγοκεντρητές</vt:lpstr>
      <vt:lpstr>Μικτός τύπος ελαιουργείου  (Sinolea-Decanter)</vt:lpstr>
      <vt:lpstr>Σύστημα Alfin 1/3</vt:lpstr>
      <vt:lpstr>Σύστημα Alfin 2/3</vt:lpstr>
      <vt:lpstr>Πρώτος εξαγωγέας του συστήματος Alfin</vt:lpstr>
      <vt:lpstr>Σύστημα Alfin 3/3</vt:lpstr>
      <vt:lpstr>Ελαιουργεία μεικτού τύπου  βασισμένα στη συνάφεια-φυγοκέντριση (Sinolea- Decanter) 1/3</vt:lpstr>
      <vt:lpstr>Ελαιουργεία μεικτού τύπου  βασισμένα στη συνάφεια-φυγοκέντριση (Sinolea- Decanter) 2/3</vt:lpstr>
      <vt:lpstr>Ελαιουργεία μεικτού τύπου  βασισμένα στη συνάφεια-φυγοκέντριση (Sinolea- Decanter) 3/3</vt:lpstr>
      <vt:lpstr>Στάδια επεξεργασίας της ελιάς σε ελαιουργείο (Sinolea – Decanter)</vt:lpstr>
      <vt:lpstr>Ελαιουργείο Sinolea – Decanter  της Ελαιουργικής</vt:lpstr>
      <vt:lpstr>Μικτό ελαιουργείο της  εταιρείας Rapanelli</vt:lpstr>
      <vt:lpstr>Πλεονεκτήματα φυγοκεντρικών και μικτού τύπου ελαιουργείων σε σύγκριση με τα κλασικά</vt:lpstr>
      <vt:lpstr>Μειονεκτήματα φυγοκεντρικών και μικτού τύπου ελαιουργείων σε σύγκριση με τα κλασικά</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Τεχνολογία και ποιότητα Λιπών-Ελαιών (Θ)</dc:title>
  <dc:creator>opencourses@teiath.gr</dc:creator>
  <cp:lastModifiedBy>natasakar new</cp:lastModifiedBy>
  <cp:revision>33</cp:revision>
  <dcterms:created xsi:type="dcterms:W3CDTF">2015-03-27T07:56:03Z</dcterms:created>
  <dcterms:modified xsi:type="dcterms:W3CDTF">2015-05-06T12:07:11Z</dcterms:modified>
</cp:coreProperties>
</file>