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3"/>
  </p:notesMasterIdLst>
  <p:handoutMasterIdLst>
    <p:handoutMasterId r:id="rId44"/>
  </p:handoutMasterIdLst>
  <p:sldIdLst>
    <p:sldId id="256" r:id="rId2"/>
    <p:sldId id="291" r:id="rId3"/>
    <p:sldId id="258" r:id="rId4"/>
    <p:sldId id="292" r:id="rId5"/>
    <p:sldId id="293"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4" r:id="rId30"/>
    <p:sldId id="285" r:id="rId31"/>
    <p:sldId id="287" r:id="rId32"/>
    <p:sldId id="288" r:id="rId33"/>
    <p:sldId id="289" r:id="rId34"/>
    <p:sldId id="290" r:id="rId35"/>
    <p:sldId id="294" r:id="rId36"/>
    <p:sldId id="295" r:id="rId37"/>
    <p:sldId id="296" r:id="rId38"/>
    <p:sldId id="297" r:id="rId39"/>
    <p:sldId id="298" r:id="rId40"/>
    <p:sldId id="299" r:id="rId41"/>
    <p:sldId id="300"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99"/>
    <a:srgbClr val="4A9339"/>
    <a:srgbClr val="0C0680"/>
    <a:srgbClr val="820000"/>
    <a:srgbClr val="004A82"/>
    <a:srgbClr val="274E1E"/>
    <a:srgbClr val="004B82"/>
    <a:srgbClr val="83134E"/>
    <a:srgbClr val="CE5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3662" autoAdjust="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25/2/2015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25/2/2015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dirty="0"/>
          </a:p>
        </p:txBody>
      </p:sp>
    </p:spTree>
    <p:extLst>
      <p:ext uri="{BB962C8B-B14F-4D97-AF65-F5344CB8AC3E}">
        <p14:creationId xmlns:p14="http://schemas.microsoft.com/office/powerpoint/2010/main" val="51102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spcBef>
                <a:spcPts val="1200"/>
              </a:spcBef>
              <a:buFont typeface="Wingdings" panose="05000000000000000000" pitchFamily="2" charset="2"/>
              <a:buChar char="Ø"/>
              <a:defRPr sz="2400"/>
            </a:lvl1pPr>
            <a:lvl2pPr>
              <a:spcBef>
                <a:spcPts val="600"/>
              </a:spcBef>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Τεχνητή Νοημοσύνη (Θ)</a:t>
            </a:r>
            <a:endParaRPr lang="el-GR" sz="1600" b="1" dirty="0">
              <a:solidFill>
                <a:schemeClr val="tx1"/>
              </a:solidFill>
              <a:latin typeface="+mn-lt"/>
            </a:endParaRPr>
          </a:p>
        </p:txBody>
      </p:sp>
      <p:sp>
        <p:nvSpPr>
          <p:cNvPr id="3" name="Υπότιτλος 2"/>
          <p:cNvSpPr>
            <a:spLocks noGrp="1"/>
          </p:cNvSpPr>
          <p:nvPr>
            <p:ph type="subTitle" idx="1"/>
          </p:nvPr>
        </p:nvSpPr>
        <p:spPr>
          <a:xfrm>
            <a:off x="1050131" y="3081486"/>
            <a:ext cx="7086600" cy="1752600"/>
          </a:xfrm>
        </p:spPr>
        <p:txBody>
          <a:bodyPr>
            <a:normAutofit/>
          </a:bodyPr>
          <a:lstStyle/>
          <a:p>
            <a:r>
              <a:rPr lang="el-GR" sz="2800" b="1" dirty="0" smtClean="0"/>
              <a:t>Ενότητα 9</a:t>
            </a:r>
            <a:r>
              <a:rPr lang="el-GR" sz="2800" dirty="0" smtClean="0"/>
              <a:t>:</a:t>
            </a:r>
            <a:r>
              <a:rPr lang="en-US" sz="2800" dirty="0" smtClean="0"/>
              <a:t> </a:t>
            </a:r>
            <a:r>
              <a:rPr lang="el-GR" sz="2800" dirty="0" smtClean="0"/>
              <a:t>Έμπειρα Συστήματα</a:t>
            </a:r>
          </a:p>
          <a:p>
            <a:endParaRPr lang="en-US" sz="1800" dirty="0" smtClean="0"/>
          </a:p>
          <a:p>
            <a:pPr>
              <a:spcBef>
                <a:spcPts val="0"/>
              </a:spcBef>
            </a:pPr>
            <a:r>
              <a:rPr lang="el-GR" sz="2400" dirty="0"/>
              <a:t>Κατερίνα Γεωργούλη</a:t>
            </a:r>
          </a:p>
          <a:p>
            <a:pPr>
              <a:spcBef>
                <a:spcPts val="0"/>
              </a:spcBef>
            </a:pPr>
            <a:r>
              <a:rPr lang="el-GR" sz="2400" dirty="0"/>
              <a:t>Τμήμα Μηχανικών Πληροφορικής ΤΕ</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173897119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Απόκτηση </a:t>
            </a:r>
            <a:r>
              <a:rPr lang="el-GR" sz="4400" dirty="0" smtClean="0"/>
              <a:t>γνώσης </a:t>
            </a:r>
            <a:r>
              <a:rPr lang="el-GR" sz="4400" dirty="0"/>
              <a:t/>
            </a:r>
            <a:br>
              <a:rPr lang="el-GR" sz="4400" dirty="0"/>
            </a:br>
            <a:r>
              <a:rPr lang="el-GR" b="0" dirty="0"/>
              <a:t>(</a:t>
            </a:r>
            <a:r>
              <a:rPr lang="en-US" b="0" dirty="0"/>
              <a:t>Knowledge acquisition)</a:t>
            </a:r>
            <a:endParaRPr lang="el-GR" b="0" dirty="0"/>
          </a:p>
        </p:txBody>
      </p:sp>
      <p:sp>
        <p:nvSpPr>
          <p:cNvPr id="3" name="Θέση περιεχομένου 2"/>
          <p:cNvSpPr>
            <a:spLocks noGrp="1"/>
          </p:cNvSpPr>
          <p:nvPr>
            <p:ph idx="1"/>
          </p:nvPr>
        </p:nvSpPr>
        <p:spPr>
          <a:xfrm>
            <a:off x="457200" y="1772816"/>
            <a:ext cx="8229600" cy="4392488"/>
          </a:xfrm>
        </p:spPr>
        <p:txBody>
          <a:bodyPr>
            <a:normAutofit fontScale="92500" lnSpcReduction="10000"/>
          </a:bodyPr>
          <a:lstStyle/>
          <a:p>
            <a:pPr>
              <a:buFont typeface="Wingdings" panose="05000000000000000000" pitchFamily="2" charset="2"/>
              <a:buChar char="ü"/>
            </a:pPr>
            <a:r>
              <a:rPr lang="el-GR" sz="3000" b="1" dirty="0"/>
              <a:t>Συγκέντρωση γνώσης </a:t>
            </a:r>
            <a:r>
              <a:rPr lang="el-GR" sz="3000" dirty="0"/>
              <a:t>(</a:t>
            </a:r>
            <a:r>
              <a:rPr lang="el-GR" sz="3000" b="1" dirty="0">
                <a:solidFill>
                  <a:srgbClr val="004A82"/>
                </a:solidFill>
              </a:rPr>
              <a:t>knowledge elicitation</a:t>
            </a:r>
            <a:r>
              <a:rPr lang="el-GR" sz="3000" dirty="0"/>
              <a:t>) </a:t>
            </a:r>
          </a:p>
          <a:p>
            <a:pPr indent="96838">
              <a:buNone/>
            </a:pPr>
            <a:r>
              <a:rPr lang="el-GR" sz="2600" dirty="0" smtClean="0"/>
              <a:t>Η </a:t>
            </a:r>
            <a:r>
              <a:rPr lang="el-GR" sz="2600" dirty="0"/>
              <a:t>γνώση Συγκεντρώνεται στη </a:t>
            </a:r>
            <a:r>
              <a:rPr lang="el-GR" sz="2600" b="1" dirty="0"/>
              <a:t>Βάση Γνώσης  </a:t>
            </a:r>
            <a:r>
              <a:rPr lang="el-GR" sz="2600" dirty="0"/>
              <a:t>(</a:t>
            </a:r>
            <a:r>
              <a:rPr lang="el-GR" sz="2600" b="1" dirty="0">
                <a:solidFill>
                  <a:srgbClr val="004A82"/>
                </a:solidFill>
              </a:rPr>
              <a:t>Knowledge Base</a:t>
            </a:r>
            <a:r>
              <a:rPr lang="el-GR" sz="2600" dirty="0"/>
              <a:t>), από </a:t>
            </a:r>
            <a:r>
              <a:rPr lang="el-GR" sz="2600" b="1" dirty="0">
                <a:solidFill>
                  <a:srgbClr val="820000"/>
                </a:solidFill>
              </a:rPr>
              <a:t>εμπειρογνώμονες</a:t>
            </a:r>
            <a:r>
              <a:rPr lang="el-GR" sz="2600" dirty="0"/>
              <a:t> που μπορεί να είναι: </a:t>
            </a:r>
            <a:endParaRPr lang="el-GR" sz="2600" dirty="0" smtClean="0"/>
          </a:p>
          <a:p>
            <a:pPr lvl="1">
              <a:buFont typeface="Courier New" pitchFamily="49" charset="0"/>
              <a:buChar char="o"/>
            </a:pPr>
            <a:r>
              <a:rPr lang="el-GR" dirty="0" smtClean="0"/>
              <a:t> </a:t>
            </a:r>
            <a:r>
              <a:rPr lang="el-GR" sz="2600" dirty="0" smtClean="0"/>
              <a:t>ειδήμονα </a:t>
            </a:r>
            <a:r>
              <a:rPr lang="el-GR" sz="2600" dirty="0"/>
              <a:t>πρόσωπα, </a:t>
            </a:r>
            <a:endParaRPr lang="el-GR" sz="2600" dirty="0" smtClean="0"/>
          </a:p>
          <a:p>
            <a:pPr lvl="1">
              <a:buFont typeface="Courier New" pitchFamily="49" charset="0"/>
              <a:buChar char="o"/>
            </a:pPr>
            <a:r>
              <a:rPr lang="el-GR" sz="2600" dirty="0" smtClean="0"/>
              <a:t>ειδικευμένα έντυπα, </a:t>
            </a:r>
          </a:p>
          <a:p>
            <a:pPr lvl="1">
              <a:buFont typeface="Courier New" pitchFamily="49" charset="0"/>
              <a:buChar char="o"/>
            </a:pPr>
            <a:r>
              <a:rPr lang="el-GR" sz="2600" dirty="0" smtClean="0"/>
              <a:t>εξειδικευμένα εργαλεία</a:t>
            </a:r>
          </a:p>
          <a:p>
            <a:pPr lvl="1">
              <a:buFont typeface="Courier New" pitchFamily="49" charset="0"/>
              <a:buChar char="o"/>
            </a:pPr>
            <a:r>
              <a:rPr lang="el-GR" sz="2600" dirty="0" smtClean="0"/>
              <a:t> </a:t>
            </a:r>
            <a:r>
              <a:rPr lang="el-GR" sz="2600" dirty="0"/>
              <a:t>το ίδιο το σύστημα με </a:t>
            </a:r>
            <a:r>
              <a:rPr lang="el-GR" sz="2600" dirty="0" smtClean="0"/>
              <a:t>παραγωγή </a:t>
            </a:r>
            <a:r>
              <a:rPr lang="el-GR" sz="2600" dirty="0"/>
              <a:t>νέας </a:t>
            </a:r>
            <a:r>
              <a:rPr lang="el-GR" sz="2600" dirty="0" smtClean="0"/>
              <a:t>γνώσης. </a:t>
            </a:r>
            <a:endParaRPr lang="el-GR" sz="2600" dirty="0"/>
          </a:p>
          <a:p>
            <a:pPr>
              <a:buFont typeface="Wingdings" panose="05000000000000000000" pitchFamily="2" charset="2"/>
              <a:buChar char="ü"/>
            </a:pPr>
            <a:r>
              <a:rPr lang="el-GR" sz="3000" b="1" dirty="0"/>
              <a:t>Αναπαράσταση της γνώσης </a:t>
            </a:r>
            <a:r>
              <a:rPr lang="el-GR" sz="3000" dirty="0" smtClean="0"/>
              <a:t>(</a:t>
            </a:r>
            <a:r>
              <a:rPr lang="el-GR" sz="3000" b="1" dirty="0" smtClean="0">
                <a:solidFill>
                  <a:srgbClr val="004A82"/>
                </a:solidFill>
              </a:rPr>
              <a:t>knowledge </a:t>
            </a:r>
            <a:r>
              <a:rPr lang="el-GR" sz="3000" b="1" dirty="0">
                <a:solidFill>
                  <a:srgbClr val="004A82"/>
                </a:solidFill>
              </a:rPr>
              <a:t>representation</a:t>
            </a:r>
            <a:r>
              <a:rPr lang="el-GR" sz="3000" dirty="0"/>
              <a:t>)</a:t>
            </a:r>
          </a:p>
          <a:p>
            <a:pPr>
              <a:buFont typeface="Wingdings" panose="05000000000000000000" pitchFamily="2" charset="2"/>
              <a:buChar char="ü"/>
            </a:pPr>
            <a:r>
              <a:rPr lang="el-GR" sz="3000" b="1" dirty="0"/>
              <a:t>Κωδικοποίηση της γνώσης </a:t>
            </a:r>
            <a:r>
              <a:rPr lang="el-GR" sz="3000" dirty="0"/>
              <a:t>(</a:t>
            </a:r>
            <a:r>
              <a:rPr lang="el-GR" sz="3000" b="1" dirty="0">
                <a:solidFill>
                  <a:srgbClr val="004A82"/>
                </a:solidFill>
              </a:rPr>
              <a:t>knowledge coding</a:t>
            </a:r>
            <a:r>
              <a:rPr lang="el-GR" sz="3000"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828536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Συμπερασματική </a:t>
            </a:r>
            <a:r>
              <a:rPr lang="el-GR" sz="4400" dirty="0" smtClean="0"/>
              <a:t>μηχανή</a:t>
            </a:r>
            <a:r>
              <a:rPr lang="el-GR" sz="4400" dirty="0"/>
              <a:t/>
            </a:r>
            <a:br>
              <a:rPr lang="el-GR" sz="4400" dirty="0"/>
            </a:br>
            <a:r>
              <a:rPr lang="el-GR" dirty="0"/>
              <a:t> </a:t>
            </a:r>
            <a:r>
              <a:rPr lang="el-GR" b="0" dirty="0"/>
              <a:t>(Ι</a:t>
            </a:r>
            <a:r>
              <a:rPr lang="en-US" b="0" dirty="0"/>
              <a:t>nference Engine)</a:t>
            </a:r>
            <a:endParaRPr lang="el-GR" b="0" dirty="0"/>
          </a:p>
        </p:txBody>
      </p:sp>
      <p:sp>
        <p:nvSpPr>
          <p:cNvPr id="3" name="Θέση περιεχομένου 2"/>
          <p:cNvSpPr>
            <a:spLocks noGrp="1"/>
          </p:cNvSpPr>
          <p:nvPr>
            <p:ph idx="1"/>
          </p:nvPr>
        </p:nvSpPr>
        <p:spPr>
          <a:xfrm>
            <a:off x="457200" y="1196752"/>
            <a:ext cx="8229600" cy="576064"/>
          </a:xfrm>
        </p:spPr>
        <p:txBody>
          <a:bodyPr>
            <a:normAutofit/>
          </a:bodyPr>
          <a:lstStyle/>
          <a:p>
            <a:pPr marL="0" indent="0" algn="ctr">
              <a:buNone/>
            </a:pPr>
            <a:r>
              <a:rPr lang="el-GR" b="1" dirty="0">
                <a:solidFill>
                  <a:srgbClr val="004A82"/>
                </a:solidFill>
              </a:rPr>
              <a:t>Εξαγωγή έγκυρων συλλογισμών (</a:t>
            </a:r>
            <a:r>
              <a:rPr lang="en-US" b="1" dirty="0">
                <a:solidFill>
                  <a:srgbClr val="004A82"/>
                </a:solidFill>
              </a:rPr>
              <a:t>deductions</a:t>
            </a:r>
            <a:r>
              <a:rPr lang="en-US" b="1" dirty="0" smtClean="0">
                <a:solidFill>
                  <a:srgbClr val="004A82"/>
                </a:solidFill>
              </a:rPr>
              <a:t>):</a:t>
            </a:r>
            <a:endParaRPr lang="en-US"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aphicFrame>
        <p:nvGraphicFramePr>
          <p:cNvPr id="5" name="Group 31"/>
          <p:cNvGraphicFramePr>
            <a:graphicFrameLocks noGrp="1"/>
          </p:cNvGraphicFramePr>
          <p:nvPr>
            <p:extLst>
              <p:ext uri="{D42A27DB-BD31-4B8C-83A1-F6EECF244321}">
                <p14:modId xmlns:p14="http://schemas.microsoft.com/office/powerpoint/2010/main" val="1207239562"/>
              </p:ext>
            </p:extLst>
          </p:nvPr>
        </p:nvGraphicFramePr>
        <p:xfrm>
          <a:off x="251520" y="1772816"/>
          <a:ext cx="8713788" cy="4291013"/>
        </p:xfrm>
        <a:graphic>
          <a:graphicData uri="http://schemas.openxmlformats.org/drawingml/2006/table">
            <a:tbl>
              <a:tblPr>
                <a:tableStyleId>{5940675A-B579-460E-94D1-54222C63F5DA}</a:tableStyleId>
              </a:tblPr>
              <a:tblGrid>
                <a:gridCol w="5295900"/>
                <a:gridCol w="3417888"/>
              </a:tblGrid>
              <a:tr h="24563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smtClean="0">
                          <a:ln>
                            <a:noFill/>
                          </a:ln>
                          <a:solidFill>
                            <a:srgbClr val="820000"/>
                          </a:solidFill>
                          <a:effectLst/>
                        </a:rPr>
                        <a:t>Προτασιακοί</a:t>
                      </a:r>
                      <a:r>
                        <a:rPr kumimoji="0" lang="el-GR" sz="2400" u="none" strike="noStrike" cap="none" normalizeH="0" baseline="0" dirty="0" smtClean="0">
                          <a:ln>
                            <a:noFill/>
                          </a:ln>
                          <a:effectLst/>
                        </a:rPr>
                        <a:t>:(modus ponens)</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l-GR" sz="2400" b="1" u="none" strike="noStrike" cap="none" normalizeH="0" baseline="0" dirty="0" smtClean="0">
                          <a:ln>
                            <a:noFill/>
                          </a:ln>
                          <a:solidFill>
                            <a:srgbClr val="004A82"/>
                          </a:solidFill>
                          <a:effectLst/>
                        </a:rPr>
                        <a:t>ΕΑΝ Α αληθές</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l-GR" sz="2400" b="1" u="none" strike="noStrike" cap="none" normalizeH="0" baseline="0" dirty="0" smtClean="0">
                          <a:ln>
                            <a:noFill/>
                          </a:ln>
                          <a:solidFill>
                            <a:srgbClr val="004A82"/>
                          </a:solidFill>
                          <a:effectLst/>
                        </a:rPr>
                        <a:t>ΤΟΤΕ Β αληθές</a:t>
                      </a:r>
                    </a:p>
                    <a:p>
                      <a:pPr marL="0" marR="0" lvl="0" indent="0" algn="just" defTabSz="914400" rtl="0" eaLnBrk="1" fontAlgn="base" latinLnBrk="0" hangingPunct="1">
                        <a:lnSpc>
                          <a:spcPct val="80000"/>
                        </a:lnSpc>
                        <a:spcBef>
                          <a:spcPct val="20000"/>
                        </a:spcBef>
                        <a:spcAft>
                          <a:spcPct val="0"/>
                        </a:spcAft>
                        <a:buClrTx/>
                        <a:buSzTx/>
                        <a:buFontTx/>
                        <a:buNone/>
                        <a:tabLst/>
                      </a:pPr>
                      <a:r>
                        <a:rPr kumimoji="0" lang="el-GR" sz="2400" u="none" strike="noStrike" cap="none" normalizeH="0" baseline="0" dirty="0" smtClean="0">
                          <a:ln>
                            <a:noFill/>
                          </a:ln>
                          <a:effectLst/>
                        </a:rPr>
                        <a:t>Το Α είναι αληθές</a:t>
                      </a:r>
                    </a:p>
                    <a:p>
                      <a:pPr marL="0" marR="0" lvl="0" indent="0" algn="just" defTabSz="914400" rtl="0" eaLnBrk="1" fontAlgn="base" latinLnBrk="0" hangingPunct="1">
                        <a:lnSpc>
                          <a:spcPct val="80000"/>
                        </a:lnSpc>
                        <a:spcBef>
                          <a:spcPct val="20000"/>
                        </a:spcBef>
                        <a:spcAft>
                          <a:spcPct val="0"/>
                        </a:spcAft>
                        <a:buClrTx/>
                        <a:buSzTx/>
                        <a:buFontTx/>
                        <a:buNone/>
                        <a:tabLst/>
                      </a:pPr>
                      <a:r>
                        <a:rPr kumimoji="0" lang="el-GR" sz="2400" u="none" strike="noStrike" cap="none" normalizeH="0" baseline="0" dirty="0" smtClean="0">
                          <a:ln>
                            <a:noFill/>
                          </a:ln>
                          <a:effectLst/>
                        </a:rPr>
                        <a:t>ΕΠΟΜΕΝΩΣ το Β είναι αληθές                   </a:t>
                      </a:r>
                      <a:endParaRPr kumimoji="0" lang="el-GR" sz="2400" b="0" i="0" u="none" strike="noStrike" cap="none" normalizeH="0" baseline="0" dirty="0" smtClean="0">
                        <a:ln>
                          <a:noFill/>
                        </a:ln>
                        <a:solidFill>
                          <a:schemeClr val="tx1"/>
                        </a:solidFill>
                        <a:effectLst/>
                        <a:latin typeface="Arial Greek" pitchFamily="34" charset="0"/>
                      </a:endParaRPr>
                    </a:p>
                  </a:txBody>
                  <a:tcPr marT="45708" marB="45708"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smtClean="0">
                          <a:ln>
                            <a:noFill/>
                          </a:ln>
                          <a:solidFill>
                            <a:srgbClr val="820000"/>
                          </a:solidFill>
                          <a:effectLst/>
                        </a:rPr>
                        <a:t>Ποσοτικοί</a:t>
                      </a:r>
                      <a:r>
                        <a:rPr kumimoji="0" lang="el-GR" sz="2800" u="none" strike="noStrike" cap="none" normalizeH="0" baseline="0" dirty="0" smtClean="0">
                          <a:ln>
                            <a:noFill/>
                          </a:ln>
                          <a:effectLst/>
                        </a:rPr>
                        <a:t>:</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l-GR" sz="2400" b="1" u="none" strike="noStrike" cap="none" normalizeH="0" baseline="0" dirty="0" smtClean="0">
                          <a:ln>
                            <a:noFill/>
                          </a:ln>
                          <a:solidFill>
                            <a:srgbClr val="004B82"/>
                          </a:solidFill>
                          <a:effectLst/>
                        </a:rPr>
                        <a:t>Όλα τα Α είναι Β</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l-GR" sz="2400" b="1" u="none" strike="noStrike" cap="none" normalizeH="0" baseline="0" dirty="0" smtClean="0">
                          <a:ln>
                            <a:noFill/>
                          </a:ln>
                          <a:solidFill>
                            <a:srgbClr val="004B82"/>
                          </a:solidFill>
                          <a:effectLst/>
                        </a:rPr>
                        <a:t>Μερικά Α είναι Γ</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l-GR" sz="2400" b="1" u="none" strike="noStrike" cap="none" normalizeH="0" baseline="0" dirty="0" smtClean="0">
                          <a:ln>
                            <a:noFill/>
                          </a:ln>
                          <a:solidFill>
                            <a:srgbClr val="004B82"/>
                          </a:solidFill>
                          <a:effectLst/>
                        </a:rPr>
                        <a:t>ΕΠΟΜΕΝΩΣ μερικά Β είναι Γ</a:t>
                      </a:r>
                      <a:endParaRPr kumimoji="0" lang="el-GR" sz="2400" b="1" i="0" u="none" strike="noStrike" cap="none" normalizeH="0" baseline="0" dirty="0" smtClean="0">
                        <a:ln>
                          <a:noFill/>
                        </a:ln>
                        <a:solidFill>
                          <a:srgbClr val="004B82"/>
                        </a:solidFill>
                        <a:effectLst/>
                        <a:latin typeface="Arial" charset="0"/>
                      </a:endParaRPr>
                    </a:p>
                  </a:txBody>
                  <a:tcPr marT="45708" marB="45708" horzOverflow="overflow"/>
                </a:tc>
              </a:tr>
              <a:tr h="1834650">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smtClean="0">
                          <a:ln>
                            <a:noFill/>
                          </a:ln>
                          <a:solidFill>
                            <a:srgbClr val="820000"/>
                          </a:solidFill>
                          <a:effectLst/>
                        </a:rPr>
                        <a:t>Σχεσιακοί</a:t>
                      </a:r>
                      <a:r>
                        <a:rPr kumimoji="0" lang="el-GR" sz="2400" u="none" strike="noStrike" cap="none" normalizeH="0" baseline="0" dirty="0" smtClean="0">
                          <a:ln>
                            <a:noFill/>
                          </a:ln>
                          <a:effectLst/>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smtClean="0">
                          <a:ln>
                            <a:noFill/>
                          </a:ln>
                          <a:solidFill>
                            <a:srgbClr val="004B82"/>
                          </a:solidFill>
                          <a:effectLst/>
                        </a:rPr>
                        <a:t>Ο Α είναι μεγαλύτερος του Β</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smtClean="0">
                          <a:ln>
                            <a:noFill/>
                          </a:ln>
                          <a:solidFill>
                            <a:srgbClr val="004B82"/>
                          </a:solidFill>
                          <a:effectLst/>
                        </a:rPr>
                        <a:t>Ο Β είναι μεγαλύτερος του Γ</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400" b="1" u="none" strike="noStrike" cap="none" normalizeH="0" baseline="0" dirty="0" smtClean="0">
                          <a:ln>
                            <a:noFill/>
                          </a:ln>
                          <a:solidFill>
                            <a:srgbClr val="004B82"/>
                          </a:solidFill>
                          <a:effectLst/>
                        </a:rPr>
                        <a:t>ΕΠΟΜΕΝΩΣ ο Α είναι μεγαλύτερος του Γ</a:t>
                      </a:r>
                      <a:endParaRPr kumimoji="0" lang="el-GR" sz="2800" b="1" i="0" u="none" strike="noStrike" cap="none" normalizeH="0" baseline="0" dirty="0" smtClean="0">
                        <a:ln>
                          <a:noFill/>
                        </a:ln>
                        <a:solidFill>
                          <a:srgbClr val="004B82"/>
                        </a:solidFill>
                        <a:effectLst/>
                        <a:latin typeface="Arial" charset="0"/>
                      </a:endParaRPr>
                    </a:p>
                  </a:txBody>
                  <a:tcPr marT="45708" marB="45708" horzOverflow="overflow"/>
                </a:tc>
                <a:tc hMerge="1">
                  <a:txBody>
                    <a:bodyPr/>
                    <a:lstStyle/>
                    <a:p>
                      <a:endParaRPr lang="el-GR"/>
                    </a:p>
                  </a:txBody>
                  <a:tcPr/>
                </a:tc>
              </a:tr>
            </a:tbl>
          </a:graphicData>
        </a:graphic>
      </p:graphicFrame>
    </p:spTree>
    <p:extLst>
      <p:ext uri="{BB962C8B-B14F-4D97-AF65-F5344CB8AC3E}">
        <p14:creationId xmlns:p14="http://schemas.microsoft.com/office/powerpoint/2010/main" val="3579316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Συμπερασματική </a:t>
            </a:r>
            <a:r>
              <a:rPr lang="el-GR" sz="4400" dirty="0" smtClean="0"/>
              <a:t>μηχανή </a:t>
            </a:r>
            <a:r>
              <a:rPr lang="el-GR" dirty="0"/>
              <a:t/>
            </a:r>
            <a:br>
              <a:rPr lang="el-GR" dirty="0"/>
            </a:br>
            <a:r>
              <a:rPr lang="el-GR" sz="3100" b="0" dirty="0"/>
              <a:t>Εξαγωγή μη έγκυρων συλλογισμών (inductions -</a:t>
            </a:r>
            <a:r>
              <a:rPr lang="el-GR" sz="3100" b="0" dirty="0" smtClean="0"/>
              <a:t>abductions</a:t>
            </a:r>
            <a:r>
              <a:rPr lang="el-GR" sz="3100" b="0" dirty="0"/>
              <a:t>)</a:t>
            </a:r>
          </a:p>
        </p:txBody>
      </p:sp>
      <p:sp>
        <p:nvSpPr>
          <p:cNvPr id="3" name="Θέση περιεχομένου 2"/>
          <p:cNvSpPr>
            <a:spLocks noGrp="1"/>
          </p:cNvSpPr>
          <p:nvPr>
            <p:ph idx="1"/>
          </p:nvPr>
        </p:nvSpPr>
        <p:spPr>
          <a:xfrm>
            <a:off x="467544" y="1556792"/>
            <a:ext cx="8229600" cy="4968551"/>
          </a:xfrm>
        </p:spPr>
        <p:txBody>
          <a:bodyPr>
            <a:normAutofit/>
          </a:bodyPr>
          <a:lstStyle/>
          <a:p>
            <a:pPr marL="0" indent="0">
              <a:buNone/>
            </a:pPr>
            <a:r>
              <a:rPr lang="el-GR" b="1" dirty="0">
                <a:solidFill>
                  <a:srgbClr val="004A82"/>
                </a:solidFill>
              </a:rPr>
              <a:t>Επαγωγές (Inductions</a:t>
            </a:r>
            <a:r>
              <a:rPr lang="el-GR" b="1" dirty="0" smtClean="0">
                <a:solidFill>
                  <a:srgbClr val="004A82"/>
                </a:solidFill>
              </a:rPr>
              <a:t>): </a:t>
            </a:r>
            <a:r>
              <a:rPr lang="el-GR" b="1" dirty="0" smtClean="0"/>
              <a:t>συμπεράσματα </a:t>
            </a:r>
            <a:r>
              <a:rPr lang="el-GR" dirty="0" smtClean="0"/>
              <a:t>από </a:t>
            </a:r>
            <a:r>
              <a:rPr lang="el-GR" dirty="0"/>
              <a:t>μη </a:t>
            </a:r>
            <a:r>
              <a:rPr lang="el-GR" dirty="0" smtClean="0"/>
              <a:t>βέβαιες γνώσεις </a:t>
            </a:r>
            <a:r>
              <a:rPr lang="el-GR" dirty="0"/>
              <a:t>: </a:t>
            </a:r>
          </a:p>
          <a:p>
            <a:pPr marL="0" indent="0">
              <a:buNone/>
            </a:pPr>
            <a:r>
              <a:rPr lang="el-GR" b="1" dirty="0" smtClean="0">
                <a:solidFill>
                  <a:srgbClr val="274E1E"/>
                </a:solidFill>
              </a:rPr>
              <a:t>Παρατήρηση: </a:t>
            </a:r>
            <a:r>
              <a:rPr lang="el-GR" dirty="0" smtClean="0"/>
              <a:t>οι περισσότεροι ασθενείς που πάσχουν από κίρρωση του ύπατος έχουν ιστορικό αλκοολισμού</a:t>
            </a:r>
          </a:p>
          <a:p>
            <a:pPr marL="0" indent="0">
              <a:buNone/>
            </a:pPr>
            <a:endParaRPr lang="el-GR" sz="1400" dirty="0" smtClean="0"/>
          </a:p>
          <a:p>
            <a:pPr marL="0" indent="0">
              <a:buNone/>
            </a:pPr>
            <a:r>
              <a:rPr lang="el-GR" b="1" dirty="0" smtClean="0">
                <a:solidFill>
                  <a:srgbClr val="274E1E"/>
                </a:solidFill>
              </a:rPr>
              <a:t>Κανόνας:</a:t>
            </a:r>
          </a:p>
          <a:p>
            <a:pPr marL="0" indent="0">
              <a:buNone/>
            </a:pPr>
            <a:r>
              <a:rPr lang="el-GR" b="1" dirty="0" smtClean="0">
                <a:solidFill>
                  <a:srgbClr val="820000"/>
                </a:solidFill>
              </a:rPr>
              <a:t>ΕΆΝ </a:t>
            </a:r>
            <a:r>
              <a:rPr lang="el-GR" dirty="0" smtClean="0">
                <a:solidFill>
                  <a:srgbClr val="820000"/>
                </a:solidFill>
              </a:rPr>
              <a:t>ο ασθενής πάσχει από κίρρωση του ήπατος</a:t>
            </a:r>
            <a:endParaRPr lang="el-GR" dirty="0">
              <a:solidFill>
                <a:srgbClr val="274E1E"/>
              </a:solidFill>
            </a:endParaRPr>
          </a:p>
          <a:p>
            <a:pPr marL="6276975" indent="-6276975">
              <a:buNone/>
            </a:pPr>
            <a:r>
              <a:rPr lang="el-GR" b="1" dirty="0">
                <a:solidFill>
                  <a:srgbClr val="820000"/>
                </a:solidFill>
              </a:rPr>
              <a:t>ΤΟΤΕ</a:t>
            </a:r>
            <a:r>
              <a:rPr lang="el-GR" dirty="0"/>
              <a:t> </a:t>
            </a:r>
            <a:r>
              <a:rPr lang="el-GR" dirty="0" smtClean="0">
                <a:solidFill>
                  <a:srgbClr val="820000"/>
                </a:solidFill>
              </a:rPr>
              <a:t>ο ασθενής έχει ιστορικό αλκοολισμού</a:t>
            </a:r>
            <a:r>
              <a:rPr lang="el-GR" dirty="0" smtClean="0">
                <a:solidFill>
                  <a:srgbClr val="274E1E"/>
                </a:solidFill>
              </a:rPr>
              <a:t> </a:t>
            </a:r>
          </a:p>
          <a:p>
            <a:pPr marL="6276975" indent="-6276975" algn="ctr">
              <a:buNone/>
            </a:pPr>
            <a:r>
              <a:rPr lang="el-GR" dirty="0" smtClean="0"/>
              <a:t>(με τι βεβαιότητα;</a:t>
            </a:r>
            <a:r>
              <a:rPr lang="el-GR" dirty="0" smtClean="0">
                <a:solidFill>
                  <a:srgbClr val="274E1E"/>
                </a:solidFill>
              </a:rPr>
              <a:t>) </a:t>
            </a:r>
          </a:p>
          <a:p>
            <a:pPr marL="0" indent="0" algn="ctr">
              <a:buNone/>
            </a:pPr>
            <a:r>
              <a:rPr lang="el-GR" sz="2800" i="1" dirty="0" smtClean="0">
                <a:solidFill>
                  <a:srgbClr val="820000"/>
                </a:solidFill>
              </a:rPr>
              <a:t>Αβεβαιότητα στα δεδομένα &amp; στα συμπεράσματα</a:t>
            </a:r>
            <a:endParaRPr lang="el-GR" sz="2800" i="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1114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Αβεβαιότητα στα δεδομένα </a:t>
            </a:r>
            <a:r>
              <a:rPr lang="el-GR" dirty="0"/>
              <a:t/>
            </a:r>
            <a:br>
              <a:rPr lang="el-GR" dirty="0"/>
            </a:br>
            <a:r>
              <a:rPr lang="el-GR" b="0" dirty="0"/>
              <a:t>(</a:t>
            </a:r>
            <a:r>
              <a:rPr lang="en-US" b="0" dirty="0"/>
              <a:t>Uncertainty)</a:t>
            </a:r>
            <a:endParaRPr lang="el-GR" b="0" dirty="0"/>
          </a:p>
        </p:txBody>
      </p:sp>
      <p:sp>
        <p:nvSpPr>
          <p:cNvPr id="3" name="Θέση περιεχομένου 2"/>
          <p:cNvSpPr>
            <a:spLocks noGrp="1"/>
          </p:cNvSpPr>
          <p:nvPr>
            <p:ph idx="1"/>
          </p:nvPr>
        </p:nvSpPr>
        <p:spPr/>
        <p:txBody>
          <a:bodyPr/>
          <a:lstStyle/>
          <a:p>
            <a:pPr marL="0" indent="0">
              <a:buNone/>
            </a:pPr>
            <a:r>
              <a:rPr lang="el-GR" dirty="0"/>
              <a:t>Έλλειψη επαρκούς πληροφόρησης για τη λήψη μιας απόφασης</a:t>
            </a:r>
          </a:p>
          <a:p>
            <a:pPr marL="0" indent="0">
              <a:buNone/>
            </a:pPr>
            <a:r>
              <a:rPr lang="el-GR" b="1" dirty="0">
                <a:solidFill>
                  <a:srgbClr val="004A82"/>
                </a:solidFill>
              </a:rPr>
              <a:t>Αβεβαιότητα</a:t>
            </a:r>
            <a:r>
              <a:rPr lang="el-GR" dirty="0"/>
              <a:t> που προκύπτει όταν κάποιος δεν είναι απόλυτα βέβαιος για κάποια πληροφορία: </a:t>
            </a:r>
          </a:p>
          <a:p>
            <a:pPr marL="0" indent="0">
              <a:buNone/>
            </a:pPr>
            <a:r>
              <a:rPr lang="el-GR" b="1" dirty="0">
                <a:solidFill>
                  <a:srgbClr val="820000"/>
                </a:solidFill>
              </a:rPr>
              <a:t>Ίσως ο αλκοολισμός είναι η αιτία της κίρρωσης του ύπατος Μάλλον ο Γιάννης είναι </a:t>
            </a:r>
            <a:r>
              <a:rPr lang="el-GR" b="1" dirty="0" smtClean="0">
                <a:solidFill>
                  <a:srgbClr val="820000"/>
                </a:solidFill>
              </a:rPr>
              <a:t>άρρωστος</a:t>
            </a:r>
            <a:endParaRPr lang="el-GR" b="1" dirty="0">
              <a:solidFill>
                <a:srgbClr val="820000"/>
              </a:solidFill>
            </a:endParaRPr>
          </a:p>
          <a:p>
            <a:pPr marL="0" indent="0">
              <a:buNone/>
            </a:pPr>
            <a:r>
              <a:rPr lang="el-GR" b="1" dirty="0">
                <a:solidFill>
                  <a:srgbClr val="004A82"/>
                </a:solidFill>
              </a:rPr>
              <a:t>Ασάφεια</a:t>
            </a:r>
            <a:r>
              <a:rPr lang="el-GR" dirty="0"/>
              <a:t> που προκύπτει όταν κάποια πληροφορία δεν είναι σαφώς εκφρασμένη:	</a:t>
            </a:r>
          </a:p>
          <a:p>
            <a:pPr marL="0" indent="0">
              <a:buNone/>
            </a:pPr>
            <a:r>
              <a:rPr lang="el-GR" b="1" dirty="0">
                <a:solidFill>
                  <a:srgbClr val="820000"/>
                </a:solidFill>
              </a:rPr>
              <a:t>Ο Γιάννης είναι ψηλός </a:t>
            </a:r>
            <a:r>
              <a:rPr lang="el-GR" dirty="0" smtClean="0">
                <a:solidFill>
                  <a:srgbClr val="820000"/>
                </a:solidFill>
              </a:rPr>
              <a:t>(τι σημαίνει ψηλός;)</a:t>
            </a:r>
            <a:endParaRPr lang="el-GR" dirty="0">
              <a:solidFill>
                <a:srgbClr val="820000"/>
              </a:solidFill>
            </a:endParaRPr>
          </a:p>
          <a:p>
            <a:pPr marL="0" indent="0">
              <a:buNone/>
            </a:pPr>
            <a:r>
              <a:rPr lang="el-GR" b="1" dirty="0" smtClean="0">
                <a:solidFill>
                  <a:srgbClr val="004A82"/>
                </a:solidFill>
              </a:rPr>
              <a:t>Συνδυασμός </a:t>
            </a:r>
            <a:r>
              <a:rPr lang="el-GR" b="1" dirty="0">
                <a:solidFill>
                  <a:srgbClr val="004A82"/>
                </a:solidFill>
              </a:rPr>
              <a:t>των παραπάνω τύπων:</a:t>
            </a:r>
          </a:p>
          <a:p>
            <a:pPr marL="0" indent="0">
              <a:buNone/>
            </a:pPr>
            <a:r>
              <a:rPr lang="el-GR" dirty="0">
                <a:solidFill>
                  <a:srgbClr val="820000"/>
                </a:solidFill>
              </a:rPr>
              <a:t>Ο Γιάννης είναι </a:t>
            </a:r>
            <a:r>
              <a:rPr lang="el-GR" b="1" dirty="0">
                <a:solidFill>
                  <a:srgbClr val="820000"/>
                </a:solidFill>
              </a:rPr>
              <a:t>μάλλον</a:t>
            </a:r>
            <a:r>
              <a:rPr lang="el-GR" dirty="0">
                <a:solidFill>
                  <a:srgbClr val="820000"/>
                </a:solidFill>
              </a:rPr>
              <a:t> </a:t>
            </a:r>
            <a:r>
              <a:rPr lang="el-GR" b="1" dirty="0">
                <a:solidFill>
                  <a:srgbClr val="820000"/>
                </a:solidFill>
              </a:rPr>
              <a:t>ψηλός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958254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Πηγές </a:t>
            </a:r>
            <a:r>
              <a:rPr lang="el-GR" dirty="0" smtClean="0"/>
              <a:t>αβεβαιότητας</a:t>
            </a:r>
            <a:endParaRPr lang="el-GR" dirty="0"/>
          </a:p>
        </p:txBody>
      </p:sp>
      <p:sp>
        <p:nvSpPr>
          <p:cNvPr id="3" name="Θέση περιεχομένου 2"/>
          <p:cNvSpPr>
            <a:spLocks noGrp="1"/>
          </p:cNvSpPr>
          <p:nvPr>
            <p:ph idx="1"/>
          </p:nvPr>
        </p:nvSpPr>
        <p:spPr>
          <a:xfrm>
            <a:off x="458289" y="1844824"/>
            <a:ext cx="8229600" cy="3312368"/>
          </a:xfrm>
        </p:spPr>
        <p:txBody>
          <a:bodyPr/>
          <a:lstStyle/>
          <a:p>
            <a:pPr>
              <a:buFont typeface="Wingdings" panose="05000000000000000000" pitchFamily="2" charset="2"/>
              <a:buChar char="ü"/>
            </a:pPr>
            <a:r>
              <a:rPr lang="el-GR" dirty="0"/>
              <a:t>Ανακριβή δεδομένα (μέτρηση με μη ακριβές όργανο)</a:t>
            </a:r>
          </a:p>
          <a:p>
            <a:pPr>
              <a:buFont typeface="Wingdings" panose="05000000000000000000" pitchFamily="2" charset="2"/>
              <a:buChar char="ü"/>
            </a:pPr>
            <a:r>
              <a:rPr lang="el-GR" dirty="0" smtClean="0"/>
              <a:t>Ελλιπή </a:t>
            </a:r>
            <a:r>
              <a:rPr lang="el-GR" dirty="0"/>
              <a:t>δεδομένα (βλάβη σε πηγή μέτρησης)</a:t>
            </a:r>
          </a:p>
          <a:p>
            <a:pPr>
              <a:buFont typeface="Wingdings" panose="05000000000000000000" pitchFamily="2" charset="2"/>
              <a:buChar char="ü"/>
            </a:pPr>
            <a:r>
              <a:rPr lang="el-GR" dirty="0" smtClean="0"/>
              <a:t>Υποκειμενικότητα </a:t>
            </a:r>
            <a:r>
              <a:rPr lang="el-GR" dirty="0"/>
              <a:t>(υιοθέτηση ευριστικών μηχανισμών)</a:t>
            </a:r>
          </a:p>
          <a:p>
            <a:pPr>
              <a:buFont typeface="Wingdings" panose="05000000000000000000" pitchFamily="2" charset="2"/>
              <a:buChar char="ü"/>
            </a:pPr>
            <a:r>
              <a:rPr lang="el-GR" dirty="0" smtClean="0"/>
              <a:t>Άλλοι </a:t>
            </a:r>
            <a:r>
              <a:rPr lang="el-GR" dirty="0"/>
              <a:t>περιορισμοί (οικονομικοί, κοινωνικοί)</a:t>
            </a:r>
          </a:p>
          <a:p>
            <a:pPr>
              <a:buFont typeface="Wingdings" panose="05000000000000000000" pitchFamily="2" charset="2"/>
              <a:buChar char="ü"/>
            </a:pPr>
            <a:r>
              <a:rPr lang="el-GR" dirty="0"/>
              <a:t>Αβέβαια συμπεράσματα </a:t>
            </a:r>
            <a:r>
              <a:rPr lang="el-GR" b="1" dirty="0">
                <a:solidFill>
                  <a:srgbClr val="004A82"/>
                </a:solidFill>
              </a:rPr>
              <a:t>(μη βεβαιότητα για το συμπέρασμα που εξάγεται – επαγωγή, απαγωγή)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959465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Αβεβαιότητα</a:t>
            </a:r>
            <a:br>
              <a:rPr lang="el-GR" sz="4400" dirty="0"/>
            </a:br>
            <a:r>
              <a:rPr lang="el-GR" b="0" dirty="0"/>
              <a:t> (</a:t>
            </a:r>
            <a:r>
              <a:rPr lang="en-US" b="0" dirty="0"/>
              <a:t>Uncertainty)</a:t>
            </a:r>
            <a:endParaRPr lang="el-GR" b="0" dirty="0"/>
          </a:p>
        </p:txBody>
      </p:sp>
      <p:sp>
        <p:nvSpPr>
          <p:cNvPr id="3" name="Θέση περιεχομένου 2"/>
          <p:cNvSpPr>
            <a:spLocks noGrp="1"/>
          </p:cNvSpPr>
          <p:nvPr>
            <p:ph idx="1"/>
          </p:nvPr>
        </p:nvSpPr>
        <p:spPr/>
        <p:txBody>
          <a:bodyPr/>
          <a:lstStyle/>
          <a:p>
            <a:pPr marL="0" indent="0">
              <a:buNone/>
            </a:pPr>
            <a:r>
              <a:rPr lang="el-GR" dirty="0"/>
              <a:t>Μοντέλα για τη διαχείριση της αβέβαιης πληροφόρησης</a:t>
            </a:r>
            <a:r>
              <a:rPr lang="el-GR" dirty="0" smtClean="0"/>
              <a:t>:</a:t>
            </a:r>
            <a:endParaRPr lang="el-GR" dirty="0"/>
          </a:p>
          <a:p>
            <a:pPr>
              <a:buFont typeface="Wingdings" panose="05000000000000000000" pitchFamily="2" charset="2"/>
              <a:buChar char="ü"/>
            </a:pPr>
            <a:r>
              <a:rPr lang="el-GR" dirty="0" smtClean="0"/>
              <a:t>Bayesian </a:t>
            </a:r>
            <a:r>
              <a:rPr lang="el-GR" dirty="0"/>
              <a:t>προσέγγιση (νόμοι πιθανοτήτων</a:t>
            </a:r>
            <a:r>
              <a:rPr lang="el-GR" dirty="0" smtClean="0"/>
              <a:t>)</a:t>
            </a:r>
            <a:r>
              <a:rPr lang="en-US" dirty="0" smtClean="0"/>
              <a:t>,</a:t>
            </a:r>
            <a:endParaRPr lang="el-GR" dirty="0"/>
          </a:p>
          <a:p>
            <a:pPr>
              <a:buFont typeface="Wingdings" panose="05000000000000000000" pitchFamily="2" charset="2"/>
              <a:buChar char="ü"/>
            </a:pPr>
            <a:r>
              <a:rPr lang="el-GR" dirty="0" smtClean="0"/>
              <a:t>Συντελεστές βεβαιότητας</a:t>
            </a:r>
            <a:r>
              <a:rPr lang="en-US" dirty="0" smtClean="0"/>
              <a:t>,</a:t>
            </a:r>
            <a:endParaRPr lang="el-GR" dirty="0"/>
          </a:p>
          <a:p>
            <a:pPr marL="457200" lvl="1" indent="0">
              <a:spcBef>
                <a:spcPts val="1200"/>
              </a:spcBef>
              <a:buNone/>
            </a:pPr>
            <a:r>
              <a:rPr lang="el-GR" b="1" dirty="0" smtClean="0">
                <a:solidFill>
                  <a:srgbClr val="004A82"/>
                </a:solidFill>
              </a:rPr>
              <a:t>ΕΑΝ γεγονός</a:t>
            </a:r>
            <a:r>
              <a:rPr lang="en-US" b="1" dirty="0" smtClean="0">
                <a:solidFill>
                  <a:srgbClr val="004A82"/>
                </a:solidFill>
              </a:rPr>
              <a:t>1</a:t>
            </a:r>
            <a:r>
              <a:rPr lang="el-GR" b="1" dirty="0" smtClean="0">
                <a:solidFill>
                  <a:srgbClr val="004A82"/>
                </a:solidFill>
              </a:rPr>
              <a:t>   </a:t>
            </a:r>
            <a:r>
              <a:rPr lang="el-GR" b="1" dirty="0" smtClean="0">
                <a:solidFill>
                  <a:srgbClr val="820000"/>
                </a:solidFill>
              </a:rPr>
              <a:t>(CF1)  </a:t>
            </a:r>
            <a:r>
              <a:rPr lang="el-GR" b="1" dirty="0" smtClean="0">
                <a:solidFill>
                  <a:srgbClr val="004A82"/>
                </a:solidFill>
              </a:rPr>
              <a:t>και γεγονός2  </a:t>
            </a:r>
            <a:r>
              <a:rPr lang="el-GR" b="1" dirty="0" smtClean="0">
                <a:solidFill>
                  <a:srgbClr val="820000"/>
                </a:solidFill>
              </a:rPr>
              <a:t>(CF2)</a:t>
            </a:r>
            <a:endParaRPr lang="el-GR" dirty="0" smtClean="0">
              <a:solidFill>
                <a:srgbClr val="820000"/>
              </a:solidFill>
            </a:endParaRPr>
          </a:p>
          <a:p>
            <a:pPr marL="457200" lvl="1" indent="0">
              <a:spcBef>
                <a:spcPts val="0"/>
              </a:spcBef>
              <a:buNone/>
            </a:pPr>
            <a:r>
              <a:rPr lang="el-GR" b="1" dirty="0" smtClean="0">
                <a:solidFill>
                  <a:srgbClr val="004A82"/>
                </a:solidFill>
              </a:rPr>
              <a:t>ΤΟΤΕ συμπέρασμα    </a:t>
            </a:r>
            <a:r>
              <a:rPr lang="el-GR" b="1" dirty="0" smtClean="0">
                <a:solidFill>
                  <a:srgbClr val="820000"/>
                </a:solidFill>
              </a:rPr>
              <a:t>(</a:t>
            </a:r>
            <a:r>
              <a:rPr lang="en-US" b="1" dirty="0" smtClean="0">
                <a:solidFill>
                  <a:srgbClr val="820000"/>
                </a:solidFill>
              </a:rPr>
              <a:t>CF3)</a:t>
            </a:r>
            <a:endParaRPr lang="el-GR" dirty="0">
              <a:solidFill>
                <a:srgbClr val="820000"/>
              </a:solidFill>
            </a:endParaRPr>
          </a:p>
          <a:p>
            <a:pPr>
              <a:buFont typeface="Wingdings" panose="05000000000000000000" pitchFamily="2" charset="2"/>
              <a:buChar char="ü"/>
            </a:pPr>
            <a:r>
              <a:rPr lang="el-GR" dirty="0"/>
              <a:t>Δίκτυα </a:t>
            </a:r>
            <a:r>
              <a:rPr lang="el-GR" dirty="0" smtClean="0"/>
              <a:t>πιθανοτήτων</a:t>
            </a:r>
            <a:r>
              <a:rPr lang="en-US" dirty="0" smtClean="0"/>
              <a:t>,</a:t>
            </a:r>
            <a:r>
              <a:rPr lang="el-GR" dirty="0" smtClean="0"/>
              <a:t> </a:t>
            </a:r>
            <a:endParaRPr lang="el-GR" dirty="0"/>
          </a:p>
          <a:p>
            <a:pPr>
              <a:buFont typeface="Wingdings" panose="05000000000000000000" pitchFamily="2" charset="2"/>
              <a:buChar char="ü"/>
            </a:pPr>
            <a:r>
              <a:rPr lang="el-GR" dirty="0"/>
              <a:t>Προσέγγιση </a:t>
            </a:r>
            <a:r>
              <a:rPr lang="el-GR" dirty="0" smtClean="0"/>
              <a:t>Dempster-</a:t>
            </a:r>
            <a:r>
              <a:rPr lang="el-GR" dirty="0" err="1" smtClean="0"/>
              <a:t>Shafer</a:t>
            </a:r>
            <a:r>
              <a:rPr lang="en-US" dirty="0" smtClean="0"/>
              <a:t>,</a:t>
            </a:r>
            <a:endParaRPr lang="el-GR" dirty="0"/>
          </a:p>
          <a:p>
            <a:pPr>
              <a:buFont typeface="Wingdings" panose="05000000000000000000" pitchFamily="2" charset="2"/>
              <a:buChar char="ü"/>
            </a:pPr>
            <a:r>
              <a:rPr lang="el-GR" dirty="0"/>
              <a:t>Ασαφής </a:t>
            </a:r>
            <a:r>
              <a:rPr lang="el-GR" dirty="0" smtClean="0"/>
              <a:t>λογική</a:t>
            </a:r>
            <a:r>
              <a:rPr lang="en-US" dirty="0" smtClean="0"/>
              <a:t>.</a:t>
            </a:r>
            <a:endParaRPr lang="el-GR" dirty="0"/>
          </a:p>
          <a:p>
            <a:pPr marL="400050" lvl="1" indent="0">
              <a:spcBef>
                <a:spcPts val="1200"/>
              </a:spcBef>
              <a:buNone/>
            </a:pPr>
            <a:r>
              <a:rPr lang="el-GR" b="1" dirty="0" smtClean="0">
                <a:solidFill>
                  <a:srgbClr val="004A82"/>
                </a:solidFill>
              </a:rPr>
              <a:t>ΕΑΝ </a:t>
            </a:r>
            <a:r>
              <a:rPr lang="el-GR" b="1" dirty="0">
                <a:solidFill>
                  <a:srgbClr val="820000"/>
                </a:solidFill>
              </a:rPr>
              <a:t>λίγη</a:t>
            </a:r>
            <a:r>
              <a:rPr lang="el-GR" b="1" dirty="0">
                <a:solidFill>
                  <a:srgbClr val="004A82"/>
                </a:solidFill>
              </a:rPr>
              <a:t> ζέστη και </a:t>
            </a:r>
            <a:r>
              <a:rPr lang="el-GR" b="1" dirty="0">
                <a:solidFill>
                  <a:srgbClr val="820000"/>
                </a:solidFill>
              </a:rPr>
              <a:t>πολύ</a:t>
            </a:r>
            <a:r>
              <a:rPr lang="el-GR" b="1" dirty="0">
                <a:solidFill>
                  <a:srgbClr val="004A82"/>
                </a:solidFill>
              </a:rPr>
              <a:t> υγρασία </a:t>
            </a:r>
            <a:r>
              <a:rPr lang="el-GR" b="1" dirty="0" smtClean="0">
                <a:solidFill>
                  <a:srgbClr val="004A82"/>
                </a:solidFill>
              </a:rPr>
              <a:t> </a:t>
            </a:r>
            <a:r>
              <a:rPr lang="el-GR" dirty="0" smtClean="0">
                <a:solidFill>
                  <a:srgbClr val="820000"/>
                </a:solidFill>
              </a:rPr>
              <a:t>(ασαφή σύνολα)</a:t>
            </a:r>
          </a:p>
          <a:p>
            <a:pPr marL="400050" lvl="1" indent="0">
              <a:spcBef>
                <a:spcPts val="0"/>
              </a:spcBef>
              <a:buNone/>
            </a:pPr>
            <a:r>
              <a:rPr lang="el-GR" b="1" dirty="0" smtClean="0">
                <a:solidFill>
                  <a:srgbClr val="004A82"/>
                </a:solidFill>
              </a:rPr>
              <a:t>ΤΟΤΕ </a:t>
            </a:r>
            <a:r>
              <a:rPr lang="el-GR" b="1" dirty="0">
                <a:solidFill>
                  <a:srgbClr val="820000"/>
                </a:solidFill>
              </a:rPr>
              <a:t>μέτριος</a:t>
            </a:r>
            <a:r>
              <a:rPr lang="el-GR" b="1" dirty="0">
                <a:solidFill>
                  <a:srgbClr val="004A82"/>
                </a:solidFill>
              </a:rPr>
              <a:t> </a:t>
            </a:r>
            <a:r>
              <a:rPr lang="el-GR" b="1" dirty="0" smtClean="0">
                <a:solidFill>
                  <a:srgbClr val="004A82"/>
                </a:solidFill>
              </a:rPr>
              <a:t>κλιματισμός               </a:t>
            </a:r>
            <a:r>
              <a:rPr lang="el-GR" dirty="0" smtClean="0">
                <a:solidFill>
                  <a:srgbClr val="820000"/>
                </a:solidFill>
              </a:rPr>
              <a:t>(ασαφή σύνολα)</a:t>
            </a:r>
            <a:endParaRPr lang="el-GR" dirty="0">
              <a:solidFill>
                <a:srgbClr val="004A82"/>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61018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Συντελεστές </a:t>
            </a:r>
            <a:r>
              <a:rPr lang="el-GR" sz="4400" dirty="0" smtClean="0"/>
              <a:t>βεβαιότητας</a:t>
            </a:r>
            <a:r>
              <a:rPr lang="el-GR" sz="4400" dirty="0"/>
              <a:t/>
            </a:r>
            <a:br>
              <a:rPr lang="el-GR" sz="4400" dirty="0"/>
            </a:br>
            <a:r>
              <a:rPr lang="el-GR" b="0" dirty="0"/>
              <a:t> (Certainty Factors -CFs-)</a:t>
            </a:r>
          </a:p>
        </p:txBody>
      </p:sp>
      <p:sp>
        <p:nvSpPr>
          <p:cNvPr id="3" name="Θέση περιεχομένου 2"/>
          <p:cNvSpPr>
            <a:spLocks noGrp="1"/>
          </p:cNvSpPr>
          <p:nvPr>
            <p:ph idx="1"/>
          </p:nvPr>
        </p:nvSpPr>
        <p:spPr>
          <a:xfrm>
            <a:off x="457200" y="1196752"/>
            <a:ext cx="8229600" cy="1224136"/>
          </a:xfrm>
        </p:spPr>
        <p:txBody>
          <a:bodyPr/>
          <a:lstStyle/>
          <a:p>
            <a:pPr marL="0" indent="0" algn="ctr">
              <a:buNone/>
            </a:pPr>
            <a:r>
              <a:rPr lang="en-US" b="1" dirty="0">
                <a:solidFill>
                  <a:srgbClr val="820000"/>
                </a:solidFill>
              </a:rPr>
              <a:t>IF A THEN B</a:t>
            </a:r>
          </a:p>
          <a:p>
            <a:pPr marL="0" indent="0" algn="ctr">
              <a:buNone/>
            </a:pPr>
            <a:r>
              <a:rPr lang="el-GR" b="1" dirty="0">
                <a:solidFill>
                  <a:srgbClr val="004A82"/>
                </a:solidFill>
              </a:rPr>
              <a:t>Κανόνας με βεβαιότητα 1.0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5" name="Oval 2"/>
          <p:cNvSpPr>
            <a:spLocks noChangeArrowheads="1"/>
          </p:cNvSpPr>
          <p:nvPr/>
        </p:nvSpPr>
        <p:spPr bwMode="auto">
          <a:xfrm>
            <a:off x="4067944" y="2420888"/>
            <a:ext cx="1371600" cy="942975"/>
          </a:xfrm>
          <a:prstGeom prst="ellipse">
            <a:avLst/>
          </a:prstGeom>
          <a:noFill/>
          <a:ln w="9525">
            <a:solidFill>
              <a:srgbClr val="004A82"/>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2200" dirty="0">
              <a:latin typeface="+mn-lt"/>
            </a:endParaRPr>
          </a:p>
        </p:txBody>
      </p:sp>
      <p:sp>
        <p:nvSpPr>
          <p:cNvPr id="6" name="Text Box 7"/>
          <p:cNvSpPr txBox="1">
            <a:spLocks noChangeArrowheads="1"/>
          </p:cNvSpPr>
          <p:nvPr/>
        </p:nvSpPr>
        <p:spPr bwMode="auto">
          <a:xfrm>
            <a:off x="5922144" y="2420888"/>
            <a:ext cx="20113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0000"/>
              </a:lnSpc>
              <a:spcBef>
                <a:spcPct val="0"/>
              </a:spcBef>
              <a:buFontTx/>
              <a:buNone/>
            </a:pPr>
            <a:r>
              <a:rPr lang="el-GR" altLang="el-GR" sz="2200" b="1" dirty="0" smtClean="0">
                <a:latin typeface="+mn-lt"/>
              </a:rPr>
              <a:t>Conclusion </a:t>
            </a:r>
            <a:r>
              <a:rPr lang="el-GR" altLang="el-GR" sz="2200" b="1" dirty="0">
                <a:latin typeface="+mn-lt"/>
              </a:rPr>
              <a:t>B</a:t>
            </a:r>
          </a:p>
          <a:p>
            <a:pPr algn="ctr">
              <a:lnSpc>
                <a:spcPct val="125000"/>
              </a:lnSpc>
              <a:spcBef>
                <a:spcPct val="0"/>
              </a:spcBef>
              <a:buFontTx/>
              <a:buNone/>
            </a:pPr>
            <a:r>
              <a:rPr lang="el-GR" altLang="el-GR" sz="2200" b="1" dirty="0">
                <a:latin typeface="+mn-lt"/>
              </a:rPr>
              <a:t> </a:t>
            </a:r>
            <a:r>
              <a:rPr lang="en-US" altLang="el-GR" sz="2200" dirty="0">
                <a:latin typeface="+mn-lt"/>
              </a:rPr>
              <a:t>CF=</a:t>
            </a:r>
            <a:r>
              <a:rPr lang="el-GR" altLang="el-GR" sz="2200" dirty="0">
                <a:latin typeface="+mn-lt"/>
              </a:rPr>
              <a:t> </a:t>
            </a:r>
            <a:r>
              <a:rPr lang="en-US" altLang="el-GR" sz="2200" dirty="0">
                <a:latin typeface="+mn-lt"/>
              </a:rPr>
              <a:t>1.0</a:t>
            </a:r>
            <a:endParaRPr lang="el-GR" altLang="el-GR" sz="2200" dirty="0">
              <a:latin typeface="+mn-lt"/>
            </a:endParaRPr>
          </a:p>
          <a:p>
            <a:pPr algn="ctr">
              <a:lnSpc>
                <a:spcPct val="90000"/>
              </a:lnSpc>
              <a:spcBef>
                <a:spcPct val="0"/>
              </a:spcBef>
              <a:buFontTx/>
              <a:buNone/>
            </a:pPr>
            <a:endParaRPr lang="el-GR" altLang="el-GR" sz="2200" i="1" dirty="0">
              <a:latin typeface="+mn-lt"/>
            </a:endParaRPr>
          </a:p>
        </p:txBody>
      </p:sp>
      <p:sp>
        <p:nvSpPr>
          <p:cNvPr id="7" name="Text Box 8"/>
          <p:cNvSpPr txBox="1">
            <a:spLocks noChangeArrowheads="1"/>
          </p:cNvSpPr>
          <p:nvPr/>
        </p:nvSpPr>
        <p:spPr bwMode="auto">
          <a:xfrm>
            <a:off x="953269" y="2492326"/>
            <a:ext cx="2587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2200" b="1" dirty="0">
                <a:latin typeface="+mn-lt"/>
              </a:rPr>
              <a:t>Premises (</a:t>
            </a:r>
            <a:r>
              <a:rPr lang="en-GB" altLang="el-GR" sz="2200" b="1" dirty="0">
                <a:latin typeface="+mn-lt"/>
              </a:rPr>
              <a:t>facts)</a:t>
            </a:r>
            <a:r>
              <a:rPr lang="el-GR" altLang="el-GR" sz="2200" b="1" dirty="0">
                <a:latin typeface="+mn-lt"/>
              </a:rPr>
              <a:t> A</a:t>
            </a:r>
          </a:p>
          <a:p>
            <a:pPr algn="ctr">
              <a:lnSpc>
                <a:spcPct val="120000"/>
              </a:lnSpc>
              <a:spcBef>
                <a:spcPct val="0"/>
              </a:spcBef>
              <a:buFontTx/>
              <a:buNone/>
            </a:pPr>
            <a:r>
              <a:rPr lang="en-US" altLang="el-GR" sz="2200" dirty="0">
                <a:latin typeface="+mn-lt"/>
              </a:rPr>
              <a:t>CF=</a:t>
            </a:r>
            <a:r>
              <a:rPr lang="el-GR" altLang="el-GR" sz="2200" dirty="0">
                <a:latin typeface="+mn-lt"/>
              </a:rPr>
              <a:t> </a:t>
            </a:r>
            <a:r>
              <a:rPr lang="en-US" altLang="el-GR" sz="2200" dirty="0">
                <a:latin typeface="+mn-lt"/>
              </a:rPr>
              <a:t>1.0</a:t>
            </a:r>
            <a:endParaRPr lang="el-GR" altLang="el-GR" sz="2200" dirty="0">
              <a:latin typeface="+mn-lt"/>
            </a:endParaRPr>
          </a:p>
        </p:txBody>
      </p:sp>
      <p:sp>
        <p:nvSpPr>
          <p:cNvPr id="8" name="Oval 9"/>
          <p:cNvSpPr>
            <a:spLocks noChangeArrowheads="1"/>
          </p:cNvSpPr>
          <p:nvPr/>
        </p:nvSpPr>
        <p:spPr bwMode="auto">
          <a:xfrm>
            <a:off x="3761556" y="2347863"/>
            <a:ext cx="1944688" cy="10080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2200" b="1" dirty="0">
                <a:latin typeface="+mn-lt"/>
              </a:rPr>
              <a:t>RULE </a:t>
            </a:r>
            <a:r>
              <a:rPr lang="en-GB" altLang="el-GR" sz="2200" b="1" dirty="0">
                <a:latin typeface="+mn-lt"/>
              </a:rPr>
              <a:t>CF=</a:t>
            </a:r>
            <a:r>
              <a:rPr lang="el-GR" altLang="el-GR" sz="2200" b="1" dirty="0">
                <a:latin typeface="+mn-lt"/>
              </a:rPr>
              <a:t>1.0</a:t>
            </a:r>
          </a:p>
        </p:txBody>
      </p:sp>
      <p:sp>
        <p:nvSpPr>
          <p:cNvPr id="9" name="Line 10"/>
          <p:cNvSpPr>
            <a:spLocks noChangeShapeType="1"/>
          </p:cNvSpPr>
          <p:nvPr/>
        </p:nvSpPr>
        <p:spPr bwMode="auto">
          <a:xfrm>
            <a:off x="5561781" y="2909838"/>
            <a:ext cx="16573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l-GR" sz="2200" dirty="0">
              <a:latin typeface="+mn-lt"/>
            </a:endParaRPr>
          </a:p>
        </p:txBody>
      </p:sp>
      <p:sp>
        <p:nvSpPr>
          <p:cNvPr id="10" name="Line 11"/>
          <p:cNvSpPr>
            <a:spLocks noChangeShapeType="1"/>
          </p:cNvSpPr>
          <p:nvPr/>
        </p:nvSpPr>
        <p:spPr bwMode="auto">
          <a:xfrm flipH="1">
            <a:off x="2128019" y="2909838"/>
            <a:ext cx="2011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l-GR" sz="2200" dirty="0">
              <a:latin typeface="+mn-lt"/>
            </a:endParaRPr>
          </a:p>
        </p:txBody>
      </p:sp>
      <p:sp>
        <p:nvSpPr>
          <p:cNvPr id="11" name="Line 19"/>
          <p:cNvSpPr>
            <a:spLocks noChangeShapeType="1"/>
          </p:cNvSpPr>
          <p:nvPr/>
        </p:nvSpPr>
        <p:spPr bwMode="auto">
          <a:xfrm>
            <a:off x="3402781" y="2924126"/>
            <a:ext cx="5508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sz="2200" dirty="0">
              <a:latin typeface="+mn-lt"/>
            </a:endParaRPr>
          </a:p>
        </p:txBody>
      </p:sp>
      <p:sp>
        <p:nvSpPr>
          <p:cNvPr id="12" name="Line 20"/>
          <p:cNvSpPr>
            <a:spLocks noChangeShapeType="1"/>
          </p:cNvSpPr>
          <p:nvPr/>
        </p:nvSpPr>
        <p:spPr bwMode="auto">
          <a:xfrm>
            <a:off x="5561781" y="2924126"/>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sz="2200" dirty="0">
              <a:latin typeface="+mn-lt"/>
            </a:endParaRPr>
          </a:p>
        </p:txBody>
      </p:sp>
      <p:sp>
        <p:nvSpPr>
          <p:cNvPr id="13" name="Rectangle 21"/>
          <p:cNvSpPr>
            <a:spLocks noChangeArrowheads="1"/>
          </p:cNvSpPr>
          <p:nvPr/>
        </p:nvSpPr>
        <p:spPr bwMode="auto">
          <a:xfrm>
            <a:off x="2958834" y="3500388"/>
            <a:ext cx="3732881"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30000"/>
              </a:lnSpc>
              <a:spcBef>
                <a:spcPct val="0"/>
              </a:spcBef>
              <a:buFontTx/>
              <a:buNone/>
            </a:pPr>
            <a:r>
              <a:rPr lang="el-GR" altLang="el-GR" sz="2400" b="1" dirty="0" smtClean="0">
                <a:solidFill>
                  <a:srgbClr val="004A82"/>
                </a:solidFill>
                <a:latin typeface="+mn-lt"/>
              </a:rPr>
              <a:t>Υπολογισμός Αβεβαιότητας</a:t>
            </a:r>
            <a:endParaRPr lang="el-GR" altLang="el-GR" sz="2400" b="1" dirty="0">
              <a:solidFill>
                <a:srgbClr val="004A82"/>
              </a:solidFill>
              <a:latin typeface="+mn-lt"/>
            </a:endParaRPr>
          </a:p>
        </p:txBody>
      </p:sp>
      <p:sp>
        <p:nvSpPr>
          <p:cNvPr id="14" name="Rectangle 37"/>
          <p:cNvSpPr>
            <a:spLocks noChangeArrowheads="1"/>
          </p:cNvSpPr>
          <p:nvPr/>
        </p:nvSpPr>
        <p:spPr bwMode="auto">
          <a:xfrm>
            <a:off x="395536" y="5164637"/>
            <a:ext cx="85693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2400" dirty="0">
                <a:latin typeface="+mn-lt"/>
              </a:rPr>
              <a:t>όπου ΜΒ</a:t>
            </a:r>
            <a:r>
              <a:rPr lang="en-GB" altLang="el-GR" sz="2400" dirty="0">
                <a:latin typeface="+mn-lt"/>
              </a:rPr>
              <a:t> = </a:t>
            </a:r>
            <a:r>
              <a:rPr lang="el-GR" altLang="el-GR" sz="2400" dirty="0">
                <a:latin typeface="+mn-lt"/>
              </a:rPr>
              <a:t>το μέτρο εμπιστοσύνης</a:t>
            </a:r>
            <a:r>
              <a:rPr lang="en-GB" altLang="el-GR" sz="2400" dirty="0">
                <a:latin typeface="+mn-lt"/>
              </a:rPr>
              <a:t> (</a:t>
            </a:r>
            <a:r>
              <a:rPr lang="en-GB" altLang="el-GR" sz="2400" i="1" dirty="0">
                <a:latin typeface="+mn-lt"/>
              </a:rPr>
              <a:t>measure of believe</a:t>
            </a:r>
            <a:r>
              <a:rPr lang="en-GB" altLang="el-GR" sz="2400" dirty="0">
                <a:latin typeface="+mn-lt"/>
              </a:rPr>
              <a:t>)</a:t>
            </a:r>
          </a:p>
          <a:p>
            <a:pPr eaLnBrk="1" hangingPunct="1">
              <a:spcBef>
                <a:spcPct val="0"/>
              </a:spcBef>
              <a:buFontTx/>
              <a:buNone/>
            </a:pPr>
            <a:r>
              <a:rPr lang="el-GR" altLang="el-GR" sz="2400" dirty="0" smtClean="0">
                <a:latin typeface="+mn-lt"/>
              </a:rPr>
              <a:t>και  </a:t>
            </a:r>
            <a:r>
              <a:rPr lang="el-GR" altLang="el-GR" sz="2400" dirty="0">
                <a:latin typeface="+mn-lt"/>
              </a:rPr>
              <a:t>Μ</a:t>
            </a:r>
            <a:r>
              <a:rPr lang="en-GB" altLang="el-GR" sz="2400" dirty="0">
                <a:latin typeface="+mn-lt"/>
              </a:rPr>
              <a:t>D = </a:t>
            </a:r>
            <a:r>
              <a:rPr lang="el-GR" altLang="el-GR" sz="2400" dirty="0">
                <a:latin typeface="+mn-lt"/>
              </a:rPr>
              <a:t>το μέτρο της μη-εμπιστοσύνης</a:t>
            </a:r>
            <a:r>
              <a:rPr lang="en-GB" altLang="el-GR" sz="2400" dirty="0">
                <a:latin typeface="+mn-lt"/>
              </a:rPr>
              <a:t> (</a:t>
            </a:r>
            <a:r>
              <a:rPr lang="en-GB" altLang="el-GR" sz="2400" i="1" dirty="0">
                <a:latin typeface="+mn-lt"/>
              </a:rPr>
              <a:t>measure of disbelieve</a:t>
            </a:r>
            <a:r>
              <a:rPr lang="en-GB" altLang="el-GR" sz="2400" dirty="0">
                <a:latin typeface="+mn-lt"/>
              </a:rPr>
              <a:t>)</a:t>
            </a:r>
            <a:r>
              <a:rPr lang="el-GR" altLang="el-GR" sz="2400" dirty="0">
                <a:latin typeface="+mn-lt"/>
              </a:rPr>
              <a:t> </a:t>
            </a:r>
          </a:p>
          <a:p>
            <a:pPr algn="r" eaLnBrk="1" hangingPunct="1">
              <a:spcBef>
                <a:spcPct val="0"/>
              </a:spcBef>
              <a:buFontTx/>
              <a:buNone/>
            </a:pPr>
            <a:r>
              <a:rPr lang="en-US" altLang="el-GR" sz="2200" b="1" dirty="0" smtClean="0">
                <a:solidFill>
                  <a:srgbClr val="004A82"/>
                </a:solidFill>
                <a:latin typeface="+mn-lt"/>
              </a:rPr>
              <a:t>MYCIN</a:t>
            </a:r>
            <a:endParaRPr lang="en-GB" altLang="el-GR" sz="2200" b="1" dirty="0">
              <a:solidFill>
                <a:srgbClr val="004A82"/>
              </a:solidFill>
              <a:latin typeface="+mn-lt"/>
            </a:endParaRPr>
          </a:p>
        </p:txBody>
      </p:sp>
      <mc:AlternateContent xmlns:mc="http://schemas.openxmlformats.org/markup-compatibility/2006" xmlns:a14="http://schemas.microsoft.com/office/drawing/2010/main">
        <mc:Choice Requires="a14">
          <p:sp>
            <p:nvSpPr>
              <p:cNvPr id="16" name="Rectangle 17"/>
              <p:cNvSpPr>
                <a:spLocks noChangeArrowheads="1"/>
              </p:cNvSpPr>
              <p:nvPr/>
            </p:nvSpPr>
            <p:spPr bwMode="auto">
              <a:xfrm>
                <a:off x="1225525" y="4041635"/>
                <a:ext cx="7056438" cy="855683"/>
              </a:xfrm>
              <a:prstGeom prst="rect">
                <a:avLst/>
              </a:prstGeom>
              <a:noFill/>
              <a:ln>
                <a:solidFill>
                  <a:srgbClr val="004A82"/>
                </a:solidFill>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FontTx/>
                  <a:buNone/>
                </a:pPr>
                <a14:m>
                  <m:oMathPara xmlns:m="http://schemas.openxmlformats.org/officeDocument/2006/math">
                    <m:oMathParaPr>
                      <m:jc m:val="centerGroup"/>
                    </m:oMathParaPr>
                    <m:oMath xmlns:m="http://schemas.openxmlformats.org/officeDocument/2006/math">
                      <m:r>
                        <a:rPr lang="en-US" altLang="el-GR" sz="2200" b="1" i="1" smtClean="0">
                          <a:latin typeface="Cambria Math" panose="02040503050406030204" pitchFamily="18" charset="0"/>
                        </a:rPr>
                        <m:t>𝑪𝑭</m:t>
                      </m:r>
                      <m:d>
                        <m:dPr>
                          <m:ctrlPr>
                            <a:rPr lang="en-US" altLang="el-GR" sz="2200" b="1" i="1" smtClean="0">
                              <a:latin typeface="Cambria Math"/>
                            </a:rPr>
                          </m:ctrlPr>
                        </m:dPr>
                        <m:e>
                          <m:r>
                            <a:rPr lang="en-US" altLang="el-GR" sz="2200" b="1" i="1" smtClean="0">
                              <a:latin typeface="Cambria Math" panose="02040503050406030204" pitchFamily="18" charset="0"/>
                            </a:rPr>
                            <m:t>𝒄𝒐𝒏𝒍𝒖𝒔𝒊𝒐𝒏</m:t>
                          </m:r>
                        </m:e>
                      </m:d>
                      <m:r>
                        <a:rPr lang="en-US" altLang="el-GR" sz="2200" b="1" i="1" smtClean="0">
                          <a:latin typeface="Cambria Math" panose="02040503050406030204" pitchFamily="18" charset="0"/>
                        </a:rPr>
                        <m:t>=</m:t>
                      </m:r>
                      <m:f>
                        <m:fPr>
                          <m:ctrlPr>
                            <a:rPr lang="en-US" altLang="el-GR" sz="2200" b="1" i="1" smtClean="0">
                              <a:latin typeface="Cambria Math"/>
                            </a:rPr>
                          </m:ctrlPr>
                        </m:fPr>
                        <m:num>
                          <m:r>
                            <a:rPr lang="en-US" altLang="el-GR" sz="2200" b="1" i="1" smtClean="0">
                              <a:latin typeface="Cambria Math" panose="02040503050406030204" pitchFamily="18" charset="0"/>
                            </a:rPr>
                            <m:t>𝑴𝑩</m:t>
                          </m:r>
                          <m:r>
                            <a:rPr lang="en-US" altLang="el-GR" sz="2200" b="1" i="1" smtClean="0">
                              <a:latin typeface="Cambria Math" panose="02040503050406030204" pitchFamily="18" charset="0"/>
                            </a:rPr>
                            <m:t>−</m:t>
                          </m:r>
                          <m:r>
                            <a:rPr lang="en-US" altLang="el-GR" sz="2200" b="1" i="1" smtClean="0">
                              <a:latin typeface="Cambria Math" panose="02040503050406030204" pitchFamily="18" charset="0"/>
                            </a:rPr>
                            <m:t>𝑴𝑫</m:t>
                          </m:r>
                        </m:num>
                        <m:den>
                          <m:r>
                            <a:rPr lang="en-US" altLang="el-GR" sz="2200" b="1" i="1" smtClean="0">
                              <a:latin typeface="Cambria Math" panose="02040503050406030204" pitchFamily="18" charset="0"/>
                            </a:rPr>
                            <m:t>𝟏</m:t>
                          </m:r>
                          <m:r>
                            <a:rPr lang="en-US" altLang="el-GR" sz="2200" b="1" i="1" smtClean="0">
                              <a:latin typeface="Cambria Math" panose="02040503050406030204" pitchFamily="18" charset="0"/>
                            </a:rPr>
                            <m:t>−</m:t>
                          </m:r>
                          <m:r>
                            <a:rPr lang="en-US" altLang="el-GR" sz="2200" b="1" i="1" smtClean="0">
                              <a:latin typeface="Cambria Math" panose="02040503050406030204" pitchFamily="18" charset="0"/>
                            </a:rPr>
                            <m:t>𝒎𝒊𝒏</m:t>
                          </m:r>
                          <m:r>
                            <a:rPr lang="en-US" altLang="el-GR" sz="2200" b="1" i="1" smtClean="0">
                              <a:latin typeface="Cambria Math" panose="02040503050406030204" pitchFamily="18" charset="0"/>
                            </a:rPr>
                            <m:t>(</m:t>
                          </m:r>
                          <m:r>
                            <a:rPr lang="en-US" altLang="el-GR" sz="2200" b="1" i="1" smtClean="0">
                              <a:latin typeface="Cambria Math" panose="02040503050406030204" pitchFamily="18" charset="0"/>
                            </a:rPr>
                            <m:t>𝑴𝑩</m:t>
                          </m:r>
                          <m:r>
                            <a:rPr lang="en-US" altLang="el-GR" sz="2200" b="1" i="1" smtClean="0">
                              <a:latin typeface="Cambria Math" panose="02040503050406030204" pitchFamily="18" charset="0"/>
                            </a:rPr>
                            <m:t>,</m:t>
                          </m:r>
                          <m:r>
                            <a:rPr lang="en-US" altLang="el-GR" sz="2200" b="1" i="1" smtClean="0">
                              <a:latin typeface="Cambria Math" panose="02040503050406030204" pitchFamily="18" charset="0"/>
                            </a:rPr>
                            <m:t>𝑴𝑫</m:t>
                          </m:r>
                          <m:r>
                            <a:rPr lang="en-US" altLang="el-GR" sz="2200" b="1" i="1" smtClean="0">
                              <a:latin typeface="Cambria Math" panose="02040503050406030204" pitchFamily="18" charset="0"/>
                            </a:rPr>
                            <m:t>)</m:t>
                          </m:r>
                        </m:den>
                      </m:f>
                    </m:oMath>
                  </m:oMathPara>
                </a14:m>
                <a:endParaRPr lang="en-GB" altLang="el-GR" sz="2200" b="1" dirty="0">
                  <a:latin typeface="+mn-lt"/>
                </a:endParaRPr>
              </a:p>
            </p:txBody>
          </p:sp>
        </mc:Choice>
        <mc:Fallback xmlns="">
          <p:sp>
            <p:nvSpPr>
              <p:cNvPr id="16" name="Rectangle 17"/>
              <p:cNvSpPr>
                <a:spLocks noRot="1" noChangeAspect="1" noMove="1" noResize="1" noEditPoints="1" noAdjustHandles="1" noChangeArrowheads="1" noChangeShapeType="1" noTextEdit="1"/>
              </p:cNvSpPr>
              <p:nvPr/>
            </p:nvSpPr>
            <p:spPr bwMode="auto">
              <a:xfrm>
                <a:off x="1225525" y="4041635"/>
                <a:ext cx="7056438" cy="855683"/>
              </a:xfrm>
              <a:prstGeom prst="rect">
                <a:avLst/>
              </a:prstGeom>
              <a:blipFill rotWithShape="0">
                <a:blip r:embed="rId2" cstate="print"/>
                <a:stretch>
                  <a:fillRect/>
                </a:stretch>
              </a:blipFill>
              <a:ln>
                <a:solidFill>
                  <a:srgbClr val="004A82"/>
                </a:solidFill>
              </a:ln>
            </p:spPr>
            <p:txBody>
              <a:bodyPr/>
              <a:lstStyle/>
              <a:p>
                <a:r>
                  <a:rPr lang="el-GR" dirty="0">
                    <a:noFill/>
                  </a:rPr>
                  <a:t> </a:t>
                </a:r>
              </a:p>
            </p:txBody>
          </p:sp>
        </mc:Fallback>
      </mc:AlternateContent>
    </p:spTree>
    <p:extLst>
      <p:ext uri="{BB962C8B-B14F-4D97-AF65-F5344CB8AC3E}">
        <p14:creationId xmlns:p14="http://schemas.microsoft.com/office/powerpoint/2010/main" val="39039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Συντελεστής </a:t>
            </a:r>
            <a:r>
              <a:rPr lang="el-GR" dirty="0" smtClean="0"/>
              <a:t>βεβαιότητας</a:t>
            </a:r>
            <a:r>
              <a:rPr lang="el-GR" dirty="0"/>
              <a:t/>
            </a:r>
            <a:br>
              <a:rPr lang="el-GR" dirty="0"/>
            </a:br>
            <a:r>
              <a:rPr lang="el-GR" dirty="0" smtClean="0"/>
              <a:t>σύνθετης </a:t>
            </a:r>
            <a:r>
              <a:rPr lang="el-GR" dirty="0"/>
              <a:t>υ</a:t>
            </a:r>
            <a:r>
              <a:rPr lang="el-GR" dirty="0" smtClean="0"/>
              <a:t>πόθεσης </a:t>
            </a:r>
            <a:endParaRPr lang="el-GR" dirty="0"/>
          </a:p>
        </p:txBody>
      </p:sp>
      <p:sp>
        <p:nvSpPr>
          <p:cNvPr id="3" name="Θέση περιεχομένου 2"/>
          <p:cNvSpPr>
            <a:spLocks noGrp="1"/>
          </p:cNvSpPr>
          <p:nvPr>
            <p:ph idx="1"/>
          </p:nvPr>
        </p:nvSpPr>
        <p:spPr>
          <a:xfrm>
            <a:off x="539552" y="1376900"/>
            <a:ext cx="8208912" cy="5040560"/>
          </a:xfrm>
        </p:spPr>
        <p:txBody>
          <a:bodyPr>
            <a:normAutofit lnSpcReduction="10000"/>
          </a:bodyPr>
          <a:lstStyle/>
          <a:p>
            <a:pPr marL="0" indent="0">
              <a:buNone/>
            </a:pPr>
            <a:r>
              <a:rPr lang="el-GR" b="1" dirty="0">
                <a:solidFill>
                  <a:srgbClr val="820000"/>
                </a:solidFill>
              </a:rPr>
              <a:t>Σύζευξη:</a:t>
            </a:r>
          </a:p>
          <a:p>
            <a:pPr marL="0" indent="0">
              <a:buNone/>
            </a:pPr>
            <a:r>
              <a:rPr lang="en-US" dirty="0" smtClean="0"/>
              <a:t>CF(if-part</a:t>
            </a:r>
            <a:r>
              <a:rPr lang="en-US" dirty="0"/>
              <a:t>)=min (CF(premise1) </a:t>
            </a:r>
            <a:r>
              <a:rPr lang="en-US" dirty="0" smtClean="0"/>
              <a:t>AND </a:t>
            </a:r>
            <a:r>
              <a:rPr lang="en-US" dirty="0"/>
              <a:t>CF(premise2) </a:t>
            </a:r>
            <a:r>
              <a:rPr lang="en-US" dirty="0" smtClean="0"/>
              <a:t>AND …) </a:t>
            </a:r>
          </a:p>
          <a:p>
            <a:pPr lvl="1" algn="just">
              <a:lnSpc>
                <a:spcPct val="150000"/>
              </a:lnSpc>
              <a:spcBef>
                <a:spcPts val="0"/>
              </a:spcBef>
              <a:buNone/>
            </a:pPr>
            <a:r>
              <a:rPr lang="el-GR" altLang="el-GR" dirty="0" smtClean="0">
                <a:solidFill>
                  <a:srgbClr val="820000"/>
                </a:solidFill>
              </a:rPr>
              <a:t>ΕΑΝ τα φρένα είναι σπασμένα</a:t>
            </a:r>
            <a:r>
              <a:rPr lang="en-US" altLang="el-GR" dirty="0" smtClean="0">
                <a:solidFill>
                  <a:srgbClr val="820000"/>
                </a:solidFill>
                <a:cs typeface="Times New Roman" panose="02020603050405020304" pitchFamily="18" charset="0"/>
              </a:rPr>
              <a:t> </a:t>
            </a:r>
            <a:r>
              <a:rPr lang="en-US" altLang="el-GR" b="1" dirty="0" smtClean="0">
                <a:solidFill>
                  <a:srgbClr val="820000"/>
                </a:solidFill>
                <a:cs typeface="Times New Roman" panose="02020603050405020304" pitchFamily="18" charset="0"/>
              </a:rPr>
              <a:t>(CF=0.4)</a:t>
            </a:r>
            <a:endParaRPr lang="en-GB" altLang="el-GR" b="1" dirty="0" smtClean="0">
              <a:solidFill>
                <a:srgbClr val="820000"/>
              </a:solidFill>
              <a:cs typeface="Times New Roman" panose="02020603050405020304" pitchFamily="18" charset="0"/>
            </a:endParaRPr>
          </a:p>
          <a:p>
            <a:pPr lvl="1" algn="just">
              <a:spcBef>
                <a:spcPts val="0"/>
              </a:spcBef>
              <a:buNone/>
            </a:pPr>
            <a:r>
              <a:rPr lang="en-US" altLang="el-GR" b="1" dirty="0" smtClean="0">
                <a:solidFill>
                  <a:srgbClr val="820000"/>
                </a:solidFill>
                <a:cs typeface="Times New Roman" panose="02020603050405020304" pitchFamily="18" charset="0"/>
              </a:rPr>
              <a:t>KAI</a:t>
            </a:r>
            <a:r>
              <a:rPr lang="en-US" altLang="el-GR" dirty="0" smtClean="0">
                <a:solidFill>
                  <a:srgbClr val="820000"/>
                </a:solidFill>
                <a:cs typeface="Times New Roman" panose="02020603050405020304" pitchFamily="18" charset="0"/>
              </a:rPr>
              <a:t> </a:t>
            </a:r>
            <a:r>
              <a:rPr lang="el-GR" altLang="el-GR" dirty="0" smtClean="0">
                <a:solidFill>
                  <a:srgbClr val="820000"/>
                </a:solidFill>
              </a:rPr>
              <a:t>το τιμόνι δε λειτουργεί</a:t>
            </a:r>
            <a:r>
              <a:rPr lang="en-US" altLang="el-GR" dirty="0" smtClean="0">
                <a:solidFill>
                  <a:srgbClr val="820000"/>
                </a:solidFill>
                <a:cs typeface="Times New Roman" panose="02020603050405020304" pitchFamily="18" charset="0"/>
              </a:rPr>
              <a:t> </a:t>
            </a:r>
            <a:r>
              <a:rPr lang="en-US" altLang="el-GR" b="1" dirty="0" smtClean="0">
                <a:solidFill>
                  <a:srgbClr val="820000"/>
                </a:solidFill>
                <a:cs typeface="Times New Roman" panose="02020603050405020304" pitchFamily="18" charset="0"/>
              </a:rPr>
              <a:t>(CF=0.2)</a:t>
            </a:r>
            <a:endParaRPr lang="en-GB" altLang="el-GR" b="1" dirty="0" smtClean="0">
              <a:solidFill>
                <a:srgbClr val="820000"/>
              </a:solidFill>
              <a:cs typeface="Times New Roman" panose="02020603050405020304" pitchFamily="18" charset="0"/>
            </a:endParaRPr>
          </a:p>
          <a:p>
            <a:pPr marL="0" indent="0">
              <a:buNone/>
            </a:pPr>
            <a:r>
              <a:rPr lang="el-GR" u="sng" dirty="0" smtClean="0">
                <a:solidFill>
                  <a:srgbClr val="004A82"/>
                </a:solidFill>
              </a:rPr>
              <a:t>Υπολογισμός </a:t>
            </a:r>
            <a:r>
              <a:rPr lang="en-US" u="sng" dirty="0" smtClean="0">
                <a:solidFill>
                  <a:srgbClr val="004A82"/>
                </a:solidFill>
              </a:rPr>
              <a:t>CF </a:t>
            </a:r>
            <a:r>
              <a:rPr lang="el-GR" u="sng" dirty="0" smtClean="0">
                <a:solidFill>
                  <a:srgbClr val="004A82"/>
                </a:solidFill>
              </a:rPr>
              <a:t> </a:t>
            </a:r>
            <a:r>
              <a:rPr lang="en-US" u="sng" dirty="0" smtClean="0">
                <a:solidFill>
                  <a:srgbClr val="004A82"/>
                </a:solidFill>
              </a:rPr>
              <a:t>if-part</a:t>
            </a:r>
            <a:r>
              <a:rPr lang="el-GR" dirty="0" smtClean="0"/>
              <a:t>= </a:t>
            </a:r>
            <a:r>
              <a:rPr lang="en-US" b="1" dirty="0" smtClean="0">
                <a:solidFill>
                  <a:srgbClr val="820000"/>
                </a:solidFill>
              </a:rPr>
              <a:t>min (0.4, 0.2) = 0.2</a:t>
            </a:r>
          </a:p>
          <a:p>
            <a:pPr marL="0" indent="0">
              <a:buNone/>
            </a:pPr>
            <a:endParaRPr lang="en-US" b="1" dirty="0" smtClean="0">
              <a:solidFill>
                <a:srgbClr val="820000"/>
              </a:solidFill>
            </a:endParaRPr>
          </a:p>
          <a:p>
            <a:pPr marL="0" indent="0">
              <a:buNone/>
            </a:pPr>
            <a:r>
              <a:rPr lang="en-US" b="1" dirty="0" smtClean="0">
                <a:solidFill>
                  <a:srgbClr val="820000"/>
                </a:solidFill>
              </a:rPr>
              <a:t>Διάζευξη</a:t>
            </a:r>
            <a:r>
              <a:rPr lang="en-US" b="1" dirty="0">
                <a:solidFill>
                  <a:srgbClr val="820000"/>
                </a:solidFill>
              </a:rPr>
              <a:t>:</a:t>
            </a:r>
          </a:p>
          <a:p>
            <a:pPr marL="0" indent="0">
              <a:buNone/>
            </a:pPr>
            <a:r>
              <a:rPr lang="en-US" dirty="0"/>
              <a:t>CF(if-part)=max (</a:t>
            </a:r>
            <a:r>
              <a:rPr lang="en-US" dirty="0" smtClean="0"/>
              <a:t>CF(premise1) OR </a:t>
            </a:r>
            <a:r>
              <a:rPr lang="en-US" dirty="0"/>
              <a:t>CF(premise2) </a:t>
            </a:r>
            <a:r>
              <a:rPr lang="en-US" sz="2400" dirty="0" smtClean="0"/>
              <a:t> OR …)</a:t>
            </a:r>
          </a:p>
          <a:p>
            <a:pPr lvl="1" algn="just">
              <a:lnSpc>
                <a:spcPct val="150000"/>
              </a:lnSpc>
              <a:spcBef>
                <a:spcPts val="0"/>
              </a:spcBef>
              <a:buNone/>
            </a:pPr>
            <a:r>
              <a:rPr lang="el-GR" altLang="el-GR" dirty="0" smtClean="0">
                <a:solidFill>
                  <a:srgbClr val="820000"/>
                </a:solidFill>
              </a:rPr>
              <a:t>ΕΑΝ τα φρένα είναι σπασμένα</a:t>
            </a:r>
            <a:r>
              <a:rPr lang="en-US" altLang="el-GR" dirty="0" smtClean="0">
                <a:solidFill>
                  <a:srgbClr val="820000"/>
                </a:solidFill>
                <a:cs typeface="Times New Roman" panose="02020603050405020304" pitchFamily="18" charset="0"/>
              </a:rPr>
              <a:t> </a:t>
            </a:r>
            <a:r>
              <a:rPr lang="en-US" altLang="el-GR" b="1" dirty="0" smtClean="0">
                <a:solidFill>
                  <a:srgbClr val="820000"/>
                </a:solidFill>
                <a:cs typeface="Times New Roman" panose="02020603050405020304" pitchFamily="18" charset="0"/>
              </a:rPr>
              <a:t>(CF=0.4)</a:t>
            </a:r>
            <a:endParaRPr lang="en-GB" altLang="el-GR" b="1" dirty="0" smtClean="0">
              <a:solidFill>
                <a:srgbClr val="820000"/>
              </a:solidFill>
              <a:cs typeface="Times New Roman" panose="02020603050405020304" pitchFamily="18" charset="0"/>
            </a:endParaRPr>
          </a:p>
          <a:p>
            <a:pPr lvl="1" algn="just">
              <a:spcBef>
                <a:spcPts val="0"/>
              </a:spcBef>
              <a:buNone/>
            </a:pPr>
            <a:r>
              <a:rPr lang="el-GR" altLang="el-GR" b="1" dirty="0" smtClean="0">
                <a:solidFill>
                  <a:srgbClr val="820000"/>
                </a:solidFill>
                <a:cs typeface="Times New Roman" panose="02020603050405020304" pitchFamily="18" charset="0"/>
              </a:rPr>
              <a:t>Ή</a:t>
            </a:r>
            <a:r>
              <a:rPr lang="el-GR" altLang="el-GR" dirty="0" smtClean="0">
                <a:solidFill>
                  <a:srgbClr val="820000"/>
                </a:solidFill>
                <a:cs typeface="Times New Roman" panose="02020603050405020304" pitchFamily="18" charset="0"/>
              </a:rPr>
              <a:t> </a:t>
            </a:r>
            <a:r>
              <a:rPr lang="el-GR" altLang="el-GR" dirty="0" smtClean="0">
                <a:solidFill>
                  <a:srgbClr val="820000"/>
                </a:solidFill>
              </a:rPr>
              <a:t>το τιμόνι δε λειτουργεί</a:t>
            </a:r>
            <a:r>
              <a:rPr lang="en-US" altLang="el-GR" dirty="0" smtClean="0">
                <a:solidFill>
                  <a:srgbClr val="820000"/>
                </a:solidFill>
                <a:cs typeface="Times New Roman" panose="02020603050405020304" pitchFamily="18" charset="0"/>
              </a:rPr>
              <a:t> </a:t>
            </a:r>
            <a:r>
              <a:rPr lang="en-US" altLang="el-GR" b="1" dirty="0" smtClean="0">
                <a:solidFill>
                  <a:srgbClr val="820000"/>
                </a:solidFill>
                <a:cs typeface="Times New Roman" panose="02020603050405020304" pitchFamily="18" charset="0"/>
              </a:rPr>
              <a:t>(CF=0.2)</a:t>
            </a:r>
            <a:endParaRPr lang="en-GB" altLang="el-GR" b="1" dirty="0" smtClean="0">
              <a:solidFill>
                <a:srgbClr val="820000"/>
              </a:solidFill>
              <a:cs typeface="Times New Roman" panose="02020603050405020304" pitchFamily="18" charset="0"/>
            </a:endParaRPr>
          </a:p>
          <a:p>
            <a:pPr marL="0" indent="0">
              <a:buNone/>
            </a:pPr>
            <a:r>
              <a:rPr lang="el-GR" u="sng" dirty="0" smtClean="0">
                <a:solidFill>
                  <a:srgbClr val="004A82"/>
                </a:solidFill>
              </a:rPr>
              <a:t>Υπολογισμός </a:t>
            </a:r>
            <a:r>
              <a:rPr lang="en-US" u="sng" dirty="0" smtClean="0">
                <a:solidFill>
                  <a:srgbClr val="004A82"/>
                </a:solidFill>
              </a:rPr>
              <a:t>CF </a:t>
            </a:r>
            <a:r>
              <a:rPr lang="el-GR" u="sng" dirty="0" smtClean="0">
                <a:solidFill>
                  <a:srgbClr val="004A82"/>
                </a:solidFill>
              </a:rPr>
              <a:t> </a:t>
            </a:r>
            <a:r>
              <a:rPr lang="en-US" u="sng" dirty="0" smtClean="0">
                <a:solidFill>
                  <a:srgbClr val="004A82"/>
                </a:solidFill>
              </a:rPr>
              <a:t>if-part</a:t>
            </a:r>
            <a:r>
              <a:rPr lang="el-GR" dirty="0" smtClean="0"/>
              <a:t>= </a:t>
            </a:r>
            <a:r>
              <a:rPr lang="en-US" b="1" dirty="0" smtClean="0">
                <a:solidFill>
                  <a:srgbClr val="820000"/>
                </a:solidFill>
              </a:rPr>
              <a:t>max (0.4, 0.2) = 0.4</a:t>
            </a:r>
          </a:p>
          <a:p>
            <a:pPr marL="0" indent="0">
              <a:buNone/>
            </a:pPr>
            <a:endParaRPr lang="en-US"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186164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Συντελεστές </a:t>
            </a:r>
            <a:r>
              <a:rPr lang="el-GR" dirty="0" smtClean="0"/>
              <a:t>βεβαιότητας </a:t>
            </a:r>
            <a:r>
              <a:rPr lang="el-GR" dirty="0"/>
              <a:t>κ</a:t>
            </a:r>
            <a:r>
              <a:rPr lang="el-GR" dirty="0" smtClean="0"/>
              <a:t>ανόνα</a:t>
            </a:r>
            <a:endParaRPr lang="el-GR" dirty="0"/>
          </a:p>
        </p:txBody>
      </p:sp>
      <p:sp>
        <p:nvSpPr>
          <p:cNvPr id="3" name="Θέση περιεχομένου 2"/>
          <p:cNvSpPr>
            <a:spLocks noGrp="1"/>
          </p:cNvSpPr>
          <p:nvPr>
            <p:ph idx="1"/>
          </p:nvPr>
        </p:nvSpPr>
        <p:spPr>
          <a:xfrm>
            <a:off x="2082552" y="1052736"/>
            <a:ext cx="4978896" cy="936000"/>
          </a:xfrm>
          <a:ln>
            <a:solidFill>
              <a:srgbClr val="004A82"/>
            </a:solidFill>
          </a:ln>
        </p:spPr>
        <p:txBody>
          <a:bodyPr anchor="t">
            <a:normAutofit/>
          </a:bodyPr>
          <a:lstStyle/>
          <a:p>
            <a:pPr marL="0" indent="0" algn="ctr">
              <a:spcBef>
                <a:spcPts val="0"/>
              </a:spcBef>
              <a:buNone/>
            </a:pPr>
            <a:endParaRPr lang="en-US" sz="1400" b="1" dirty="0" smtClean="0">
              <a:solidFill>
                <a:srgbClr val="004A82"/>
              </a:solidFill>
            </a:endParaRPr>
          </a:p>
          <a:p>
            <a:pPr marL="0" indent="0" algn="ctr">
              <a:spcBef>
                <a:spcPts val="0"/>
              </a:spcBef>
              <a:buNone/>
            </a:pPr>
            <a:r>
              <a:rPr lang="en-US" b="1" dirty="0" smtClean="0">
                <a:solidFill>
                  <a:srgbClr val="004A82"/>
                </a:solidFill>
              </a:rPr>
              <a:t>CF(rule</a:t>
            </a:r>
            <a:r>
              <a:rPr lang="en-US" b="1" dirty="0">
                <a:solidFill>
                  <a:srgbClr val="004A82"/>
                </a:solidFill>
              </a:rPr>
              <a:t>)=CF(if-part)*CF(then-part) </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5" name="Ορθογώνιο 4"/>
          <p:cNvSpPr/>
          <p:nvPr/>
        </p:nvSpPr>
        <p:spPr>
          <a:xfrm>
            <a:off x="1979712" y="2204864"/>
            <a:ext cx="5832648" cy="3339376"/>
          </a:xfrm>
          <a:prstGeom prst="rect">
            <a:avLst/>
          </a:prstGeom>
        </p:spPr>
        <p:txBody>
          <a:bodyPr wrap="square">
            <a:spAutoFit/>
          </a:bodyPr>
          <a:lstStyle/>
          <a:p>
            <a:pPr algn="just">
              <a:lnSpc>
                <a:spcPct val="150000"/>
              </a:lnSpc>
              <a:spcBef>
                <a:spcPts val="1200"/>
              </a:spcBef>
            </a:pPr>
            <a:r>
              <a:rPr lang="el-GR" altLang="el-GR" sz="2400" b="1" dirty="0">
                <a:solidFill>
                  <a:srgbClr val="820000"/>
                </a:solidFill>
                <a:latin typeface="+mn-lt"/>
              </a:rPr>
              <a:t>ΕΑΝ </a:t>
            </a:r>
            <a:r>
              <a:rPr lang="el-GR" altLang="el-GR" sz="2400" dirty="0">
                <a:solidFill>
                  <a:srgbClr val="820000"/>
                </a:solidFill>
                <a:latin typeface="+mn-lt"/>
              </a:rPr>
              <a:t>τα φρένα είναι σπασμένα</a:t>
            </a:r>
            <a:r>
              <a:rPr lang="en-US" altLang="el-GR" sz="2400" dirty="0">
                <a:solidFill>
                  <a:srgbClr val="820000"/>
                </a:solidFill>
                <a:latin typeface="+mn-lt"/>
                <a:cs typeface="Times New Roman" panose="02020603050405020304" pitchFamily="18" charset="0"/>
              </a:rPr>
              <a:t> </a:t>
            </a:r>
            <a:r>
              <a:rPr lang="en-US" altLang="el-GR" sz="2400" b="1" dirty="0">
                <a:solidFill>
                  <a:srgbClr val="820000"/>
                </a:solidFill>
                <a:latin typeface="+mn-lt"/>
                <a:cs typeface="Times New Roman" panose="02020603050405020304" pitchFamily="18" charset="0"/>
              </a:rPr>
              <a:t>(CF=0.4)</a:t>
            </a:r>
            <a:endParaRPr lang="en-GB" altLang="el-GR" sz="2400" b="1" dirty="0">
              <a:solidFill>
                <a:srgbClr val="820000"/>
              </a:solidFill>
              <a:latin typeface="+mn-lt"/>
              <a:cs typeface="Times New Roman" panose="02020603050405020304" pitchFamily="18" charset="0"/>
            </a:endParaRPr>
          </a:p>
          <a:p>
            <a:pPr algn="just">
              <a:spcBef>
                <a:spcPts val="1200"/>
              </a:spcBef>
              <a:tabLst>
                <a:tab pos="538163" algn="l"/>
              </a:tabLst>
            </a:pPr>
            <a:r>
              <a:rPr lang="en-US" altLang="el-GR" sz="2400" dirty="0" smtClean="0">
                <a:solidFill>
                  <a:srgbClr val="820000"/>
                </a:solidFill>
                <a:latin typeface="+mn-lt"/>
                <a:cs typeface="Times New Roman" panose="02020603050405020304" pitchFamily="18" charset="0"/>
              </a:rPr>
              <a:t>	KAI </a:t>
            </a:r>
            <a:r>
              <a:rPr lang="el-GR" altLang="el-GR" sz="2400" dirty="0">
                <a:solidFill>
                  <a:srgbClr val="820000"/>
                </a:solidFill>
                <a:latin typeface="+mn-lt"/>
              </a:rPr>
              <a:t>το τιμόνι δε λειτουργεί</a:t>
            </a:r>
            <a:r>
              <a:rPr lang="en-US" altLang="el-GR" sz="2400" dirty="0">
                <a:solidFill>
                  <a:srgbClr val="820000"/>
                </a:solidFill>
                <a:latin typeface="+mn-lt"/>
                <a:cs typeface="Times New Roman" panose="02020603050405020304" pitchFamily="18" charset="0"/>
              </a:rPr>
              <a:t> </a:t>
            </a:r>
            <a:r>
              <a:rPr lang="en-US" altLang="el-GR" sz="2400" b="1" dirty="0">
                <a:solidFill>
                  <a:srgbClr val="820000"/>
                </a:solidFill>
                <a:latin typeface="+mn-lt"/>
                <a:cs typeface="Times New Roman" panose="02020603050405020304" pitchFamily="18" charset="0"/>
              </a:rPr>
              <a:t>(CF=0.2)</a:t>
            </a:r>
            <a:endParaRPr lang="en-GB" altLang="el-GR" sz="2400" b="1" dirty="0">
              <a:solidFill>
                <a:srgbClr val="820000"/>
              </a:solidFill>
              <a:latin typeface="+mn-lt"/>
              <a:cs typeface="Times New Roman" panose="02020603050405020304" pitchFamily="18" charset="0"/>
            </a:endParaRPr>
          </a:p>
          <a:p>
            <a:pPr algn="just">
              <a:spcBef>
                <a:spcPts val="1200"/>
              </a:spcBef>
            </a:pPr>
            <a:r>
              <a:rPr lang="el-GR" altLang="el-GR" sz="2400" b="1" dirty="0">
                <a:solidFill>
                  <a:srgbClr val="820000"/>
                </a:solidFill>
                <a:latin typeface="+mn-lt"/>
              </a:rPr>
              <a:t>ΤΟΤΕ </a:t>
            </a:r>
            <a:r>
              <a:rPr lang="el-GR" altLang="el-GR" sz="2400" dirty="0">
                <a:solidFill>
                  <a:srgbClr val="820000"/>
                </a:solidFill>
                <a:latin typeface="+mn-lt"/>
              </a:rPr>
              <a:t>θα γίνει δυστύχημα</a:t>
            </a:r>
            <a:r>
              <a:rPr lang="en-US" altLang="el-GR" sz="2400" dirty="0">
                <a:solidFill>
                  <a:srgbClr val="820000"/>
                </a:solidFill>
                <a:latin typeface="+mn-lt"/>
                <a:cs typeface="Times New Roman" panose="02020603050405020304" pitchFamily="18" charset="0"/>
              </a:rPr>
              <a:t> </a:t>
            </a:r>
            <a:r>
              <a:rPr lang="en-US" altLang="el-GR" sz="2400" b="1" dirty="0">
                <a:solidFill>
                  <a:srgbClr val="820000"/>
                </a:solidFill>
                <a:latin typeface="+mn-lt"/>
                <a:cs typeface="Times New Roman" panose="02020603050405020304" pitchFamily="18" charset="0"/>
              </a:rPr>
              <a:t>(CF=0.9</a:t>
            </a:r>
            <a:r>
              <a:rPr lang="en-US" altLang="el-GR" sz="2400" b="1" dirty="0" smtClean="0">
                <a:solidFill>
                  <a:srgbClr val="820000"/>
                </a:solidFill>
                <a:latin typeface="+mn-lt"/>
                <a:cs typeface="Times New Roman" panose="02020603050405020304" pitchFamily="18" charset="0"/>
              </a:rPr>
              <a:t>)</a:t>
            </a:r>
            <a:endParaRPr lang="en-GB" altLang="el-GR" sz="2400" b="1" dirty="0">
              <a:solidFill>
                <a:srgbClr val="820000"/>
              </a:solidFill>
              <a:latin typeface="+mn-lt"/>
              <a:cs typeface="Times New Roman" panose="02020603050405020304" pitchFamily="18" charset="0"/>
            </a:endParaRPr>
          </a:p>
          <a:p>
            <a:pPr algn="just">
              <a:spcBef>
                <a:spcPts val="3000"/>
              </a:spcBef>
            </a:pPr>
            <a:r>
              <a:rPr lang="en-US" altLang="el-GR" sz="2400" dirty="0">
                <a:latin typeface="+mn-lt"/>
                <a:cs typeface="Times New Roman" panose="02020603050405020304" pitchFamily="18" charset="0"/>
              </a:rPr>
              <a:t>CF(rule)  </a:t>
            </a:r>
            <a:r>
              <a:rPr lang="en-US" altLang="el-GR" sz="2400" dirty="0" smtClean="0">
                <a:latin typeface="+mn-lt"/>
                <a:cs typeface="Times New Roman" panose="02020603050405020304" pitchFamily="18" charset="0"/>
              </a:rPr>
              <a:t>= CF(if-part</a:t>
            </a:r>
            <a:r>
              <a:rPr lang="en-US" altLang="el-GR" sz="2400" dirty="0">
                <a:latin typeface="+mn-lt"/>
                <a:cs typeface="Times New Roman" panose="02020603050405020304" pitchFamily="18" charset="0"/>
              </a:rPr>
              <a:t>)</a:t>
            </a:r>
            <a:r>
              <a:rPr lang="en-US" altLang="el-GR" sz="2400" b="1" dirty="0">
                <a:solidFill>
                  <a:srgbClr val="820000"/>
                </a:solidFill>
                <a:latin typeface="+mn-lt"/>
                <a:cs typeface="Times New Roman" panose="02020603050405020304" pitchFamily="18" charset="0"/>
              </a:rPr>
              <a:t>*</a:t>
            </a:r>
            <a:r>
              <a:rPr lang="en-US" altLang="el-GR" sz="2400" dirty="0">
                <a:latin typeface="+mn-lt"/>
                <a:cs typeface="Times New Roman" panose="02020603050405020304" pitchFamily="18" charset="0"/>
              </a:rPr>
              <a:t>CF(then-part)</a:t>
            </a:r>
            <a:r>
              <a:rPr lang="en-US" altLang="el-GR" sz="2400" b="1" dirty="0">
                <a:solidFill>
                  <a:schemeClr val="hlink"/>
                </a:solidFill>
                <a:latin typeface="+mn-lt"/>
                <a:cs typeface="Times New Roman" panose="02020603050405020304" pitchFamily="18" charset="0"/>
              </a:rPr>
              <a:t>  </a:t>
            </a:r>
            <a:endParaRPr lang="en-GB" altLang="el-GR" sz="2400" b="1" dirty="0">
              <a:solidFill>
                <a:schemeClr val="hlink"/>
              </a:solidFill>
              <a:latin typeface="+mn-lt"/>
              <a:cs typeface="Times New Roman" panose="02020603050405020304" pitchFamily="18" charset="0"/>
            </a:endParaRPr>
          </a:p>
          <a:p>
            <a:pPr algn="just">
              <a:spcBef>
                <a:spcPts val="600"/>
              </a:spcBef>
            </a:pPr>
            <a:r>
              <a:rPr lang="en-US" altLang="el-GR" sz="2400" dirty="0">
                <a:latin typeface="+mn-lt"/>
                <a:cs typeface="Times New Roman" panose="02020603050405020304" pitchFamily="18" charset="0"/>
              </a:rPr>
              <a:t>             </a:t>
            </a:r>
            <a:r>
              <a:rPr lang="el-GR" altLang="el-GR" sz="2400" dirty="0" smtClean="0">
                <a:latin typeface="+mn-lt"/>
                <a:cs typeface="Times New Roman" panose="02020603050405020304" pitchFamily="18" charset="0"/>
              </a:rPr>
              <a:t>  </a:t>
            </a:r>
            <a:r>
              <a:rPr lang="en-US" altLang="el-GR" sz="2400" dirty="0" smtClean="0">
                <a:latin typeface="+mn-lt"/>
                <a:cs typeface="Times New Roman" panose="02020603050405020304" pitchFamily="18" charset="0"/>
              </a:rPr>
              <a:t> = </a:t>
            </a:r>
            <a:r>
              <a:rPr lang="en-US" altLang="el-GR" sz="2400" b="1" dirty="0" smtClean="0">
                <a:solidFill>
                  <a:srgbClr val="820000"/>
                </a:solidFill>
                <a:latin typeface="+mn-lt"/>
                <a:cs typeface="Times New Roman" panose="02020603050405020304" pitchFamily="18" charset="0"/>
              </a:rPr>
              <a:t>min</a:t>
            </a:r>
            <a:r>
              <a:rPr lang="en-US" altLang="el-GR" sz="2400" dirty="0" smtClean="0">
                <a:solidFill>
                  <a:srgbClr val="820000"/>
                </a:solidFill>
                <a:latin typeface="+mn-lt"/>
                <a:cs typeface="Times New Roman" panose="02020603050405020304" pitchFamily="18" charset="0"/>
              </a:rPr>
              <a:t> </a:t>
            </a:r>
            <a:r>
              <a:rPr lang="en-US" altLang="el-GR" sz="2400" dirty="0">
                <a:latin typeface="+mn-lt"/>
                <a:cs typeface="Times New Roman" panose="02020603050405020304" pitchFamily="18" charset="0"/>
              </a:rPr>
              <a:t>(</a:t>
            </a:r>
            <a:r>
              <a:rPr lang="en-US" altLang="el-GR" sz="2400" dirty="0" smtClean="0">
                <a:latin typeface="+mn-lt"/>
              </a:rPr>
              <a:t>CF </a:t>
            </a:r>
            <a:r>
              <a:rPr lang="en-US" altLang="el-GR" sz="2400" dirty="0">
                <a:latin typeface="+mn-lt"/>
              </a:rPr>
              <a:t>if</a:t>
            </a:r>
            <a:r>
              <a:rPr lang="el-GR" altLang="el-GR" sz="2400" dirty="0">
                <a:latin typeface="+mn-lt"/>
              </a:rPr>
              <a:t>_</a:t>
            </a:r>
            <a:r>
              <a:rPr lang="en-US" altLang="el-GR" sz="2400" dirty="0">
                <a:latin typeface="+mn-lt"/>
              </a:rPr>
              <a:t>part) </a:t>
            </a:r>
            <a:r>
              <a:rPr lang="en-US" altLang="el-GR" sz="2400" b="1" dirty="0">
                <a:solidFill>
                  <a:srgbClr val="820000"/>
                </a:solidFill>
                <a:latin typeface="+mn-lt"/>
                <a:cs typeface="Times New Roman" panose="02020603050405020304" pitchFamily="18" charset="0"/>
              </a:rPr>
              <a:t>*</a:t>
            </a:r>
            <a:r>
              <a:rPr lang="en-US" altLang="el-GR" sz="2400" dirty="0">
                <a:latin typeface="+mn-lt"/>
                <a:cs typeface="Times New Roman" panose="02020603050405020304" pitchFamily="18" charset="0"/>
              </a:rPr>
              <a:t> ( CF then</a:t>
            </a:r>
            <a:r>
              <a:rPr lang="el-GR" altLang="el-GR" sz="2400" dirty="0">
                <a:latin typeface="+mn-lt"/>
                <a:cs typeface="Times New Roman" panose="02020603050405020304" pitchFamily="18" charset="0"/>
              </a:rPr>
              <a:t>_</a:t>
            </a:r>
            <a:r>
              <a:rPr lang="en-US" altLang="el-GR" sz="2400" dirty="0">
                <a:latin typeface="+mn-lt"/>
                <a:cs typeface="Times New Roman" panose="02020603050405020304" pitchFamily="18" charset="0"/>
              </a:rPr>
              <a:t>part)</a:t>
            </a:r>
            <a:endParaRPr lang="en-GB" altLang="el-GR" sz="2400" dirty="0">
              <a:latin typeface="+mn-lt"/>
              <a:cs typeface="Times New Roman" panose="02020603050405020304" pitchFamily="18" charset="0"/>
            </a:endParaRPr>
          </a:p>
          <a:p>
            <a:pPr algn="just">
              <a:spcBef>
                <a:spcPts val="600"/>
              </a:spcBef>
            </a:pPr>
            <a:r>
              <a:rPr lang="en-US" altLang="el-GR" sz="2400" dirty="0">
                <a:latin typeface="+mn-lt"/>
                <a:cs typeface="Times New Roman" panose="02020603050405020304" pitchFamily="18" charset="0"/>
              </a:rPr>
              <a:t>              </a:t>
            </a:r>
            <a:r>
              <a:rPr lang="el-GR" altLang="el-GR" sz="2400" dirty="0" smtClean="0">
                <a:latin typeface="+mn-lt"/>
                <a:cs typeface="Times New Roman" panose="02020603050405020304" pitchFamily="18" charset="0"/>
              </a:rPr>
              <a:t>  </a:t>
            </a:r>
            <a:r>
              <a:rPr lang="en-US" altLang="el-GR" sz="2400" dirty="0" smtClean="0">
                <a:latin typeface="+mn-lt"/>
                <a:cs typeface="Times New Roman" panose="02020603050405020304" pitchFamily="18" charset="0"/>
              </a:rPr>
              <a:t>= 0.2</a:t>
            </a:r>
            <a:r>
              <a:rPr lang="en-US" altLang="el-GR" sz="2400" b="1" dirty="0" smtClean="0">
                <a:solidFill>
                  <a:srgbClr val="820000"/>
                </a:solidFill>
                <a:latin typeface="+mn-lt"/>
                <a:cs typeface="Times New Roman" panose="02020603050405020304" pitchFamily="18" charset="0"/>
              </a:rPr>
              <a:t>*</a:t>
            </a:r>
            <a:r>
              <a:rPr lang="en-US" altLang="el-GR" sz="2400" dirty="0" smtClean="0">
                <a:latin typeface="+mn-lt"/>
                <a:cs typeface="Times New Roman" panose="02020603050405020304" pitchFamily="18" charset="0"/>
              </a:rPr>
              <a:t>0.9=0.18</a:t>
            </a:r>
            <a:endParaRPr lang="en-GB" altLang="el-GR" sz="2400" dirty="0">
              <a:latin typeface="+mn-lt"/>
              <a:cs typeface="Times New Roman" panose="02020603050405020304" pitchFamily="18" charset="0"/>
            </a:endParaRPr>
          </a:p>
        </p:txBody>
      </p:sp>
    </p:spTree>
    <p:extLst>
      <p:ext uri="{BB962C8B-B14F-4D97-AF65-F5344CB8AC3E}">
        <p14:creationId xmlns:p14="http://schemas.microsoft.com/office/powerpoint/2010/main" val="1009257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Συντελεστής βεβαιότητας ενός σύνθετα παραγόμενου συμπεράσματος </a:t>
            </a:r>
            <a:r>
              <a:rPr lang="en-US" sz="3600" b="0" dirty="0" smtClean="0"/>
              <a:t>(1 </a:t>
            </a:r>
            <a:r>
              <a:rPr lang="el-GR" sz="3600" b="0" dirty="0" smtClean="0"/>
              <a:t>από 3)</a:t>
            </a:r>
            <a:endParaRPr lang="el-GR" sz="3600" b="0" dirty="0"/>
          </a:p>
        </p:txBody>
      </p:sp>
      <p:sp>
        <p:nvSpPr>
          <p:cNvPr id="3" name="Θέση περιεχομένου 2"/>
          <p:cNvSpPr>
            <a:spLocks noGrp="1"/>
          </p:cNvSpPr>
          <p:nvPr>
            <p:ph idx="1"/>
          </p:nvPr>
        </p:nvSpPr>
        <p:spPr>
          <a:xfrm>
            <a:off x="457200" y="2852936"/>
            <a:ext cx="8229600" cy="3384376"/>
          </a:xfrm>
        </p:spPr>
        <p:txBody>
          <a:bodyPr>
            <a:normAutofit lnSpcReduction="10000"/>
          </a:bodyPr>
          <a:lstStyle/>
          <a:p>
            <a:pPr marL="0" indent="0" algn="ctr">
              <a:spcBef>
                <a:spcPts val="3600"/>
              </a:spcBef>
              <a:buNone/>
            </a:pPr>
            <a:r>
              <a:rPr lang="el-GR" u="sng" dirty="0" smtClean="0">
                <a:solidFill>
                  <a:srgbClr val="004A82"/>
                </a:solidFill>
              </a:rPr>
              <a:t>Παράδειγμα εύρεσης συντελεστή αβεβαιότητας (CF):</a:t>
            </a:r>
            <a:endParaRPr lang="en-US" u="sng" dirty="0" smtClean="0">
              <a:solidFill>
                <a:srgbClr val="004A82"/>
              </a:solidFill>
            </a:endParaRPr>
          </a:p>
          <a:p>
            <a:pPr marL="0" indent="0" algn="ctr">
              <a:spcBef>
                <a:spcPts val="1800"/>
              </a:spcBef>
              <a:buNone/>
            </a:pPr>
            <a:r>
              <a:rPr lang="el-GR" b="1" dirty="0" smtClean="0">
                <a:solidFill>
                  <a:srgbClr val="004A82"/>
                </a:solidFill>
              </a:rPr>
              <a:t>Γεγονότα</a:t>
            </a:r>
            <a:endParaRPr lang="en-US" b="1" dirty="0" smtClean="0">
              <a:solidFill>
                <a:srgbClr val="004A82"/>
              </a:solidFill>
            </a:endParaRPr>
          </a:p>
          <a:p>
            <a:pPr marL="0" indent="0" algn="ctr">
              <a:buNone/>
            </a:pPr>
            <a:r>
              <a:rPr lang="el-GR" b="1" dirty="0" smtClean="0">
                <a:solidFill>
                  <a:srgbClr val="820000"/>
                </a:solidFill>
              </a:rPr>
              <a:t>η </a:t>
            </a:r>
            <a:r>
              <a:rPr lang="el-GR" b="1" dirty="0">
                <a:solidFill>
                  <a:srgbClr val="820000"/>
                </a:solidFill>
              </a:rPr>
              <a:t>ταχύτητα είναι ασταθής (</a:t>
            </a:r>
            <a:r>
              <a:rPr lang="el-GR" b="1" dirty="0" smtClean="0">
                <a:solidFill>
                  <a:srgbClr val="820000"/>
                </a:solidFill>
              </a:rPr>
              <a:t>0.8)</a:t>
            </a:r>
            <a:endParaRPr lang="en-US" b="1" dirty="0" smtClean="0">
              <a:solidFill>
                <a:srgbClr val="820000"/>
              </a:solidFill>
            </a:endParaRPr>
          </a:p>
          <a:p>
            <a:pPr marL="0" indent="0" algn="ctr">
              <a:buNone/>
            </a:pPr>
            <a:r>
              <a:rPr lang="el-GR" b="1" dirty="0" smtClean="0">
                <a:solidFill>
                  <a:srgbClr val="820000"/>
                </a:solidFill>
              </a:rPr>
              <a:t>ο </a:t>
            </a:r>
            <a:r>
              <a:rPr lang="el-GR" b="1" dirty="0">
                <a:solidFill>
                  <a:srgbClr val="820000"/>
                </a:solidFill>
              </a:rPr>
              <a:t>ήχος είναι διαταραγμένος (</a:t>
            </a:r>
            <a:r>
              <a:rPr lang="el-GR" b="1" dirty="0" smtClean="0">
                <a:solidFill>
                  <a:srgbClr val="820000"/>
                </a:solidFill>
              </a:rPr>
              <a:t>0.6)</a:t>
            </a:r>
            <a:endParaRPr lang="en-US" b="1" dirty="0" smtClean="0">
              <a:solidFill>
                <a:srgbClr val="820000"/>
              </a:solidFill>
            </a:endParaRPr>
          </a:p>
          <a:p>
            <a:pPr marL="0" indent="0" algn="ctr">
              <a:buNone/>
            </a:pPr>
            <a:r>
              <a:rPr lang="el-GR" b="1" dirty="0" smtClean="0">
                <a:solidFill>
                  <a:srgbClr val="820000"/>
                </a:solidFill>
              </a:rPr>
              <a:t>υπάρχουν </a:t>
            </a:r>
            <a:r>
              <a:rPr lang="el-GR" b="1" dirty="0">
                <a:solidFill>
                  <a:srgbClr val="820000"/>
                </a:solidFill>
              </a:rPr>
              <a:t>παράσιτα (</a:t>
            </a:r>
            <a:r>
              <a:rPr lang="el-GR" b="1" dirty="0" smtClean="0">
                <a:solidFill>
                  <a:srgbClr val="820000"/>
                </a:solidFill>
              </a:rPr>
              <a:t>0.9)</a:t>
            </a:r>
            <a:endParaRPr lang="en-US" b="1" dirty="0" smtClean="0">
              <a:solidFill>
                <a:srgbClr val="820000"/>
              </a:solidFill>
            </a:endParaRPr>
          </a:p>
          <a:p>
            <a:pPr marL="0" indent="0" algn="ctr">
              <a:buNone/>
            </a:pPr>
            <a:r>
              <a:rPr lang="el-GR" b="1" dirty="0" smtClean="0">
                <a:solidFill>
                  <a:srgbClr val="820000"/>
                </a:solidFill>
              </a:rPr>
              <a:t>υπάρχει </a:t>
            </a:r>
            <a:r>
              <a:rPr lang="el-GR" b="1" dirty="0">
                <a:solidFill>
                  <a:srgbClr val="820000"/>
                </a:solidFill>
              </a:rPr>
              <a:t>φωτεινό σήμα (1.0)</a:t>
            </a:r>
            <a:r>
              <a:rPr lang="el-GR" dirty="0"/>
              <a:t/>
            </a:r>
            <a:br>
              <a:rPr lang="el-GR" dirty="0"/>
            </a:b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5" name="Θέση περιεχομένου 2"/>
          <p:cNvSpPr txBox="1">
            <a:spLocks/>
          </p:cNvSpPr>
          <p:nvPr/>
        </p:nvSpPr>
        <p:spPr>
          <a:xfrm>
            <a:off x="2082552" y="1340768"/>
            <a:ext cx="4978896" cy="792088"/>
          </a:xfrm>
          <a:prstGeom prst="rect">
            <a:avLst/>
          </a:prstGeom>
          <a:ln>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endParaRPr lang="en-US" sz="1000" b="1" dirty="0" smtClean="0">
              <a:solidFill>
                <a:srgbClr val="004A82"/>
              </a:solidFill>
            </a:endParaRPr>
          </a:p>
          <a:p>
            <a:pPr marL="0" indent="0" algn="ctr" fontAlgn="auto">
              <a:spcBef>
                <a:spcPts val="0"/>
              </a:spcBef>
              <a:spcAft>
                <a:spcPts val="0"/>
              </a:spcAft>
              <a:buNone/>
            </a:pPr>
            <a:r>
              <a:rPr lang="en-US" b="1" dirty="0" smtClean="0">
                <a:solidFill>
                  <a:srgbClr val="004A82"/>
                </a:solidFill>
              </a:rPr>
              <a:t>CF(fact</a:t>
            </a:r>
            <a:r>
              <a:rPr lang="en-US" b="1" dirty="0">
                <a:solidFill>
                  <a:srgbClr val="004A82"/>
                </a:solidFill>
              </a:rPr>
              <a:t>)= min(CF(rule1), ... ,CF(ruleN))</a:t>
            </a:r>
          </a:p>
          <a:p>
            <a:pPr marL="0" indent="0" fontAlgn="auto">
              <a:spcAft>
                <a:spcPts val="0"/>
              </a:spcAft>
              <a:buNone/>
            </a:pPr>
            <a:endParaRPr lang="el-GR" dirty="0"/>
          </a:p>
        </p:txBody>
      </p:sp>
    </p:spTree>
    <p:extLst>
      <p:ext uri="{BB962C8B-B14F-4D97-AF65-F5344CB8AC3E}">
        <p14:creationId xmlns:p14="http://schemas.microsoft.com/office/powerpoint/2010/main" val="3977385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Επισκόπηση</a:t>
            </a:r>
          </a:p>
        </p:txBody>
      </p:sp>
      <p:sp>
        <p:nvSpPr>
          <p:cNvPr id="3" name="Θέση περιεχομένου 2"/>
          <p:cNvSpPr>
            <a:spLocks noGrp="1"/>
          </p:cNvSpPr>
          <p:nvPr>
            <p:ph idx="1"/>
          </p:nvPr>
        </p:nvSpPr>
        <p:spPr/>
        <p:txBody>
          <a:bodyPr/>
          <a:lstStyle/>
          <a:p>
            <a:r>
              <a:rPr lang="el-GR" dirty="0" smtClean="0">
                <a:solidFill>
                  <a:schemeClr val="tx1">
                    <a:lumMod val="75000"/>
                    <a:lumOff val="25000"/>
                  </a:schemeClr>
                </a:solidFill>
              </a:rPr>
              <a:t>Εισαγωγή,</a:t>
            </a:r>
            <a:endParaRPr lang="el-GR" dirty="0">
              <a:solidFill>
                <a:schemeClr val="tx1">
                  <a:lumMod val="75000"/>
                  <a:lumOff val="25000"/>
                </a:schemeClr>
              </a:solidFill>
            </a:endParaRPr>
          </a:p>
          <a:p>
            <a:r>
              <a:rPr lang="el-GR" dirty="0">
                <a:solidFill>
                  <a:schemeClr val="tx1">
                    <a:lumMod val="75000"/>
                    <a:lumOff val="25000"/>
                  </a:schemeClr>
                </a:solidFill>
              </a:rPr>
              <a:t>Επίλυση </a:t>
            </a:r>
            <a:r>
              <a:rPr lang="el-GR" dirty="0" smtClean="0">
                <a:solidFill>
                  <a:schemeClr val="tx1">
                    <a:lumMod val="75000"/>
                    <a:lumOff val="25000"/>
                  </a:schemeClr>
                </a:solidFill>
              </a:rPr>
              <a:t>προβλημάτων,</a:t>
            </a:r>
            <a:endParaRPr lang="el-GR" dirty="0">
              <a:solidFill>
                <a:schemeClr val="tx1">
                  <a:lumMod val="75000"/>
                  <a:lumOff val="25000"/>
                </a:schemeClr>
              </a:solidFill>
            </a:endParaRPr>
          </a:p>
          <a:p>
            <a:r>
              <a:rPr lang="el-GR" dirty="0">
                <a:solidFill>
                  <a:schemeClr val="tx1">
                    <a:lumMod val="75000"/>
                    <a:lumOff val="25000"/>
                  </a:schemeClr>
                </a:solidFill>
              </a:rPr>
              <a:t>Αλγόριθμοι </a:t>
            </a:r>
            <a:r>
              <a:rPr lang="el-GR" dirty="0" smtClean="0">
                <a:solidFill>
                  <a:schemeClr val="tx1">
                    <a:lumMod val="75000"/>
                    <a:lumOff val="25000"/>
                  </a:schemeClr>
                </a:solidFill>
              </a:rPr>
              <a:t>Αναζήτησης,</a:t>
            </a:r>
            <a:endParaRPr lang="el-GR" dirty="0">
              <a:solidFill>
                <a:schemeClr val="tx1">
                  <a:lumMod val="75000"/>
                  <a:lumOff val="25000"/>
                </a:schemeClr>
              </a:solidFill>
            </a:endParaRPr>
          </a:p>
          <a:p>
            <a:r>
              <a:rPr lang="el-GR" dirty="0">
                <a:solidFill>
                  <a:schemeClr val="tx1">
                    <a:lumMod val="75000"/>
                    <a:lumOff val="25000"/>
                  </a:schemeClr>
                </a:solidFill>
              </a:rPr>
              <a:t>Αναπαράσταση </a:t>
            </a:r>
            <a:r>
              <a:rPr lang="el-GR" dirty="0" smtClean="0">
                <a:solidFill>
                  <a:schemeClr val="tx1">
                    <a:lumMod val="75000"/>
                    <a:lumOff val="25000"/>
                  </a:schemeClr>
                </a:solidFill>
              </a:rPr>
              <a:t>Γνώσης,</a:t>
            </a:r>
            <a:endParaRPr lang="el-GR" dirty="0">
              <a:solidFill>
                <a:schemeClr val="tx1">
                  <a:lumMod val="75000"/>
                  <a:lumOff val="25000"/>
                </a:schemeClr>
              </a:solidFill>
            </a:endParaRPr>
          </a:p>
          <a:p>
            <a:r>
              <a:rPr lang="el-GR" dirty="0"/>
              <a:t>Συστήματα βασισμένα στη </a:t>
            </a:r>
            <a:r>
              <a:rPr lang="el-GR" dirty="0" smtClean="0"/>
              <a:t>γνώση,</a:t>
            </a:r>
          </a:p>
          <a:p>
            <a:pPr lvl="1"/>
            <a:r>
              <a:rPr lang="el-GR" sz="2400" b="1" dirty="0" smtClean="0">
                <a:solidFill>
                  <a:srgbClr val="004A82"/>
                </a:solidFill>
              </a:rPr>
              <a:t>Έμπειρα Συστήματα</a:t>
            </a:r>
            <a:endParaRPr lang="el-GR" sz="2400" b="1" dirty="0">
              <a:solidFill>
                <a:srgbClr val="004A82"/>
              </a:solidFill>
            </a:endParaRPr>
          </a:p>
          <a:p>
            <a:r>
              <a:rPr lang="el-GR" dirty="0">
                <a:solidFill>
                  <a:schemeClr val="tx1">
                    <a:lumMod val="75000"/>
                    <a:lumOff val="25000"/>
                  </a:schemeClr>
                </a:solidFill>
              </a:rPr>
              <a:t>Μηχανική </a:t>
            </a:r>
            <a:r>
              <a:rPr lang="el-GR" dirty="0" smtClean="0">
                <a:solidFill>
                  <a:schemeClr val="tx1">
                    <a:lumMod val="75000"/>
                    <a:lumOff val="25000"/>
                  </a:schemeClr>
                </a:solidFill>
              </a:rPr>
              <a:t>Μάθηση,</a:t>
            </a:r>
            <a:endParaRPr lang="el-GR" dirty="0">
              <a:solidFill>
                <a:schemeClr val="tx1">
                  <a:lumMod val="75000"/>
                  <a:lumOff val="25000"/>
                </a:schemeClr>
              </a:solidFill>
            </a:endParaRPr>
          </a:p>
          <a:p>
            <a:r>
              <a:rPr lang="el-GR" dirty="0">
                <a:solidFill>
                  <a:schemeClr val="tx1">
                    <a:lumMod val="75000"/>
                    <a:lumOff val="25000"/>
                  </a:schemeClr>
                </a:solidFill>
              </a:rPr>
              <a:t>Νοήμονες </a:t>
            </a:r>
            <a:r>
              <a:rPr lang="el-GR" dirty="0" smtClean="0">
                <a:solidFill>
                  <a:schemeClr val="tx1">
                    <a:lumMod val="75000"/>
                    <a:lumOff val="25000"/>
                  </a:schemeClr>
                </a:solidFill>
              </a:rPr>
              <a:t>πράκτορες.</a:t>
            </a:r>
            <a:endParaRPr lang="el-GR" dirty="0">
              <a:solidFill>
                <a:schemeClr val="tx1">
                  <a:lumMod val="75000"/>
                  <a:lumOff val="25000"/>
                </a:schemeClr>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499409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Συντελεστής βεβαιότητας ενός σύνθετα παραγόμενου συμπεράσματος </a:t>
            </a:r>
            <a:r>
              <a:rPr lang="en-US" sz="3600" b="0" dirty="0" smtClean="0"/>
              <a:t>(</a:t>
            </a:r>
            <a:r>
              <a:rPr lang="el-GR" sz="3600" b="0" dirty="0" smtClean="0"/>
              <a:t>2 από 3)</a:t>
            </a:r>
            <a:endParaRPr lang="el-GR" dirty="0"/>
          </a:p>
        </p:txBody>
      </p:sp>
      <p:sp>
        <p:nvSpPr>
          <p:cNvPr id="4" name="Θέση αριθμού διαφάνειας 3"/>
          <p:cNvSpPr>
            <a:spLocks noGrp="1"/>
          </p:cNvSpPr>
          <p:nvPr>
            <p:ph type="sldNum" sz="quarter" idx="12"/>
          </p:nvPr>
        </p:nvSpPr>
        <p:spPr>
          <a:xfrm>
            <a:off x="7380312" y="6356350"/>
            <a:ext cx="1306488" cy="365125"/>
          </a:xfrm>
        </p:spPr>
        <p:txBody>
          <a:bodyPr/>
          <a:lstStyle/>
          <a:p>
            <a:pPr>
              <a:defRPr/>
            </a:pPr>
            <a:fld id="{7E55E3B3-0445-4CFC-BED8-763D4409E61F}" type="slidenum">
              <a:rPr lang="el-GR" smtClean="0"/>
              <a:pPr>
                <a:defRPr/>
              </a:pPr>
              <a:t>19</a:t>
            </a:fld>
            <a:endParaRPr lang="el-GR" dirty="0"/>
          </a:p>
        </p:txBody>
      </p:sp>
      <p:graphicFrame>
        <p:nvGraphicFramePr>
          <p:cNvPr id="9" name="Table 8"/>
          <p:cNvGraphicFramePr>
            <a:graphicFrameLocks noGrp="1"/>
          </p:cNvGraphicFramePr>
          <p:nvPr>
            <p:extLst>
              <p:ext uri="{D42A27DB-BD31-4B8C-83A1-F6EECF244321}">
                <p14:modId xmlns:p14="http://schemas.microsoft.com/office/powerpoint/2010/main" val="2286206858"/>
              </p:ext>
            </p:extLst>
          </p:nvPr>
        </p:nvGraphicFramePr>
        <p:xfrm>
          <a:off x="611560" y="1268760"/>
          <a:ext cx="7848873" cy="4754880"/>
        </p:xfrm>
        <a:graphic>
          <a:graphicData uri="http://schemas.openxmlformats.org/drawingml/2006/table">
            <a:tbl>
              <a:tblPr firstRow="1" bandRow="1">
                <a:tableStyleId>{3B4B98B0-60AC-42C2-AFA5-B58CD77FA1E5}</a:tableStyleId>
              </a:tblPr>
              <a:tblGrid>
                <a:gridCol w="1312937"/>
                <a:gridCol w="3552653"/>
                <a:gridCol w="772316"/>
                <a:gridCol w="2210967"/>
              </a:tblGrid>
              <a:tr h="370840">
                <a:tc>
                  <a:txBody>
                    <a:bodyPr/>
                    <a:lstStyle/>
                    <a:p>
                      <a:r>
                        <a:rPr lang="el-GR" b="1" dirty="0" smtClean="0"/>
                        <a:t>Κανόνας 1: </a:t>
                      </a:r>
                      <a:endParaRPr lang="el-GR" b="1" dirty="0"/>
                    </a:p>
                  </a:txBody>
                  <a:tcPr anchor="ct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Εάν η κασέτα δεν κινείται</a:t>
                      </a:r>
                      <a:br>
                        <a:rPr lang="el-GR" b="0" dirty="0" smtClean="0"/>
                      </a:br>
                      <a:r>
                        <a:rPr lang="el-GR" b="0" dirty="0" smtClean="0"/>
                        <a:t>και η συσκευή δεν ηχογραφεί</a:t>
                      </a:r>
                      <a:br>
                        <a:rPr lang="el-GR" b="0" dirty="0" smtClean="0"/>
                      </a:br>
                      <a:r>
                        <a:rPr lang="el-GR" b="0" dirty="0" smtClean="0"/>
                        <a:t>και δεν υπάρχει φωτεινό σήμα</a:t>
                      </a:r>
                      <a:br>
                        <a:rPr lang="el-GR" b="0" dirty="0" smtClean="0"/>
                      </a:br>
                      <a:r>
                        <a:rPr lang="el-GR" b="0" dirty="0" smtClean="0"/>
                        <a:t>Τότε δεν έχει ενεργοποιηθεί η συσκευή</a:t>
                      </a:r>
                    </a:p>
                  </a:txBody>
                  <a:tcPr anchor="ctr">
                    <a:lnB w="12700" cap="flat" cmpd="sng" algn="ctr">
                      <a:solidFill>
                        <a:schemeClr val="bg1"/>
                      </a:solidFill>
                      <a:prstDash val="solid"/>
                      <a:round/>
                      <a:headEnd type="none" w="med" len="med"/>
                      <a:tailEnd type="none" w="med" len="med"/>
                    </a:lnB>
                  </a:tcPr>
                </a:tc>
                <a:tc>
                  <a:txBody>
                    <a:bodyPr/>
                    <a:lstStyle/>
                    <a:p>
                      <a:endParaRPr lang="el-GR" b="0" dirty="0"/>
                    </a:p>
                  </a:txBody>
                  <a:tcPr anchor="ct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(βεβαιότητα 0.85)</a:t>
                      </a:r>
                    </a:p>
                  </a:txBody>
                  <a:tcPr anchor="ctr">
                    <a:lnB w="12700" cap="flat" cmpd="sng" algn="ctr">
                      <a:solidFill>
                        <a:schemeClr val="bg1"/>
                      </a:solidFill>
                      <a:prstDash val="solid"/>
                      <a:round/>
                      <a:headEnd type="none" w="med" len="med"/>
                      <a:tailEnd type="none" w="med" len="med"/>
                    </a:lnB>
                  </a:tcPr>
                </a:tc>
              </a:tr>
              <a:tr h="370840">
                <a:tc>
                  <a:txBody>
                    <a:bodyPr/>
                    <a:lstStyle/>
                    <a:p>
                      <a:r>
                        <a:rPr lang="el-GR" b="1" dirty="0" smtClean="0"/>
                        <a:t>Κανόνας 2: </a:t>
                      </a:r>
                      <a:endParaRPr lang="el-GR" b="1" dirty="0"/>
                    </a:p>
                  </a:txBody>
                  <a:tcPr anchor="ctr">
                    <a:lnT w="12700" cap="flat" cmpd="sng" algn="ctr">
                      <a:solidFill>
                        <a:schemeClr val="bg1"/>
                      </a:solidFill>
                      <a:prstDash val="solid"/>
                      <a:round/>
                      <a:headEnd type="none" w="med" len="med"/>
                      <a:tailEnd type="none" w="med" len="med"/>
                    </a:lnT>
                  </a:tcPr>
                </a:tc>
                <a:tc>
                  <a:txBody>
                    <a:bodyPr/>
                    <a:lstStyle/>
                    <a:p>
                      <a:pPr marL="0" indent="0">
                        <a:spcBef>
                          <a:spcPts val="0"/>
                        </a:spcBef>
                        <a:buNone/>
                      </a:pPr>
                      <a:r>
                        <a:rPr lang="el-GR" dirty="0" smtClean="0"/>
                        <a:t>Εάν η ταχύτητα είναι ασταθής και ο ήχος είναι διαταραγμένος</a:t>
                      </a:r>
                      <a:br>
                        <a:rPr lang="el-GR" dirty="0" smtClean="0"/>
                      </a:br>
                      <a:r>
                        <a:rPr lang="el-GR" dirty="0" smtClean="0"/>
                        <a:t>και υπάρχουν παράσιτα </a:t>
                      </a:r>
                    </a:p>
                    <a:p>
                      <a:pPr marL="0" indent="0">
                        <a:spcBef>
                          <a:spcPts val="0"/>
                        </a:spcBef>
                        <a:buNone/>
                      </a:pPr>
                      <a:r>
                        <a:rPr lang="el-GR" dirty="0" smtClean="0"/>
                        <a:t>Τότε  η κεφαλή είναι βρώμικη </a:t>
                      </a:r>
                      <a:endParaRPr lang="el-GR" dirty="0"/>
                    </a:p>
                  </a:txBody>
                  <a:tcPr anchor="ctr">
                    <a:lnT w="127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(0.8)</a:t>
                      </a:r>
                    </a:p>
                    <a:p>
                      <a:r>
                        <a:rPr lang="el-GR" dirty="0" smtClean="0"/>
                        <a:t>(0.6)</a:t>
                      </a:r>
                    </a:p>
                    <a:p>
                      <a:r>
                        <a:rPr lang="el-GR" dirty="0" smtClean="0"/>
                        <a:t>(0.9)</a:t>
                      </a:r>
                      <a:br>
                        <a:rPr lang="el-GR" dirty="0" smtClean="0"/>
                      </a:br>
                      <a:endParaRPr lang="el-GR" dirty="0"/>
                    </a:p>
                  </a:txBody>
                  <a:tcPr anchor="ctr">
                    <a:lnT w="127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a:t>
                      </a:r>
                      <a:r>
                        <a:rPr lang="el-GR" b="0" dirty="0" smtClean="0"/>
                        <a:t>βεβαιότητα </a:t>
                      </a:r>
                      <a:r>
                        <a:rPr lang="el-GR" altLang="el-GR" dirty="0" smtClean="0"/>
                        <a:t>0.75)</a:t>
                      </a:r>
                      <a:endParaRPr lang="el-GR" dirty="0" smtClean="0"/>
                    </a:p>
                  </a:txBody>
                  <a:tcPr anchor="ctr">
                    <a:lnT w="12700" cap="flat" cmpd="sng" algn="ctr">
                      <a:solidFill>
                        <a:schemeClr val="bg1"/>
                      </a:solidFill>
                      <a:prstDash val="solid"/>
                      <a:round/>
                      <a:headEnd type="none" w="med" len="med"/>
                      <a:tailEnd type="none" w="med" len="med"/>
                    </a:lnT>
                  </a:tcPr>
                </a:tc>
              </a:tr>
              <a:tr h="370840">
                <a:tc>
                  <a:txBody>
                    <a:bodyPr/>
                    <a:lstStyle/>
                    <a:p>
                      <a:r>
                        <a:rPr lang="el-GR" b="1" dirty="0" smtClean="0"/>
                        <a:t>Κανόνας 3: </a:t>
                      </a:r>
                      <a:endParaRPr lang="el-GR"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Εάν υπάρχει φωτεινό σήμα</a:t>
                      </a:r>
                      <a:br>
                        <a:rPr lang="el-GR" dirty="0" smtClean="0"/>
                      </a:br>
                      <a:r>
                        <a:rPr lang="el-GR" dirty="0" smtClean="0"/>
                        <a:t>και η κασέτα δεν κινείται</a:t>
                      </a:r>
                      <a:br>
                        <a:rPr lang="el-GR" dirty="0" smtClean="0"/>
                      </a:br>
                      <a:r>
                        <a:rPr lang="el-GR" dirty="0" smtClean="0"/>
                        <a:t>και η συσκευή δεν ηχογραφεί</a:t>
                      </a:r>
                      <a:br>
                        <a:rPr lang="el-GR" dirty="0" smtClean="0"/>
                      </a:br>
                      <a:r>
                        <a:rPr lang="el-GR" dirty="0" smtClean="0"/>
                        <a:t>Τότε η συσκευή είναι στην παύση </a:t>
                      </a:r>
                      <a:endParaRPr lang="el-GR" dirty="0"/>
                    </a:p>
                  </a:txBody>
                  <a:tcPr anchor="ctr"/>
                </a:tc>
                <a:tc>
                  <a:txBody>
                    <a:bodyPr/>
                    <a:lstStyle/>
                    <a:p>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a:t>
                      </a:r>
                      <a:r>
                        <a:rPr lang="el-GR" b="0" dirty="0" smtClean="0"/>
                        <a:t>βεβαιότητα </a:t>
                      </a:r>
                      <a:r>
                        <a:rPr lang="el-GR" dirty="0" smtClean="0"/>
                        <a:t>0.75)</a:t>
                      </a:r>
                    </a:p>
                  </a:txBody>
                  <a:tcPr anchor="ctr"/>
                </a:tc>
              </a:tr>
              <a:tr h="370840">
                <a:tc>
                  <a:txBody>
                    <a:bodyPr/>
                    <a:lstStyle/>
                    <a:p>
                      <a:r>
                        <a:rPr lang="el-GR" b="1" dirty="0" smtClean="0"/>
                        <a:t>Κανόνας 4: </a:t>
                      </a:r>
                      <a:endParaRPr lang="el-GR" b="1" dirty="0"/>
                    </a:p>
                  </a:txBody>
                  <a:tcPr anchor="ctr"/>
                </a:tc>
                <a:tc>
                  <a:txBody>
                    <a:bodyPr/>
                    <a:lstStyle/>
                    <a:p>
                      <a:pPr marL="0" indent="0">
                        <a:buNone/>
                      </a:pPr>
                      <a:r>
                        <a:rPr lang="el-GR" dirty="0" smtClean="0"/>
                        <a:t>Εάν η κεφαλή είναι βρώμικη</a:t>
                      </a:r>
                      <a:br>
                        <a:rPr lang="el-GR" dirty="0" smtClean="0"/>
                      </a:br>
                      <a:r>
                        <a:rPr lang="el-GR" dirty="0" smtClean="0"/>
                        <a:t>Τότε καθάρισε την κεφαλή και θα αντιμετωπιστεί το πρόβλημα</a:t>
                      </a:r>
                      <a:endParaRPr lang="el-GR" dirty="0"/>
                    </a:p>
                  </a:txBody>
                  <a:tcPr anchor="ctr"/>
                </a:tc>
                <a:tc>
                  <a:txBody>
                    <a:bodyPr/>
                    <a:lstStyle/>
                    <a:p>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a:t>
                      </a:r>
                      <a:r>
                        <a:rPr lang="el-GR" b="0" dirty="0" smtClean="0"/>
                        <a:t>βεβαιότητα </a:t>
                      </a:r>
                      <a:r>
                        <a:rPr lang="el-GR" dirty="0" smtClean="0"/>
                        <a:t>0.8</a:t>
                      </a:r>
                      <a:r>
                        <a:rPr lang="en-US" dirty="0" smtClean="0"/>
                        <a:t>0</a:t>
                      </a:r>
                      <a:r>
                        <a:rPr lang="el-GR" dirty="0" smtClean="0"/>
                        <a:t>)</a:t>
                      </a:r>
                    </a:p>
                  </a:txBody>
                  <a:tcPr anchor="ctr"/>
                </a:tc>
              </a:tr>
            </a:tbl>
          </a:graphicData>
        </a:graphic>
      </p:graphicFrame>
    </p:spTree>
    <p:extLst>
      <p:ext uri="{BB962C8B-B14F-4D97-AF65-F5344CB8AC3E}">
        <p14:creationId xmlns:p14="http://schemas.microsoft.com/office/powerpoint/2010/main" val="574823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340768"/>
            <a:ext cx="6120680" cy="5040560"/>
          </a:xfrm>
        </p:spPr>
        <p:txBody>
          <a:bodyPr>
            <a:normAutofit lnSpcReduction="10000"/>
          </a:bodyPr>
          <a:lstStyle/>
          <a:p>
            <a:pPr marL="90488" indent="-90488" defTabSz="476250">
              <a:spcBef>
                <a:spcPct val="0"/>
              </a:spcBef>
              <a:buNone/>
              <a:tabLst>
                <a:tab pos="1338263" algn="l"/>
              </a:tabLst>
            </a:pPr>
            <a:r>
              <a:rPr lang="el-GR" altLang="el-GR" u="sng" dirty="0" smtClean="0">
                <a:solidFill>
                  <a:srgbClr val="004A82"/>
                </a:solidFill>
              </a:rPr>
              <a:t>Σειρά εκτέλεσης κανόνων:</a:t>
            </a:r>
          </a:p>
          <a:p>
            <a:pPr marL="90488" indent="-90488" defTabSz="476250">
              <a:buNone/>
              <a:tabLst>
                <a:tab pos="1338263" algn="l"/>
              </a:tabLst>
            </a:pPr>
            <a:r>
              <a:rPr lang="el-GR" altLang="el-GR" b="1" dirty="0" smtClean="0"/>
              <a:t>Κανόνας 2</a:t>
            </a:r>
            <a:r>
              <a:rPr lang="en-US" altLang="el-GR" b="1" dirty="0" smtClean="0"/>
              <a:t>:</a:t>
            </a:r>
            <a:endParaRPr lang="el-GR" altLang="el-GR" b="1" dirty="0"/>
          </a:p>
          <a:p>
            <a:pPr marL="90488" indent="-90488" defTabSz="476250">
              <a:spcBef>
                <a:spcPct val="0"/>
              </a:spcBef>
              <a:buNone/>
              <a:tabLst>
                <a:tab pos="1338263" algn="l"/>
              </a:tabLst>
            </a:pPr>
            <a:r>
              <a:rPr lang="el-GR" altLang="el-GR" dirty="0" smtClean="0"/>
              <a:t>Κεφαλή βρώμικη με </a:t>
            </a:r>
            <a:r>
              <a:rPr lang="en-US" altLang="el-GR" dirty="0" smtClean="0"/>
              <a:t>CF=</a:t>
            </a:r>
          </a:p>
          <a:p>
            <a:pPr marL="90488" indent="-90488" defTabSz="476250">
              <a:spcBef>
                <a:spcPct val="0"/>
              </a:spcBef>
              <a:buNone/>
              <a:tabLst>
                <a:tab pos="1338263" algn="l"/>
              </a:tabLst>
            </a:pPr>
            <a:r>
              <a:rPr lang="el-GR" altLang="el-GR" dirty="0"/>
              <a:t>	</a:t>
            </a:r>
            <a:r>
              <a:rPr lang="en-US" altLang="el-GR" dirty="0">
                <a:solidFill>
                  <a:srgbClr val="004A82"/>
                </a:solidFill>
              </a:rPr>
              <a:t>(min</a:t>
            </a:r>
            <a:r>
              <a:rPr lang="el-GR" altLang="el-GR" dirty="0">
                <a:solidFill>
                  <a:srgbClr val="004A82"/>
                </a:solidFill>
              </a:rPr>
              <a:t> (0.8</a:t>
            </a:r>
            <a:r>
              <a:rPr lang="en-US" altLang="el-GR" dirty="0">
                <a:solidFill>
                  <a:srgbClr val="004A82"/>
                </a:solidFill>
              </a:rPr>
              <a:t>, </a:t>
            </a:r>
            <a:r>
              <a:rPr lang="el-GR" altLang="el-GR" dirty="0">
                <a:solidFill>
                  <a:srgbClr val="004A82"/>
                </a:solidFill>
              </a:rPr>
              <a:t>0.6</a:t>
            </a:r>
            <a:r>
              <a:rPr lang="en-US" altLang="el-GR" dirty="0">
                <a:solidFill>
                  <a:srgbClr val="004A82"/>
                </a:solidFill>
              </a:rPr>
              <a:t>, </a:t>
            </a:r>
            <a:r>
              <a:rPr lang="el-GR" altLang="el-GR" dirty="0" smtClean="0">
                <a:solidFill>
                  <a:srgbClr val="004A82"/>
                </a:solidFill>
              </a:rPr>
              <a:t>0.9, 1.0)</a:t>
            </a:r>
            <a:r>
              <a:rPr lang="en-US" altLang="el-GR" dirty="0">
                <a:solidFill>
                  <a:srgbClr val="004A82"/>
                </a:solidFill>
              </a:rPr>
              <a:t>)*0.</a:t>
            </a:r>
            <a:r>
              <a:rPr lang="el-GR" altLang="el-GR" dirty="0">
                <a:solidFill>
                  <a:srgbClr val="004A82"/>
                </a:solidFill>
              </a:rPr>
              <a:t>75</a:t>
            </a:r>
            <a:r>
              <a:rPr lang="en-US" altLang="el-GR" dirty="0">
                <a:solidFill>
                  <a:srgbClr val="004A82"/>
                </a:solidFill>
              </a:rPr>
              <a:t>=0.</a:t>
            </a:r>
            <a:r>
              <a:rPr lang="el-GR" altLang="el-GR" dirty="0">
                <a:solidFill>
                  <a:srgbClr val="004A82"/>
                </a:solidFill>
              </a:rPr>
              <a:t>6</a:t>
            </a:r>
            <a:r>
              <a:rPr lang="en-US" altLang="el-GR" dirty="0">
                <a:solidFill>
                  <a:srgbClr val="004A82"/>
                </a:solidFill>
              </a:rPr>
              <a:t>*0.</a:t>
            </a:r>
            <a:r>
              <a:rPr lang="el-GR" altLang="el-GR" dirty="0">
                <a:solidFill>
                  <a:srgbClr val="004A82"/>
                </a:solidFill>
              </a:rPr>
              <a:t>75</a:t>
            </a:r>
            <a:r>
              <a:rPr lang="en-US" altLang="el-GR" b="1" dirty="0">
                <a:solidFill>
                  <a:srgbClr val="004A82"/>
                </a:solidFill>
              </a:rPr>
              <a:t>=0.45</a:t>
            </a:r>
          </a:p>
          <a:p>
            <a:pPr marL="90488" indent="-90488" defTabSz="476250">
              <a:spcBef>
                <a:spcPts val="2400"/>
              </a:spcBef>
              <a:buNone/>
              <a:tabLst>
                <a:tab pos="1338263" algn="l"/>
              </a:tabLst>
            </a:pPr>
            <a:r>
              <a:rPr lang="el-GR" altLang="el-GR" b="1" dirty="0"/>
              <a:t>Κανόνας 4</a:t>
            </a:r>
            <a:r>
              <a:rPr lang="el-GR" altLang="el-GR" dirty="0" smtClean="0"/>
              <a:t>:</a:t>
            </a:r>
            <a:endParaRPr lang="en-US" altLang="el-GR" dirty="0" smtClean="0"/>
          </a:p>
          <a:p>
            <a:pPr marL="90488" indent="-90488" defTabSz="476250">
              <a:spcBef>
                <a:spcPts val="0"/>
              </a:spcBef>
              <a:buNone/>
              <a:tabLst>
                <a:tab pos="1338263" algn="l"/>
              </a:tabLst>
            </a:pPr>
            <a:r>
              <a:rPr lang="el-GR" altLang="el-GR" dirty="0" smtClean="0"/>
              <a:t> καθάρισε την κεφαλή και θα </a:t>
            </a:r>
            <a:endParaRPr lang="en-US" altLang="el-GR" dirty="0" smtClean="0"/>
          </a:p>
          <a:p>
            <a:pPr marL="90488" indent="-90488" defTabSz="476250">
              <a:spcBef>
                <a:spcPts val="0"/>
              </a:spcBef>
              <a:buNone/>
              <a:tabLst>
                <a:tab pos="1338263" algn="l"/>
              </a:tabLst>
            </a:pPr>
            <a:r>
              <a:rPr lang="el-GR" altLang="el-GR" dirty="0" smtClean="0"/>
              <a:t>αντιμετωπιστεί το πρόβλημα </a:t>
            </a:r>
            <a:endParaRPr lang="en-US" altLang="el-GR" dirty="0" smtClean="0"/>
          </a:p>
          <a:p>
            <a:pPr marL="90488" indent="-90488" defTabSz="476250">
              <a:spcBef>
                <a:spcPts val="0"/>
              </a:spcBef>
              <a:buNone/>
              <a:tabLst>
                <a:tab pos="1338263" algn="l"/>
              </a:tabLst>
            </a:pPr>
            <a:r>
              <a:rPr lang="el-GR" altLang="el-GR" dirty="0" smtClean="0"/>
              <a:t>με </a:t>
            </a:r>
            <a:r>
              <a:rPr lang="el-GR" altLang="el-GR" dirty="0"/>
              <a:t>βεβαιότητα:</a:t>
            </a:r>
          </a:p>
          <a:p>
            <a:pPr marL="90488" indent="-90488" defTabSz="476250">
              <a:spcBef>
                <a:spcPct val="0"/>
              </a:spcBef>
              <a:buNone/>
              <a:tabLst>
                <a:tab pos="1338263" algn="l"/>
              </a:tabLst>
            </a:pPr>
            <a:r>
              <a:rPr lang="el-GR" altLang="el-GR" b="1" dirty="0">
                <a:solidFill>
                  <a:schemeClr val="accent2"/>
                </a:solidFill>
              </a:rPr>
              <a:t>	</a:t>
            </a:r>
            <a:r>
              <a:rPr lang="el-GR" altLang="el-GR" dirty="0">
                <a:solidFill>
                  <a:srgbClr val="004A82"/>
                </a:solidFill>
              </a:rPr>
              <a:t>0.45*0.8</a:t>
            </a:r>
            <a:r>
              <a:rPr lang="en-US" altLang="el-GR" b="1" dirty="0">
                <a:solidFill>
                  <a:srgbClr val="004A82"/>
                </a:solidFill>
              </a:rPr>
              <a:t>=</a:t>
            </a:r>
            <a:r>
              <a:rPr lang="el-GR" altLang="el-GR" b="1" dirty="0" smtClean="0">
                <a:solidFill>
                  <a:srgbClr val="004A82"/>
                </a:solidFill>
              </a:rPr>
              <a:t>0.36</a:t>
            </a:r>
          </a:p>
          <a:p>
            <a:pPr marL="90488" indent="-90488" defTabSz="476250">
              <a:spcBef>
                <a:spcPct val="0"/>
              </a:spcBef>
              <a:buNone/>
              <a:tabLst>
                <a:tab pos="1338263" algn="l"/>
              </a:tabLst>
            </a:pPr>
            <a:endParaRPr lang="el-GR" altLang="el-GR" b="1" dirty="0" smtClean="0">
              <a:solidFill>
                <a:srgbClr val="004A82"/>
              </a:solidFill>
            </a:endParaRPr>
          </a:p>
          <a:p>
            <a:pPr marL="90488" indent="-90488" defTabSz="476250">
              <a:spcBef>
                <a:spcPct val="0"/>
              </a:spcBef>
              <a:buNone/>
              <a:tabLst>
                <a:tab pos="1338263" algn="l"/>
              </a:tabLst>
            </a:pPr>
            <a:r>
              <a:rPr lang="el-GR" altLang="el-GR" b="1" dirty="0" smtClean="0"/>
              <a:t>Τελική </a:t>
            </a:r>
            <a:r>
              <a:rPr lang="el-GR" altLang="el-GR" b="1" dirty="0"/>
              <a:t>Βεβαιότητα</a:t>
            </a:r>
            <a:r>
              <a:rPr lang="el-GR" altLang="el-GR" b="1" dirty="0">
                <a:cs typeface="Times New Roman" panose="02020603050405020304" pitchFamily="18" charset="0"/>
              </a:rPr>
              <a:t> </a:t>
            </a:r>
            <a:r>
              <a:rPr lang="el-GR" altLang="el-GR" b="1" dirty="0"/>
              <a:t> </a:t>
            </a:r>
            <a:endParaRPr lang="el-GR" altLang="el-GR" b="1" dirty="0" smtClean="0"/>
          </a:p>
          <a:p>
            <a:pPr marL="90488" indent="-90488" defTabSz="476250">
              <a:spcBef>
                <a:spcPct val="0"/>
              </a:spcBef>
              <a:buNone/>
              <a:tabLst>
                <a:tab pos="1338263" algn="l"/>
              </a:tabLst>
            </a:pPr>
            <a:r>
              <a:rPr lang="el-GR" altLang="el-GR" b="1" dirty="0" smtClean="0"/>
              <a:t>Συμπεράσματος </a:t>
            </a:r>
            <a:endParaRPr lang="en-US" altLang="el-GR" b="1" dirty="0"/>
          </a:p>
          <a:p>
            <a:pPr marL="90488" indent="-90488" defTabSz="476250">
              <a:spcBef>
                <a:spcPct val="0"/>
              </a:spcBef>
              <a:buNone/>
              <a:tabLst>
                <a:tab pos="1338263" algn="l"/>
              </a:tabLst>
            </a:pPr>
            <a:r>
              <a:rPr lang="en-US" altLang="el-GR" b="1" dirty="0">
                <a:solidFill>
                  <a:srgbClr val="004A82"/>
                </a:solidFill>
              </a:rPr>
              <a:t>min</a:t>
            </a:r>
            <a:r>
              <a:rPr lang="el-GR" altLang="el-GR" b="1" dirty="0">
                <a:solidFill>
                  <a:srgbClr val="004A82"/>
                </a:solidFill>
                <a:cs typeface="Times New Roman" panose="02020603050405020304" pitchFamily="18" charset="0"/>
              </a:rPr>
              <a:t> </a:t>
            </a:r>
            <a:r>
              <a:rPr lang="en-US" altLang="el-GR" b="1" dirty="0">
                <a:solidFill>
                  <a:srgbClr val="004A82"/>
                </a:solidFill>
                <a:cs typeface="Times New Roman" panose="02020603050405020304" pitchFamily="18" charset="0"/>
              </a:rPr>
              <a:t>(</a:t>
            </a:r>
            <a:r>
              <a:rPr lang="en-US" altLang="el-GR" b="1" dirty="0">
                <a:solidFill>
                  <a:srgbClr val="004A82"/>
                </a:solidFill>
              </a:rPr>
              <a:t>0.45,</a:t>
            </a:r>
            <a:r>
              <a:rPr lang="en-US" altLang="el-GR" b="1" dirty="0">
                <a:solidFill>
                  <a:srgbClr val="004A82"/>
                </a:solidFill>
                <a:cs typeface="Times New Roman" panose="02020603050405020304" pitchFamily="18" charset="0"/>
              </a:rPr>
              <a:t> </a:t>
            </a:r>
            <a:r>
              <a:rPr lang="el-GR" altLang="el-GR" b="1" dirty="0">
                <a:solidFill>
                  <a:srgbClr val="004A82"/>
                </a:solidFill>
              </a:rPr>
              <a:t>0.</a:t>
            </a:r>
            <a:r>
              <a:rPr lang="en-US" altLang="el-GR" b="1" dirty="0">
                <a:solidFill>
                  <a:srgbClr val="004A82"/>
                </a:solidFill>
              </a:rPr>
              <a:t>3</a:t>
            </a:r>
            <a:r>
              <a:rPr lang="el-GR" altLang="el-GR" b="1" dirty="0">
                <a:solidFill>
                  <a:srgbClr val="004A82"/>
                </a:solidFill>
              </a:rPr>
              <a:t>6</a:t>
            </a:r>
            <a:r>
              <a:rPr lang="en-US" altLang="el-GR" b="1" dirty="0">
                <a:solidFill>
                  <a:srgbClr val="004A82"/>
                </a:solidFill>
              </a:rPr>
              <a:t>)=0.36</a:t>
            </a:r>
            <a:endParaRPr lang="el-GR" altLang="el-GR" b="1" dirty="0">
              <a:solidFill>
                <a:srgbClr val="004A82"/>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5" name="Ορθογώνιο 4"/>
          <p:cNvSpPr/>
          <p:nvPr/>
        </p:nvSpPr>
        <p:spPr>
          <a:xfrm>
            <a:off x="4427984" y="2780928"/>
            <a:ext cx="4032448" cy="2123658"/>
          </a:xfrm>
          <a:prstGeom prst="rect">
            <a:avLst/>
          </a:prstGeom>
        </p:spPr>
        <p:txBody>
          <a:bodyPr wrap="square">
            <a:spAutoFit/>
          </a:bodyPr>
          <a:lstStyle/>
          <a:p>
            <a:r>
              <a:rPr lang="el-GR" altLang="el-GR" sz="2200" b="1" i="1" dirty="0" smtClean="0">
                <a:latin typeface="+mn-lt"/>
              </a:rPr>
              <a:t>Κανόνας2: </a:t>
            </a:r>
            <a:r>
              <a:rPr lang="el-GR" altLang="el-GR" sz="2200" i="1" dirty="0" smtClean="0">
                <a:latin typeface="+mn-lt"/>
              </a:rPr>
              <a:t>Εάν η </a:t>
            </a:r>
            <a:r>
              <a:rPr lang="el-GR" altLang="el-GR" sz="2200" i="1" dirty="0">
                <a:latin typeface="+mn-lt"/>
              </a:rPr>
              <a:t>ταχύτητα είναι </a:t>
            </a:r>
            <a:r>
              <a:rPr lang="el-GR" altLang="el-GR" sz="2200" i="1" dirty="0" smtClean="0">
                <a:latin typeface="+mn-lt"/>
              </a:rPr>
              <a:t>ασταθής</a:t>
            </a:r>
            <a:r>
              <a:rPr lang="en-US" altLang="el-GR" sz="2200" i="1" dirty="0" smtClean="0">
                <a:latin typeface="+mn-lt"/>
              </a:rPr>
              <a:t>   </a:t>
            </a:r>
            <a:r>
              <a:rPr lang="el-GR" altLang="el-GR" sz="2200" i="1" dirty="0">
                <a:latin typeface="+mn-lt"/>
              </a:rPr>
              <a:t>και ο ήχος είναι </a:t>
            </a:r>
            <a:r>
              <a:rPr lang="el-GR" altLang="el-GR" sz="2200" i="1" dirty="0" smtClean="0">
                <a:latin typeface="+mn-lt"/>
              </a:rPr>
              <a:t>διαταραγμένος και </a:t>
            </a:r>
            <a:r>
              <a:rPr lang="el-GR" altLang="el-GR" sz="2200" i="1" dirty="0">
                <a:latin typeface="+mn-lt"/>
              </a:rPr>
              <a:t>υπάρχουν </a:t>
            </a:r>
            <a:r>
              <a:rPr lang="el-GR" altLang="el-GR" sz="2200" i="1" dirty="0" smtClean="0">
                <a:latin typeface="+mn-lt"/>
              </a:rPr>
              <a:t>παράσιτα</a:t>
            </a:r>
            <a:r>
              <a:rPr lang="el-GR" altLang="el-GR" sz="2200" i="1" dirty="0">
                <a:latin typeface="+mn-lt"/>
              </a:rPr>
              <a:t/>
            </a:r>
            <a:br>
              <a:rPr lang="el-GR" altLang="el-GR" sz="2200" i="1" dirty="0">
                <a:latin typeface="+mn-lt"/>
              </a:rPr>
            </a:br>
            <a:r>
              <a:rPr lang="el-GR" altLang="el-GR" sz="2200" i="1" dirty="0" smtClean="0">
                <a:latin typeface="+mn-lt"/>
              </a:rPr>
              <a:t>Τότε η </a:t>
            </a:r>
            <a:r>
              <a:rPr lang="el-GR" altLang="el-GR" sz="2200" i="1" dirty="0">
                <a:latin typeface="+mn-lt"/>
              </a:rPr>
              <a:t>κεφαλή είναι βρώμικη </a:t>
            </a:r>
            <a:r>
              <a:rPr lang="el-GR" altLang="el-GR" sz="2200" b="1" i="1" dirty="0" smtClean="0">
                <a:solidFill>
                  <a:srgbClr val="004A82"/>
                </a:solidFill>
                <a:latin typeface="+mn-lt"/>
              </a:rPr>
              <a:t>(βεβαιότητα 0.75</a:t>
            </a:r>
            <a:r>
              <a:rPr lang="el-GR" altLang="el-GR" sz="2200" b="1" i="1" dirty="0">
                <a:solidFill>
                  <a:srgbClr val="004A82"/>
                </a:solidFill>
                <a:latin typeface="+mn-lt"/>
              </a:rPr>
              <a:t>)</a:t>
            </a:r>
            <a:endParaRPr lang="en-GB" altLang="el-GR" sz="2200" b="1" i="1" dirty="0">
              <a:solidFill>
                <a:srgbClr val="004A82"/>
              </a:solidFill>
              <a:latin typeface="+mn-lt"/>
            </a:endParaRPr>
          </a:p>
        </p:txBody>
      </p:sp>
      <p:sp>
        <p:nvSpPr>
          <p:cNvPr id="6" name="Ορθογώνιο 5"/>
          <p:cNvSpPr/>
          <p:nvPr/>
        </p:nvSpPr>
        <p:spPr>
          <a:xfrm>
            <a:off x="4427984" y="4869160"/>
            <a:ext cx="4032448" cy="1785104"/>
          </a:xfrm>
          <a:prstGeom prst="rect">
            <a:avLst/>
          </a:prstGeom>
        </p:spPr>
        <p:txBody>
          <a:bodyPr wrap="square">
            <a:spAutoFit/>
          </a:bodyPr>
          <a:lstStyle/>
          <a:p>
            <a:r>
              <a:rPr lang="el-GR" altLang="el-GR" sz="2200" b="1" dirty="0">
                <a:latin typeface="+mn-lt"/>
              </a:rPr>
              <a:t>Κανόνας4: </a:t>
            </a:r>
            <a:r>
              <a:rPr lang="el-GR" altLang="el-GR" sz="2200" dirty="0" smtClean="0">
                <a:latin typeface="+mn-lt"/>
              </a:rPr>
              <a:t>Εάν </a:t>
            </a:r>
            <a:r>
              <a:rPr lang="el-GR" altLang="el-GR" sz="2200" dirty="0">
                <a:latin typeface="+mn-lt"/>
              </a:rPr>
              <a:t>	η κεφαλή είναι βρώμικη</a:t>
            </a:r>
            <a:br>
              <a:rPr lang="el-GR" altLang="el-GR" sz="2200" dirty="0">
                <a:latin typeface="+mn-lt"/>
              </a:rPr>
            </a:br>
            <a:r>
              <a:rPr lang="el-GR" altLang="el-GR" sz="2200" dirty="0" smtClean="0">
                <a:latin typeface="+mn-lt"/>
              </a:rPr>
              <a:t>Τότε καθάρισε </a:t>
            </a:r>
            <a:r>
              <a:rPr lang="el-GR" altLang="el-GR" sz="2200" dirty="0">
                <a:latin typeface="+mn-lt"/>
              </a:rPr>
              <a:t>την κεφαλή και θα αντιμετωπιστεί το </a:t>
            </a:r>
            <a:r>
              <a:rPr lang="el-GR" altLang="el-GR" sz="2200" dirty="0" smtClean="0">
                <a:latin typeface="+mn-lt"/>
              </a:rPr>
              <a:t>πρόβλημα</a:t>
            </a:r>
          </a:p>
          <a:p>
            <a:pPr algn="r"/>
            <a:r>
              <a:rPr lang="el-GR" altLang="el-GR" sz="2200" b="1" dirty="0" smtClean="0">
                <a:solidFill>
                  <a:srgbClr val="004A82"/>
                </a:solidFill>
                <a:latin typeface="+mn-lt"/>
              </a:rPr>
              <a:t>(βεβαιότητα0.8)</a:t>
            </a:r>
            <a:endParaRPr lang="el-GR" altLang="el-GR" sz="2200" b="1" dirty="0">
              <a:solidFill>
                <a:srgbClr val="004A82"/>
              </a:solidFill>
              <a:latin typeface="+mn-lt"/>
            </a:endParaRPr>
          </a:p>
        </p:txBody>
      </p:sp>
      <p:sp>
        <p:nvSpPr>
          <p:cNvPr id="7" name="Θέση περιεχομένου 2"/>
          <p:cNvSpPr txBox="1">
            <a:spLocks/>
          </p:cNvSpPr>
          <p:nvPr/>
        </p:nvSpPr>
        <p:spPr>
          <a:xfrm>
            <a:off x="4499992" y="1052736"/>
            <a:ext cx="3923928" cy="1440160"/>
          </a:xfrm>
          <a:prstGeom prst="rect">
            <a:avLst/>
          </a:prstGeom>
        </p:spPr>
        <p:txBody>
          <a:bodyPr vert="horz" lIns="91440" tIns="45720" rIns="91440" bIns="45720" rtlCol="0">
            <a:normAutofit fontScale="92500"/>
          </a:bodyPr>
          <a:lstStyle/>
          <a:p>
            <a:pPr marL="0" marR="0" lvl="0" indent="0"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l-GR" sz="2400" i="1" u="none" strike="noStrike" kern="1200" cap="none" spc="0" normalizeH="0" baseline="0" noProof="0" dirty="0" smtClean="0">
                <a:ln>
                  <a:noFill/>
                </a:ln>
                <a:solidFill>
                  <a:srgbClr val="820000"/>
                </a:solidFill>
                <a:effectLst/>
                <a:uLnTx/>
                <a:uFillTx/>
                <a:latin typeface="+mn-lt"/>
                <a:ea typeface="+mn-ea"/>
                <a:cs typeface="+mn-cs"/>
              </a:rPr>
              <a:t>η ταχύτητα είναι ασταθής (0.8)</a:t>
            </a:r>
            <a:endParaRPr kumimoji="0" lang="en-US" sz="2400" i="1" u="none" strike="noStrike" kern="1200" cap="none" spc="0" normalizeH="0" baseline="0" noProof="0" dirty="0" smtClean="0">
              <a:ln>
                <a:noFill/>
              </a:ln>
              <a:solidFill>
                <a:srgbClr val="820000"/>
              </a:solidFill>
              <a:effectLst/>
              <a:uLnTx/>
              <a:uFillTx/>
              <a:latin typeface="+mn-lt"/>
              <a:ea typeface="+mn-ea"/>
              <a:cs typeface="+mn-cs"/>
            </a:endParaRPr>
          </a:p>
          <a:p>
            <a:pPr marL="0" marR="0" lvl="0" indent="0"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l-GR" sz="2400" i="1" u="none" strike="noStrike" kern="1200" cap="none" spc="0" normalizeH="0" baseline="0" noProof="0" dirty="0" smtClean="0">
                <a:ln>
                  <a:noFill/>
                </a:ln>
                <a:solidFill>
                  <a:srgbClr val="820000"/>
                </a:solidFill>
                <a:effectLst/>
                <a:uLnTx/>
                <a:uFillTx/>
                <a:latin typeface="+mn-lt"/>
                <a:ea typeface="+mn-ea"/>
                <a:cs typeface="+mn-cs"/>
              </a:rPr>
              <a:t>ο ήχος είναι διαταραγμένος (0.6)</a:t>
            </a:r>
            <a:endParaRPr kumimoji="0" lang="en-US" sz="2400" i="1" u="none" strike="noStrike" kern="1200" cap="none" spc="0" normalizeH="0" baseline="0" noProof="0" dirty="0" smtClean="0">
              <a:ln>
                <a:noFill/>
              </a:ln>
              <a:solidFill>
                <a:srgbClr val="820000"/>
              </a:solidFill>
              <a:effectLst/>
              <a:uLnTx/>
              <a:uFillTx/>
              <a:latin typeface="+mn-lt"/>
              <a:ea typeface="+mn-ea"/>
              <a:cs typeface="+mn-cs"/>
            </a:endParaRPr>
          </a:p>
          <a:p>
            <a:pPr marL="0" marR="0" lvl="0" indent="0"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l-GR" sz="2400" i="1" u="none" strike="noStrike" kern="1200" cap="none" spc="0" normalizeH="0" baseline="0" noProof="0" dirty="0" smtClean="0">
                <a:ln>
                  <a:noFill/>
                </a:ln>
                <a:solidFill>
                  <a:srgbClr val="820000"/>
                </a:solidFill>
                <a:effectLst/>
                <a:uLnTx/>
                <a:uFillTx/>
                <a:latin typeface="+mn-lt"/>
                <a:ea typeface="+mn-ea"/>
                <a:cs typeface="+mn-cs"/>
              </a:rPr>
              <a:t>υπάρχουν παράσιτα (0.9)</a:t>
            </a:r>
            <a:endParaRPr kumimoji="0" lang="en-US" sz="2400" i="1" u="none" strike="noStrike" kern="1200" cap="none" spc="0" normalizeH="0" baseline="0" noProof="0" dirty="0" smtClean="0">
              <a:ln>
                <a:noFill/>
              </a:ln>
              <a:solidFill>
                <a:srgbClr val="820000"/>
              </a:solidFill>
              <a:effectLst/>
              <a:uLnTx/>
              <a:uFillTx/>
              <a:latin typeface="+mn-lt"/>
              <a:ea typeface="+mn-ea"/>
              <a:cs typeface="+mn-cs"/>
            </a:endParaRPr>
          </a:p>
          <a:p>
            <a:pPr marL="0" marR="0" lvl="0" indent="0"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l-GR" sz="2400" i="1" u="none" strike="noStrike" kern="1200" cap="none" spc="0" normalizeH="0" baseline="0" noProof="0" dirty="0" smtClean="0">
                <a:ln>
                  <a:noFill/>
                </a:ln>
                <a:solidFill>
                  <a:srgbClr val="820000"/>
                </a:solidFill>
                <a:effectLst/>
                <a:uLnTx/>
                <a:uFillTx/>
                <a:latin typeface="+mn-lt"/>
                <a:ea typeface="+mn-ea"/>
                <a:cs typeface="+mn-cs"/>
              </a:rPr>
              <a:t>υπάρχει φωτεινό σήμα (1.0)</a:t>
            </a:r>
            <a:endParaRPr kumimoji="0" lang="el-GR" sz="240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l-GR" sz="2400" i="1" u="none" strike="noStrike" kern="1200" cap="none" spc="0" normalizeH="0" baseline="0" noProof="0" dirty="0">
              <a:ln>
                <a:noFill/>
              </a:ln>
              <a:solidFill>
                <a:schemeClr val="tx1"/>
              </a:solidFill>
              <a:effectLst/>
              <a:uLnTx/>
              <a:uFillTx/>
              <a:latin typeface="+mn-lt"/>
              <a:ea typeface="+mn-ea"/>
              <a:cs typeface="+mn-cs"/>
            </a:endParaRPr>
          </a:p>
        </p:txBody>
      </p:sp>
      <p:sp>
        <p:nvSpPr>
          <p:cNvPr id="9" name="Τίτλος 1"/>
          <p:cNvSpPr>
            <a:spLocks noGrp="1"/>
          </p:cNvSpPr>
          <p:nvPr>
            <p:ph type="title"/>
          </p:nvPr>
        </p:nvSpPr>
        <p:spPr>
          <a:xfrm>
            <a:off x="0" y="116632"/>
            <a:ext cx="9144000" cy="908720"/>
          </a:xfrm>
        </p:spPr>
        <p:txBody>
          <a:bodyPr>
            <a:normAutofit fontScale="90000"/>
          </a:bodyPr>
          <a:lstStyle/>
          <a:p>
            <a:r>
              <a:rPr lang="el-GR" dirty="0"/>
              <a:t>Συντελεστής βεβαιότητας ενός σύνθετα παραγόμενου συμπεράσματος </a:t>
            </a:r>
            <a:r>
              <a:rPr lang="en-US" sz="3600" b="0" dirty="0" smtClean="0"/>
              <a:t>(</a:t>
            </a:r>
            <a:r>
              <a:rPr lang="el-GR" sz="3600" b="0" dirty="0" smtClean="0"/>
              <a:t>3 από 3)</a:t>
            </a:r>
            <a:endParaRPr lang="el-GR" dirty="0"/>
          </a:p>
        </p:txBody>
      </p:sp>
    </p:spTree>
    <p:extLst>
      <p:ext uri="{BB962C8B-B14F-4D97-AF65-F5344CB8AC3E}">
        <p14:creationId xmlns:p14="http://schemas.microsoft.com/office/powerpoint/2010/main" val="38772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Υπολογισμός </a:t>
            </a:r>
            <a:r>
              <a:rPr lang="el-GR" dirty="0" smtClean="0"/>
              <a:t>βεβαιότητας </a:t>
            </a:r>
            <a:r>
              <a:rPr lang="el-GR" dirty="0"/>
              <a:t>σ</a:t>
            </a:r>
            <a:r>
              <a:rPr lang="el-GR" dirty="0" smtClean="0"/>
              <a:t>υστήματος</a:t>
            </a:r>
            <a:endParaRPr lang="el-GR" dirty="0"/>
          </a:p>
        </p:txBody>
      </p:sp>
      <p:sp>
        <p:nvSpPr>
          <p:cNvPr id="3" name="Θέση περιεχομένου 2"/>
          <p:cNvSpPr>
            <a:spLocks noGrp="1"/>
          </p:cNvSpPr>
          <p:nvPr>
            <p:ph idx="1"/>
          </p:nvPr>
        </p:nvSpPr>
        <p:spPr>
          <a:xfrm>
            <a:off x="457200" y="1025352"/>
            <a:ext cx="8229600" cy="792088"/>
          </a:xfrm>
        </p:spPr>
        <p:txBody>
          <a:bodyPr>
            <a:normAutofit lnSpcReduction="10000"/>
          </a:bodyPr>
          <a:lstStyle/>
          <a:p>
            <a:pPr marL="0" indent="0">
              <a:buNone/>
            </a:pPr>
            <a:r>
              <a:rPr lang="el-GR" dirty="0"/>
              <a:t>Οι CFs των συνδυασμών των κανόνων μπορεί </a:t>
            </a:r>
            <a:r>
              <a:rPr lang="el-GR" dirty="0" smtClean="0"/>
              <a:t>να </a:t>
            </a:r>
            <a:r>
              <a:rPr lang="el-GR" dirty="0"/>
              <a:t>δίνονται και ως εξής: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5" name="Rectangle 7"/>
          <p:cNvSpPr>
            <a:spLocks noChangeArrowheads="1"/>
          </p:cNvSpPr>
          <p:nvPr/>
        </p:nvSpPr>
        <p:spPr bwMode="auto">
          <a:xfrm>
            <a:off x="755576" y="1817440"/>
            <a:ext cx="7543800" cy="2591479"/>
          </a:xfrm>
          <a:prstGeom prst="rect">
            <a:avLst/>
          </a:prstGeom>
          <a:noFill/>
          <a:ln w="9525">
            <a:solidFill>
              <a:srgbClr val="004A82"/>
            </a:solidFill>
            <a:miter lim="800000"/>
            <a:headEnd/>
            <a:tailEnd/>
          </a:ln>
        </p:spPr>
        <p:txBody>
          <a:bodyPr>
            <a:spAutoFit/>
          </a:bodyPr>
          <a:lstStyle>
            <a:lvl1pPr eaLnBrk="0" hangingPunct="0">
              <a:spcBef>
                <a:spcPct val="20000"/>
              </a:spcBef>
              <a:buChar char="•"/>
              <a:tabLst>
                <a:tab pos="180975" algn="l"/>
                <a:tab pos="566738" algn="r"/>
                <a:tab pos="2857500" algn="l"/>
                <a:tab pos="4467225" algn="l"/>
                <a:tab pos="5238750" algn="r"/>
              </a:tabLst>
              <a:defRPr sz="3200">
                <a:solidFill>
                  <a:schemeClr val="tx1"/>
                </a:solidFill>
                <a:latin typeface="Arial" panose="020B0604020202020204" pitchFamily="34" charset="0"/>
              </a:defRPr>
            </a:lvl1pPr>
            <a:lvl2pPr marL="742950" indent="-285750" eaLnBrk="0" hangingPunct="0">
              <a:spcBef>
                <a:spcPct val="20000"/>
              </a:spcBef>
              <a:buChar char="–"/>
              <a:tabLst>
                <a:tab pos="180975" algn="l"/>
                <a:tab pos="566738" algn="r"/>
                <a:tab pos="2857500" algn="l"/>
                <a:tab pos="4467225" algn="l"/>
                <a:tab pos="5238750" algn="r"/>
              </a:tabLst>
              <a:defRPr sz="2800">
                <a:solidFill>
                  <a:schemeClr val="tx1"/>
                </a:solidFill>
                <a:latin typeface="Arial" panose="020B0604020202020204" pitchFamily="34" charset="0"/>
              </a:defRPr>
            </a:lvl2pPr>
            <a:lvl3pPr marL="1143000" indent="-228600" eaLnBrk="0" hangingPunct="0">
              <a:spcBef>
                <a:spcPct val="20000"/>
              </a:spcBef>
              <a:buChar char="•"/>
              <a:tabLst>
                <a:tab pos="180975" algn="l"/>
                <a:tab pos="566738" algn="r"/>
                <a:tab pos="2857500" algn="l"/>
                <a:tab pos="4467225" algn="l"/>
                <a:tab pos="5238750" algn="r"/>
              </a:tabLst>
              <a:defRPr sz="2400">
                <a:solidFill>
                  <a:schemeClr val="tx1"/>
                </a:solidFill>
                <a:latin typeface="Arial" panose="020B0604020202020204" pitchFamily="34" charset="0"/>
              </a:defRPr>
            </a:lvl3pPr>
            <a:lvl4pPr marL="1600200" indent="-228600" eaLnBrk="0" hangingPunct="0">
              <a:spcBef>
                <a:spcPct val="20000"/>
              </a:spcBef>
              <a:buChar char="–"/>
              <a:tabLst>
                <a:tab pos="180975" algn="l"/>
                <a:tab pos="566738" algn="r"/>
                <a:tab pos="2857500" algn="l"/>
                <a:tab pos="4467225" algn="l"/>
                <a:tab pos="5238750" algn="r"/>
              </a:tabLst>
              <a:defRPr sz="2000">
                <a:solidFill>
                  <a:schemeClr val="tx1"/>
                </a:solidFill>
                <a:latin typeface="Arial" panose="020B0604020202020204" pitchFamily="34" charset="0"/>
              </a:defRPr>
            </a:lvl4pPr>
            <a:lvl5pPr marL="2057400" indent="-228600" eaLnBrk="0" hangingPunct="0">
              <a:spcBef>
                <a:spcPct val="20000"/>
              </a:spcBef>
              <a:buChar char="»"/>
              <a:tabLst>
                <a:tab pos="180975" algn="l"/>
                <a:tab pos="566738" algn="r"/>
                <a:tab pos="2857500" algn="l"/>
                <a:tab pos="4467225" algn="l"/>
                <a:tab pos="5238750" algn="r"/>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80975" algn="l"/>
                <a:tab pos="566738" algn="r"/>
                <a:tab pos="2857500" algn="l"/>
                <a:tab pos="4467225" algn="l"/>
                <a:tab pos="5238750" algn="r"/>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80975" algn="l"/>
                <a:tab pos="566738" algn="r"/>
                <a:tab pos="2857500" algn="l"/>
                <a:tab pos="4467225" algn="l"/>
                <a:tab pos="5238750" algn="r"/>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80975" algn="l"/>
                <a:tab pos="566738" algn="r"/>
                <a:tab pos="2857500" algn="l"/>
                <a:tab pos="4467225" algn="l"/>
                <a:tab pos="5238750" algn="r"/>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80975" algn="l"/>
                <a:tab pos="566738" algn="r"/>
                <a:tab pos="2857500" algn="l"/>
                <a:tab pos="4467225" algn="l"/>
                <a:tab pos="5238750" algn="r"/>
              </a:tabLst>
              <a:defRPr sz="2000">
                <a:solidFill>
                  <a:schemeClr val="tx1"/>
                </a:solidFill>
                <a:latin typeface="Arial" panose="020B0604020202020204" pitchFamily="34" charset="0"/>
              </a:defRPr>
            </a:lvl9pPr>
          </a:lstStyle>
          <a:p>
            <a:pPr algn="just">
              <a:spcBef>
                <a:spcPct val="0"/>
              </a:spcBef>
              <a:buFontTx/>
              <a:buNone/>
            </a:pPr>
            <a:r>
              <a:rPr lang="en-GB" altLang="el-GR" sz="2800" b="1" dirty="0">
                <a:cs typeface="Times New Roman" panose="02020603050405020304" pitchFamily="18" charset="0"/>
              </a:rPr>
              <a:t> </a:t>
            </a:r>
            <a:r>
              <a:rPr lang="en-US" altLang="el-GR" sz="2400" b="1" dirty="0">
                <a:solidFill>
                  <a:schemeClr val="hlink"/>
                </a:solidFill>
                <a:latin typeface="+mn-lt"/>
                <a:cs typeface="Times New Roman" panose="02020603050405020304" pitchFamily="18" charset="0"/>
              </a:rPr>
              <a:t>CF  rule A &amp; B = </a:t>
            </a:r>
            <a:r>
              <a:rPr lang="el-GR" altLang="el-GR" sz="2400" b="1" dirty="0">
                <a:solidFill>
                  <a:schemeClr val="hlink"/>
                </a:solidFill>
                <a:latin typeface="+mn-lt"/>
              </a:rPr>
              <a:t>	</a:t>
            </a:r>
          </a:p>
          <a:p>
            <a:pPr algn="just">
              <a:lnSpc>
                <a:spcPct val="90000"/>
              </a:lnSpc>
              <a:spcBef>
                <a:spcPct val="0"/>
              </a:spcBef>
              <a:buFontTx/>
              <a:buNone/>
            </a:pPr>
            <a:r>
              <a:rPr lang="el-GR" altLang="el-GR" sz="2400" b="1" u="sng" dirty="0" smtClean="0">
                <a:solidFill>
                  <a:srgbClr val="004A82"/>
                </a:solidFill>
                <a:latin typeface="+mn-lt"/>
                <a:cs typeface="Times New Roman" panose="02020603050405020304" pitchFamily="18" charset="0"/>
              </a:rPr>
              <a:t>   </a:t>
            </a:r>
            <a:r>
              <a:rPr lang="en-US" altLang="el-GR" sz="2400" b="1" u="sng" dirty="0" smtClean="0">
                <a:solidFill>
                  <a:srgbClr val="004A82"/>
                </a:solidFill>
                <a:latin typeface="+mn-lt"/>
                <a:cs typeface="Times New Roman" panose="02020603050405020304" pitchFamily="18" charset="0"/>
              </a:rPr>
              <a:t>CFA </a:t>
            </a:r>
            <a:r>
              <a:rPr lang="en-US" altLang="el-GR" sz="2400" b="1" u="sng" dirty="0">
                <a:solidFill>
                  <a:srgbClr val="004A82"/>
                </a:solidFill>
                <a:latin typeface="+mn-lt"/>
                <a:cs typeface="Times New Roman" panose="02020603050405020304" pitchFamily="18" charset="0"/>
              </a:rPr>
              <a:t>+ </a:t>
            </a:r>
            <a:r>
              <a:rPr lang="en-US" altLang="el-GR" sz="2400" b="1" u="sng" dirty="0" smtClean="0">
                <a:solidFill>
                  <a:srgbClr val="004A82"/>
                </a:solidFill>
                <a:latin typeface="+mn-lt"/>
                <a:cs typeface="Times New Roman" panose="02020603050405020304" pitchFamily="18" charset="0"/>
              </a:rPr>
              <a:t>CFB</a:t>
            </a:r>
            <a:r>
              <a:rPr lang="el-GR" altLang="el-GR" sz="2400" b="1" dirty="0" smtClean="0">
                <a:solidFill>
                  <a:srgbClr val="004A82"/>
                </a:solidFill>
                <a:latin typeface="+mn-lt"/>
                <a:cs typeface="Times New Roman" panose="02020603050405020304" pitchFamily="18" charset="0"/>
              </a:rPr>
              <a:t>                </a:t>
            </a:r>
            <a:r>
              <a:rPr lang="en-GB" altLang="el-GR" sz="2400" dirty="0" smtClean="0">
                <a:latin typeface="+mn-lt"/>
                <a:cs typeface="Times New Roman" panose="02020603050405020304" pitchFamily="18" charset="0"/>
              </a:rPr>
              <a:t>εάν</a:t>
            </a:r>
            <a:r>
              <a:rPr lang="el-GR" altLang="el-GR" sz="2400" dirty="0" smtClean="0">
                <a:latin typeface="+mn-lt"/>
              </a:rPr>
              <a:t>  </a:t>
            </a:r>
            <a:r>
              <a:rPr lang="en-US" altLang="el-GR" sz="2400" dirty="0">
                <a:latin typeface="+mn-lt"/>
                <a:cs typeface="Times New Roman" panose="02020603050405020304" pitchFamily="18" charset="0"/>
              </a:rPr>
              <a:t>CFA or CFB &lt; </a:t>
            </a:r>
            <a:r>
              <a:rPr lang="en-US" altLang="el-GR" sz="2400" dirty="0" smtClean="0">
                <a:latin typeface="+mn-lt"/>
                <a:cs typeface="Times New Roman" panose="02020603050405020304" pitchFamily="18" charset="0"/>
              </a:rPr>
              <a:t>0</a:t>
            </a:r>
            <a:r>
              <a:rPr lang="el-GR" altLang="el-GR" sz="2400" dirty="0" smtClean="0">
                <a:latin typeface="+mn-lt"/>
                <a:cs typeface="Times New Roman" panose="02020603050405020304" pitchFamily="18" charset="0"/>
              </a:rPr>
              <a:t> </a:t>
            </a:r>
          </a:p>
          <a:p>
            <a:pPr algn="just">
              <a:lnSpc>
                <a:spcPct val="90000"/>
              </a:lnSpc>
              <a:spcBef>
                <a:spcPct val="0"/>
              </a:spcBef>
              <a:buFontTx/>
              <a:buNone/>
            </a:pPr>
            <a:r>
              <a:rPr lang="de-DE" altLang="el-GR" sz="2400" b="1" dirty="0" smtClean="0">
                <a:solidFill>
                  <a:srgbClr val="004A82"/>
                </a:solidFill>
                <a:latin typeface="+mn-lt"/>
                <a:cs typeface="Times New Roman" panose="02020603050405020304" pitchFamily="18" charset="0"/>
              </a:rPr>
              <a:t>1-min[CFA,CFB</a:t>
            </a:r>
            <a:r>
              <a:rPr lang="de-DE" altLang="el-GR" sz="2400" b="1" dirty="0">
                <a:solidFill>
                  <a:srgbClr val="004A82"/>
                </a:solidFill>
                <a:latin typeface="+mn-lt"/>
                <a:cs typeface="Times New Roman" panose="02020603050405020304" pitchFamily="18" charset="0"/>
              </a:rPr>
              <a:t>]</a:t>
            </a:r>
            <a:endParaRPr lang="en-GB" altLang="el-GR" sz="2400" dirty="0">
              <a:solidFill>
                <a:srgbClr val="004A82"/>
              </a:solidFill>
              <a:latin typeface="+mn-lt"/>
              <a:cs typeface="Times New Roman" panose="02020603050405020304" pitchFamily="18" charset="0"/>
            </a:endParaRPr>
          </a:p>
          <a:p>
            <a:pPr algn="just">
              <a:lnSpc>
                <a:spcPct val="140000"/>
              </a:lnSpc>
              <a:spcBef>
                <a:spcPct val="0"/>
              </a:spcBef>
              <a:buFontTx/>
              <a:buNone/>
            </a:pPr>
            <a:r>
              <a:rPr lang="de-DE" altLang="el-GR" sz="2400" b="1" dirty="0">
                <a:latin typeface="+mn-lt"/>
                <a:cs typeface="Times New Roman" panose="02020603050405020304" pitchFamily="18" charset="0"/>
              </a:rPr>
              <a:t> 	</a:t>
            </a:r>
            <a:r>
              <a:rPr lang="de-DE" altLang="el-GR" sz="2400" b="1" dirty="0">
                <a:solidFill>
                  <a:srgbClr val="004A82"/>
                </a:solidFill>
                <a:latin typeface="+mn-lt"/>
                <a:cs typeface="Times New Roman" panose="02020603050405020304" pitchFamily="18" charset="0"/>
              </a:rPr>
              <a:t>CF</a:t>
            </a:r>
            <a:r>
              <a:rPr lang="en-GB" altLang="el-GR" sz="2400" b="1" dirty="0">
                <a:solidFill>
                  <a:srgbClr val="004A82"/>
                </a:solidFill>
                <a:latin typeface="+mn-lt"/>
                <a:cs typeface="Times New Roman" panose="02020603050405020304" pitchFamily="18" charset="0"/>
              </a:rPr>
              <a:t>Α</a:t>
            </a:r>
            <a:r>
              <a:rPr lang="de-DE" altLang="el-GR" sz="2400" b="1" dirty="0">
                <a:solidFill>
                  <a:srgbClr val="004A82"/>
                </a:solidFill>
                <a:latin typeface="+mn-lt"/>
                <a:cs typeface="Times New Roman" panose="02020603050405020304" pitchFamily="18" charset="0"/>
              </a:rPr>
              <a:t> + CF</a:t>
            </a:r>
            <a:r>
              <a:rPr lang="en-GB" altLang="el-GR" sz="2400" b="1" dirty="0">
                <a:solidFill>
                  <a:srgbClr val="004A82"/>
                </a:solidFill>
                <a:latin typeface="+mn-lt"/>
                <a:cs typeface="Times New Roman" panose="02020603050405020304" pitchFamily="18" charset="0"/>
              </a:rPr>
              <a:t>Β</a:t>
            </a:r>
            <a:r>
              <a:rPr lang="de-DE" altLang="el-GR" sz="2400" b="1" dirty="0">
                <a:solidFill>
                  <a:srgbClr val="004A82"/>
                </a:solidFill>
                <a:latin typeface="+mn-lt"/>
                <a:cs typeface="Times New Roman" panose="02020603050405020304" pitchFamily="18" charset="0"/>
              </a:rPr>
              <a:t>(1+CF</a:t>
            </a:r>
            <a:r>
              <a:rPr lang="en-GB" altLang="el-GR" sz="2400" b="1" dirty="0">
                <a:solidFill>
                  <a:srgbClr val="004A82"/>
                </a:solidFill>
                <a:latin typeface="+mn-lt"/>
                <a:cs typeface="Times New Roman" panose="02020603050405020304" pitchFamily="18" charset="0"/>
              </a:rPr>
              <a:t>Α</a:t>
            </a:r>
            <a:r>
              <a:rPr lang="de-DE" altLang="el-GR" sz="2400" b="1" dirty="0">
                <a:solidFill>
                  <a:srgbClr val="004A82"/>
                </a:solidFill>
                <a:latin typeface="+mn-lt"/>
                <a:cs typeface="Times New Roman" panose="02020603050405020304" pitchFamily="18" charset="0"/>
              </a:rPr>
              <a:t>) </a:t>
            </a:r>
            <a:r>
              <a:rPr lang="en-GB" altLang="el-GR" sz="2400" dirty="0">
                <a:latin typeface="+mn-lt"/>
                <a:cs typeface="Times New Roman" panose="02020603050405020304" pitchFamily="18" charset="0"/>
              </a:rPr>
              <a:t>εάν</a:t>
            </a:r>
            <a:r>
              <a:rPr lang="el-GR" altLang="el-GR" sz="2400" dirty="0">
                <a:latin typeface="+mn-lt"/>
              </a:rPr>
              <a:t> </a:t>
            </a:r>
            <a:r>
              <a:rPr lang="de-DE" altLang="el-GR" sz="2400" dirty="0">
                <a:latin typeface="+mn-lt"/>
                <a:cs typeface="Times New Roman" panose="02020603050405020304" pitchFamily="18" charset="0"/>
              </a:rPr>
              <a:t>CF</a:t>
            </a:r>
            <a:r>
              <a:rPr lang="en-GB" altLang="el-GR" sz="2400" dirty="0">
                <a:latin typeface="+mn-lt"/>
                <a:cs typeface="Times New Roman" panose="02020603050405020304" pitchFamily="18" charset="0"/>
              </a:rPr>
              <a:t>Α</a:t>
            </a:r>
            <a:r>
              <a:rPr lang="de-DE" altLang="el-GR" sz="2400" dirty="0">
                <a:latin typeface="+mn-lt"/>
                <a:cs typeface="Times New Roman" panose="02020603050405020304" pitchFamily="18" charset="0"/>
              </a:rPr>
              <a:t>&amp;CF</a:t>
            </a:r>
            <a:r>
              <a:rPr lang="en-GB" altLang="el-GR" sz="2400" dirty="0">
                <a:latin typeface="+mn-lt"/>
                <a:cs typeface="Times New Roman" panose="02020603050405020304" pitchFamily="18" charset="0"/>
              </a:rPr>
              <a:t>Β</a:t>
            </a:r>
            <a:r>
              <a:rPr lang="de-DE" altLang="el-GR" sz="2400" dirty="0">
                <a:latin typeface="+mn-lt"/>
                <a:cs typeface="Times New Roman" panose="02020603050405020304" pitchFamily="18" charset="0"/>
              </a:rPr>
              <a:t> &lt;0</a:t>
            </a:r>
            <a:endParaRPr lang="el-GR" altLang="el-GR" sz="2400" dirty="0">
              <a:latin typeface="+mn-lt"/>
            </a:endParaRPr>
          </a:p>
          <a:p>
            <a:pPr algn="just">
              <a:lnSpc>
                <a:spcPct val="140000"/>
              </a:lnSpc>
              <a:spcBef>
                <a:spcPct val="0"/>
              </a:spcBef>
              <a:buFontTx/>
              <a:buNone/>
            </a:pPr>
            <a:r>
              <a:rPr lang="de-DE" altLang="el-GR" sz="2400" dirty="0">
                <a:solidFill>
                  <a:srgbClr val="004A82"/>
                </a:solidFill>
                <a:latin typeface="+mn-lt"/>
                <a:cs typeface="Times New Roman" panose="02020603050405020304" pitchFamily="18" charset="0"/>
              </a:rPr>
              <a:t> </a:t>
            </a:r>
            <a:r>
              <a:rPr lang="el-GR" altLang="el-GR" sz="2400" dirty="0">
                <a:solidFill>
                  <a:srgbClr val="004A82"/>
                </a:solidFill>
                <a:latin typeface="+mn-lt"/>
              </a:rPr>
              <a:t>	</a:t>
            </a:r>
            <a:r>
              <a:rPr lang="en-US" altLang="el-GR" sz="2400" b="1" dirty="0">
                <a:solidFill>
                  <a:srgbClr val="004A82"/>
                </a:solidFill>
                <a:latin typeface="+mn-lt"/>
                <a:cs typeface="Times New Roman" panose="02020603050405020304" pitchFamily="18" charset="0"/>
              </a:rPr>
              <a:t>CFA</a:t>
            </a:r>
            <a:r>
              <a:rPr lang="en-GB" altLang="el-GR" sz="2400" b="1" dirty="0">
                <a:solidFill>
                  <a:srgbClr val="004A82"/>
                </a:solidFill>
                <a:latin typeface="+mn-lt"/>
                <a:cs typeface="Times New Roman" panose="02020603050405020304" pitchFamily="18" charset="0"/>
              </a:rPr>
              <a:t> + </a:t>
            </a:r>
            <a:r>
              <a:rPr lang="en-US" altLang="el-GR" sz="2400" b="1" dirty="0">
                <a:solidFill>
                  <a:srgbClr val="004A82"/>
                </a:solidFill>
                <a:latin typeface="+mn-lt"/>
                <a:cs typeface="Times New Roman" panose="02020603050405020304" pitchFamily="18" charset="0"/>
              </a:rPr>
              <a:t>CFB</a:t>
            </a:r>
            <a:r>
              <a:rPr lang="en-GB" altLang="el-GR" sz="2400" b="1" dirty="0">
                <a:solidFill>
                  <a:srgbClr val="004A82"/>
                </a:solidFill>
                <a:latin typeface="+mn-lt"/>
                <a:cs typeface="Times New Roman" panose="02020603050405020304" pitchFamily="18" charset="0"/>
              </a:rPr>
              <a:t>(1-</a:t>
            </a:r>
            <a:r>
              <a:rPr lang="en-US" altLang="el-GR" sz="2400" b="1" dirty="0">
                <a:solidFill>
                  <a:srgbClr val="004A82"/>
                </a:solidFill>
                <a:latin typeface="+mn-lt"/>
                <a:cs typeface="Times New Roman" panose="02020603050405020304" pitchFamily="18" charset="0"/>
              </a:rPr>
              <a:t>CFA</a:t>
            </a:r>
            <a:r>
              <a:rPr lang="en-GB" altLang="el-GR" sz="2400" b="1" dirty="0">
                <a:solidFill>
                  <a:srgbClr val="004A82"/>
                </a:solidFill>
                <a:latin typeface="+mn-lt"/>
                <a:cs typeface="Times New Roman" panose="02020603050405020304" pitchFamily="18" charset="0"/>
              </a:rPr>
              <a:t>)   </a:t>
            </a:r>
            <a:r>
              <a:rPr lang="en-GB" altLang="el-GR" sz="2400" dirty="0">
                <a:latin typeface="+mn-lt"/>
                <a:cs typeface="Times New Roman" panose="02020603050405020304" pitchFamily="18" charset="0"/>
              </a:rPr>
              <a:t>εάν </a:t>
            </a:r>
            <a:r>
              <a:rPr lang="en-US" altLang="el-GR" sz="2400" dirty="0">
                <a:latin typeface="+mn-lt"/>
                <a:cs typeface="Times New Roman" panose="02020603050405020304" pitchFamily="18" charset="0"/>
              </a:rPr>
              <a:t>CFA</a:t>
            </a:r>
            <a:r>
              <a:rPr lang="en-GB" altLang="el-GR" sz="2400" dirty="0">
                <a:latin typeface="+mn-lt"/>
                <a:cs typeface="Times New Roman" panose="02020603050405020304" pitchFamily="18" charset="0"/>
              </a:rPr>
              <a:t>&amp; </a:t>
            </a:r>
            <a:r>
              <a:rPr lang="en-US" altLang="el-GR" sz="2400" dirty="0">
                <a:latin typeface="+mn-lt"/>
                <a:cs typeface="Times New Roman" panose="02020603050405020304" pitchFamily="18" charset="0"/>
              </a:rPr>
              <a:t>CFB</a:t>
            </a:r>
            <a:r>
              <a:rPr lang="en-GB" altLang="el-GR" sz="2400" dirty="0">
                <a:latin typeface="+mn-lt"/>
                <a:cs typeface="Times New Roman" panose="02020603050405020304" pitchFamily="18" charset="0"/>
              </a:rPr>
              <a:t> &gt;0</a:t>
            </a:r>
          </a:p>
          <a:p>
            <a:pPr algn="just">
              <a:spcBef>
                <a:spcPct val="0"/>
              </a:spcBef>
              <a:buFontTx/>
              <a:buNone/>
            </a:pPr>
            <a:r>
              <a:rPr lang="de-DE" altLang="el-GR" sz="2400" b="1" dirty="0">
                <a:latin typeface="Arial Greek" panose="020B0604020202020204" pitchFamily="34" charset="0"/>
                <a:cs typeface="Times New Roman" panose="02020603050405020304" pitchFamily="18" charset="0"/>
              </a:rPr>
              <a:t> </a:t>
            </a:r>
            <a:endParaRPr lang="en-GB" altLang="el-GR" sz="2400" dirty="0">
              <a:latin typeface="Arial Greek" panose="020B0604020202020204" pitchFamily="34" charset="0"/>
              <a:cs typeface="Times New Roman" panose="02020603050405020304" pitchFamily="18" charset="0"/>
            </a:endParaRPr>
          </a:p>
        </p:txBody>
      </p:sp>
      <p:sp>
        <p:nvSpPr>
          <p:cNvPr id="6" name="AutoShape 8"/>
          <p:cNvSpPr>
            <a:spLocks/>
          </p:cNvSpPr>
          <p:nvPr/>
        </p:nvSpPr>
        <p:spPr bwMode="auto">
          <a:xfrm rot="10804313">
            <a:off x="511529" y="2320011"/>
            <a:ext cx="243261" cy="1253938"/>
          </a:xfrm>
          <a:prstGeom prst="rightBrace">
            <a:avLst>
              <a:gd name="adj1" fmla="val 30000"/>
              <a:gd name="adj2" fmla="val 50000"/>
            </a:avLst>
          </a:prstGeom>
          <a:noFill/>
          <a:ln w="15875">
            <a:solidFill>
              <a:schemeClr val="tx1"/>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dirty="0"/>
          </a:p>
        </p:txBody>
      </p:sp>
      <mc:AlternateContent xmlns:mc="http://schemas.openxmlformats.org/markup-compatibility/2006" xmlns:a14="http://schemas.microsoft.com/office/drawing/2010/main">
        <mc:Choice Requires="a14">
          <p:sp>
            <p:nvSpPr>
              <p:cNvPr id="8" name="TextBox 7"/>
              <p:cNvSpPr txBox="1"/>
              <p:nvPr/>
            </p:nvSpPr>
            <p:spPr>
              <a:xfrm>
                <a:off x="278944" y="4104337"/>
                <a:ext cx="8389607" cy="2564420"/>
              </a:xfrm>
              <a:prstGeom prst="rect">
                <a:avLst/>
              </a:prstGeom>
              <a:noFill/>
            </p:spPr>
            <p:txBody>
              <a:bodyPr wrap="square" rtlCol="0">
                <a:spAutoFit/>
              </a:bodyPr>
              <a:lstStyle/>
              <a:p>
                <a:r>
                  <a:rPr lang="el-GR" sz="2400" b="1" dirty="0" smtClean="0">
                    <a:latin typeface="+mn-lt"/>
                  </a:rPr>
                  <a:t>Εκτέλεση κανόνων: </a:t>
                </a:r>
                <a:r>
                  <a:rPr lang="el-GR" sz="2400" dirty="0" smtClean="0">
                    <a:latin typeface="+mn-lt"/>
                  </a:rPr>
                  <a:t>Έστω </a:t>
                </a:r>
                <a:r>
                  <a:rPr lang="el-GR" sz="2400" dirty="0">
                    <a:latin typeface="+mn-lt"/>
                  </a:rPr>
                  <a:t>Κανόνες 1-5 με:</a:t>
                </a:r>
              </a:p>
              <a:p>
                <a:r>
                  <a:rPr lang="el-GR" sz="2400" dirty="0">
                    <a:latin typeface="+mn-lt"/>
                  </a:rPr>
                  <a:t>CF1=0.9, CF2=0.4, CF3=-0.5, CF4=0.8, </a:t>
                </a:r>
                <a:r>
                  <a:rPr lang="el-GR" sz="2400" dirty="0" smtClean="0">
                    <a:latin typeface="+mn-lt"/>
                  </a:rPr>
                  <a:t>CF5=0.6</a:t>
                </a:r>
              </a:p>
              <a:p>
                <a:pPr>
                  <a:spcBef>
                    <a:spcPts val="1200"/>
                  </a:spcBef>
                </a:pPr>
                <a:r>
                  <a:rPr lang="el-GR" sz="2400" dirty="0">
                    <a:latin typeface="+mn-lt"/>
                  </a:rPr>
                  <a:t>Κανόνες 1 και 2: </a:t>
                </a:r>
              </a:p>
              <a:p>
                <a:r>
                  <a:rPr lang="el-GR" sz="2400" dirty="0">
                    <a:latin typeface="+mn-lt"/>
                  </a:rPr>
                  <a:t>CF1 + CF2(1-CF1)= 0.9+0.4(1-0.9) = 0.94</a:t>
                </a:r>
              </a:p>
              <a:p>
                <a:pPr>
                  <a:spcBef>
                    <a:spcPts val="1200"/>
                  </a:spcBef>
                </a:pPr>
                <a:r>
                  <a:rPr lang="el-GR" sz="2400" dirty="0">
                    <a:latin typeface="+mn-lt"/>
                  </a:rPr>
                  <a:t>Κανόνες (1,2) και 3</a:t>
                </a:r>
                <a:r>
                  <a:rPr lang="el-GR" sz="2400" dirty="0" smtClean="0">
                    <a:latin typeface="+mn-lt"/>
                  </a:rPr>
                  <a:t>:</a:t>
                </a:r>
                <a:r>
                  <a:rPr lang="en-US" sz="2400" dirty="0" smtClean="0">
                    <a:latin typeface="+mn-lt"/>
                  </a:rPr>
                  <a:t> </a:t>
                </a:r>
                <a14:m>
                  <m:oMath xmlns:m="http://schemas.openxmlformats.org/officeDocument/2006/math">
                    <m:f>
                      <m:fPr>
                        <m:ctrlPr>
                          <a:rPr lang="en-US" sz="2800" i="1" smtClean="0">
                            <a:latin typeface="Cambria Math"/>
                          </a:rPr>
                        </m:ctrlPr>
                      </m:fPr>
                      <m:num>
                        <m:r>
                          <m:rPr>
                            <m:sty m:val="p"/>
                          </m:rPr>
                          <a:rPr lang="en-US" sz="2800" i="0">
                            <a:latin typeface="Cambria Math"/>
                          </a:rPr>
                          <m:t>CF</m:t>
                        </m:r>
                        <m:d>
                          <m:dPr>
                            <m:ctrlPr>
                              <a:rPr lang="en-US" sz="2800" i="1">
                                <a:latin typeface="Cambria Math"/>
                              </a:rPr>
                            </m:ctrlPr>
                          </m:dPr>
                          <m:e>
                            <m:r>
                              <a:rPr lang="en-US" sz="2800" i="0">
                                <a:latin typeface="Cambria Math"/>
                              </a:rPr>
                              <m:t>1,2</m:t>
                            </m:r>
                          </m:e>
                        </m:d>
                        <m:r>
                          <a:rPr lang="en-US" sz="2800" i="0">
                            <a:latin typeface="Cambria Math"/>
                          </a:rPr>
                          <m:t>+</m:t>
                        </m:r>
                        <m:r>
                          <m:rPr>
                            <m:sty m:val="p"/>
                          </m:rPr>
                          <a:rPr lang="en-US" sz="2800" i="0">
                            <a:latin typeface="Cambria Math"/>
                          </a:rPr>
                          <m:t>CF</m:t>
                        </m:r>
                        <m:r>
                          <a:rPr lang="en-US" sz="2800" i="0">
                            <a:latin typeface="Cambria Math"/>
                          </a:rPr>
                          <m:t>3</m:t>
                        </m:r>
                        <m:r>
                          <m:rPr>
                            <m:nor/>
                          </m:rPr>
                          <a:rPr lang="el-GR" sz="2800" dirty="0">
                            <a:latin typeface="+mn-lt"/>
                          </a:rPr>
                          <m:t> </m:t>
                        </m:r>
                      </m:num>
                      <m:den>
                        <m:r>
                          <a:rPr lang="en-US" sz="2800" b="0" i="0" smtClean="0">
                            <a:latin typeface="Cambria Math"/>
                          </a:rPr>
                          <m:t>1−</m:t>
                        </m:r>
                        <m:r>
                          <m:rPr>
                            <m:sty m:val="p"/>
                          </m:rPr>
                          <a:rPr lang="en-US" sz="2800" b="0" i="0" smtClean="0">
                            <a:latin typeface="Cambria Math"/>
                          </a:rPr>
                          <m:t>min</m:t>
                        </m:r>
                        <m:d>
                          <m:dPr>
                            <m:begChr m:val="["/>
                            <m:endChr m:val="]"/>
                            <m:ctrlPr>
                              <a:rPr lang="en-US" sz="2800" b="0" i="1" smtClean="0">
                                <a:latin typeface="Cambria Math"/>
                              </a:rPr>
                            </m:ctrlPr>
                          </m:dPr>
                          <m:e>
                            <m:r>
                              <m:rPr>
                                <m:sty m:val="p"/>
                              </m:rPr>
                              <a:rPr lang="en-US" sz="2800" b="0" i="0" smtClean="0">
                                <a:latin typeface="Cambria Math"/>
                              </a:rPr>
                              <m:t>CF</m:t>
                            </m:r>
                            <m:d>
                              <m:dPr>
                                <m:ctrlPr>
                                  <a:rPr lang="en-US" sz="2800" b="0" i="1" smtClean="0">
                                    <a:latin typeface="Cambria Math"/>
                                  </a:rPr>
                                </m:ctrlPr>
                              </m:dPr>
                              <m:e>
                                <m:r>
                                  <a:rPr lang="en-US" sz="2800" b="0" i="0" smtClean="0">
                                    <a:latin typeface="Cambria Math"/>
                                  </a:rPr>
                                  <m:t>1,2</m:t>
                                </m:r>
                              </m:e>
                            </m:d>
                            <m:r>
                              <a:rPr lang="en-US" sz="2800" b="0" i="0" smtClean="0">
                                <a:latin typeface="Cambria Math"/>
                              </a:rPr>
                              <m:t>,</m:t>
                            </m:r>
                            <m:r>
                              <m:rPr>
                                <m:sty m:val="p"/>
                              </m:rPr>
                              <a:rPr lang="en-US" sz="2800" b="0" i="0" smtClean="0">
                                <a:latin typeface="Cambria Math"/>
                              </a:rPr>
                              <m:t>CF</m:t>
                            </m:r>
                            <m:r>
                              <a:rPr lang="en-US" sz="2800" b="0" i="0" smtClean="0">
                                <a:latin typeface="Cambria Math"/>
                              </a:rPr>
                              <m:t>3</m:t>
                            </m:r>
                          </m:e>
                        </m:d>
                      </m:den>
                    </m:f>
                    <m:r>
                      <a:rPr lang="en-US" sz="2800" b="0" i="0" smtClean="0">
                        <a:latin typeface="Cambria Math"/>
                      </a:rPr>
                      <m:t>=</m:t>
                    </m:r>
                    <m:f>
                      <m:fPr>
                        <m:ctrlPr>
                          <a:rPr lang="en-US" sz="2800" b="0" i="1" smtClean="0">
                            <a:latin typeface="Cambria Math"/>
                          </a:rPr>
                        </m:ctrlPr>
                      </m:fPr>
                      <m:num>
                        <m:r>
                          <a:rPr lang="en-US" sz="2800" b="0" i="0" smtClean="0">
                            <a:latin typeface="Cambria Math"/>
                          </a:rPr>
                          <m:t>0.94−0.5</m:t>
                        </m:r>
                      </m:num>
                      <m:den>
                        <m:r>
                          <a:rPr lang="en-US" sz="2800" b="0" i="0" smtClean="0">
                            <a:latin typeface="Cambria Math"/>
                          </a:rPr>
                          <m:t>1−0.5</m:t>
                        </m:r>
                      </m:den>
                    </m:f>
                    <m:r>
                      <a:rPr lang="en-US" sz="2800" b="0" i="0" smtClean="0">
                        <a:latin typeface="Cambria Math"/>
                      </a:rPr>
                      <m:t>=0.88</m:t>
                    </m:r>
                  </m:oMath>
                </a14:m>
                <a:r>
                  <a:rPr lang="en-US" sz="2400" dirty="0" smtClean="0">
                    <a:latin typeface="+mn-lt"/>
                  </a:rPr>
                  <a:t> </a:t>
                </a:r>
                <a:r>
                  <a:rPr lang="el-GR" sz="2400" dirty="0" smtClean="0">
                    <a:latin typeface="+mn-lt"/>
                  </a:rPr>
                  <a:t>κλπ.</a:t>
                </a:r>
                <a:endParaRPr lang="el-GR" sz="2400" dirty="0">
                  <a:latin typeface="+mn-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78944" y="4104337"/>
                <a:ext cx="8389607" cy="2564420"/>
              </a:xfrm>
              <a:prstGeom prst="rect">
                <a:avLst/>
              </a:prstGeom>
              <a:blipFill rotWithShape="0">
                <a:blip r:embed="rId2" cstate="print"/>
                <a:stretch>
                  <a:fillRect l="-1163" t="-1900"/>
                </a:stretch>
              </a:blipFill>
            </p:spPr>
            <p:txBody>
              <a:bodyPr/>
              <a:lstStyle/>
              <a:p>
                <a:r>
                  <a:rPr lang="el-GR">
                    <a:noFill/>
                  </a:rPr>
                  <a:t> </a:t>
                </a:r>
              </a:p>
            </p:txBody>
          </p:sp>
        </mc:Fallback>
      </mc:AlternateContent>
    </p:spTree>
    <p:extLst>
      <p:ext uri="{BB962C8B-B14F-4D97-AF65-F5344CB8AC3E}">
        <p14:creationId xmlns:p14="http://schemas.microsoft.com/office/powerpoint/2010/main" val="469134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Ασαφής </a:t>
            </a:r>
            <a:r>
              <a:rPr lang="el-GR" sz="4400" dirty="0" smtClean="0"/>
              <a:t>λογική </a:t>
            </a:r>
            <a:r>
              <a:rPr lang="el-GR" sz="4400" dirty="0"/>
              <a:t/>
            </a:r>
            <a:br>
              <a:rPr lang="el-GR" sz="4400" dirty="0"/>
            </a:br>
            <a:r>
              <a:rPr lang="el-GR" b="0" dirty="0"/>
              <a:t> (</a:t>
            </a:r>
            <a:r>
              <a:rPr lang="en-US" b="0" dirty="0"/>
              <a:t>Fuzzy logic)</a:t>
            </a:r>
            <a:endParaRPr lang="el-GR" b="0" dirty="0"/>
          </a:p>
        </p:txBody>
      </p:sp>
      <p:sp>
        <p:nvSpPr>
          <p:cNvPr id="3" name="Θέση περιεχομένου 2"/>
          <p:cNvSpPr>
            <a:spLocks noGrp="1"/>
          </p:cNvSpPr>
          <p:nvPr>
            <p:ph idx="1"/>
          </p:nvPr>
        </p:nvSpPr>
        <p:spPr>
          <a:xfrm>
            <a:off x="457200" y="1196752"/>
            <a:ext cx="8229600" cy="2088232"/>
          </a:xfrm>
        </p:spPr>
        <p:txBody>
          <a:bodyPr/>
          <a:lstStyle/>
          <a:p>
            <a:pPr marL="0" indent="0">
              <a:buNone/>
            </a:pPr>
            <a:r>
              <a:rPr lang="el-GR" dirty="0"/>
              <a:t>Αρχή της ασάφειας: </a:t>
            </a:r>
            <a:r>
              <a:rPr lang="el-GR" b="1" dirty="0">
                <a:solidFill>
                  <a:srgbClr val="820000"/>
                </a:solidFill>
              </a:rPr>
              <a:t>τα πάντα είναι ζήτημα </a:t>
            </a:r>
            <a:r>
              <a:rPr lang="el-GR" b="1" dirty="0" smtClean="0">
                <a:solidFill>
                  <a:srgbClr val="820000"/>
                </a:solidFill>
              </a:rPr>
              <a:t>βαθμού συμμετοχής </a:t>
            </a:r>
            <a:endParaRPr lang="el-GR" b="1" dirty="0">
              <a:solidFill>
                <a:srgbClr val="820000"/>
              </a:solidFill>
            </a:endParaRPr>
          </a:p>
          <a:p>
            <a:pPr marL="0" indent="0">
              <a:buNone/>
            </a:pPr>
            <a:r>
              <a:rPr lang="el-GR" dirty="0"/>
              <a:t>Τα ασαφή σύνολα είναι μια κλάση αντικειμένων με όχι σαφή όρια: </a:t>
            </a:r>
          </a:p>
          <a:p>
            <a:pPr marL="0" indent="0" algn="ctr">
              <a:buNone/>
            </a:pPr>
            <a:r>
              <a:rPr lang="el-GR" b="1" dirty="0" smtClean="0"/>
              <a:t>Οι </a:t>
            </a:r>
            <a:r>
              <a:rPr lang="el-GR" b="1" dirty="0"/>
              <a:t>Έλληνες είναι κοντοί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graphicFrame>
        <p:nvGraphicFramePr>
          <p:cNvPr id="5" name="Object 4"/>
          <p:cNvGraphicFramePr>
            <a:graphicFrameLocks/>
          </p:cNvGraphicFramePr>
          <p:nvPr>
            <p:extLst>
              <p:ext uri="{D42A27DB-BD31-4B8C-83A1-F6EECF244321}">
                <p14:modId xmlns:p14="http://schemas.microsoft.com/office/powerpoint/2010/main" val="549556825"/>
              </p:ext>
            </p:extLst>
          </p:nvPr>
        </p:nvGraphicFramePr>
        <p:xfrm>
          <a:off x="107504" y="3284984"/>
          <a:ext cx="3708400" cy="2475532"/>
        </p:xfrm>
        <a:graphic>
          <a:graphicData uri="http://schemas.openxmlformats.org/presentationml/2006/ole">
            <mc:AlternateContent xmlns:mc="http://schemas.openxmlformats.org/markup-compatibility/2006">
              <mc:Choice xmlns:v="urn:schemas-microsoft-com:vml" Requires="v">
                <p:oleObj spid="_x0000_s1074" name="Εικόνα" r:id="rId3" imgW="2275332" imgH="1522476" progId="Word.Picture.8">
                  <p:embed/>
                </p:oleObj>
              </mc:Choice>
              <mc:Fallback>
                <p:oleObj name="Εικόνα" r:id="rId3" imgW="2275332" imgH="1522476" progId="Word.Picture.8">
                  <p:embed/>
                  <p:pic>
                    <p:nvPicPr>
                      <p:cNvPr id="0" name="Picture 3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284984"/>
                        <a:ext cx="3708400" cy="24755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158756915"/>
              </p:ext>
            </p:extLst>
          </p:nvPr>
        </p:nvGraphicFramePr>
        <p:xfrm>
          <a:off x="3815904" y="3456384"/>
          <a:ext cx="5076056" cy="2334927"/>
        </p:xfrm>
        <a:graphic>
          <a:graphicData uri="http://schemas.openxmlformats.org/presentationml/2006/ole">
            <mc:AlternateContent xmlns:mc="http://schemas.openxmlformats.org/markup-compatibility/2006">
              <mc:Choice xmlns:v="urn:schemas-microsoft-com:vml" Requires="v">
                <p:oleObj spid="_x0000_s1075" name="Εικόνα" r:id="rId5" imgW="4040763" imgH="1401368" progId="Word.Picture.8">
                  <p:embed/>
                </p:oleObj>
              </mc:Choice>
              <mc:Fallback>
                <p:oleObj name="Εικόνα" r:id="rId5" imgW="4040763" imgH="1401368" progId="Word.Picture.8">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904" y="3456384"/>
                        <a:ext cx="5076056" cy="23349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5438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Ασαφής </a:t>
            </a:r>
            <a:r>
              <a:rPr lang="el-GR" sz="4400" dirty="0" smtClean="0"/>
              <a:t>συλλογιστική </a:t>
            </a:r>
            <a:r>
              <a:rPr lang="el-GR" sz="4400" dirty="0"/>
              <a:t/>
            </a:r>
            <a:br>
              <a:rPr lang="el-GR" sz="4400" dirty="0"/>
            </a:br>
            <a:r>
              <a:rPr lang="el-GR" dirty="0"/>
              <a:t> </a:t>
            </a:r>
            <a:r>
              <a:rPr lang="el-GR" b="0" dirty="0"/>
              <a:t>(</a:t>
            </a:r>
            <a:r>
              <a:rPr lang="en-US" b="0" dirty="0"/>
              <a:t>Fuzzy Logic</a:t>
            </a:r>
            <a:r>
              <a:rPr lang="en-US" b="0" dirty="0" smtClean="0"/>
              <a:t>)</a:t>
            </a:r>
            <a:r>
              <a:rPr lang="el-GR" b="0" dirty="0" smtClean="0"/>
              <a:t> </a:t>
            </a:r>
            <a:r>
              <a:rPr lang="el-GR" sz="3600" b="0" dirty="0" smtClean="0"/>
              <a:t>(1 από 2)</a:t>
            </a:r>
            <a:endParaRPr lang="el-GR" sz="3600" b="0" dirty="0"/>
          </a:p>
        </p:txBody>
      </p:sp>
      <p:sp>
        <p:nvSpPr>
          <p:cNvPr id="3" name="Θέση περιεχομένου 2"/>
          <p:cNvSpPr>
            <a:spLocks noGrp="1"/>
          </p:cNvSpPr>
          <p:nvPr>
            <p:ph idx="1"/>
          </p:nvPr>
        </p:nvSpPr>
        <p:spPr>
          <a:xfrm>
            <a:off x="323528" y="1916832"/>
            <a:ext cx="8229600" cy="3816424"/>
          </a:xfrm>
        </p:spPr>
        <p:txBody>
          <a:bodyPr/>
          <a:lstStyle/>
          <a:p>
            <a:pPr marL="0" indent="0">
              <a:buNone/>
            </a:pPr>
            <a:r>
              <a:rPr lang="el-GR" dirty="0"/>
              <a:t>Εξαγωγή συμπερασμάτων με χρήση ασαφών κανόνων.</a:t>
            </a:r>
          </a:p>
          <a:p>
            <a:r>
              <a:rPr lang="el-GR" dirty="0"/>
              <a:t>Τέσσερα στάδια:</a:t>
            </a:r>
          </a:p>
          <a:p>
            <a:pPr lvl="1"/>
            <a:r>
              <a:rPr lang="el-GR" dirty="0"/>
              <a:t>Υπολογισμός </a:t>
            </a:r>
            <a:r>
              <a:rPr lang="el-GR" dirty="0" smtClean="0"/>
              <a:t>του βαθμού συμμετοχής (σχέση συνεπαγωγής) στο ασαφές σύνολο, για κάθε εμπλεκόμενου ασαφούς δεδομένου .</a:t>
            </a:r>
            <a:endParaRPr lang="el-GR" dirty="0"/>
          </a:p>
          <a:p>
            <a:pPr lvl="1"/>
            <a:r>
              <a:rPr lang="el-GR" dirty="0"/>
              <a:t>Παραγωγή επιμέρους αποτελεσμάτων </a:t>
            </a:r>
            <a:r>
              <a:rPr lang="el-GR" dirty="0" smtClean="0"/>
              <a:t>κανόνων μέσω </a:t>
            </a:r>
            <a:r>
              <a:rPr lang="el-GR" dirty="0"/>
              <a:t>κάποιας συλλογιστικής διαδικασίας.</a:t>
            </a:r>
          </a:p>
          <a:p>
            <a:pPr lvl="1"/>
            <a:r>
              <a:rPr lang="el-GR" dirty="0"/>
              <a:t>Συνάθροιση των επιμέρους αποτελεσμάτων.</a:t>
            </a:r>
          </a:p>
          <a:p>
            <a:pPr lvl="1"/>
            <a:r>
              <a:rPr lang="el-GR" dirty="0"/>
              <a:t>Αποσαφήνιση αποτελεσμάτων.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8628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Ασαφής </a:t>
            </a:r>
            <a:r>
              <a:rPr lang="el-GR" sz="4400" dirty="0" smtClean="0"/>
              <a:t>συλλογιστική </a:t>
            </a:r>
            <a:r>
              <a:rPr lang="el-GR" sz="4400" dirty="0"/>
              <a:t/>
            </a:r>
            <a:br>
              <a:rPr lang="el-GR" sz="4400" dirty="0"/>
            </a:br>
            <a:r>
              <a:rPr lang="el-GR" dirty="0"/>
              <a:t> </a:t>
            </a:r>
            <a:r>
              <a:rPr lang="el-GR" b="0" dirty="0"/>
              <a:t>(</a:t>
            </a:r>
            <a:r>
              <a:rPr lang="en-US" b="0" dirty="0"/>
              <a:t>Fuzzy Logic)</a:t>
            </a:r>
            <a:r>
              <a:rPr lang="el-GR" b="0" dirty="0"/>
              <a:t> </a:t>
            </a:r>
            <a:r>
              <a:rPr lang="el-GR" sz="3600" b="0" dirty="0" smtClean="0"/>
              <a:t>(2 </a:t>
            </a:r>
            <a:r>
              <a:rPr lang="el-GR" sz="3600" b="0" dirty="0"/>
              <a:t>από </a:t>
            </a:r>
            <a:r>
              <a:rPr lang="el-GR" sz="3600" b="0" dirty="0" smtClean="0"/>
              <a:t>2)</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3" name="Rectangle 2"/>
          <p:cNvSpPr/>
          <p:nvPr/>
        </p:nvSpPr>
        <p:spPr>
          <a:xfrm>
            <a:off x="107379" y="1628800"/>
            <a:ext cx="2808312" cy="576064"/>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Ασαφής Λεκτική Περιγραφή Προβλήματος</a:t>
            </a:r>
            <a:endParaRPr lang="el-GR" dirty="0">
              <a:solidFill>
                <a:schemeClr val="tx1"/>
              </a:solidFill>
            </a:endParaRPr>
          </a:p>
        </p:txBody>
      </p:sp>
      <p:sp>
        <p:nvSpPr>
          <p:cNvPr id="6" name="Rectangle 5"/>
          <p:cNvSpPr/>
          <p:nvPr/>
        </p:nvSpPr>
        <p:spPr>
          <a:xfrm>
            <a:off x="107379" y="2204864"/>
            <a:ext cx="2808312" cy="1440160"/>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7" name="Rectangle 6"/>
          <p:cNvSpPr/>
          <p:nvPr/>
        </p:nvSpPr>
        <p:spPr>
          <a:xfrm>
            <a:off x="276350" y="2357264"/>
            <a:ext cx="2470369" cy="495672"/>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Ασαφείς Κανόνες</a:t>
            </a:r>
            <a:endParaRPr lang="el-GR" dirty="0">
              <a:solidFill>
                <a:schemeClr val="tx1"/>
              </a:solidFill>
            </a:endParaRPr>
          </a:p>
        </p:txBody>
      </p:sp>
      <p:sp>
        <p:nvSpPr>
          <p:cNvPr id="8" name="Rectangle 7"/>
          <p:cNvSpPr/>
          <p:nvPr/>
        </p:nvSpPr>
        <p:spPr>
          <a:xfrm>
            <a:off x="276350" y="2994517"/>
            <a:ext cx="2470369" cy="495672"/>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Ασαφείς τιμές</a:t>
            </a:r>
            <a:endParaRPr lang="el-GR" dirty="0">
              <a:solidFill>
                <a:schemeClr val="tx1"/>
              </a:solidFill>
            </a:endParaRPr>
          </a:p>
        </p:txBody>
      </p:sp>
      <p:sp>
        <p:nvSpPr>
          <p:cNvPr id="9" name="Rectangle 8"/>
          <p:cNvSpPr/>
          <p:nvPr/>
        </p:nvSpPr>
        <p:spPr>
          <a:xfrm>
            <a:off x="3198088" y="1604851"/>
            <a:ext cx="2808312" cy="576064"/>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Υπολογισμός Σχέσεων Συνεπαγωγής</a:t>
            </a:r>
            <a:endParaRPr lang="el-GR" dirty="0">
              <a:solidFill>
                <a:schemeClr val="tx1"/>
              </a:solidFill>
            </a:endParaRPr>
          </a:p>
        </p:txBody>
      </p:sp>
      <p:sp>
        <p:nvSpPr>
          <p:cNvPr id="10" name="Rectangle 9"/>
          <p:cNvSpPr/>
          <p:nvPr/>
        </p:nvSpPr>
        <p:spPr>
          <a:xfrm>
            <a:off x="3198088" y="2180915"/>
            <a:ext cx="2808312" cy="1440160"/>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1" name="Rectangle 10"/>
          <p:cNvSpPr/>
          <p:nvPr/>
        </p:nvSpPr>
        <p:spPr>
          <a:xfrm>
            <a:off x="6256515" y="1604851"/>
            <a:ext cx="2808312" cy="576064"/>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Υπολογισμός Συναρτήσεων Συμμετοχής</a:t>
            </a:r>
            <a:endParaRPr lang="el-GR" dirty="0">
              <a:solidFill>
                <a:schemeClr val="tx1"/>
              </a:solidFill>
            </a:endParaRPr>
          </a:p>
        </p:txBody>
      </p:sp>
      <p:sp>
        <p:nvSpPr>
          <p:cNvPr id="12" name="Rectangle 11"/>
          <p:cNvSpPr/>
          <p:nvPr/>
        </p:nvSpPr>
        <p:spPr>
          <a:xfrm>
            <a:off x="6250281" y="2180915"/>
            <a:ext cx="2808312" cy="1440160"/>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3475217" y="2613032"/>
                <a:ext cx="2176904" cy="495672"/>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l-GR" i="1" smtClean="0">
                            <a:solidFill>
                              <a:schemeClr val="tx1"/>
                            </a:solidFill>
                            <a:latin typeface="Cambria Math"/>
                          </a:rPr>
                        </m:ctrlPr>
                      </m:sSubPr>
                      <m:e>
                        <m:r>
                          <m:rPr>
                            <m:sty m:val="p"/>
                          </m:rPr>
                          <a:rPr lang="en-US" b="0" i="0" smtClean="0">
                            <a:solidFill>
                              <a:schemeClr val="tx1"/>
                            </a:solidFill>
                            <a:latin typeface="Cambria Math"/>
                          </a:rPr>
                          <m:t>R</m:t>
                        </m:r>
                      </m:e>
                      <m:sub>
                        <m:r>
                          <a:rPr lang="en-US" b="0" i="1" smtClean="0">
                            <a:solidFill>
                              <a:schemeClr val="tx1"/>
                            </a:solidFill>
                            <a:latin typeface="Cambria Math"/>
                          </a:rPr>
                          <m:t>1</m:t>
                        </m:r>
                      </m:sub>
                    </m:sSub>
                  </m:oMath>
                </a14:m>
                <a:r>
                  <a:rPr lang="en-US" dirty="0" smtClean="0">
                    <a:solidFill>
                      <a:schemeClr val="tx1"/>
                    </a:solidFill>
                  </a:rPr>
                  <a:t>, </a:t>
                </a:r>
                <a14:m>
                  <m:oMath xmlns:m="http://schemas.openxmlformats.org/officeDocument/2006/math">
                    <m:sSub>
                      <m:sSubPr>
                        <m:ctrlPr>
                          <a:rPr lang="el-GR" i="1">
                            <a:solidFill>
                              <a:schemeClr val="tx1"/>
                            </a:solidFill>
                            <a:latin typeface="Cambria Math"/>
                          </a:rPr>
                        </m:ctrlPr>
                      </m:sSubPr>
                      <m:e>
                        <m:r>
                          <m:rPr>
                            <m:sty m:val="p"/>
                          </m:rPr>
                          <a:rPr lang="en-US" i="0">
                            <a:solidFill>
                              <a:schemeClr val="tx1"/>
                            </a:solidFill>
                            <a:latin typeface="Cambria Math"/>
                          </a:rPr>
                          <m:t>R</m:t>
                        </m:r>
                      </m:e>
                      <m:sub>
                        <m:r>
                          <m:rPr>
                            <m:sty m:val="p"/>
                          </m:rPr>
                          <a:rPr lang="en-US" b="0" i="0" smtClean="0">
                            <a:solidFill>
                              <a:schemeClr val="tx1"/>
                            </a:solidFill>
                            <a:latin typeface="Cambria Math"/>
                          </a:rPr>
                          <m:t>z</m:t>
                        </m:r>
                      </m:sub>
                    </m:sSub>
                  </m:oMath>
                </a14:m>
                <a:r>
                  <a:rPr lang="en-US" dirty="0" smtClean="0">
                    <a:solidFill>
                      <a:schemeClr val="tx1"/>
                    </a:solidFill>
                  </a:rPr>
                  <a:t> , … , </a:t>
                </a:r>
                <a14:m>
                  <m:oMath xmlns:m="http://schemas.openxmlformats.org/officeDocument/2006/math">
                    <m:sSub>
                      <m:sSubPr>
                        <m:ctrlPr>
                          <a:rPr lang="el-GR" i="1">
                            <a:solidFill>
                              <a:schemeClr val="tx1"/>
                            </a:solidFill>
                            <a:latin typeface="Cambria Math"/>
                          </a:rPr>
                        </m:ctrlPr>
                      </m:sSubPr>
                      <m:e>
                        <m:r>
                          <m:rPr>
                            <m:sty m:val="p"/>
                          </m:rPr>
                          <a:rPr lang="en-US" i="0">
                            <a:solidFill>
                              <a:schemeClr val="tx1"/>
                            </a:solidFill>
                            <a:latin typeface="Cambria Math"/>
                          </a:rPr>
                          <m:t>R</m:t>
                        </m:r>
                      </m:e>
                      <m:sub>
                        <m:r>
                          <m:rPr>
                            <m:sty m:val="p"/>
                          </m:rPr>
                          <a:rPr lang="en-US" b="0" i="0" smtClean="0">
                            <a:solidFill>
                              <a:schemeClr val="tx1"/>
                            </a:solidFill>
                            <a:latin typeface="Cambria Math"/>
                          </a:rPr>
                          <m:t>n</m:t>
                        </m:r>
                      </m:sub>
                    </m:sSub>
                  </m:oMath>
                </a14:m>
                <a:endParaRPr lang="el-GR"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475217" y="2613032"/>
                <a:ext cx="2176904" cy="495672"/>
              </a:xfrm>
              <a:prstGeom prst="rect">
                <a:avLst/>
              </a:prstGeom>
              <a:blipFill rotWithShape="1">
                <a:blip r:embed="rId2" cstate="print"/>
                <a:stretch>
                  <a:fillRect b="-3529"/>
                </a:stretch>
              </a:blipFill>
              <a:ln>
                <a:solidFill>
                  <a:srgbClr val="004B82"/>
                </a:solidFill>
              </a:ln>
            </p:spPr>
            <p:txBody>
              <a:bodyPr/>
              <a:lstStyle/>
              <a:p>
                <a:r>
                  <a:rPr lang="el-GR">
                    <a:noFill/>
                  </a:rPr>
                  <a:t> </a:t>
                </a:r>
              </a:p>
            </p:txBody>
          </p:sp>
        </mc:Fallback>
      </mc:AlternateContent>
      <p:sp>
        <p:nvSpPr>
          <p:cNvPr id="14" name="Rectangle 13"/>
          <p:cNvSpPr/>
          <p:nvPr/>
        </p:nvSpPr>
        <p:spPr>
          <a:xfrm>
            <a:off x="6516217" y="2613032"/>
            <a:ext cx="2232248" cy="495672"/>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GMP </a:t>
            </a:r>
            <a:r>
              <a:rPr lang="el-GR" dirty="0" smtClean="0">
                <a:solidFill>
                  <a:schemeClr val="tx1"/>
                </a:solidFill>
              </a:rPr>
              <a:t>η </a:t>
            </a:r>
            <a:r>
              <a:rPr lang="en-US" dirty="0" smtClean="0">
                <a:solidFill>
                  <a:schemeClr val="tx1"/>
                </a:solidFill>
              </a:rPr>
              <a:t>GMT</a:t>
            </a:r>
            <a:endParaRPr lang="el-GR" dirty="0">
              <a:solidFill>
                <a:schemeClr val="tx1"/>
              </a:solidFill>
            </a:endParaRPr>
          </a:p>
        </p:txBody>
      </p:sp>
      <p:sp>
        <p:nvSpPr>
          <p:cNvPr id="15" name="Rectangle 14"/>
          <p:cNvSpPr/>
          <p:nvPr/>
        </p:nvSpPr>
        <p:spPr>
          <a:xfrm>
            <a:off x="6250281" y="3933056"/>
            <a:ext cx="2808312" cy="1224136"/>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Συνάθροιση Αποτελεσμάτων</a:t>
            </a:r>
            <a:endParaRPr lang="el-GR" dirty="0">
              <a:solidFill>
                <a:schemeClr val="tx1"/>
              </a:solidFill>
            </a:endParaRPr>
          </a:p>
        </p:txBody>
      </p:sp>
      <p:sp>
        <p:nvSpPr>
          <p:cNvPr id="16" name="Rectangle 15"/>
          <p:cNvSpPr/>
          <p:nvPr/>
        </p:nvSpPr>
        <p:spPr>
          <a:xfrm>
            <a:off x="3198087" y="3933056"/>
            <a:ext cx="2808312" cy="1224136"/>
          </a:xfrm>
          <a:prstGeom prst="rect">
            <a:avLst/>
          </a:prstGeom>
          <a:noFill/>
          <a:ln>
            <a:solidFill>
              <a:srgbClr val="004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Αποσαφήνιση Αποτελεσμάτων</a:t>
            </a:r>
            <a:endParaRPr lang="el-GR" dirty="0">
              <a:solidFill>
                <a:schemeClr val="tx1"/>
              </a:solidFill>
            </a:endParaRPr>
          </a:p>
        </p:txBody>
      </p:sp>
      <p:sp>
        <p:nvSpPr>
          <p:cNvPr id="18" name="Right Arrow 17"/>
          <p:cNvSpPr/>
          <p:nvPr/>
        </p:nvSpPr>
        <p:spPr>
          <a:xfrm>
            <a:off x="6006398" y="2554834"/>
            <a:ext cx="509818" cy="612068"/>
          </a:xfrm>
          <a:prstGeom prst="rightArrow">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Right Arrow 18"/>
          <p:cNvSpPr/>
          <p:nvPr/>
        </p:nvSpPr>
        <p:spPr>
          <a:xfrm rot="5400000">
            <a:off x="7351664" y="3624050"/>
            <a:ext cx="618016" cy="612068"/>
          </a:xfrm>
          <a:prstGeom prst="rightArrow">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Right Arrow 19"/>
          <p:cNvSpPr/>
          <p:nvPr/>
        </p:nvSpPr>
        <p:spPr>
          <a:xfrm rot="10800000">
            <a:off x="5790468" y="4239090"/>
            <a:ext cx="455999" cy="612068"/>
          </a:xfrm>
          <a:prstGeom prst="rightArrow">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Right Arrow 20"/>
          <p:cNvSpPr/>
          <p:nvPr/>
        </p:nvSpPr>
        <p:spPr>
          <a:xfrm>
            <a:off x="2910806" y="2579144"/>
            <a:ext cx="581073" cy="612068"/>
          </a:xfrm>
          <a:prstGeom prst="rightArrow">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456046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Ασαφείς </a:t>
            </a:r>
            <a:r>
              <a:rPr lang="el-GR" sz="4400" dirty="0" smtClean="0"/>
              <a:t>κανόνες </a:t>
            </a:r>
            <a:r>
              <a:rPr lang="el-GR" sz="4400" dirty="0"/>
              <a:t/>
            </a:r>
            <a:br>
              <a:rPr lang="el-GR" sz="4400" dirty="0"/>
            </a:br>
            <a:r>
              <a:rPr lang="el-GR" b="0" dirty="0"/>
              <a:t> (</a:t>
            </a:r>
            <a:r>
              <a:rPr lang="en-US" b="0" dirty="0"/>
              <a:t>Fuzzy rules)</a:t>
            </a:r>
            <a:endParaRPr lang="el-GR" b="0" dirty="0"/>
          </a:p>
        </p:txBody>
      </p:sp>
      <p:sp>
        <p:nvSpPr>
          <p:cNvPr id="3" name="Θέση περιεχομένου 2"/>
          <p:cNvSpPr>
            <a:spLocks noGrp="1"/>
          </p:cNvSpPr>
          <p:nvPr>
            <p:ph idx="1"/>
          </p:nvPr>
        </p:nvSpPr>
        <p:spPr>
          <a:xfrm>
            <a:off x="457200" y="1412776"/>
            <a:ext cx="8229600" cy="4608512"/>
          </a:xfrm>
        </p:spPr>
        <p:txBody>
          <a:bodyPr/>
          <a:lstStyle/>
          <a:p>
            <a:pPr marL="0" indent="0">
              <a:buNone/>
            </a:pPr>
            <a:r>
              <a:rPr lang="el-GR" dirty="0"/>
              <a:t>Ένας ασαφής κανόνας συσχετίζει ασαφείς έννοιες σε μια μορφή υποθετικών προτάσεων: </a:t>
            </a:r>
          </a:p>
          <a:p>
            <a:pPr marL="0" indent="0">
              <a:buNone/>
            </a:pPr>
            <a:r>
              <a:rPr lang="el-GR" dirty="0"/>
              <a:t>ΕAΝ  η κίνηση είναι </a:t>
            </a:r>
            <a:r>
              <a:rPr lang="el-GR" b="1" dirty="0">
                <a:solidFill>
                  <a:srgbClr val="820000"/>
                </a:solidFill>
              </a:rPr>
              <a:t>πυκνή</a:t>
            </a:r>
          </a:p>
          <a:p>
            <a:pPr marL="0" indent="0">
              <a:spcBef>
                <a:spcPts val="0"/>
              </a:spcBef>
              <a:buNone/>
            </a:pPr>
            <a:r>
              <a:rPr lang="el-GR" dirty="0"/>
              <a:t>ΤΟΤΕ διατήρησε το πράσινο φως </a:t>
            </a:r>
            <a:r>
              <a:rPr lang="el-GR" b="1" dirty="0">
                <a:solidFill>
                  <a:srgbClr val="820000"/>
                </a:solidFill>
              </a:rPr>
              <a:t>περισσότερο</a:t>
            </a:r>
            <a:r>
              <a:rPr lang="el-GR" b="1" dirty="0"/>
              <a:t> </a:t>
            </a:r>
            <a:r>
              <a:rPr lang="el-GR" b="1" dirty="0">
                <a:solidFill>
                  <a:srgbClr val="820000"/>
                </a:solidFill>
              </a:rPr>
              <a:t>χρόνο </a:t>
            </a:r>
          </a:p>
          <a:p>
            <a:pPr marL="0" indent="0">
              <a:buNone/>
            </a:pPr>
            <a:r>
              <a:rPr lang="el-GR" dirty="0"/>
              <a:t>ΕΑΝ κάνει </a:t>
            </a:r>
            <a:r>
              <a:rPr lang="el-GR" b="1" dirty="0">
                <a:solidFill>
                  <a:srgbClr val="820000"/>
                </a:solidFill>
              </a:rPr>
              <a:t>κρύο </a:t>
            </a:r>
          </a:p>
          <a:p>
            <a:pPr marL="0" indent="0">
              <a:spcBef>
                <a:spcPts val="0"/>
              </a:spcBef>
              <a:buNone/>
            </a:pPr>
            <a:r>
              <a:rPr lang="el-GR" dirty="0"/>
              <a:t>ΤΟΤΕ φόρεσε </a:t>
            </a:r>
            <a:r>
              <a:rPr lang="el-GR" b="1" dirty="0"/>
              <a:t>βαριά</a:t>
            </a:r>
            <a:r>
              <a:rPr lang="el-GR" dirty="0"/>
              <a:t> ρούχα</a:t>
            </a:r>
          </a:p>
          <a:p>
            <a:pPr marL="0" indent="0">
              <a:buNone/>
            </a:pPr>
            <a:r>
              <a:rPr lang="el-GR" dirty="0"/>
              <a:t>Η αναλυτική περιγραφή ενός ασαφούς κανόνα if-then είναι μία ασαφής σχέση R(x,y) που ονομάζεται </a:t>
            </a:r>
            <a:r>
              <a:rPr lang="el-GR" b="1" dirty="0" smtClean="0">
                <a:solidFill>
                  <a:srgbClr val="004A82"/>
                </a:solidFill>
              </a:rPr>
              <a:t>σχέση συνεπαγωγής (implication </a:t>
            </a:r>
            <a:r>
              <a:rPr lang="el-GR" b="1" dirty="0">
                <a:solidFill>
                  <a:srgbClr val="004A82"/>
                </a:solidFill>
              </a:rPr>
              <a:t>relation)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645173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Σχέσεις συνεπαγωγής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grpSp>
        <p:nvGrpSpPr>
          <p:cNvPr id="21" name="Ομάδα 20"/>
          <p:cNvGrpSpPr/>
          <p:nvPr/>
        </p:nvGrpSpPr>
        <p:grpSpPr>
          <a:xfrm>
            <a:off x="611560" y="2564904"/>
            <a:ext cx="7848600" cy="3743325"/>
            <a:chOff x="611560" y="2228924"/>
            <a:chExt cx="7848600" cy="3743325"/>
          </a:xfrm>
        </p:grpSpPr>
        <p:sp>
          <p:nvSpPr>
            <p:cNvPr id="5" name="Rectangle 20"/>
            <p:cNvSpPr>
              <a:spLocks noChangeArrowheads="1"/>
            </p:cNvSpPr>
            <p:nvPr/>
          </p:nvSpPr>
          <p:spPr bwMode="auto">
            <a:xfrm>
              <a:off x="611560" y="2228924"/>
              <a:ext cx="7848600" cy="3743325"/>
            </a:xfrm>
            <a:prstGeom prst="rect">
              <a:avLst/>
            </a:prstGeom>
            <a:solidFill>
              <a:schemeClr val="accent1">
                <a:lumMod val="20000"/>
                <a:lumOff val="80000"/>
                <a:alpha val="22000"/>
              </a:schemeClr>
            </a:solidFill>
            <a:ln w="9525">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l-GR" altLang="el-GR"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sp>
          <p:nvSpPr>
            <p:cNvPr id="6" name="Text Box 5"/>
            <p:cNvSpPr txBox="1">
              <a:spLocks noChangeArrowheads="1"/>
            </p:cNvSpPr>
            <p:nvPr/>
          </p:nvSpPr>
          <p:spPr bwMode="auto">
            <a:xfrm>
              <a:off x="898897" y="2320818"/>
              <a:ext cx="763588" cy="2821169"/>
            </a:xfrm>
            <a:prstGeom prst="rect">
              <a:avLst/>
            </a:prstGeom>
            <a:solidFill>
              <a:schemeClr val="accent1">
                <a:lumMod val="20000"/>
                <a:lumOff val="80000"/>
                <a:alpha val="0"/>
              </a:schemeClr>
            </a:solid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400" b="1" dirty="0" smtClean="0">
                  <a:solidFill>
                    <a:srgbClr val="000000"/>
                  </a:solidFill>
                  <a:latin typeface="Times New Roman" panose="02020603050405020304" pitchFamily="18" charset="0"/>
                </a:rPr>
                <a:t> </a:t>
              </a:r>
              <a:r>
                <a:rPr lang="el-GR" altLang="el-GR" sz="2600" b="1" dirty="0" smtClean="0">
                  <a:solidFill>
                    <a:srgbClr val="004A82"/>
                  </a:solidFill>
                  <a:latin typeface="+mn-lt"/>
                </a:rPr>
                <a:t>F(x)</a:t>
              </a:r>
            </a:p>
            <a:p>
              <a:pPr>
                <a:spcBef>
                  <a:spcPct val="0"/>
                </a:spcBef>
                <a:buFontTx/>
                <a:buNone/>
              </a:pPr>
              <a:endParaRPr lang="el-GR" altLang="el-GR" sz="2600" b="1" dirty="0" smtClean="0">
                <a:solidFill>
                  <a:srgbClr val="000000"/>
                </a:solidFill>
                <a:latin typeface="+mn-lt"/>
              </a:endParaRPr>
            </a:p>
            <a:p>
              <a:pPr>
                <a:spcBef>
                  <a:spcPct val="0"/>
                </a:spcBef>
                <a:buFontTx/>
                <a:buNone/>
              </a:pPr>
              <a:endParaRPr lang="el-GR" altLang="el-GR" sz="1100" b="1" dirty="0" smtClean="0">
                <a:solidFill>
                  <a:srgbClr val="000000"/>
                </a:solidFill>
                <a:latin typeface="+mn-lt"/>
              </a:endParaRPr>
            </a:p>
            <a:p>
              <a:pPr>
                <a:lnSpc>
                  <a:spcPct val="140000"/>
                </a:lnSpc>
                <a:spcBef>
                  <a:spcPct val="0"/>
                </a:spcBef>
                <a:buFontTx/>
                <a:buNone/>
              </a:pPr>
              <a:r>
                <a:rPr lang="el-GR" altLang="el-GR" sz="2600" dirty="0" smtClean="0">
                  <a:solidFill>
                    <a:srgbClr val="000000"/>
                  </a:solidFill>
                  <a:latin typeface="+mn-lt"/>
                </a:rPr>
                <a:t>1.0</a:t>
              </a:r>
            </a:p>
            <a:p>
              <a:pPr>
                <a:spcBef>
                  <a:spcPct val="0"/>
                </a:spcBef>
                <a:buFontTx/>
                <a:buNone/>
              </a:pPr>
              <a:r>
                <a:rPr lang="el-GR" altLang="el-GR" sz="2600" dirty="0" smtClean="0">
                  <a:solidFill>
                    <a:srgbClr val="000000"/>
                  </a:solidFill>
                  <a:latin typeface="+mn-lt"/>
                </a:rPr>
                <a:t>0.8</a:t>
              </a:r>
            </a:p>
            <a:p>
              <a:pPr>
                <a:lnSpc>
                  <a:spcPct val="90000"/>
                </a:lnSpc>
                <a:spcBef>
                  <a:spcPct val="0"/>
                </a:spcBef>
                <a:buFontTx/>
                <a:buNone/>
              </a:pPr>
              <a:endParaRPr lang="el-GR" altLang="el-GR" sz="1800" dirty="0" smtClean="0">
                <a:solidFill>
                  <a:srgbClr val="000000"/>
                </a:solidFill>
                <a:latin typeface="+mn-lt"/>
              </a:endParaRPr>
            </a:p>
            <a:p>
              <a:pPr>
                <a:lnSpc>
                  <a:spcPct val="60000"/>
                </a:lnSpc>
                <a:spcBef>
                  <a:spcPct val="0"/>
                </a:spcBef>
                <a:buFontTx/>
                <a:buNone/>
              </a:pPr>
              <a:r>
                <a:rPr lang="el-GR" altLang="el-GR" sz="2600" dirty="0" smtClean="0">
                  <a:solidFill>
                    <a:srgbClr val="000000"/>
                  </a:solidFill>
                  <a:latin typeface="+mn-lt"/>
                </a:rPr>
                <a:t>0.2</a:t>
              </a:r>
            </a:p>
          </p:txBody>
        </p:sp>
        <p:sp>
          <p:nvSpPr>
            <p:cNvPr id="7" name="Text Box 6"/>
            <p:cNvSpPr txBox="1">
              <a:spLocks noChangeArrowheads="1"/>
            </p:cNvSpPr>
            <p:nvPr/>
          </p:nvSpPr>
          <p:spPr bwMode="auto">
            <a:xfrm>
              <a:off x="2759447" y="5000699"/>
              <a:ext cx="5557838" cy="411163"/>
            </a:xfrm>
            <a:prstGeom prst="rect">
              <a:avLst/>
            </a:prstGeom>
            <a:solidFill>
              <a:schemeClr val="accent1">
                <a:lumMod val="20000"/>
                <a:lumOff val="80000"/>
                <a:alpha val="0"/>
              </a:schemeClr>
            </a:solid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400" b="1" dirty="0" smtClean="0">
                  <a:solidFill>
                    <a:srgbClr val="4A9339"/>
                  </a:solidFill>
                  <a:latin typeface="Times New Roman" panose="02020603050405020304" pitchFamily="18" charset="0"/>
                </a:rPr>
                <a:t> </a:t>
              </a:r>
              <a:r>
                <a:rPr lang="el-GR" altLang="el-GR" sz="2600" b="1" dirty="0" smtClean="0">
                  <a:solidFill>
                    <a:srgbClr val="4A9339"/>
                  </a:solidFill>
                  <a:latin typeface="+mn-lt"/>
                </a:rPr>
                <a:t>8  </a:t>
              </a:r>
              <a:r>
                <a:rPr lang="el-GR" altLang="el-GR" sz="2600" dirty="0" smtClean="0">
                  <a:solidFill>
                    <a:srgbClr val="009999"/>
                  </a:solidFill>
                  <a:latin typeface="+mn-lt"/>
                </a:rPr>
                <a:t>10</a:t>
              </a:r>
              <a:r>
                <a:rPr lang="el-GR" altLang="el-GR" sz="2600" b="1" dirty="0" smtClean="0">
                  <a:solidFill>
                    <a:srgbClr val="009999"/>
                  </a:solidFill>
                  <a:latin typeface="+mn-lt"/>
                </a:rPr>
                <a:t> </a:t>
              </a:r>
              <a:r>
                <a:rPr lang="el-GR" altLang="el-GR" sz="2600" b="1" dirty="0" smtClean="0">
                  <a:solidFill>
                    <a:srgbClr val="000000"/>
                  </a:solidFill>
                  <a:latin typeface="+mn-lt"/>
                </a:rPr>
                <a:t>         </a:t>
              </a:r>
              <a:r>
                <a:rPr lang="el-GR" altLang="el-GR" sz="2600" b="1" dirty="0" smtClean="0">
                  <a:solidFill>
                    <a:srgbClr val="0C0680"/>
                  </a:solidFill>
                  <a:latin typeface="+mn-lt"/>
                </a:rPr>
                <a:t>22</a:t>
              </a:r>
              <a:r>
                <a:rPr lang="el-GR" altLang="el-GR" sz="2600" b="1" dirty="0" smtClean="0">
                  <a:solidFill>
                    <a:srgbClr val="000000"/>
                  </a:solidFill>
                  <a:latin typeface="+mn-lt"/>
                </a:rPr>
                <a:t>                        </a:t>
              </a:r>
              <a:r>
                <a:rPr lang="el-GR" altLang="el-GR" sz="2600" b="1" dirty="0" smtClean="0">
                  <a:solidFill>
                    <a:srgbClr val="820000"/>
                  </a:solidFill>
                  <a:latin typeface="+mn-lt"/>
                </a:rPr>
                <a:t>40</a:t>
              </a:r>
              <a:r>
                <a:rPr lang="el-GR" altLang="el-GR" sz="2600" b="1" dirty="0" smtClean="0">
                  <a:solidFill>
                    <a:srgbClr val="000000"/>
                  </a:solidFill>
                  <a:latin typeface="+mn-lt"/>
                </a:rPr>
                <a:t>           </a:t>
              </a:r>
              <a:r>
                <a:rPr lang="el-GR" altLang="el-GR" sz="2400" b="1" dirty="0" smtClean="0">
                  <a:solidFill>
                    <a:srgbClr val="000000"/>
                  </a:solidFill>
                  <a:latin typeface="Times New Roman" panose="02020603050405020304" pitchFamily="18" charset="0"/>
                </a:rPr>
                <a:t>		</a:t>
              </a:r>
              <a:r>
                <a:rPr lang="el-GR" altLang="el-GR" sz="2600" b="1" dirty="0" smtClean="0">
                  <a:solidFill>
                    <a:srgbClr val="000000"/>
                  </a:solidFill>
                  <a:latin typeface="+mn-lt"/>
                </a:rPr>
                <a:t>      </a:t>
              </a:r>
              <a:r>
                <a:rPr lang="el-GR" altLang="el-GR" sz="2600" dirty="0" smtClean="0">
                  <a:solidFill>
                    <a:srgbClr val="000000"/>
                  </a:solidFill>
                  <a:latin typeface="+mn-lt"/>
                </a:rPr>
                <a:t>θερμοκρασία</a:t>
              </a:r>
            </a:p>
          </p:txBody>
        </p:sp>
        <p:sp>
          <p:nvSpPr>
            <p:cNvPr id="8" name="Text Box 7"/>
            <p:cNvSpPr txBox="1">
              <a:spLocks noChangeArrowheads="1"/>
            </p:cNvSpPr>
            <p:nvPr/>
          </p:nvSpPr>
          <p:spPr bwMode="auto">
            <a:xfrm>
              <a:off x="2664197" y="3770387"/>
              <a:ext cx="4665663" cy="409575"/>
            </a:xfrm>
            <a:prstGeom prst="rect">
              <a:avLst/>
            </a:prstGeom>
            <a:solidFill>
              <a:schemeClr val="accent1">
                <a:lumMod val="20000"/>
                <a:lumOff val="80000"/>
                <a:alpha val="0"/>
              </a:schemeClr>
            </a:solid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2600" b="1" dirty="0" smtClean="0">
                  <a:solidFill>
                    <a:srgbClr val="4A9339"/>
                  </a:solidFill>
                  <a:latin typeface="+mn-lt"/>
                </a:rPr>
                <a:t>κρύο</a:t>
              </a:r>
              <a:r>
                <a:rPr lang="el-GR" altLang="el-GR" sz="2600" b="1" dirty="0" smtClean="0">
                  <a:solidFill>
                    <a:srgbClr val="820000"/>
                  </a:solidFill>
                  <a:latin typeface="+mn-lt"/>
                </a:rPr>
                <a:t>           </a:t>
              </a:r>
              <a:r>
                <a:rPr lang="el-GR" altLang="el-GR" sz="2600" b="1" dirty="0" smtClean="0">
                  <a:solidFill>
                    <a:srgbClr val="0C0680"/>
                  </a:solidFill>
                  <a:latin typeface="+mn-lt"/>
                </a:rPr>
                <a:t> ζέστη    </a:t>
              </a:r>
              <a:r>
                <a:rPr lang="el-GR" altLang="el-GR" sz="2600" b="1" dirty="0" smtClean="0">
                  <a:solidFill>
                    <a:srgbClr val="820000"/>
                  </a:solidFill>
                  <a:latin typeface="+mn-lt"/>
                </a:rPr>
                <a:t>καύσωνας</a:t>
              </a:r>
            </a:p>
          </p:txBody>
        </p:sp>
        <p:sp>
          <p:nvSpPr>
            <p:cNvPr id="9" name="Freeform 8"/>
            <p:cNvSpPr>
              <a:spLocks/>
            </p:cNvSpPr>
            <p:nvPr/>
          </p:nvSpPr>
          <p:spPr bwMode="auto">
            <a:xfrm>
              <a:off x="1483097" y="2516262"/>
              <a:ext cx="5648325" cy="2578100"/>
            </a:xfrm>
            <a:custGeom>
              <a:avLst/>
              <a:gdLst>
                <a:gd name="T0" fmla="*/ 0 w 6700"/>
                <a:gd name="T1" fmla="*/ 0 h 3547"/>
                <a:gd name="T2" fmla="*/ 0 w 6700"/>
                <a:gd name="T3" fmla="*/ 2578100 h 3547"/>
                <a:gd name="T4" fmla="*/ 5648325 w 6700"/>
                <a:gd name="T5" fmla="*/ 2578100 h 3547"/>
                <a:gd name="T6" fmla="*/ 0 60000 65536"/>
                <a:gd name="T7" fmla="*/ 0 60000 65536"/>
                <a:gd name="T8" fmla="*/ 0 60000 65536"/>
                <a:gd name="T9" fmla="*/ 0 w 6700"/>
                <a:gd name="T10" fmla="*/ 0 h 3547"/>
                <a:gd name="T11" fmla="*/ 6700 w 6700"/>
                <a:gd name="T12" fmla="*/ 3547 h 3547"/>
              </a:gdLst>
              <a:ahLst/>
              <a:cxnLst>
                <a:cxn ang="T6">
                  <a:pos x="T0" y="T1"/>
                </a:cxn>
                <a:cxn ang="T7">
                  <a:pos x="T2" y="T3"/>
                </a:cxn>
                <a:cxn ang="T8">
                  <a:pos x="T4" y="T5"/>
                </a:cxn>
              </a:cxnLst>
              <a:rect l="T9" t="T10" r="T11" b="T12"/>
              <a:pathLst>
                <a:path w="6700" h="3547">
                  <a:moveTo>
                    <a:pt x="0" y="0"/>
                  </a:moveTo>
                  <a:lnTo>
                    <a:pt x="0" y="3547"/>
                  </a:lnTo>
                  <a:lnTo>
                    <a:pt x="6700" y="35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dirty="0" smtClean="0">
                <a:solidFill>
                  <a:srgbClr val="000000"/>
                </a:solidFill>
                <a:latin typeface="Arial" panose="020B0604020202020204" pitchFamily="34" charset="0"/>
              </a:endParaRPr>
            </a:p>
          </p:txBody>
        </p:sp>
        <p:sp>
          <p:nvSpPr>
            <p:cNvPr id="10" name="Freeform 9"/>
            <p:cNvSpPr>
              <a:spLocks/>
            </p:cNvSpPr>
            <p:nvPr/>
          </p:nvSpPr>
          <p:spPr bwMode="auto">
            <a:xfrm>
              <a:off x="1483097" y="4152974"/>
              <a:ext cx="2940050" cy="941388"/>
            </a:xfrm>
            <a:custGeom>
              <a:avLst/>
              <a:gdLst>
                <a:gd name="T0" fmla="*/ 0 w 3488"/>
                <a:gd name="T1" fmla="*/ 932658 h 1294"/>
                <a:gd name="T2" fmla="*/ 91034 w 3488"/>
                <a:gd name="T3" fmla="*/ 941388 h 1294"/>
                <a:gd name="T4" fmla="*/ 182067 w 3488"/>
                <a:gd name="T5" fmla="*/ 915198 h 1294"/>
                <a:gd name="T6" fmla="*/ 262986 w 3488"/>
                <a:gd name="T7" fmla="*/ 889008 h 1294"/>
                <a:gd name="T8" fmla="*/ 333790 w 3488"/>
                <a:gd name="T9" fmla="*/ 862818 h 1294"/>
                <a:gd name="T10" fmla="*/ 465283 w 3488"/>
                <a:gd name="T11" fmla="*/ 792978 h 1294"/>
                <a:gd name="T12" fmla="*/ 585818 w 3488"/>
                <a:gd name="T13" fmla="*/ 705677 h 1294"/>
                <a:gd name="T14" fmla="*/ 707197 w 3488"/>
                <a:gd name="T15" fmla="*/ 609647 h 1294"/>
                <a:gd name="T16" fmla="*/ 848805 w 3488"/>
                <a:gd name="T17" fmla="*/ 496884 h 1294"/>
                <a:gd name="T18" fmla="*/ 970183 w 3488"/>
                <a:gd name="T19" fmla="*/ 392124 h 1294"/>
                <a:gd name="T20" fmla="*/ 1091561 w 3488"/>
                <a:gd name="T21" fmla="*/ 278633 h 1294"/>
                <a:gd name="T22" fmla="*/ 1272785 w 3488"/>
                <a:gd name="T23" fmla="*/ 121493 h 1294"/>
                <a:gd name="T24" fmla="*/ 1303130 w 3488"/>
                <a:gd name="T25" fmla="*/ 77843 h 1294"/>
                <a:gd name="T26" fmla="*/ 1343589 w 3488"/>
                <a:gd name="T27" fmla="*/ 42923 h 1294"/>
                <a:gd name="T28" fmla="*/ 1444738 w 3488"/>
                <a:gd name="T29" fmla="*/ 0 h 1294"/>
                <a:gd name="T30" fmla="*/ 1505427 w 3488"/>
                <a:gd name="T31" fmla="*/ 0 h 1294"/>
                <a:gd name="T32" fmla="*/ 1545886 w 3488"/>
                <a:gd name="T33" fmla="*/ 8730 h 1294"/>
                <a:gd name="T34" fmla="*/ 1636920 w 3488"/>
                <a:gd name="T35" fmla="*/ 42923 h 1294"/>
                <a:gd name="T36" fmla="*/ 1707724 w 3488"/>
                <a:gd name="T37" fmla="*/ 86573 h 1294"/>
                <a:gd name="T38" fmla="*/ 1778528 w 3488"/>
                <a:gd name="T39" fmla="*/ 138953 h 1294"/>
                <a:gd name="T40" fmla="*/ 1828259 w 3488"/>
                <a:gd name="T41" fmla="*/ 200063 h 1294"/>
                <a:gd name="T42" fmla="*/ 1949638 w 3488"/>
                <a:gd name="T43" fmla="*/ 331014 h 1294"/>
                <a:gd name="T44" fmla="*/ 2010327 w 3488"/>
                <a:gd name="T45" fmla="*/ 392124 h 1294"/>
                <a:gd name="T46" fmla="*/ 2081131 w 3488"/>
                <a:gd name="T47" fmla="*/ 453234 h 1294"/>
                <a:gd name="T48" fmla="*/ 2253083 w 3488"/>
                <a:gd name="T49" fmla="*/ 583457 h 1294"/>
                <a:gd name="T50" fmla="*/ 2404806 w 3488"/>
                <a:gd name="T51" fmla="*/ 705677 h 1294"/>
                <a:gd name="T52" fmla="*/ 2565801 w 3488"/>
                <a:gd name="T53" fmla="*/ 810438 h 1294"/>
                <a:gd name="T54" fmla="*/ 2656834 w 3488"/>
                <a:gd name="T55" fmla="*/ 862818 h 1294"/>
                <a:gd name="T56" fmla="*/ 2757983 w 3488"/>
                <a:gd name="T57" fmla="*/ 906468 h 1294"/>
                <a:gd name="T58" fmla="*/ 2808557 w 3488"/>
                <a:gd name="T59" fmla="*/ 923928 h 1294"/>
                <a:gd name="T60" fmla="*/ 2849016 w 3488"/>
                <a:gd name="T61" fmla="*/ 932658 h 1294"/>
                <a:gd name="T62" fmla="*/ 2940050 w 3488"/>
                <a:gd name="T63" fmla="*/ 941388 h 1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8"/>
                <a:gd name="T97" fmla="*/ 0 h 1294"/>
                <a:gd name="T98" fmla="*/ 3488 w 3488"/>
                <a:gd name="T99" fmla="*/ 1294 h 12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8" h="1294">
                  <a:moveTo>
                    <a:pt x="0" y="1282"/>
                  </a:moveTo>
                  <a:lnTo>
                    <a:pt x="108" y="1294"/>
                  </a:lnTo>
                  <a:lnTo>
                    <a:pt x="216" y="1258"/>
                  </a:lnTo>
                  <a:lnTo>
                    <a:pt x="312" y="1222"/>
                  </a:lnTo>
                  <a:lnTo>
                    <a:pt x="396" y="1186"/>
                  </a:lnTo>
                  <a:lnTo>
                    <a:pt x="552" y="1090"/>
                  </a:lnTo>
                  <a:lnTo>
                    <a:pt x="695" y="970"/>
                  </a:lnTo>
                  <a:lnTo>
                    <a:pt x="839" y="838"/>
                  </a:lnTo>
                  <a:lnTo>
                    <a:pt x="1007" y="683"/>
                  </a:lnTo>
                  <a:lnTo>
                    <a:pt x="1151" y="539"/>
                  </a:lnTo>
                  <a:lnTo>
                    <a:pt x="1295" y="383"/>
                  </a:lnTo>
                  <a:lnTo>
                    <a:pt x="1510" y="167"/>
                  </a:lnTo>
                  <a:lnTo>
                    <a:pt x="1546" y="107"/>
                  </a:lnTo>
                  <a:lnTo>
                    <a:pt x="1594" y="59"/>
                  </a:lnTo>
                  <a:lnTo>
                    <a:pt x="1714" y="0"/>
                  </a:lnTo>
                  <a:lnTo>
                    <a:pt x="1786" y="0"/>
                  </a:lnTo>
                  <a:lnTo>
                    <a:pt x="1834" y="12"/>
                  </a:lnTo>
                  <a:lnTo>
                    <a:pt x="1942" y="59"/>
                  </a:lnTo>
                  <a:lnTo>
                    <a:pt x="2026" y="119"/>
                  </a:lnTo>
                  <a:lnTo>
                    <a:pt x="2110" y="191"/>
                  </a:lnTo>
                  <a:lnTo>
                    <a:pt x="2169" y="275"/>
                  </a:lnTo>
                  <a:lnTo>
                    <a:pt x="2313" y="455"/>
                  </a:lnTo>
                  <a:lnTo>
                    <a:pt x="2385" y="539"/>
                  </a:lnTo>
                  <a:lnTo>
                    <a:pt x="2469" y="623"/>
                  </a:lnTo>
                  <a:lnTo>
                    <a:pt x="2673" y="802"/>
                  </a:lnTo>
                  <a:lnTo>
                    <a:pt x="2853" y="970"/>
                  </a:lnTo>
                  <a:lnTo>
                    <a:pt x="3044" y="1114"/>
                  </a:lnTo>
                  <a:lnTo>
                    <a:pt x="3152" y="1186"/>
                  </a:lnTo>
                  <a:lnTo>
                    <a:pt x="3272" y="1246"/>
                  </a:lnTo>
                  <a:lnTo>
                    <a:pt x="3332" y="1270"/>
                  </a:lnTo>
                  <a:lnTo>
                    <a:pt x="3380" y="1282"/>
                  </a:lnTo>
                  <a:lnTo>
                    <a:pt x="3488" y="1294"/>
                  </a:lnTo>
                </a:path>
              </a:pathLst>
            </a:custGeom>
            <a:noFill/>
            <a:ln w="28575">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dirty="0" smtClean="0">
                <a:solidFill>
                  <a:srgbClr val="000000"/>
                </a:solidFill>
                <a:latin typeface="Arial" panose="020B0604020202020204" pitchFamily="34" charset="0"/>
              </a:endParaRPr>
            </a:p>
          </p:txBody>
        </p:sp>
        <p:sp>
          <p:nvSpPr>
            <p:cNvPr id="11" name="Freeform 10"/>
            <p:cNvSpPr>
              <a:spLocks/>
            </p:cNvSpPr>
            <p:nvPr/>
          </p:nvSpPr>
          <p:spPr bwMode="auto">
            <a:xfrm>
              <a:off x="2968997" y="4143449"/>
              <a:ext cx="2940050" cy="941388"/>
            </a:xfrm>
            <a:custGeom>
              <a:avLst/>
              <a:gdLst>
                <a:gd name="T0" fmla="*/ 0 w 3488"/>
                <a:gd name="T1" fmla="*/ 923928 h 1294"/>
                <a:gd name="T2" fmla="*/ 50574 w 3488"/>
                <a:gd name="T3" fmla="*/ 932658 h 1294"/>
                <a:gd name="T4" fmla="*/ 141608 w 3488"/>
                <a:gd name="T5" fmla="*/ 932658 h 1294"/>
                <a:gd name="T6" fmla="*/ 182067 w 3488"/>
                <a:gd name="T7" fmla="*/ 915198 h 1294"/>
                <a:gd name="T8" fmla="*/ 262986 w 3488"/>
                <a:gd name="T9" fmla="*/ 889008 h 1294"/>
                <a:gd name="T10" fmla="*/ 332947 w 3488"/>
                <a:gd name="T11" fmla="*/ 854088 h 1294"/>
                <a:gd name="T12" fmla="*/ 464440 w 3488"/>
                <a:gd name="T13" fmla="*/ 784247 h 1294"/>
                <a:gd name="T14" fmla="*/ 585818 w 3488"/>
                <a:gd name="T15" fmla="*/ 696947 h 1294"/>
                <a:gd name="T16" fmla="*/ 707197 w 3488"/>
                <a:gd name="T17" fmla="*/ 600917 h 1294"/>
                <a:gd name="T18" fmla="*/ 848805 w 3488"/>
                <a:gd name="T19" fmla="*/ 496884 h 1294"/>
                <a:gd name="T20" fmla="*/ 970183 w 3488"/>
                <a:gd name="T21" fmla="*/ 392124 h 1294"/>
                <a:gd name="T22" fmla="*/ 1090718 w 3488"/>
                <a:gd name="T23" fmla="*/ 278633 h 1294"/>
                <a:gd name="T24" fmla="*/ 1232326 w 3488"/>
                <a:gd name="T25" fmla="*/ 156413 h 1294"/>
                <a:gd name="T26" fmla="*/ 1303130 w 3488"/>
                <a:gd name="T27" fmla="*/ 77843 h 1294"/>
                <a:gd name="T28" fmla="*/ 1343589 w 3488"/>
                <a:gd name="T29" fmla="*/ 43650 h 1294"/>
                <a:gd name="T30" fmla="*/ 1444738 w 3488"/>
                <a:gd name="T31" fmla="*/ 0 h 1294"/>
                <a:gd name="T32" fmla="*/ 1545886 w 3488"/>
                <a:gd name="T33" fmla="*/ 0 h 1294"/>
                <a:gd name="T34" fmla="*/ 1636920 w 3488"/>
                <a:gd name="T35" fmla="*/ 34920 h 1294"/>
                <a:gd name="T36" fmla="*/ 1706881 w 3488"/>
                <a:gd name="T37" fmla="*/ 77843 h 1294"/>
                <a:gd name="T38" fmla="*/ 1777685 w 3488"/>
                <a:gd name="T39" fmla="*/ 138953 h 1294"/>
                <a:gd name="T40" fmla="*/ 1828259 w 3488"/>
                <a:gd name="T41" fmla="*/ 200063 h 1294"/>
                <a:gd name="T42" fmla="*/ 1949638 w 3488"/>
                <a:gd name="T43" fmla="*/ 331014 h 1294"/>
                <a:gd name="T44" fmla="*/ 2010327 w 3488"/>
                <a:gd name="T45" fmla="*/ 392124 h 1294"/>
                <a:gd name="T46" fmla="*/ 2081131 w 3488"/>
                <a:gd name="T47" fmla="*/ 453234 h 1294"/>
                <a:gd name="T48" fmla="*/ 2253083 w 3488"/>
                <a:gd name="T49" fmla="*/ 583457 h 1294"/>
                <a:gd name="T50" fmla="*/ 2403963 w 3488"/>
                <a:gd name="T51" fmla="*/ 705677 h 1294"/>
                <a:gd name="T52" fmla="*/ 2565801 w 3488"/>
                <a:gd name="T53" fmla="*/ 810438 h 1294"/>
                <a:gd name="T54" fmla="*/ 2656834 w 3488"/>
                <a:gd name="T55" fmla="*/ 862818 h 1294"/>
                <a:gd name="T56" fmla="*/ 2757983 w 3488"/>
                <a:gd name="T57" fmla="*/ 906468 h 1294"/>
                <a:gd name="T58" fmla="*/ 2849016 w 3488"/>
                <a:gd name="T59" fmla="*/ 932658 h 1294"/>
                <a:gd name="T60" fmla="*/ 2940050 w 3488"/>
                <a:gd name="T61" fmla="*/ 941388 h 1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88"/>
                <a:gd name="T94" fmla="*/ 0 h 1294"/>
                <a:gd name="T95" fmla="*/ 3488 w 3488"/>
                <a:gd name="T96" fmla="*/ 1294 h 12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88" h="1294">
                  <a:moveTo>
                    <a:pt x="0" y="1270"/>
                  </a:moveTo>
                  <a:lnTo>
                    <a:pt x="60" y="1282"/>
                  </a:lnTo>
                  <a:lnTo>
                    <a:pt x="168" y="1282"/>
                  </a:lnTo>
                  <a:lnTo>
                    <a:pt x="216" y="1258"/>
                  </a:lnTo>
                  <a:lnTo>
                    <a:pt x="312" y="1222"/>
                  </a:lnTo>
                  <a:lnTo>
                    <a:pt x="395" y="1174"/>
                  </a:lnTo>
                  <a:lnTo>
                    <a:pt x="551" y="1078"/>
                  </a:lnTo>
                  <a:lnTo>
                    <a:pt x="695" y="958"/>
                  </a:lnTo>
                  <a:lnTo>
                    <a:pt x="839" y="826"/>
                  </a:lnTo>
                  <a:lnTo>
                    <a:pt x="1007" y="683"/>
                  </a:lnTo>
                  <a:lnTo>
                    <a:pt x="1151" y="539"/>
                  </a:lnTo>
                  <a:lnTo>
                    <a:pt x="1294" y="383"/>
                  </a:lnTo>
                  <a:lnTo>
                    <a:pt x="1462" y="215"/>
                  </a:lnTo>
                  <a:lnTo>
                    <a:pt x="1546" y="107"/>
                  </a:lnTo>
                  <a:lnTo>
                    <a:pt x="1594" y="60"/>
                  </a:lnTo>
                  <a:lnTo>
                    <a:pt x="1714" y="0"/>
                  </a:lnTo>
                  <a:lnTo>
                    <a:pt x="1834" y="0"/>
                  </a:lnTo>
                  <a:lnTo>
                    <a:pt x="1942" y="48"/>
                  </a:lnTo>
                  <a:lnTo>
                    <a:pt x="2025" y="107"/>
                  </a:lnTo>
                  <a:lnTo>
                    <a:pt x="2109" y="191"/>
                  </a:lnTo>
                  <a:lnTo>
                    <a:pt x="2169" y="275"/>
                  </a:lnTo>
                  <a:lnTo>
                    <a:pt x="2313" y="455"/>
                  </a:lnTo>
                  <a:lnTo>
                    <a:pt x="2385" y="539"/>
                  </a:lnTo>
                  <a:lnTo>
                    <a:pt x="2469" y="623"/>
                  </a:lnTo>
                  <a:lnTo>
                    <a:pt x="2673" y="802"/>
                  </a:lnTo>
                  <a:lnTo>
                    <a:pt x="2852" y="970"/>
                  </a:lnTo>
                  <a:lnTo>
                    <a:pt x="3044" y="1114"/>
                  </a:lnTo>
                  <a:lnTo>
                    <a:pt x="3152" y="1186"/>
                  </a:lnTo>
                  <a:lnTo>
                    <a:pt x="3272" y="1246"/>
                  </a:lnTo>
                  <a:lnTo>
                    <a:pt x="3380" y="1282"/>
                  </a:lnTo>
                  <a:lnTo>
                    <a:pt x="3488" y="1294"/>
                  </a:lnTo>
                </a:path>
              </a:pathLst>
            </a:custGeom>
            <a:noFill/>
            <a:ln w="28575">
              <a:solidFill>
                <a:srgbClr val="0C06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dirty="0" smtClean="0">
                <a:solidFill>
                  <a:srgbClr val="000000"/>
                </a:solidFill>
                <a:latin typeface="Arial" panose="020B0604020202020204" pitchFamily="34" charset="0"/>
              </a:endParaRPr>
            </a:p>
          </p:txBody>
        </p:sp>
        <p:sp>
          <p:nvSpPr>
            <p:cNvPr id="12" name="Freeform 11"/>
            <p:cNvSpPr>
              <a:spLocks/>
            </p:cNvSpPr>
            <p:nvPr/>
          </p:nvSpPr>
          <p:spPr bwMode="auto">
            <a:xfrm>
              <a:off x="5091485" y="4152974"/>
              <a:ext cx="2936875" cy="941388"/>
            </a:xfrm>
            <a:custGeom>
              <a:avLst/>
              <a:gdLst>
                <a:gd name="T0" fmla="*/ 0 w 3487"/>
                <a:gd name="T1" fmla="*/ 932658 h 1294"/>
                <a:gd name="T2" fmla="*/ 90961 w 3487"/>
                <a:gd name="T3" fmla="*/ 941388 h 1294"/>
                <a:gd name="T4" fmla="*/ 131389 w 3487"/>
                <a:gd name="T5" fmla="*/ 932658 h 1294"/>
                <a:gd name="T6" fmla="*/ 181923 w 3487"/>
                <a:gd name="T7" fmla="*/ 923928 h 1294"/>
                <a:gd name="T8" fmla="*/ 261935 w 3487"/>
                <a:gd name="T9" fmla="*/ 897738 h 1294"/>
                <a:gd name="T10" fmla="*/ 332683 w 3487"/>
                <a:gd name="T11" fmla="*/ 862818 h 1294"/>
                <a:gd name="T12" fmla="*/ 464072 w 3487"/>
                <a:gd name="T13" fmla="*/ 792978 h 1294"/>
                <a:gd name="T14" fmla="*/ 585354 w 3487"/>
                <a:gd name="T15" fmla="*/ 705677 h 1294"/>
                <a:gd name="T16" fmla="*/ 706636 w 3487"/>
                <a:gd name="T17" fmla="*/ 609647 h 1294"/>
                <a:gd name="T18" fmla="*/ 848131 w 3487"/>
                <a:gd name="T19" fmla="*/ 496884 h 1294"/>
                <a:gd name="T20" fmla="*/ 968571 w 3487"/>
                <a:gd name="T21" fmla="*/ 392124 h 1294"/>
                <a:gd name="T22" fmla="*/ 1089853 w 3487"/>
                <a:gd name="T23" fmla="*/ 278633 h 1294"/>
                <a:gd name="T24" fmla="*/ 1221241 w 3487"/>
                <a:gd name="T25" fmla="*/ 165143 h 1294"/>
                <a:gd name="T26" fmla="*/ 1302096 w 3487"/>
                <a:gd name="T27" fmla="*/ 86573 h 1294"/>
                <a:gd name="T28" fmla="*/ 1342523 w 3487"/>
                <a:gd name="T29" fmla="*/ 51653 h 1294"/>
                <a:gd name="T30" fmla="*/ 1403164 w 3487"/>
                <a:gd name="T31" fmla="*/ 17460 h 1294"/>
                <a:gd name="T32" fmla="*/ 1473912 w 3487"/>
                <a:gd name="T33" fmla="*/ 0 h 1294"/>
                <a:gd name="T34" fmla="*/ 1543818 w 3487"/>
                <a:gd name="T35" fmla="*/ 8730 h 1294"/>
                <a:gd name="T36" fmla="*/ 1634779 w 3487"/>
                <a:gd name="T37" fmla="*/ 42923 h 1294"/>
                <a:gd name="T38" fmla="*/ 1705527 w 3487"/>
                <a:gd name="T39" fmla="*/ 86573 h 1294"/>
                <a:gd name="T40" fmla="*/ 1776275 w 3487"/>
                <a:gd name="T41" fmla="*/ 138953 h 1294"/>
                <a:gd name="T42" fmla="*/ 1826809 w 3487"/>
                <a:gd name="T43" fmla="*/ 200063 h 1294"/>
                <a:gd name="T44" fmla="*/ 1937984 w 3487"/>
                <a:gd name="T45" fmla="*/ 331014 h 1294"/>
                <a:gd name="T46" fmla="*/ 1998625 w 3487"/>
                <a:gd name="T47" fmla="*/ 392124 h 1294"/>
                <a:gd name="T48" fmla="*/ 2069372 w 3487"/>
                <a:gd name="T49" fmla="*/ 453234 h 1294"/>
                <a:gd name="T50" fmla="*/ 2240346 w 3487"/>
                <a:gd name="T51" fmla="*/ 583457 h 1294"/>
                <a:gd name="T52" fmla="*/ 2402055 w 3487"/>
                <a:gd name="T53" fmla="*/ 705677 h 1294"/>
                <a:gd name="T54" fmla="*/ 2563765 w 3487"/>
                <a:gd name="T55" fmla="*/ 819168 h 1294"/>
                <a:gd name="T56" fmla="*/ 2654726 w 3487"/>
                <a:gd name="T57" fmla="*/ 862818 h 1294"/>
                <a:gd name="T58" fmla="*/ 2755794 w 3487"/>
                <a:gd name="T59" fmla="*/ 906468 h 1294"/>
                <a:gd name="T60" fmla="*/ 2846756 w 3487"/>
                <a:gd name="T61" fmla="*/ 932658 h 1294"/>
                <a:gd name="T62" fmla="*/ 2936875 w 3487"/>
                <a:gd name="T63" fmla="*/ 941388 h 1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7"/>
                <a:gd name="T97" fmla="*/ 0 h 1294"/>
                <a:gd name="T98" fmla="*/ 3487 w 3487"/>
                <a:gd name="T99" fmla="*/ 1294 h 12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87" h="1294">
                  <a:moveTo>
                    <a:pt x="0" y="1282"/>
                  </a:moveTo>
                  <a:lnTo>
                    <a:pt x="108" y="1294"/>
                  </a:lnTo>
                  <a:lnTo>
                    <a:pt x="156" y="1282"/>
                  </a:lnTo>
                  <a:lnTo>
                    <a:pt x="216" y="1270"/>
                  </a:lnTo>
                  <a:lnTo>
                    <a:pt x="311" y="1234"/>
                  </a:lnTo>
                  <a:lnTo>
                    <a:pt x="395" y="1186"/>
                  </a:lnTo>
                  <a:lnTo>
                    <a:pt x="551" y="1090"/>
                  </a:lnTo>
                  <a:lnTo>
                    <a:pt x="695" y="970"/>
                  </a:lnTo>
                  <a:lnTo>
                    <a:pt x="839" y="838"/>
                  </a:lnTo>
                  <a:lnTo>
                    <a:pt x="1007" y="683"/>
                  </a:lnTo>
                  <a:lnTo>
                    <a:pt x="1150" y="539"/>
                  </a:lnTo>
                  <a:lnTo>
                    <a:pt x="1294" y="383"/>
                  </a:lnTo>
                  <a:lnTo>
                    <a:pt x="1450" y="227"/>
                  </a:lnTo>
                  <a:lnTo>
                    <a:pt x="1546" y="119"/>
                  </a:lnTo>
                  <a:lnTo>
                    <a:pt x="1594" y="71"/>
                  </a:lnTo>
                  <a:lnTo>
                    <a:pt x="1666" y="24"/>
                  </a:lnTo>
                  <a:lnTo>
                    <a:pt x="1750" y="0"/>
                  </a:lnTo>
                  <a:lnTo>
                    <a:pt x="1833" y="12"/>
                  </a:lnTo>
                  <a:lnTo>
                    <a:pt x="1941" y="59"/>
                  </a:lnTo>
                  <a:lnTo>
                    <a:pt x="2025" y="119"/>
                  </a:lnTo>
                  <a:lnTo>
                    <a:pt x="2109" y="191"/>
                  </a:lnTo>
                  <a:lnTo>
                    <a:pt x="2169" y="275"/>
                  </a:lnTo>
                  <a:lnTo>
                    <a:pt x="2301" y="455"/>
                  </a:lnTo>
                  <a:lnTo>
                    <a:pt x="2373" y="539"/>
                  </a:lnTo>
                  <a:lnTo>
                    <a:pt x="2457" y="623"/>
                  </a:lnTo>
                  <a:lnTo>
                    <a:pt x="2660" y="802"/>
                  </a:lnTo>
                  <a:lnTo>
                    <a:pt x="2852" y="970"/>
                  </a:lnTo>
                  <a:lnTo>
                    <a:pt x="3044" y="1126"/>
                  </a:lnTo>
                  <a:lnTo>
                    <a:pt x="3152" y="1186"/>
                  </a:lnTo>
                  <a:lnTo>
                    <a:pt x="3272" y="1246"/>
                  </a:lnTo>
                  <a:lnTo>
                    <a:pt x="3380" y="1282"/>
                  </a:lnTo>
                  <a:lnTo>
                    <a:pt x="3487" y="1294"/>
                  </a:lnTo>
                </a:path>
              </a:pathLst>
            </a:custGeom>
            <a:noFill/>
            <a:ln w="38100">
              <a:solidFill>
                <a:srgbClr val="82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dirty="0" smtClean="0">
                <a:solidFill>
                  <a:srgbClr val="000000"/>
                </a:solidFill>
                <a:latin typeface="Arial" panose="020B0604020202020204" pitchFamily="34" charset="0"/>
              </a:endParaRPr>
            </a:p>
          </p:txBody>
        </p:sp>
        <p:sp>
          <p:nvSpPr>
            <p:cNvPr id="13" name="Freeform 12"/>
            <p:cNvSpPr>
              <a:spLocks/>
            </p:cNvSpPr>
            <p:nvPr/>
          </p:nvSpPr>
          <p:spPr bwMode="auto">
            <a:xfrm>
              <a:off x="7131422" y="5094362"/>
              <a:ext cx="1150938" cy="0"/>
            </a:xfrm>
            <a:custGeom>
              <a:avLst/>
              <a:gdLst>
                <a:gd name="T0" fmla="*/ 0 w 1366"/>
                <a:gd name="T1" fmla="*/ 1150938 w 1366"/>
                <a:gd name="T2" fmla="*/ 1140827 w 1366"/>
                <a:gd name="T3" fmla="*/ 0 60000 65536"/>
                <a:gd name="T4" fmla="*/ 0 60000 65536"/>
                <a:gd name="T5" fmla="*/ 0 60000 65536"/>
                <a:gd name="T6" fmla="*/ 0 w 1366"/>
                <a:gd name="T7" fmla="*/ 1366 w 1366"/>
              </a:gdLst>
              <a:ahLst/>
              <a:cxnLst>
                <a:cxn ang="T3">
                  <a:pos x="T0" y="0"/>
                </a:cxn>
                <a:cxn ang="T4">
                  <a:pos x="T1" y="0"/>
                </a:cxn>
                <a:cxn ang="T5">
                  <a:pos x="T2" y="0"/>
                </a:cxn>
              </a:cxnLst>
              <a:rect l="T6" t="0" r="T7" b="0"/>
              <a:pathLst>
                <a:path w="1366">
                  <a:moveTo>
                    <a:pt x="0" y="0"/>
                  </a:moveTo>
                  <a:lnTo>
                    <a:pt x="1366" y="0"/>
                  </a:lnTo>
                  <a:lnTo>
                    <a:pt x="135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dirty="0" smtClean="0">
                <a:solidFill>
                  <a:srgbClr val="000000"/>
                </a:solidFill>
                <a:latin typeface="Arial" panose="020B0604020202020204" pitchFamily="34" charset="0"/>
              </a:endParaRPr>
            </a:p>
          </p:txBody>
        </p:sp>
        <p:sp>
          <p:nvSpPr>
            <p:cNvPr id="14" name="Line 13"/>
            <p:cNvSpPr>
              <a:spLocks noChangeShapeType="1"/>
            </p:cNvSpPr>
            <p:nvPr/>
          </p:nvSpPr>
          <p:spPr bwMode="auto">
            <a:xfrm flipH="1">
              <a:off x="1462460" y="4137099"/>
              <a:ext cx="53149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smtClean="0">
                <a:solidFill>
                  <a:srgbClr val="000000"/>
                </a:solidFill>
                <a:latin typeface="Arial" panose="020B0604020202020204" pitchFamily="34" charset="0"/>
              </a:endParaRPr>
            </a:p>
          </p:txBody>
        </p:sp>
        <p:sp>
          <p:nvSpPr>
            <p:cNvPr id="15" name="Line 14"/>
            <p:cNvSpPr>
              <a:spLocks noChangeShapeType="1"/>
            </p:cNvSpPr>
            <p:nvPr/>
          </p:nvSpPr>
          <p:spPr bwMode="auto">
            <a:xfrm>
              <a:off x="2999160" y="4152974"/>
              <a:ext cx="1587" cy="957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smtClean="0">
                <a:solidFill>
                  <a:srgbClr val="000000"/>
                </a:solidFill>
                <a:latin typeface="Arial" panose="020B0604020202020204" pitchFamily="34" charset="0"/>
              </a:endParaRPr>
            </a:p>
          </p:txBody>
        </p:sp>
        <p:sp>
          <p:nvSpPr>
            <p:cNvPr id="16" name="Line 15"/>
            <p:cNvSpPr>
              <a:spLocks noChangeShapeType="1"/>
            </p:cNvSpPr>
            <p:nvPr/>
          </p:nvSpPr>
          <p:spPr bwMode="auto">
            <a:xfrm>
              <a:off x="4473947" y="4137099"/>
              <a:ext cx="1588" cy="957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smtClean="0">
                <a:solidFill>
                  <a:srgbClr val="000000"/>
                </a:solidFill>
                <a:latin typeface="Arial" panose="020B0604020202020204" pitchFamily="34" charset="0"/>
              </a:endParaRPr>
            </a:p>
          </p:txBody>
        </p:sp>
        <p:sp>
          <p:nvSpPr>
            <p:cNvPr id="17" name="Line 16"/>
            <p:cNvSpPr>
              <a:spLocks noChangeShapeType="1"/>
            </p:cNvSpPr>
            <p:nvPr/>
          </p:nvSpPr>
          <p:spPr bwMode="auto">
            <a:xfrm>
              <a:off x="6575797" y="4152974"/>
              <a:ext cx="1588" cy="9413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smtClean="0">
                <a:solidFill>
                  <a:srgbClr val="000000"/>
                </a:solidFill>
                <a:latin typeface="Arial" panose="020B0604020202020204" pitchFamily="34" charset="0"/>
              </a:endParaRPr>
            </a:p>
          </p:txBody>
        </p:sp>
        <p:sp>
          <p:nvSpPr>
            <p:cNvPr id="18" name="Line 17"/>
            <p:cNvSpPr>
              <a:spLocks noChangeShapeType="1"/>
            </p:cNvSpPr>
            <p:nvPr/>
          </p:nvSpPr>
          <p:spPr bwMode="auto">
            <a:xfrm>
              <a:off x="3302372" y="4379987"/>
              <a:ext cx="0" cy="704850"/>
            </a:xfrm>
            <a:prstGeom prst="line">
              <a:avLst/>
            </a:prstGeom>
            <a:noFill/>
            <a:ln w="28575">
              <a:solidFill>
                <a:srgbClr val="4A9339"/>
              </a:solidFill>
              <a:prstDash val="dashDot"/>
              <a:round/>
              <a:headEnd/>
              <a:tailEnd/>
            </a:ln>
            <a:extLst>
              <a:ext uri="{909E8E84-426E-40DD-AFC4-6F175D3DCCD1}">
                <a14:hiddenFill xmlns:a14="http://schemas.microsoft.com/office/drawing/2010/main">
                  <a:noFill/>
                </a14:hiddenFill>
              </a:ext>
            </a:extLst>
          </p:spPr>
          <p:txBody>
            <a:bodyPr/>
            <a:lstStyle/>
            <a:p>
              <a:endParaRPr lang="el-GR" dirty="0" smtClean="0">
                <a:solidFill>
                  <a:srgbClr val="000000"/>
                </a:solidFill>
                <a:latin typeface="Arial" panose="020B0604020202020204" pitchFamily="34" charset="0"/>
              </a:endParaRPr>
            </a:p>
          </p:txBody>
        </p:sp>
        <p:sp>
          <p:nvSpPr>
            <p:cNvPr id="19" name="Line 18"/>
            <p:cNvSpPr>
              <a:spLocks noChangeShapeType="1"/>
            </p:cNvSpPr>
            <p:nvPr/>
          </p:nvSpPr>
          <p:spPr bwMode="auto">
            <a:xfrm flipH="1">
              <a:off x="1483097" y="4379987"/>
              <a:ext cx="1819275" cy="0"/>
            </a:xfrm>
            <a:prstGeom prst="line">
              <a:avLst/>
            </a:prstGeom>
            <a:noFill/>
            <a:ln w="28575">
              <a:solidFill>
                <a:srgbClr val="4A9339"/>
              </a:solidFill>
              <a:prstDash val="dashDot"/>
              <a:round/>
              <a:headEnd/>
              <a:tailEnd/>
            </a:ln>
            <a:extLst>
              <a:ext uri="{909E8E84-426E-40DD-AFC4-6F175D3DCCD1}">
                <a14:hiddenFill xmlns:a14="http://schemas.microsoft.com/office/drawing/2010/main">
                  <a:noFill/>
                </a14:hiddenFill>
              </a:ext>
            </a:extLst>
          </p:spPr>
          <p:txBody>
            <a:bodyPr/>
            <a:lstStyle/>
            <a:p>
              <a:endParaRPr lang="el-GR" dirty="0" smtClean="0">
                <a:solidFill>
                  <a:srgbClr val="000000"/>
                </a:solidFill>
                <a:latin typeface="Arial" panose="020B0604020202020204" pitchFamily="34" charset="0"/>
              </a:endParaRPr>
            </a:p>
          </p:txBody>
        </p:sp>
        <p:sp>
          <p:nvSpPr>
            <p:cNvPr id="20" name="Line 19"/>
            <p:cNvSpPr>
              <a:spLocks noChangeShapeType="1"/>
            </p:cNvSpPr>
            <p:nvPr/>
          </p:nvSpPr>
          <p:spPr bwMode="auto">
            <a:xfrm flipH="1">
              <a:off x="1483097" y="4987999"/>
              <a:ext cx="1819275" cy="3175"/>
            </a:xfrm>
            <a:prstGeom prst="line">
              <a:avLst/>
            </a:prstGeom>
            <a:noFill/>
            <a:ln w="38100">
              <a:solidFill>
                <a:srgbClr val="0C0680"/>
              </a:solidFill>
              <a:prstDash val="lgDashDot"/>
              <a:round/>
              <a:headEnd/>
              <a:tailEnd/>
            </a:ln>
            <a:extLst>
              <a:ext uri="{909E8E84-426E-40DD-AFC4-6F175D3DCCD1}">
                <a14:hiddenFill xmlns:a14="http://schemas.microsoft.com/office/drawing/2010/main">
                  <a:noFill/>
                </a14:hiddenFill>
              </a:ext>
            </a:extLst>
          </p:spPr>
          <p:txBody>
            <a:bodyPr/>
            <a:lstStyle/>
            <a:p>
              <a:endParaRPr lang="el-GR" dirty="0" smtClean="0">
                <a:solidFill>
                  <a:srgbClr val="000000"/>
                </a:solidFill>
                <a:latin typeface="Arial" panose="020B0604020202020204" pitchFamily="34" charset="0"/>
              </a:endParaRPr>
            </a:p>
          </p:txBody>
        </p:sp>
      </p:grpSp>
      <p:sp>
        <p:nvSpPr>
          <p:cNvPr id="25" name="Line 19"/>
          <p:cNvSpPr>
            <a:spLocks noChangeShapeType="1"/>
          </p:cNvSpPr>
          <p:nvPr/>
        </p:nvSpPr>
        <p:spPr bwMode="auto">
          <a:xfrm flipH="1">
            <a:off x="3347864" y="3645024"/>
            <a:ext cx="574675" cy="1008063"/>
          </a:xfrm>
          <a:prstGeom prst="line">
            <a:avLst/>
          </a:prstGeom>
          <a:noFill/>
          <a:ln w="38100">
            <a:solidFill>
              <a:srgbClr val="4A9339"/>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6" name="Line 20"/>
          <p:cNvSpPr>
            <a:spLocks noChangeShapeType="1"/>
          </p:cNvSpPr>
          <p:nvPr/>
        </p:nvSpPr>
        <p:spPr bwMode="auto">
          <a:xfrm flipH="1">
            <a:off x="3347864" y="4149080"/>
            <a:ext cx="647700" cy="1081088"/>
          </a:xfrm>
          <a:prstGeom prst="line">
            <a:avLst/>
          </a:prstGeom>
          <a:noFill/>
          <a:ln w="38100">
            <a:solidFill>
              <a:srgbClr val="0C0680"/>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9" name="Θέση περιεχομένου 2"/>
          <p:cNvSpPr txBox="1">
            <a:spLocks/>
          </p:cNvSpPr>
          <p:nvPr/>
        </p:nvSpPr>
        <p:spPr>
          <a:xfrm>
            <a:off x="467544" y="1340768"/>
            <a:ext cx="8229600" cy="93610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σχέση συνεπαγωγής F(</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x)</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είναι μια συνάρτηση από ένα χώρο στο διάστημα [0, 1]. </a:t>
            </a:r>
          </a:p>
          <a:p>
            <a:pPr marL="342900" marR="0" lvl="0" indent="-342900" algn="l" defTabSz="914400" rtl="0" eaLnBrk="1" fontAlgn="auto" latinLnBrk="0" hangingPunct="1">
              <a:lnSpc>
                <a:spcPct val="100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2645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800" dirty="0" smtClean="0"/>
              <a:t>Συνάρτηση </a:t>
            </a:r>
            <a:r>
              <a:rPr lang="el-GR" sz="4800" dirty="0" smtClean="0"/>
              <a:t>συμμετοχής</a:t>
            </a:r>
            <a:r>
              <a:rPr lang="el-GR" sz="4800" dirty="0" smtClean="0"/>
              <a:t/>
            </a:r>
            <a:br>
              <a:rPr lang="el-GR" sz="4800" dirty="0" smtClean="0"/>
            </a:br>
            <a:r>
              <a:rPr lang="el-GR" b="0" dirty="0" smtClean="0"/>
              <a:t>(</a:t>
            </a:r>
            <a:r>
              <a:rPr lang="en-US" b="0" dirty="0" smtClean="0"/>
              <a:t>membership function) </a:t>
            </a:r>
            <a:r>
              <a:rPr lang="el-GR" b="0" dirty="0" smtClean="0"/>
              <a:t>(1 από 2)</a:t>
            </a:r>
            <a:endParaRPr lang="el-GR" b="0" dirty="0"/>
          </a:p>
        </p:txBody>
      </p:sp>
      <p:sp>
        <p:nvSpPr>
          <p:cNvPr id="3" name="Θέση περιεχομένου 2"/>
          <p:cNvSpPr>
            <a:spLocks noGrp="1"/>
          </p:cNvSpPr>
          <p:nvPr>
            <p:ph idx="1"/>
          </p:nvPr>
        </p:nvSpPr>
        <p:spPr>
          <a:xfrm>
            <a:off x="457200" y="1412776"/>
            <a:ext cx="8229600" cy="4680520"/>
          </a:xfrm>
        </p:spPr>
        <p:txBody>
          <a:bodyPr>
            <a:normAutofit/>
          </a:bodyPr>
          <a:lstStyle/>
          <a:p>
            <a:r>
              <a:rPr lang="el-GR" dirty="0"/>
              <a:t>Δεδομένων δυο συνόλων A και Β, η </a:t>
            </a:r>
            <a:r>
              <a:rPr lang="el-GR" b="1" dirty="0">
                <a:solidFill>
                  <a:srgbClr val="004A82"/>
                </a:solidFill>
              </a:rPr>
              <a:t>συνάρτηση </a:t>
            </a:r>
            <a:r>
              <a:rPr lang="el-GR" b="1" dirty="0" smtClean="0">
                <a:solidFill>
                  <a:srgbClr val="004A82"/>
                </a:solidFill>
              </a:rPr>
              <a:t>Συμμετοχής μιας </a:t>
            </a:r>
            <a:r>
              <a:rPr lang="el-GR" b="1" dirty="0">
                <a:solidFill>
                  <a:srgbClr val="004A82"/>
                </a:solidFill>
              </a:rPr>
              <a:t>τομής</a:t>
            </a:r>
            <a:r>
              <a:rPr lang="el-GR" dirty="0"/>
              <a:t> συνόλων είναι:</a:t>
            </a:r>
          </a:p>
          <a:p>
            <a:pPr marL="0" indent="0" algn="ctr">
              <a:buNone/>
            </a:pPr>
            <a:r>
              <a:rPr lang="en-US" dirty="0"/>
              <a:t>F</a:t>
            </a:r>
            <a:r>
              <a:rPr lang="en-US" sz="2000" dirty="0"/>
              <a:t>A and B </a:t>
            </a:r>
            <a:r>
              <a:rPr lang="en-US" dirty="0"/>
              <a:t>(x) = min (F</a:t>
            </a:r>
            <a:r>
              <a:rPr lang="en-US" sz="2000" dirty="0"/>
              <a:t>A</a:t>
            </a:r>
            <a:r>
              <a:rPr lang="en-US" dirty="0"/>
              <a:t>(x),F</a:t>
            </a:r>
            <a:r>
              <a:rPr lang="en-US" sz="2000" dirty="0"/>
              <a:t>B</a:t>
            </a:r>
            <a:r>
              <a:rPr lang="en-US" dirty="0"/>
              <a:t>(x))</a:t>
            </a:r>
          </a:p>
          <a:p>
            <a:pPr marL="0" indent="0" algn="ctr">
              <a:buNone/>
            </a:pPr>
            <a:r>
              <a:rPr lang="en-US" dirty="0"/>
              <a:t>F</a:t>
            </a:r>
            <a:r>
              <a:rPr lang="el-GR" sz="2000" dirty="0"/>
              <a:t>ζέστη και κρύο</a:t>
            </a:r>
            <a:r>
              <a:rPr lang="el-GR" dirty="0"/>
              <a:t>(10) = </a:t>
            </a:r>
            <a:r>
              <a:rPr lang="en-US" dirty="0"/>
              <a:t>min (F</a:t>
            </a:r>
            <a:r>
              <a:rPr lang="el-GR" sz="2000" dirty="0"/>
              <a:t>ζέστη</a:t>
            </a:r>
            <a:r>
              <a:rPr lang="el-GR" dirty="0"/>
              <a:t>(10),</a:t>
            </a:r>
            <a:r>
              <a:rPr lang="en-US" dirty="0"/>
              <a:t>F</a:t>
            </a:r>
            <a:r>
              <a:rPr lang="el-GR" sz="2000" dirty="0"/>
              <a:t>κρύο</a:t>
            </a:r>
            <a:r>
              <a:rPr lang="el-GR" dirty="0"/>
              <a:t>(10</a:t>
            </a:r>
            <a:r>
              <a:rPr lang="el-GR" dirty="0" smtClean="0"/>
              <a:t>))</a:t>
            </a:r>
          </a:p>
          <a:p>
            <a:pPr marL="0" indent="0" algn="ctr">
              <a:buNone/>
            </a:pPr>
            <a:r>
              <a:rPr lang="el-GR" dirty="0" smtClean="0"/>
              <a:t>			= </a:t>
            </a:r>
            <a:r>
              <a:rPr lang="en-US" dirty="0" smtClean="0"/>
              <a:t>min </a:t>
            </a:r>
            <a:r>
              <a:rPr lang="en-US" dirty="0"/>
              <a:t>(0.2, 0.8)= 0.2</a:t>
            </a:r>
          </a:p>
          <a:p>
            <a:r>
              <a:rPr lang="el-GR" b="1" dirty="0">
                <a:solidFill>
                  <a:srgbClr val="004A82"/>
                </a:solidFill>
              </a:rPr>
              <a:t>Συνάρτηση συμμετοχής μιας ένωσης </a:t>
            </a:r>
            <a:r>
              <a:rPr lang="el-GR" dirty="0"/>
              <a:t>συνόλων είναι:</a:t>
            </a:r>
          </a:p>
          <a:p>
            <a:pPr marL="0" indent="0" algn="ctr">
              <a:buNone/>
            </a:pPr>
            <a:r>
              <a:rPr lang="en-US" dirty="0"/>
              <a:t>F</a:t>
            </a:r>
            <a:r>
              <a:rPr lang="en-US" sz="2000" dirty="0"/>
              <a:t>A or B </a:t>
            </a:r>
            <a:r>
              <a:rPr lang="en-US" dirty="0"/>
              <a:t>(x) = max (F</a:t>
            </a:r>
            <a:r>
              <a:rPr lang="en-US" sz="2000" dirty="0"/>
              <a:t>A</a:t>
            </a:r>
            <a:r>
              <a:rPr lang="en-US" dirty="0"/>
              <a:t>(x),F</a:t>
            </a:r>
            <a:r>
              <a:rPr lang="en-US" sz="2000" dirty="0"/>
              <a:t>B</a:t>
            </a:r>
            <a:r>
              <a:rPr lang="en-US" dirty="0"/>
              <a:t>(x))</a:t>
            </a:r>
          </a:p>
          <a:p>
            <a:pPr marL="0" indent="0" algn="ctr">
              <a:buNone/>
              <a:tabLst>
                <a:tab pos="3495675" algn="l"/>
              </a:tabLst>
            </a:pPr>
            <a:r>
              <a:rPr lang="en-US" dirty="0"/>
              <a:t>F</a:t>
            </a:r>
            <a:r>
              <a:rPr lang="el-GR" sz="2000" dirty="0"/>
              <a:t>ζέστη ή καύσωνας </a:t>
            </a:r>
            <a:r>
              <a:rPr lang="el-GR" dirty="0"/>
              <a:t>(22) = </a:t>
            </a:r>
            <a:r>
              <a:rPr lang="en-US" dirty="0"/>
              <a:t>max (F</a:t>
            </a:r>
            <a:r>
              <a:rPr lang="el-GR" sz="2000" dirty="0"/>
              <a:t>ζέστη</a:t>
            </a:r>
            <a:r>
              <a:rPr lang="el-GR" dirty="0"/>
              <a:t>(22),</a:t>
            </a:r>
            <a:r>
              <a:rPr lang="en-US" dirty="0"/>
              <a:t>F</a:t>
            </a:r>
            <a:r>
              <a:rPr lang="el-GR" sz="2000" dirty="0"/>
              <a:t>καύσωνας</a:t>
            </a:r>
            <a:r>
              <a:rPr lang="el-GR" dirty="0"/>
              <a:t>(22</a:t>
            </a:r>
            <a:r>
              <a:rPr lang="el-GR" dirty="0" smtClean="0"/>
              <a:t>))</a:t>
            </a:r>
          </a:p>
          <a:p>
            <a:pPr marL="0" indent="0" algn="ctr">
              <a:buNone/>
              <a:tabLst>
                <a:tab pos="3495675" algn="l"/>
              </a:tabLst>
            </a:pPr>
            <a:r>
              <a:rPr lang="el-GR" dirty="0" smtClean="0"/>
              <a:t>	= </a:t>
            </a:r>
            <a:r>
              <a:rPr lang="en-US" dirty="0" smtClean="0"/>
              <a:t>max(1.0</a:t>
            </a:r>
            <a:r>
              <a:rPr lang="en-US" dirty="0"/>
              <a:t>, 0.0) = 1.00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396030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Συνάρτηση </a:t>
            </a:r>
            <a:r>
              <a:rPr lang="el-GR" sz="4400" dirty="0"/>
              <a:t>σ</a:t>
            </a:r>
            <a:r>
              <a:rPr lang="el-GR" sz="4400" dirty="0" smtClean="0"/>
              <a:t>υμμετοχής</a:t>
            </a:r>
            <a:r>
              <a:rPr lang="el-GR" sz="4400" dirty="0"/>
              <a:t/>
            </a:r>
            <a:br>
              <a:rPr lang="el-GR" sz="4400" dirty="0"/>
            </a:br>
            <a:r>
              <a:rPr lang="el-GR" b="0" dirty="0"/>
              <a:t>(</a:t>
            </a:r>
            <a:r>
              <a:rPr lang="en-US" b="0" dirty="0"/>
              <a:t>membership function)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484784"/>
            <a:ext cx="8229600" cy="4680520"/>
          </a:xfrm>
        </p:spPr>
        <p:txBody>
          <a:bodyPr>
            <a:normAutofit/>
          </a:bodyPr>
          <a:lstStyle/>
          <a:p>
            <a:pPr marL="0" indent="0">
              <a:spcBef>
                <a:spcPts val="1800"/>
              </a:spcBef>
              <a:buNone/>
            </a:pPr>
            <a:r>
              <a:rPr lang="el-GR" altLang="el-GR" dirty="0">
                <a:cs typeface="Times New Roman" panose="02020603050405020304" pitchFamily="18" charset="0"/>
              </a:rPr>
              <a:t>Ως συνάρτηση </a:t>
            </a:r>
            <a:r>
              <a:rPr lang="el-GR" altLang="el-GR" dirty="0" smtClean="0">
                <a:cs typeface="Times New Roman" panose="02020603050405020304" pitchFamily="18" charset="0"/>
              </a:rPr>
              <a:t>συνεπαγωγής μπορεί </a:t>
            </a:r>
            <a:r>
              <a:rPr lang="el-GR" altLang="el-GR" dirty="0">
                <a:cs typeface="Times New Roman" panose="02020603050405020304" pitchFamily="18" charset="0"/>
              </a:rPr>
              <a:t>επίσης να χρησιμοποιηθεί μια sigmoid ή triangular ή trapezoid </a:t>
            </a:r>
            <a:r>
              <a:rPr lang="el-GR" altLang="el-GR" dirty="0" smtClean="0">
                <a:cs typeface="Times New Roman" panose="02020603050405020304" pitchFamily="18" charset="0"/>
              </a:rPr>
              <a:t>συνάρτηση</a:t>
            </a:r>
            <a:endParaRPr lang="el-GR" altLang="el-GR" dirty="0"/>
          </a:p>
          <a:p>
            <a:pPr marL="0" indent="0">
              <a:spcBef>
                <a:spcPts val="1800"/>
              </a:spcBef>
              <a:buNone/>
            </a:pPr>
            <a:r>
              <a:rPr lang="el-GR" altLang="el-GR" dirty="0">
                <a:cs typeface="Times New Roman" panose="02020603050405020304" pitchFamily="18" charset="0"/>
              </a:rPr>
              <a:t>Για τον προσδιορισμό της </a:t>
            </a:r>
            <a:r>
              <a:rPr lang="el-GR" altLang="el-GR" b="1" dirty="0">
                <a:solidFill>
                  <a:srgbClr val="004A82"/>
                </a:solidFill>
                <a:cs typeface="Times New Roman" panose="02020603050405020304" pitchFamily="18" charset="0"/>
              </a:rPr>
              <a:t>τιμής της αλήθειας (truth value)</a:t>
            </a:r>
            <a:r>
              <a:rPr lang="el-GR" altLang="el-GR" dirty="0">
                <a:solidFill>
                  <a:srgbClr val="004A82"/>
                </a:solidFill>
                <a:cs typeface="Times New Roman" panose="02020603050405020304" pitchFamily="18" charset="0"/>
              </a:rPr>
              <a:t> </a:t>
            </a:r>
            <a:r>
              <a:rPr lang="el-GR" altLang="el-GR" dirty="0">
                <a:cs typeface="Times New Roman" panose="02020603050405020304" pitchFamily="18" charset="0"/>
              </a:rPr>
              <a:t>που αφορά όλους τους κανόνες που πυροδοτούνται σε ένα </a:t>
            </a:r>
            <a:r>
              <a:rPr lang="el-GR" altLang="el-GR" dirty="0" smtClean="0">
                <a:cs typeface="Times New Roman" panose="02020603050405020304" pitchFamily="18" charset="0"/>
              </a:rPr>
              <a:t>σύστημα </a:t>
            </a:r>
            <a:r>
              <a:rPr lang="el-GR" altLang="el-GR" dirty="0">
                <a:cs typeface="Times New Roman" panose="02020603050405020304" pitchFamily="18" charset="0"/>
              </a:rPr>
              <a:t>μπορούμε να χρησιμοποιήσουμε την </a:t>
            </a:r>
            <a:r>
              <a:rPr lang="el-GR" altLang="el-GR" b="1" dirty="0">
                <a:cs typeface="Times New Roman" panose="02020603050405020304" pitchFamily="18" charset="0"/>
              </a:rPr>
              <a:t>max-min</a:t>
            </a:r>
            <a:r>
              <a:rPr lang="el-GR" altLang="el-GR" dirty="0">
                <a:cs typeface="Times New Roman" panose="02020603050405020304" pitchFamily="18" charset="0"/>
              </a:rPr>
              <a:t> μέθοδο όπου η τελική τιμή αλήθειας,</a:t>
            </a:r>
            <a:r>
              <a:rPr lang="el-GR" altLang="el-GR" b="1" baseline="-30000" dirty="0">
                <a:cs typeface="Times New Roman" panose="02020603050405020304" pitchFamily="18" charset="0"/>
              </a:rPr>
              <a:t> </a:t>
            </a:r>
            <a:r>
              <a:rPr lang="el-GR" altLang="el-GR" dirty="0">
                <a:cs typeface="Times New Roman" panose="02020603050405020304" pitchFamily="18" charset="0"/>
              </a:rPr>
              <a:t> δίνεται από </a:t>
            </a:r>
            <a:r>
              <a:rPr lang="el-GR" altLang="el-GR" b="1" dirty="0">
                <a:solidFill>
                  <a:srgbClr val="820000"/>
                </a:solidFill>
                <a:cs typeface="Times New Roman" panose="02020603050405020304" pitchFamily="18" charset="0"/>
              </a:rPr>
              <a:t>τη συνάρτηση συνεπαγωγής</a:t>
            </a:r>
            <a:r>
              <a:rPr lang="el-GR" altLang="el-GR" dirty="0" smtClean="0">
                <a:solidFill>
                  <a:srgbClr val="820000"/>
                </a:solidFill>
                <a:cs typeface="Times New Roman" panose="02020603050405020304" pitchFamily="18" charset="0"/>
              </a:rPr>
              <a:t>:</a:t>
            </a:r>
            <a:endParaRPr lang="el-GR" altLang="el-GR" dirty="0">
              <a:cs typeface="Times New Roman" panose="02020603050405020304" pitchFamily="18" charset="0"/>
            </a:endParaRPr>
          </a:p>
          <a:p>
            <a:pPr marL="0" indent="0" algn="ctr">
              <a:spcBef>
                <a:spcPts val="1800"/>
              </a:spcBef>
              <a:buNone/>
            </a:pPr>
            <a:r>
              <a:rPr lang="de-DE" altLang="el-GR" b="1" dirty="0">
                <a:ea typeface="Lucida Sans Unicode" panose="020B0602030504020204" pitchFamily="34" charset="0"/>
                <a:cs typeface="Lucida Sans Unicode" panose="020B0602030504020204" pitchFamily="34" charset="0"/>
                <a:sym typeface="Symbol" panose="05050102010706020507" pitchFamily="18" charset="2"/>
              </a:rPr>
              <a:t></a:t>
            </a:r>
            <a:r>
              <a:rPr lang="de-DE" altLang="el-GR" b="1" dirty="0">
                <a:cs typeface="Times New Roman" panose="02020603050405020304" pitchFamily="18" charset="0"/>
              </a:rPr>
              <a:t> = max [(min (F</a:t>
            </a:r>
            <a:r>
              <a:rPr lang="de-DE" altLang="el-GR" b="1" baseline="-30000" dirty="0">
                <a:cs typeface="Times New Roman" panose="02020603050405020304" pitchFamily="18" charset="0"/>
              </a:rPr>
              <a:t>11</a:t>
            </a:r>
            <a:r>
              <a:rPr lang="de-DE" altLang="el-GR" b="1" dirty="0">
                <a:cs typeface="Times New Roman" panose="02020603050405020304" pitchFamily="18" charset="0"/>
              </a:rPr>
              <a:t>, F</a:t>
            </a:r>
            <a:r>
              <a:rPr lang="de-DE" altLang="el-GR" b="1" baseline="-30000" dirty="0">
                <a:cs typeface="Times New Roman" panose="02020603050405020304" pitchFamily="18" charset="0"/>
              </a:rPr>
              <a:t>12</a:t>
            </a:r>
            <a:r>
              <a:rPr lang="de-DE" altLang="el-GR" b="1" dirty="0">
                <a:cs typeface="Times New Roman" panose="02020603050405020304" pitchFamily="18" charset="0"/>
              </a:rPr>
              <a:t>), min (F</a:t>
            </a:r>
            <a:r>
              <a:rPr lang="de-DE" altLang="el-GR" b="1" baseline="-30000" dirty="0">
                <a:cs typeface="Times New Roman" panose="02020603050405020304" pitchFamily="18" charset="0"/>
              </a:rPr>
              <a:t>21</a:t>
            </a:r>
            <a:r>
              <a:rPr lang="de-DE" altLang="el-GR" b="1" dirty="0">
                <a:cs typeface="Times New Roman" panose="02020603050405020304" pitchFamily="18" charset="0"/>
              </a:rPr>
              <a:t>, F</a:t>
            </a:r>
            <a:r>
              <a:rPr lang="de-DE" altLang="el-GR" b="1" baseline="-30000" dirty="0">
                <a:cs typeface="Times New Roman" panose="02020603050405020304" pitchFamily="18" charset="0"/>
              </a:rPr>
              <a:t>22</a:t>
            </a:r>
            <a:r>
              <a:rPr lang="de-DE" altLang="el-GR" b="1" dirty="0">
                <a:cs typeface="Times New Roman" panose="02020603050405020304" pitchFamily="18" charset="0"/>
              </a:rPr>
              <a:t>), </a:t>
            </a:r>
            <a:r>
              <a:rPr lang="de-DE" altLang="el-GR" b="1" dirty="0" smtClean="0">
                <a:cs typeface="Times New Roman" panose="02020603050405020304" pitchFamily="18" charset="0"/>
              </a:rPr>
              <a:t>…]</a:t>
            </a:r>
            <a:endParaRPr lang="el-GR" altLang="el-GR" dirty="0"/>
          </a:p>
          <a:p>
            <a:pPr marL="0" indent="0">
              <a:spcBef>
                <a:spcPts val="1800"/>
              </a:spcBef>
              <a:buNone/>
            </a:pPr>
            <a:r>
              <a:rPr lang="el-GR" altLang="el-GR" dirty="0">
                <a:cs typeface="Times New Roman" panose="02020603050405020304" pitchFamily="18" charset="0"/>
              </a:rPr>
              <a:t>Εκτός της max-min συνάρτησης συνεπαγωγής υπάρχουν και άλλες περισσότερο πολύπλοκες όπως η </a:t>
            </a:r>
            <a:r>
              <a:rPr lang="el-GR" altLang="el-GR" b="1" dirty="0">
                <a:cs typeface="Times New Roman" panose="02020603050405020304" pitchFamily="18" charset="0"/>
              </a:rPr>
              <a:t>moments approach</a:t>
            </a:r>
            <a:r>
              <a:rPr lang="el-GR" altLang="el-GR" b="1" dirty="0" smtClean="0">
                <a:cs typeface="Times New Roman" panose="02020603050405020304" pitchFamily="18" charset="0"/>
              </a:rPr>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968981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Συστήματα ΤΝ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15" name="Ορθογώνιο 14"/>
          <p:cNvSpPr/>
          <p:nvPr/>
        </p:nvSpPr>
        <p:spPr>
          <a:xfrm>
            <a:off x="755576" y="1412776"/>
            <a:ext cx="7776864" cy="4320480"/>
          </a:xfrm>
          <a:prstGeom prst="rect">
            <a:avLst/>
          </a:prstGeom>
          <a:solidFill>
            <a:srgbClr val="274E1E"/>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l-GR" sz="3200" dirty="0" smtClean="0">
              <a:solidFill>
                <a:schemeClr val="bg1"/>
              </a:solidFill>
            </a:endParaRPr>
          </a:p>
          <a:p>
            <a:pPr algn="ctr"/>
            <a:r>
              <a:rPr lang="el-GR" sz="3200" dirty="0" smtClean="0">
                <a:solidFill>
                  <a:schemeClr val="bg1"/>
                </a:solidFill>
              </a:rPr>
              <a:t>ΣΥΣΤΗΜΑΤΑ  ΤΝ</a:t>
            </a:r>
            <a:endParaRPr lang="el-GR" sz="3200" dirty="0">
              <a:solidFill>
                <a:schemeClr val="bg1"/>
              </a:solidFill>
            </a:endParaRPr>
          </a:p>
        </p:txBody>
      </p:sp>
      <p:sp>
        <p:nvSpPr>
          <p:cNvPr id="8" name="Text Box 10"/>
          <p:cNvSpPr txBox="1">
            <a:spLocks noChangeArrowheads="1"/>
          </p:cNvSpPr>
          <p:nvPr/>
        </p:nvSpPr>
        <p:spPr bwMode="auto">
          <a:xfrm>
            <a:off x="3347864" y="2996952"/>
            <a:ext cx="2664295" cy="2531498"/>
          </a:xfrm>
          <a:prstGeom prst="rect">
            <a:avLst/>
          </a:prstGeom>
          <a:solidFill>
            <a:schemeClr val="accent1">
              <a:lumMod val="20000"/>
              <a:lumOff val="80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l-GR" altLang="el-GR" sz="2800" b="1" i="1" dirty="0" smtClean="0">
                <a:latin typeface="+mn-lt"/>
              </a:rPr>
              <a:t>Συστήματα βασισμένα στη Γνώση</a:t>
            </a:r>
          </a:p>
        </p:txBody>
      </p:sp>
      <p:sp>
        <p:nvSpPr>
          <p:cNvPr id="13" name="Text Box 15"/>
          <p:cNvSpPr txBox="1">
            <a:spLocks noChangeArrowheads="1"/>
          </p:cNvSpPr>
          <p:nvPr/>
        </p:nvSpPr>
        <p:spPr bwMode="auto">
          <a:xfrm>
            <a:off x="3779912" y="4365104"/>
            <a:ext cx="1944216" cy="1012877"/>
          </a:xfrm>
          <a:prstGeom prst="rect">
            <a:avLst/>
          </a:prstGeom>
          <a:solidFill>
            <a:srgbClr val="820000"/>
          </a:solidFill>
          <a:ln w="9525">
            <a:solidFill>
              <a:srgbClr val="000000"/>
            </a:solidFill>
            <a:miter lim="800000"/>
            <a:headEnd/>
            <a:tailEnd/>
          </a:ln>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l-GR" altLang="el-GR" sz="2800" b="1" i="1" u="none" strike="noStrike" kern="0" cap="none" spc="0" normalizeH="0" baseline="0" noProof="0" dirty="0" smtClean="0">
                <a:ln>
                  <a:noFill/>
                </a:ln>
                <a:solidFill>
                  <a:srgbClr val="FFFFFF"/>
                </a:solidFill>
                <a:effectLst/>
                <a:uLnTx/>
                <a:uFillTx/>
                <a:latin typeface="+mn-lt"/>
              </a:rPr>
              <a:t>Έμπειρα Συστήματα</a:t>
            </a:r>
          </a:p>
        </p:txBody>
      </p:sp>
      <p:sp>
        <p:nvSpPr>
          <p:cNvPr id="12" name="Text Box 14"/>
          <p:cNvSpPr txBox="1">
            <a:spLocks noChangeArrowheads="1"/>
          </p:cNvSpPr>
          <p:nvPr/>
        </p:nvSpPr>
        <p:spPr bwMode="auto">
          <a:xfrm>
            <a:off x="6300192" y="3284984"/>
            <a:ext cx="1926645" cy="973931"/>
          </a:xfrm>
          <a:prstGeom prst="rect">
            <a:avLst/>
          </a:prstGeom>
          <a:solidFill>
            <a:schemeClr val="accent1">
              <a:lumMod val="20000"/>
              <a:lumOff val="80000"/>
            </a:schemeClr>
          </a:solidFill>
          <a:ln w="9525">
            <a:solidFill>
              <a:srgbClr val="FFFFFF"/>
            </a:solidFill>
            <a:miter lim="800000"/>
            <a:headEnd/>
            <a:tailEnd/>
          </a:ln>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l-GR" altLang="el-GR" sz="2800" b="1" i="1" u="none" strike="noStrike" kern="0" cap="none" spc="0" normalizeH="0" baseline="0" noProof="0" dirty="0" smtClean="0">
                <a:ln>
                  <a:noFill/>
                </a:ln>
                <a:solidFill>
                  <a:srgbClr val="000000"/>
                </a:solidFill>
                <a:effectLst/>
                <a:uLnTx/>
                <a:uFillTx/>
                <a:latin typeface="+mn-lt"/>
              </a:rPr>
              <a:t>Νευρωνικά Δίκτυα</a:t>
            </a:r>
          </a:p>
        </p:txBody>
      </p:sp>
      <p:sp>
        <p:nvSpPr>
          <p:cNvPr id="11" name="Text Box 13"/>
          <p:cNvSpPr txBox="1">
            <a:spLocks noChangeArrowheads="1"/>
          </p:cNvSpPr>
          <p:nvPr/>
        </p:nvSpPr>
        <p:spPr bwMode="auto">
          <a:xfrm>
            <a:off x="1043608" y="3284984"/>
            <a:ext cx="1998707" cy="973931"/>
          </a:xfrm>
          <a:prstGeom prst="rect">
            <a:avLst/>
          </a:prstGeom>
          <a:solidFill>
            <a:schemeClr val="accent1">
              <a:lumMod val="20000"/>
              <a:lumOff val="80000"/>
            </a:schemeClr>
          </a:solidFill>
          <a:ln w="9525">
            <a:solidFill>
              <a:srgbClr val="FFFFFF"/>
            </a:solidFill>
            <a:miter lim="800000"/>
            <a:headEnd/>
            <a:tailEnd/>
          </a:ln>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l-GR" altLang="el-GR" sz="2800" b="1" i="1" u="none" strike="noStrike" kern="0" cap="none" spc="0" normalizeH="0" baseline="0" noProof="0" dirty="0" smtClean="0">
                <a:ln>
                  <a:noFill/>
                </a:ln>
                <a:solidFill>
                  <a:srgbClr val="000000"/>
                </a:solidFill>
                <a:effectLst/>
                <a:uLnTx/>
                <a:uFillTx/>
                <a:latin typeface="+mn-lt"/>
              </a:rPr>
              <a:t>Γενετικοί</a:t>
            </a:r>
          </a:p>
          <a:p>
            <a:pPr marL="0" marR="0" lvl="0" indent="0" algn="ctr" defTabSz="914400" eaLnBrk="0" fontAlgn="auto" latinLnBrk="0" hangingPunct="0">
              <a:lnSpc>
                <a:spcPct val="100000"/>
              </a:lnSpc>
              <a:spcBef>
                <a:spcPct val="0"/>
              </a:spcBef>
              <a:spcAft>
                <a:spcPts val="0"/>
              </a:spcAft>
              <a:buClrTx/>
              <a:buSzTx/>
              <a:buFontTx/>
              <a:buNone/>
              <a:tabLst/>
              <a:defRPr/>
            </a:pPr>
            <a:r>
              <a:rPr kumimoji="0" lang="el-GR" altLang="el-GR" sz="2800" b="1" i="1" u="none" strike="noStrike" kern="0" cap="none" spc="0" normalizeH="0" baseline="0" noProof="0" dirty="0" smtClean="0">
                <a:ln>
                  <a:noFill/>
                </a:ln>
                <a:solidFill>
                  <a:srgbClr val="000000"/>
                </a:solidFill>
                <a:effectLst/>
                <a:uLnTx/>
                <a:uFillTx/>
                <a:latin typeface="+mn-lt"/>
              </a:rPr>
              <a:t>Αλγόριθμοι</a:t>
            </a:r>
          </a:p>
        </p:txBody>
      </p:sp>
    </p:spTree>
    <p:extLst>
      <p:ext uri="{BB962C8B-B14F-4D97-AF65-F5344CB8AC3E}">
        <p14:creationId xmlns:p14="http://schemas.microsoft.com/office/powerpoint/2010/main" val="2209584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εφαρμογής </a:t>
            </a:r>
            <a:r>
              <a:rPr lang="el-GR" dirty="0" smtClean="0"/>
              <a:t>ασαφούς λογικής</a:t>
            </a:r>
            <a:endParaRPr lang="el-GR" sz="3600" b="0" dirty="0"/>
          </a:p>
        </p:txBody>
      </p:sp>
      <p:sp>
        <p:nvSpPr>
          <p:cNvPr id="3" name="Θέση περιεχομένου 2"/>
          <p:cNvSpPr>
            <a:spLocks noGrp="1"/>
          </p:cNvSpPr>
          <p:nvPr>
            <p:ph idx="1"/>
          </p:nvPr>
        </p:nvSpPr>
        <p:spPr>
          <a:xfrm>
            <a:off x="457200" y="1196752"/>
            <a:ext cx="8229600" cy="5184576"/>
          </a:xfrm>
        </p:spPr>
        <p:txBody>
          <a:bodyPr>
            <a:normAutofit fontScale="92500" lnSpcReduction="10000"/>
          </a:bodyPr>
          <a:lstStyle/>
          <a:p>
            <a:pPr marL="0" indent="0">
              <a:lnSpc>
                <a:spcPct val="110000"/>
              </a:lnSpc>
              <a:spcBef>
                <a:spcPts val="0"/>
              </a:spcBef>
              <a:buNone/>
            </a:pPr>
            <a:r>
              <a:rPr lang="el-GR" b="1" dirty="0" smtClean="0">
                <a:solidFill>
                  <a:srgbClr val="820000"/>
                </a:solidFill>
              </a:rPr>
              <a:t>Με </a:t>
            </a:r>
            <a:r>
              <a:rPr lang="el-GR" b="1" dirty="0">
                <a:solidFill>
                  <a:srgbClr val="820000"/>
                </a:solidFill>
              </a:rPr>
              <a:t>τη μέθοδο max-min (διαγραμματική επίλυση</a:t>
            </a:r>
            <a:r>
              <a:rPr lang="el-GR" b="1" dirty="0" smtClean="0">
                <a:solidFill>
                  <a:srgbClr val="820000"/>
                </a:solidFill>
              </a:rPr>
              <a:t>):</a:t>
            </a:r>
            <a:r>
              <a:rPr lang="el-GR" b="1" dirty="0">
                <a:solidFill>
                  <a:srgbClr val="820000"/>
                </a:solidFill>
              </a:rPr>
              <a:t> </a:t>
            </a:r>
          </a:p>
          <a:p>
            <a:pPr marL="0" indent="0">
              <a:buNone/>
            </a:pPr>
            <a:r>
              <a:rPr lang="el-GR" b="1" dirty="0"/>
              <a:t>Κανόνας1:</a:t>
            </a:r>
            <a:r>
              <a:rPr lang="el-GR" dirty="0"/>
              <a:t> </a:t>
            </a:r>
            <a:r>
              <a:rPr lang="el-GR" dirty="0" smtClean="0"/>
              <a:t>Εάν η </a:t>
            </a:r>
            <a:r>
              <a:rPr lang="el-GR" dirty="0"/>
              <a:t>θερμοκρασία είναι </a:t>
            </a:r>
            <a:r>
              <a:rPr lang="el-GR" dirty="0" smtClean="0">
                <a:solidFill>
                  <a:srgbClr val="820000"/>
                </a:solidFill>
              </a:rPr>
              <a:t>κρύα </a:t>
            </a:r>
          </a:p>
          <a:p>
            <a:pPr marL="0" indent="1350963">
              <a:lnSpc>
                <a:spcPct val="110000"/>
              </a:lnSpc>
              <a:spcBef>
                <a:spcPts val="0"/>
              </a:spcBef>
              <a:buNone/>
            </a:pPr>
            <a:r>
              <a:rPr lang="el-GR" dirty="0" smtClean="0"/>
              <a:t>και </a:t>
            </a:r>
            <a:r>
              <a:rPr lang="el-GR" dirty="0"/>
              <a:t>η πίεση είναι </a:t>
            </a:r>
            <a:r>
              <a:rPr lang="el-GR" dirty="0">
                <a:solidFill>
                  <a:srgbClr val="0C0680"/>
                </a:solidFill>
              </a:rPr>
              <a:t>αδύνατη</a:t>
            </a:r>
          </a:p>
          <a:p>
            <a:pPr marL="0" indent="1350963">
              <a:lnSpc>
                <a:spcPct val="110000"/>
              </a:lnSpc>
              <a:spcBef>
                <a:spcPts val="0"/>
              </a:spcBef>
              <a:buNone/>
            </a:pPr>
            <a:r>
              <a:rPr lang="el-GR" dirty="0" smtClean="0"/>
              <a:t>Τότε  η </a:t>
            </a:r>
            <a:r>
              <a:rPr lang="el-GR" dirty="0"/>
              <a:t>κίνηση της βαλβίδας είναι </a:t>
            </a:r>
            <a:r>
              <a:rPr lang="el-GR" dirty="0">
                <a:solidFill>
                  <a:srgbClr val="006600"/>
                </a:solidFill>
              </a:rPr>
              <a:t>θετικά υψηλή (PL</a:t>
            </a:r>
            <a:r>
              <a:rPr lang="el-GR" dirty="0" smtClean="0">
                <a:solidFill>
                  <a:srgbClr val="006600"/>
                </a:solidFill>
              </a:rPr>
              <a:t>)</a:t>
            </a:r>
            <a:endParaRPr lang="el-GR" dirty="0">
              <a:solidFill>
                <a:srgbClr val="006600"/>
              </a:solidFill>
            </a:endParaRPr>
          </a:p>
          <a:p>
            <a:pPr marL="0" indent="0">
              <a:buNone/>
            </a:pPr>
            <a:r>
              <a:rPr lang="el-GR" b="1" dirty="0" smtClean="0"/>
              <a:t>Κανόνας2</a:t>
            </a:r>
            <a:r>
              <a:rPr lang="el-GR" b="1" dirty="0"/>
              <a:t>: </a:t>
            </a:r>
            <a:r>
              <a:rPr lang="el-GR" dirty="0" smtClean="0"/>
              <a:t>Εάν η </a:t>
            </a:r>
            <a:r>
              <a:rPr lang="el-GR" dirty="0"/>
              <a:t>θερμοκρασία είναι </a:t>
            </a:r>
            <a:r>
              <a:rPr lang="el-GR" dirty="0">
                <a:solidFill>
                  <a:srgbClr val="820000"/>
                </a:solidFill>
              </a:rPr>
              <a:t>δροσερή</a:t>
            </a:r>
          </a:p>
          <a:p>
            <a:pPr marL="0" indent="1350963">
              <a:lnSpc>
                <a:spcPct val="110000"/>
              </a:lnSpc>
              <a:spcBef>
                <a:spcPts val="0"/>
              </a:spcBef>
              <a:buNone/>
            </a:pPr>
            <a:r>
              <a:rPr lang="el-GR" dirty="0" smtClean="0"/>
              <a:t>και </a:t>
            </a:r>
            <a:r>
              <a:rPr lang="el-GR" dirty="0"/>
              <a:t>η πίεση είναι </a:t>
            </a:r>
            <a:r>
              <a:rPr lang="el-GR" dirty="0">
                <a:solidFill>
                  <a:srgbClr val="0C0680"/>
                </a:solidFill>
              </a:rPr>
              <a:t>χαμηλή</a:t>
            </a:r>
          </a:p>
          <a:p>
            <a:pPr marL="0" indent="1350963">
              <a:lnSpc>
                <a:spcPct val="110000"/>
              </a:lnSpc>
              <a:spcBef>
                <a:spcPts val="0"/>
              </a:spcBef>
              <a:buNone/>
            </a:pPr>
            <a:r>
              <a:rPr lang="el-GR" dirty="0" smtClean="0"/>
              <a:t>Τότε η </a:t>
            </a:r>
            <a:r>
              <a:rPr lang="el-GR" dirty="0"/>
              <a:t>κίνηση της βαλβίδας είναι </a:t>
            </a:r>
            <a:r>
              <a:rPr lang="el-GR" dirty="0">
                <a:solidFill>
                  <a:srgbClr val="006600"/>
                </a:solidFill>
              </a:rPr>
              <a:t>θετικά μέτρια (PM) </a:t>
            </a:r>
          </a:p>
          <a:p>
            <a:pPr marL="0" indent="0">
              <a:buNone/>
            </a:pPr>
            <a:r>
              <a:rPr lang="el-GR" b="1" dirty="0"/>
              <a:t>Κανόνας3:</a:t>
            </a:r>
            <a:r>
              <a:rPr lang="el-GR" dirty="0"/>
              <a:t> </a:t>
            </a:r>
            <a:r>
              <a:rPr lang="el-GR" dirty="0" smtClean="0"/>
              <a:t>Εάν η </a:t>
            </a:r>
            <a:r>
              <a:rPr lang="el-GR" dirty="0"/>
              <a:t>θερμοκρασία είναι </a:t>
            </a:r>
            <a:r>
              <a:rPr lang="el-GR" dirty="0">
                <a:solidFill>
                  <a:srgbClr val="820000"/>
                </a:solidFill>
              </a:rPr>
              <a:t>δροσερή</a:t>
            </a:r>
          </a:p>
          <a:p>
            <a:pPr marL="0" indent="1350963">
              <a:lnSpc>
                <a:spcPct val="110000"/>
              </a:lnSpc>
              <a:spcBef>
                <a:spcPts val="0"/>
              </a:spcBef>
              <a:buNone/>
            </a:pPr>
            <a:r>
              <a:rPr lang="el-GR" dirty="0" smtClean="0"/>
              <a:t>και </a:t>
            </a:r>
            <a:r>
              <a:rPr lang="el-GR" dirty="0"/>
              <a:t>η πίεση είναι </a:t>
            </a:r>
            <a:r>
              <a:rPr lang="el-GR" dirty="0">
                <a:solidFill>
                  <a:srgbClr val="0C0680"/>
                </a:solidFill>
              </a:rPr>
              <a:t>ΟΚ</a:t>
            </a:r>
          </a:p>
          <a:p>
            <a:pPr marL="0" indent="1350963">
              <a:lnSpc>
                <a:spcPct val="110000"/>
              </a:lnSpc>
              <a:spcBef>
                <a:spcPts val="0"/>
              </a:spcBef>
              <a:buNone/>
            </a:pPr>
            <a:r>
              <a:rPr lang="el-GR" dirty="0" smtClean="0"/>
              <a:t>Τότε η </a:t>
            </a:r>
            <a:r>
              <a:rPr lang="el-GR" dirty="0"/>
              <a:t>κίνηση της βαλβίδας είναι </a:t>
            </a:r>
            <a:r>
              <a:rPr lang="el-GR" dirty="0">
                <a:solidFill>
                  <a:srgbClr val="006600"/>
                </a:solidFill>
              </a:rPr>
              <a:t>μηδενική (ZR</a:t>
            </a:r>
            <a:r>
              <a:rPr lang="el-GR" dirty="0" smtClean="0">
                <a:solidFill>
                  <a:srgbClr val="006600"/>
                </a:solidFill>
              </a:rPr>
              <a:t>)</a:t>
            </a:r>
          </a:p>
          <a:p>
            <a:pPr marL="0" indent="0">
              <a:buNone/>
            </a:pPr>
            <a:r>
              <a:rPr lang="el-GR" b="1" dirty="0"/>
              <a:t>Κανόνας4:</a:t>
            </a:r>
            <a:r>
              <a:rPr lang="el-GR" dirty="0"/>
              <a:t> Εάν η θερμοκρασία είναι </a:t>
            </a:r>
            <a:r>
              <a:rPr lang="el-GR" dirty="0">
                <a:solidFill>
                  <a:srgbClr val="820000"/>
                </a:solidFill>
              </a:rPr>
              <a:t>κρύα</a:t>
            </a:r>
          </a:p>
          <a:p>
            <a:pPr marL="0" indent="1350963">
              <a:lnSpc>
                <a:spcPct val="110000"/>
              </a:lnSpc>
              <a:spcBef>
                <a:spcPts val="0"/>
              </a:spcBef>
              <a:buNone/>
            </a:pPr>
            <a:r>
              <a:rPr lang="el-GR" dirty="0"/>
              <a:t>και η πίεση είναι </a:t>
            </a:r>
            <a:r>
              <a:rPr lang="el-GR" dirty="0">
                <a:solidFill>
                  <a:srgbClr val="0C0680"/>
                </a:solidFill>
              </a:rPr>
              <a:t>δυνατή</a:t>
            </a:r>
          </a:p>
          <a:p>
            <a:pPr marL="0" indent="1350963">
              <a:lnSpc>
                <a:spcPct val="110000"/>
              </a:lnSpc>
              <a:spcBef>
                <a:spcPts val="0"/>
              </a:spcBef>
              <a:buNone/>
            </a:pPr>
            <a:r>
              <a:rPr lang="el-GR" dirty="0"/>
              <a:t>Τότε η κίνηση της βαλβίδας είναι </a:t>
            </a:r>
            <a:r>
              <a:rPr lang="el-GR" dirty="0">
                <a:solidFill>
                  <a:srgbClr val="006600"/>
                </a:solidFill>
              </a:rPr>
              <a:t>αρνητικά μέτρια  (NΜ)</a:t>
            </a:r>
          </a:p>
          <a:p>
            <a:pPr marL="0" indent="1433513">
              <a:lnSpc>
                <a:spcPct val="110000"/>
              </a:lnSpc>
              <a:spcBef>
                <a:spcPts val="0"/>
              </a:spcBef>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423746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Σχέσεις  συνεπαγωγής θερμοκρασίας</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grpSp>
        <p:nvGrpSpPr>
          <p:cNvPr id="46" name="Group 3"/>
          <p:cNvGrpSpPr>
            <a:grpSpLocks/>
          </p:cNvGrpSpPr>
          <p:nvPr/>
        </p:nvGrpSpPr>
        <p:grpSpPr bwMode="auto">
          <a:xfrm>
            <a:off x="395513" y="2132856"/>
            <a:ext cx="8478657" cy="3016798"/>
            <a:chOff x="1301" y="6122"/>
            <a:chExt cx="9299" cy="4262"/>
          </a:xfrm>
        </p:grpSpPr>
        <p:grpSp>
          <p:nvGrpSpPr>
            <p:cNvPr id="47" name="Group 4"/>
            <p:cNvGrpSpPr>
              <a:grpSpLocks/>
            </p:cNvGrpSpPr>
            <p:nvPr/>
          </p:nvGrpSpPr>
          <p:grpSpPr bwMode="auto">
            <a:xfrm>
              <a:off x="1301" y="6122"/>
              <a:ext cx="9299" cy="3924"/>
              <a:chOff x="1301" y="6122"/>
              <a:chExt cx="9299" cy="3924"/>
            </a:xfrm>
          </p:grpSpPr>
          <p:sp>
            <p:nvSpPr>
              <p:cNvPr id="49" name="Text Box 5"/>
              <p:cNvSpPr txBox="1">
                <a:spLocks noChangeArrowheads="1"/>
              </p:cNvSpPr>
              <p:nvPr/>
            </p:nvSpPr>
            <p:spPr bwMode="auto">
              <a:xfrm>
                <a:off x="3512" y="9371"/>
                <a:ext cx="7088" cy="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dirty="0">
                    <a:latin typeface="+mn-lt"/>
                  </a:rPr>
                  <a:t>100             </a:t>
                </a:r>
                <a:r>
                  <a:rPr lang="el-GR" altLang="el-GR" sz="1800" dirty="0" smtClean="0">
                    <a:latin typeface="+mn-lt"/>
                  </a:rPr>
                  <a:t>    220                    330</a:t>
                </a:r>
                <a:endParaRPr lang="el-GR" altLang="el-GR" sz="1800" dirty="0">
                  <a:latin typeface="+mn-lt"/>
                </a:endParaRPr>
              </a:p>
            </p:txBody>
          </p:sp>
          <p:grpSp>
            <p:nvGrpSpPr>
              <p:cNvPr id="50" name="Group 6"/>
              <p:cNvGrpSpPr>
                <a:grpSpLocks/>
              </p:cNvGrpSpPr>
              <p:nvPr/>
            </p:nvGrpSpPr>
            <p:grpSpPr bwMode="auto">
              <a:xfrm>
                <a:off x="1301" y="6122"/>
                <a:ext cx="8529" cy="3512"/>
                <a:chOff x="1301" y="6122"/>
                <a:chExt cx="8529" cy="3512"/>
              </a:xfrm>
            </p:grpSpPr>
            <p:sp>
              <p:nvSpPr>
                <p:cNvPr id="51" name="Line 7"/>
                <p:cNvSpPr>
                  <a:spLocks noChangeShapeType="1"/>
                </p:cNvSpPr>
                <p:nvPr/>
              </p:nvSpPr>
              <p:spPr bwMode="auto">
                <a:xfrm>
                  <a:off x="2145" y="6495"/>
                  <a:ext cx="0" cy="28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53" name="Line 9"/>
                <p:cNvSpPr>
                  <a:spLocks noChangeShapeType="1"/>
                </p:cNvSpPr>
                <p:nvPr/>
              </p:nvSpPr>
              <p:spPr bwMode="auto">
                <a:xfrm>
                  <a:off x="2145" y="6645"/>
                  <a:ext cx="4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54" name="Line 10"/>
                <p:cNvSpPr>
                  <a:spLocks noChangeShapeType="1"/>
                </p:cNvSpPr>
                <p:nvPr/>
              </p:nvSpPr>
              <p:spPr bwMode="auto">
                <a:xfrm>
                  <a:off x="2550" y="6630"/>
                  <a:ext cx="120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55" name="Line 11"/>
                <p:cNvSpPr>
                  <a:spLocks noChangeShapeType="1"/>
                </p:cNvSpPr>
                <p:nvPr/>
              </p:nvSpPr>
              <p:spPr bwMode="auto">
                <a:xfrm>
                  <a:off x="3945" y="6645"/>
                  <a:ext cx="1200" cy="26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56" name="Line 12"/>
                <p:cNvSpPr>
                  <a:spLocks noChangeShapeType="1"/>
                </p:cNvSpPr>
                <p:nvPr/>
              </p:nvSpPr>
              <p:spPr bwMode="auto">
                <a:xfrm>
                  <a:off x="6690" y="6600"/>
                  <a:ext cx="120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57" name="Line 13"/>
                <p:cNvSpPr>
                  <a:spLocks noChangeShapeType="1"/>
                </p:cNvSpPr>
                <p:nvPr/>
              </p:nvSpPr>
              <p:spPr bwMode="auto">
                <a:xfrm>
                  <a:off x="5325" y="6600"/>
                  <a:ext cx="120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58" name="Line 14"/>
                <p:cNvSpPr>
                  <a:spLocks noChangeShapeType="1"/>
                </p:cNvSpPr>
                <p:nvPr/>
              </p:nvSpPr>
              <p:spPr bwMode="auto">
                <a:xfrm flipH="1">
                  <a:off x="3150" y="6660"/>
                  <a:ext cx="795" cy="2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59" name="Line 15"/>
                <p:cNvSpPr>
                  <a:spLocks noChangeShapeType="1"/>
                </p:cNvSpPr>
                <p:nvPr/>
              </p:nvSpPr>
              <p:spPr bwMode="auto">
                <a:xfrm flipH="1">
                  <a:off x="7275" y="6630"/>
                  <a:ext cx="825"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60" name="Line 16"/>
                <p:cNvSpPr>
                  <a:spLocks noChangeShapeType="1"/>
                </p:cNvSpPr>
                <p:nvPr/>
              </p:nvSpPr>
              <p:spPr bwMode="auto">
                <a:xfrm flipH="1">
                  <a:off x="5850" y="6630"/>
                  <a:ext cx="840" cy="26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61" name="Line 17"/>
                <p:cNvSpPr>
                  <a:spLocks noChangeShapeType="1"/>
                </p:cNvSpPr>
                <p:nvPr/>
              </p:nvSpPr>
              <p:spPr bwMode="auto">
                <a:xfrm flipH="1">
                  <a:off x="4500" y="6630"/>
                  <a:ext cx="825" cy="26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62" name="Line 18"/>
                <p:cNvSpPr>
                  <a:spLocks noChangeShapeType="1"/>
                </p:cNvSpPr>
                <p:nvPr/>
              </p:nvSpPr>
              <p:spPr bwMode="auto">
                <a:xfrm>
                  <a:off x="8115" y="6660"/>
                  <a:ext cx="4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63" name="Text Box 19"/>
                <p:cNvSpPr txBox="1">
                  <a:spLocks noChangeArrowheads="1"/>
                </p:cNvSpPr>
                <p:nvPr/>
              </p:nvSpPr>
              <p:spPr bwMode="auto">
                <a:xfrm>
                  <a:off x="1933" y="6122"/>
                  <a:ext cx="7897" cy="538"/>
                </a:xfrm>
                <a:prstGeom prst="rect">
                  <a:avLst/>
                </a:prstGeom>
                <a:solidFill>
                  <a:srgbClr val="FFFFFF"/>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dirty="0">
                      <a:latin typeface="+mn-lt"/>
                    </a:rPr>
                    <a:t> </a:t>
                  </a:r>
                  <a:r>
                    <a:rPr lang="el-GR" altLang="el-GR" sz="1800" b="1" dirty="0">
                      <a:latin typeface="+mn-lt"/>
                    </a:rPr>
                    <a:t>κρύο              </a:t>
                  </a:r>
                  <a:r>
                    <a:rPr lang="el-GR" altLang="el-GR" sz="1800" b="1" dirty="0" smtClean="0">
                      <a:latin typeface="+mn-lt"/>
                    </a:rPr>
                    <a:t> δροσερό           </a:t>
                  </a:r>
                  <a:r>
                    <a:rPr lang="el-GR" altLang="el-GR" sz="1800" b="1" dirty="0">
                      <a:latin typeface="+mn-lt"/>
                    </a:rPr>
                    <a:t>χλιαρό           </a:t>
                  </a:r>
                  <a:r>
                    <a:rPr lang="el-GR" altLang="el-GR" sz="1800" b="1" dirty="0" smtClean="0">
                      <a:latin typeface="+mn-lt"/>
                    </a:rPr>
                    <a:t>ζεστό               </a:t>
                  </a:r>
                  <a:r>
                    <a:rPr lang="el-GR" altLang="el-GR" sz="1800" b="1" dirty="0">
                      <a:latin typeface="+mn-lt"/>
                    </a:rPr>
                    <a:t>καυτό</a:t>
                  </a:r>
                  <a:endParaRPr lang="el-GR" altLang="el-GR" sz="1800" dirty="0">
                    <a:latin typeface="+mn-lt"/>
                  </a:endParaRPr>
                </a:p>
              </p:txBody>
            </p:sp>
            <p:sp>
              <p:nvSpPr>
                <p:cNvPr id="64" name="Line 20"/>
                <p:cNvSpPr>
                  <a:spLocks noChangeShapeType="1"/>
                </p:cNvSpPr>
                <p:nvPr/>
              </p:nvSpPr>
              <p:spPr bwMode="auto">
                <a:xfrm>
                  <a:off x="2145" y="7890"/>
                  <a:ext cx="1470" cy="0"/>
                </a:xfrm>
                <a:prstGeom prst="line">
                  <a:avLst/>
                </a:prstGeom>
                <a:noFill/>
                <a:ln w="76200" cap="rnd">
                  <a:solidFill>
                    <a:srgbClr val="820000"/>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65" name="Line 21"/>
                <p:cNvSpPr>
                  <a:spLocks noChangeShapeType="1"/>
                </p:cNvSpPr>
                <p:nvPr/>
              </p:nvSpPr>
              <p:spPr bwMode="auto">
                <a:xfrm>
                  <a:off x="3600" y="7905"/>
                  <a:ext cx="0" cy="1440"/>
                </a:xfrm>
                <a:prstGeom prst="line">
                  <a:avLst/>
                </a:prstGeom>
                <a:noFill/>
                <a:ln w="76200" cap="rnd">
                  <a:solidFill>
                    <a:srgbClr val="820000"/>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66" name="Text Box 22"/>
                <p:cNvSpPr txBox="1">
                  <a:spLocks noChangeArrowheads="1"/>
                </p:cNvSpPr>
                <p:nvPr/>
              </p:nvSpPr>
              <p:spPr bwMode="auto">
                <a:xfrm>
                  <a:off x="1301" y="6529"/>
                  <a:ext cx="645" cy="3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l-GR" altLang="el-GR" sz="1500" dirty="0">
                      <a:latin typeface="+mn-lt"/>
                    </a:rPr>
                    <a:t>1</a:t>
                  </a:r>
                </a:p>
                <a:p>
                  <a:pPr algn="r">
                    <a:spcBef>
                      <a:spcPct val="0"/>
                    </a:spcBef>
                    <a:buFontTx/>
                    <a:buNone/>
                  </a:pPr>
                  <a:endParaRPr lang="el-GR" altLang="el-GR" sz="1500" dirty="0">
                    <a:latin typeface="+mn-lt"/>
                  </a:endParaRPr>
                </a:p>
                <a:p>
                  <a:pPr algn="r">
                    <a:spcBef>
                      <a:spcPct val="0"/>
                    </a:spcBef>
                    <a:buFontTx/>
                    <a:buNone/>
                  </a:pPr>
                  <a:endParaRPr lang="el-GR" altLang="el-GR" sz="1500" dirty="0">
                    <a:latin typeface="+mn-lt"/>
                  </a:endParaRPr>
                </a:p>
                <a:p>
                  <a:pPr algn="r">
                    <a:spcBef>
                      <a:spcPts val="600"/>
                    </a:spcBef>
                    <a:buFontTx/>
                    <a:buNone/>
                  </a:pPr>
                  <a:r>
                    <a:rPr lang="el-GR" altLang="el-GR" sz="1500" dirty="0">
                      <a:latin typeface="+mn-lt"/>
                    </a:rPr>
                    <a:t>0.48</a:t>
                  </a:r>
                </a:p>
                <a:p>
                  <a:pPr algn="r">
                    <a:spcBef>
                      <a:spcPct val="0"/>
                    </a:spcBef>
                    <a:buFontTx/>
                    <a:buNone/>
                  </a:pPr>
                  <a:endParaRPr lang="el-GR" altLang="el-GR" sz="1500" dirty="0">
                    <a:latin typeface="+mn-lt"/>
                  </a:endParaRPr>
                </a:p>
                <a:p>
                  <a:pPr algn="r">
                    <a:spcBef>
                      <a:spcPct val="0"/>
                    </a:spcBef>
                    <a:buFontTx/>
                    <a:buNone/>
                  </a:pPr>
                  <a:endParaRPr lang="el-GR" altLang="el-GR" sz="1500" dirty="0">
                    <a:latin typeface="+mn-lt"/>
                  </a:endParaRPr>
                </a:p>
                <a:p>
                  <a:pPr algn="r">
                    <a:spcBef>
                      <a:spcPct val="0"/>
                    </a:spcBef>
                    <a:buFontTx/>
                    <a:buNone/>
                  </a:pPr>
                  <a:endParaRPr lang="el-GR" altLang="el-GR" sz="1500" dirty="0" smtClean="0">
                    <a:latin typeface="+mn-lt"/>
                  </a:endParaRPr>
                </a:p>
                <a:p>
                  <a:pPr algn="r">
                    <a:spcBef>
                      <a:spcPct val="0"/>
                    </a:spcBef>
                    <a:buFontTx/>
                    <a:buNone/>
                  </a:pPr>
                  <a:endParaRPr lang="el-GR" altLang="el-GR" sz="1500" dirty="0">
                    <a:latin typeface="+mn-lt"/>
                  </a:endParaRPr>
                </a:p>
                <a:p>
                  <a:pPr algn="r">
                    <a:spcBef>
                      <a:spcPct val="0"/>
                    </a:spcBef>
                    <a:buFontTx/>
                    <a:buNone/>
                  </a:pPr>
                  <a:r>
                    <a:rPr lang="el-GR" altLang="el-GR" sz="1500" dirty="0">
                      <a:latin typeface="+mn-lt"/>
                    </a:rPr>
                    <a:t>0</a:t>
                  </a:r>
                </a:p>
                <a:p>
                  <a:pPr algn="r">
                    <a:spcBef>
                      <a:spcPct val="0"/>
                    </a:spcBef>
                    <a:buFontTx/>
                    <a:buNone/>
                  </a:pPr>
                  <a:endParaRPr lang="el-GR" altLang="el-GR" sz="1500" dirty="0">
                    <a:latin typeface="+mn-lt"/>
                  </a:endParaRPr>
                </a:p>
                <a:p>
                  <a:pPr algn="r">
                    <a:spcBef>
                      <a:spcPct val="0"/>
                    </a:spcBef>
                    <a:buFontTx/>
                    <a:buNone/>
                  </a:pPr>
                  <a:endParaRPr lang="el-GR" altLang="el-GR" sz="1500" dirty="0">
                    <a:latin typeface="+mn-lt"/>
                  </a:endParaRPr>
                </a:p>
                <a:p>
                  <a:pPr algn="r">
                    <a:spcBef>
                      <a:spcPct val="0"/>
                    </a:spcBef>
                    <a:buFontTx/>
                    <a:buNone/>
                  </a:pPr>
                  <a:endParaRPr lang="el-GR" altLang="el-GR" sz="1500" dirty="0">
                    <a:latin typeface="+mn-lt"/>
                  </a:endParaRPr>
                </a:p>
                <a:p>
                  <a:pPr>
                    <a:spcBef>
                      <a:spcPct val="0"/>
                    </a:spcBef>
                    <a:buFontTx/>
                    <a:buNone/>
                  </a:pPr>
                  <a:endParaRPr lang="el-GR" altLang="el-GR" sz="1500" dirty="0">
                    <a:latin typeface="+mn-lt"/>
                  </a:endParaRPr>
                </a:p>
              </p:txBody>
            </p:sp>
          </p:grpSp>
        </p:grpSp>
        <p:sp>
          <p:nvSpPr>
            <p:cNvPr id="48" name="Text Box 23"/>
            <p:cNvSpPr txBox="1">
              <a:spLocks noChangeArrowheads="1"/>
            </p:cNvSpPr>
            <p:nvPr/>
          </p:nvSpPr>
          <p:spPr bwMode="auto">
            <a:xfrm>
              <a:off x="1939" y="9831"/>
              <a:ext cx="8025" cy="5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1800" b="1" dirty="0" smtClean="0">
                  <a:latin typeface="+mn-lt"/>
                </a:rPr>
                <a:t>θερμοκρασία </a:t>
              </a:r>
              <a:r>
                <a:rPr lang="el-GR" altLang="el-GR" sz="1800" b="1" baseline="30000" dirty="0">
                  <a:latin typeface="+mn-lt"/>
                </a:rPr>
                <a:t>ο</a:t>
              </a:r>
              <a:r>
                <a:rPr lang="el-GR" altLang="el-GR" sz="1800" b="1" dirty="0">
                  <a:latin typeface="+mn-lt"/>
                </a:rPr>
                <a:t> C</a:t>
              </a:r>
              <a:endParaRPr lang="el-GR" altLang="el-GR" sz="1800" dirty="0">
                <a:latin typeface="+mn-lt"/>
              </a:endParaRPr>
            </a:p>
          </p:txBody>
        </p:sp>
      </p:grpSp>
      <p:cxnSp>
        <p:nvCxnSpPr>
          <p:cNvPr id="5" name="Straight Connector 4"/>
          <p:cNvCxnSpPr/>
          <p:nvPr/>
        </p:nvCxnSpPr>
        <p:spPr>
          <a:xfrm>
            <a:off x="1165057" y="4392977"/>
            <a:ext cx="7207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25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Σχέσεις  συνεπαγωγής πίεσης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grpSp>
        <p:nvGrpSpPr>
          <p:cNvPr id="5" name="Group 24"/>
          <p:cNvGrpSpPr>
            <a:grpSpLocks/>
          </p:cNvGrpSpPr>
          <p:nvPr/>
        </p:nvGrpSpPr>
        <p:grpSpPr bwMode="auto">
          <a:xfrm>
            <a:off x="204146" y="1988840"/>
            <a:ext cx="8688276" cy="3095625"/>
            <a:chOff x="1763" y="10632"/>
            <a:chExt cx="9159" cy="3945"/>
          </a:xfrm>
        </p:grpSpPr>
        <p:sp>
          <p:nvSpPr>
            <p:cNvPr id="6" name="Text Box 25"/>
            <p:cNvSpPr txBox="1">
              <a:spLocks noChangeArrowheads="1"/>
            </p:cNvSpPr>
            <p:nvPr/>
          </p:nvSpPr>
          <p:spPr bwMode="auto">
            <a:xfrm>
              <a:off x="2460" y="13902"/>
              <a:ext cx="7890" cy="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dirty="0" smtClean="0">
                  <a:latin typeface="+mn-lt"/>
                </a:rPr>
                <a:t>               100                                800                                     2300</a:t>
              </a:r>
              <a:endParaRPr lang="el-GR" altLang="el-GR" sz="2000" dirty="0">
                <a:latin typeface="+mn-lt"/>
              </a:endParaRPr>
            </a:p>
          </p:txBody>
        </p:sp>
        <p:grpSp>
          <p:nvGrpSpPr>
            <p:cNvPr id="7" name="Group 26"/>
            <p:cNvGrpSpPr>
              <a:grpSpLocks/>
            </p:cNvGrpSpPr>
            <p:nvPr/>
          </p:nvGrpSpPr>
          <p:grpSpPr bwMode="auto">
            <a:xfrm>
              <a:off x="1763" y="10632"/>
              <a:ext cx="9159" cy="3438"/>
              <a:chOff x="1763" y="10632"/>
              <a:chExt cx="9159" cy="3438"/>
            </a:xfrm>
          </p:grpSpPr>
          <p:sp>
            <p:nvSpPr>
              <p:cNvPr id="8" name="Line 27"/>
              <p:cNvSpPr>
                <a:spLocks noChangeShapeType="1"/>
              </p:cNvSpPr>
              <p:nvPr/>
            </p:nvSpPr>
            <p:spPr bwMode="auto">
              <a:xfrm>
                <a:off x="2445" y="11130"/>
                <a:ext cx="15" cy="26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0" name="Line 29"/>
              <p:cNvSpPr>
                <a:spLocks noChangeShapeType="1"/>
              </p:cNvSpPr>
              <p:nvPr/>
            </p:nvSpPr>
            <p:spPr bwMode="auto">
              <a:xfrm>
                <a:off x="2460" y="11100"/>
                <a:ext cx="420" cy="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1" name="Line 30"/>
              <p:cNvSpPr>
                <a:spLocks noChangeShapeType="1"/>
              </p:cNvSpPr>
              <p:nvPr/>
            </p:nvSpPr>
            <p:spPr bwMode="auto">
              <a:xfrm>
                <a:off x="2880" y="11100"/>
                <a:ext cx="117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2" name="Line 31"/>
              <p:cNvSpPr>
                <a:spLocks noChangeShapeType="1"/>
              </p:cNvSpPr>
              <p:nvPr/>
            </p:nvSpPr>
            <p:spPr bwMode="auto">
              <a:xfrm>
                <a:off x="4410" y="11130"/>
                <a:ext cx="1200" cy="26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3" name="Line 32"/>
              <p:cNvSpPr>
                <a:spLocks noChangeShapeType="1"/>
              </p:cNvSpPr>
              <p:nvPr/>
            </p:nvSpPr>
            <p:spPr bwMode="auto">
              <a:xfrm>
                <a:off x="6990" y="11070"/>
                <a:ext cx="120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4" name="Line 33"/>
              <p:cNvSpPr>
                <a:spLocks noChangeShapeType="1"/>
              </p:cNvSpPr>
              <p:nvPr/>
            </p:nvSpPr>
            <p:spPr bwMode="auto">
              <a:xfrm>
                <a:off x="5625" y="11070"/>
                <a:ext cx="120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5" name="Line 34"/>
              <p:cNvSpPr>
                <a:spLocks noChangeShapeType="1"/>
              </p:cNvSpPr>
              <p:nvPr/>
            </p:nvSpPr>
            <p:spPr bwMode="auto">
              <a:xfrm flipH="1">
                <a:off x="3570" y="11100"/>
                <a:ext cx="825"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6" name="Line 35"/>
              <p:cNvSpPr>
                <a:spLocks noChangeShapeType="1"/>
              </p:cNvSpPr>
              <p:nvPr/>
            </p:nvSpPr>
            <p:spPr bwMode="auto">
              <a:xfrm flipH="1">
                <a:off x="7575" y="11130"/>
                <a:ext cx="825" cy="26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7" name="Line 36"/>
              <p:cNvSpPr>
                <a:spLocks noChangeShapeType="1"/>
              </p:cNvSpPr>
              <p:nvPr/>
            </p:nvSpPr>
            <p:spPr bwMode="auto">
              <a:xfrm flipH="1">
                <a:off x="6150" y="11070"/>
                <a:ext cx="825"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8" name="Line 37"/>
              <p:cNvSpPr>
                <a:spLocks noChangeShapeType="1"/>
              </p:cNvSpPr>
              <p:nvPr/>
            </p:nvSpPr>
            <p:spPr bwMode="auto">
              <a:xfrm flipH="1">
                <a:off x="4800" y="11070"/>
                <a:ext cx="825"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9" name="Line 38"/>
              <p:cNvSpPr>
                <a:spLocks noChangeShapeType="1"/>
              </p:cNvSpPr>
              <p:nvPr/>
            </p:nvSpPr>
            <p:spPr bwMode="auto">
              <a:xfrm>
                <a:off x="8415" y="11130"/>
                <a:ext cx="4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0" name="Text Box 39"/>
              <p:cNvSpPr txBox="1">
                <a:spLocks noChangeArrowheads="1"/>
              </p:cNvSpPr>
              <p:nvPr/>
            </p:nvSpPr>
            <p:spPr bwMode="auto">
              <a:xfrm>
                <a:off x="2205" y="10632"/>
                <a:ext cx="8717" cy="315"/>
              </a:xfrm>
              <a:prstGeom prst="rect">
                <a:avLst/>
              </a:prstGeom>
              <a:solidFill>
                <a:srgbClr val="FFFFFF"/>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dirty="0">
                    <a:latin typeface="Times New Roman" panose="02020603050405020304" pitchFamily="18" charset="0"/>
                  </a:rPr>
                  <a:t> </a:t>
                </a:r>
                <a:r>
                  <a:rPr lang="el-GR" altLang="el-GR" sz="1800" b="1" dirty="0">
                    <a:latin typeface="+mn-lt"/>
                  </a:rPr>
                  <a:t>αδύνατη         </a:t>
                </a:r>
                <a:r>
                  <a:rPr lang="el-GR" altLang="el-GR" sz="1800" b="1" dirty="0" smtClean="0">
                    <a:latin typeface="+mn-lt"/>
                  </a:rPr>
                  <a:t>       </a:t>
                </a:r>
                <a:r>
                  <a:rPr lang="el-GR" altLang="el-GR" sz="1800" b="1" dirty="0">
                    <a:latin typeface="+mn-lt"/>
                  </a:rPr>
                  <a:t>χαμηλή	   </a:t>
                </a:r>
                <a:r>
                  <a:rPr lang="el-GR" altLang="el-GR" sz="1800" b="1" dirty="0" smtClean="0">
                    <a:latin typeface="+mn-lt"/>
                  </a:rPr>
                  <a:t>  </a:t>
                </a:r>
                <a:r>
                  <a:rPr lang="el-GR" altLang="el-GR" sz="1800" b="1" dirty="0">
                    <a:latin typeface="+mn-lt"/>
                  </a:rPr>
                  <a:t>ΟΚ            </a:t>
                </a:r>
                <a:r>
                  <a:rPr lang="el-GR" altLang="el-GR" sz="1800" b="1" dirty="0" smtClean="0">
                    <a:latin typeface="+mn-lt"/>
                  </a:rPr>
                  <a:t>   δυνατή                  </a:t>
                </a:r>
                <a:r>
                  <a:rPr lang="el-GR" altLang="el-GR" sz="1800" b="1" dirty="0">
                    <a:latin typeface="+mn-lt"/>
                  </a:rPr>
                  <a:t>υψηλή</a:t>
                </a:r>
                <a:endParaRPr lang="el-GR" altLang="el-GR" sz="1800" dirty="0">
                  <a:latin typeface="+mn-lt"/>
                </a:endParaRPr>
              </a:p>
            </p:txBody>
          </p:sp>
          <p:sp>
            <p:nvSpPr>
              <p:cNvPr id="21" name="Line 40"/>
              <p:cNvSpPr>
                <a:spLocks noChangeShapeType="1"/>
              </p:cNvSpPr>
              <p:nvPr/>
            </p:nvSpPr>
            <p:spPr bwMode="auto">
              <a:xfrm>
                <a:off x="2505" y="12375"/>
                <a:ext cx="2445" cy="0"/>
              </a:xfrm>
              <a:prstGeom prst="line">
                <a:avLst/>
              </a:prstGeom>
              <a:noFill/>
              <a:ln w="76200" cap="rnd">
                <a:solidFill>
                  <a:srgbClr val="820000"/>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2" name="Line 41"/>
              <p:cNvSpPr>
                <a:spLocks noChangeShapeType="1"/>
              </p:cNvSpPr>
              <p:nvPr/>
            </p:nvSpPr>
            <p:spPr bwMode="auto">
              <a:xfrm>
                <a:off x="4950" y="12420"/>
                <a:ext cx="0" cy="1440"/>
              </a:xfrm>
              <a:prstGeom prst="line">
                <a:avLst/>
              </a:prstGeom>
              <a:noFill/>
              <a:ln w="76200" cap="rnd">
                <a:solidFill>
                  <a:srgbClr val="820000"/>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3" name="Text Box 42"/>
              <p:cNvSpPr txBox="1">
                <a:spLocks noChangeArrowheads="1"/>
              </p:cNvSpPr>
              <p:nvPr/>
            </p:nvSpPr>
            <p:spPr bwMode="auto">
              <a:xfrm>
                <a:off x="1763" y="10965"/>
                <a:ext cx="645" cy="3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l-GR" altLang="el-GR" sz="1800" dirty="0">
                    <a:latin typeface="+mn-lt"/>
                  </a:rPr>
                  <a:t>1</a:t>
                </a:r>
              </a:p>
              <a:p>
                <a:pPr algn="r">
                  <a:spcBef>
                    <a:spcPct val="0"/>
                  </a:spcBef>
                  <a:buFontTx/>
                  <a:buNone/>
                </a:pPr>
                <a:endParaRPr lang="el-GR" altLang="el-GR" sz="1800" dirty="0">
                  <a:latin typeface="+mn-lt"/>
                </a:endParaRPr>
              </a:p>
              <a:p>
                <a:pPr algn="r">
                  <a:spcBef>
                    <a:spcPct val="0"/>
                  </a:spcBef>
                  <a:buFontTx/>
                  <a:buNone/>
                </a:pPr>
                <a:endParaRPr lang="el-GR" altLang="el-GR" sz="1800" dirty="0">
                  <a:latin typeface="+mn-lt"/>
                </a:endParaRPr>
              </a:p>
              <a:p>
                <a:pPr algn="r">
                  <a:spcBef>
                    <a:spcPts val="600"/>
                  </a:spcBef>
                  <a:buFontTx/>
                  <a:buNone/>
                </a:pPr>
                <a:r>
                  <a:rPr lang="el-GR" altLang="el-GR" sz="1800" dirty="0">
                    <a:latin typeface="+mn-lt"/>
                  </a:rPr>
                  <a:t>0.57</a:t>
                </a:r>
              </a:p>
              <a:p>
                <a:pPr algn="r">
                  <a:spcBef>
                    <a:spcPts val="600"/>
                  </a:spcBef>
                  <a:buFontTx/>
                  <a:buNone/>
                </a:pPr>
                <a:endParaRPr lang="el-GR" altLang="el-GR" sz="1800" dirty="0">
                  <a:latin typeface="+mn-lt"/>
                </a:endParaRPr>
              </a:p>
              <a:p>
                <a:pPr algn="r">
                  <a:spcBef>
                    <a:spcPts val="600"/>
                  </a:spcBef>
                  <a:buFontTx/>
                  <a:buNone/>
                </a:pPr>
                <a:r>
                  <a:rPr lang="el-GR" altLang="el-GR" sz="1800" dirty="0" smtClean="0">
                    <a:latin typeface="+mn-lt"/>
                  </a:rPr>
                  <a:t>0.25</a:t>
                </a:r>
              </a:p>
              <a:p>
                <a:pPr algn="r">
                  <a:spcBef>
                    <a:spcPts val="600"/>
                  </a:spcBef>
                  <a:buFontTx/>
                  <a:buNone/>
                </a:pPr>
                <a:r>
                  <a:rPr lang="el-GR" altLang="el-GR" sz="1800" dirty="0" smtClean="0">
                    <a:latin typeface="+mn-lt"/>
                  </a:rPr>
                  <a:t>0</a:t>
                </a:r>
                <a:endParaRPr lang="el-GR" altLang="el-GR" sz="1800" dirty="0">
                  <a:latin typeface="+mn-lt"/>
                </a:endParaRPr>
              </a:p>
              <a:p>
                <a:pPr algn="r">
                  <a:spcBef>
                    <a:spcPct val="0"/>
                  </a:spcBef>
                  <a:buFontTx/>
                  <a:buNone/>
                </a:pPr>
                <a:endParaRPr lang="el-GR" altLang="el-GR" sz="1800" dirty="0">
                  <a:latin typeface="+mn-lt"/>
                </a:endParaRPr>
              </a:p>
              <a:p>
                <a:pPr algn="r">
                  <a:spcBef>
                    <a:spcPct val="0"/>
                  </a:spcBef>
                  <a:buFontTx/>
                  <a:buNone/>
                </a:pPr>
                <a:endParaRPr lang="el-GR" altLang="el-GR" sz="1800" dirty="0">
                  <a:latin typeface="+mn-lt"/>
                </a:endParaRPr>
              </a:p>
              <a:p>
                <a:pPr algn="r">
                  <a:spcBef>
                    <a:spcPct val="0"/>
                  </a:spcBef>
                  <a:buFontTx/>
                  <a:buNone/>
                </a:pPr>
                <a:endParaRPr lang="el-GR" altLang="el-GR" sz="1800" dirty="0">
                  <a:latin typeface="+mn-lt"/>
                </a:endParaRPr>
              </a:p>
              <a:p>
                <a:pPr>
                  <a:spcBef>
                    <a:spcPct val="0"/>
                  </a:spcBef>
                  <a:buFontTx/>
                  <a:buNone/>
                </a:pPr>
                <a:endParaRPr lang="el-GR" altLang="el-GR" sz="1800" dirty="0">
                  <a:latin typeface="+mn-lt"/>
                </a:endParaRPr>
              </a:p>
            </p:txBody>
          </p:sp>
          <p:sp>
            <p:nvSpPr>
              <p:cNvPr id="24" name="Line 43"/>
              <p:cNvSpPr>
                <a:spLocks noChangeShapeType="1"/>
              </p:cNvSpPr>
              <p:nvPr/>
            </p:nvSpPr>
            <p:spPr bwMode="auto">
              <a:xfrm>
                <a:off x="2505" y="13245"/>
                <a:ext cx="2445" cy="0"/>
              </a:xfrm>
              <a:prstGeom prst="line">
                <a:avLst/>
              </a:prstGeom>
              <a:noFill/>
              <a:ln w="76200" cap="rnd">
                <a:solidFill>
                  <a:srgbClr val="820000"/>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grpSp>
      </p:grpSp>
      <p:sp>
        <p:nvSpPr>
          <p:cNvPr id="3" name="Rectangle 2"/>
          <p:cNvSpPr/>
          <p:nvPr/>
        </p:nvSpPr>
        <p:spPr>
          <a:xfrm>
            <a:off x="3476359" y="4899799"/>
            <a:ext cx="1252971" cy="369332"/>
          </a:xfrm>
          <a:prstGeom prst="rect">
            <a:avLst/>
          </a:prstGeom>
        </p:spPr>
        <p:txBody>
          <a:bodyPr wrap="none">
            <a:spAutoFit/>
          </a:bodyPr>
          <a:lstStyle/>
          <a:p>
            <a:pPr algn="ctr"/>
            <a:r>
              <a:rPr lang="el-GR" altLang="el-GR" b="1" dirty="0">
                <a:latin typeface="+mn-lt"/>
              </a:rPr>
              <a:t>Πίεση,  Pa  </a:t>
            </a:r>
            <a:endParaRPr lang="el-GR" altLang="el-GR" dirty="0">
              <a:latin typeface="+mn-lt"/>
            </a:endParaRPr>
          </a:p>
        </p:txBody>
      </p:sp>
      <p:cxnSp>
        <p:nvCxnSpPr>
          <p:cNvPr id="26" name="Straight Connector 25"/>
          <p:cNvCxnSpPr/>
          <p:nvPr/>
        </p:nvCxnSpPr>
        <p:spPr>
          <a:xfrm>
            <a:off x="858209" y="4486526"/>
            <a:ext cx="7170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427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Σχέσεις  συνεπαγωγής για κίνηση βαλβίδας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grpSp>
        <p:nvGrpSpPr>
          <p:cNvPr id="5" name="Group 43"/>
          <p:cNvGrpSpPr>
            <a:grpSpLocks/>
          </p:cNvGrpSpPr>
          <p:nvPr/>
        </p:nvGrpSpPr>
        <p:grpSpPr bwMode="auto">
          <a:xfrm>
            <a:off x="541541" y="1566255"/>
            <a:ext cx="6878017" cy="3015295"/>
            <a:chOff x="1832" y="5388"/>
            <a:chExt cx="7681" cy="3905"/>
          </a:xfrm>
        </p:grpSpPr>
        <p:sp>
          <p:nvSpPr>
            <p:cNvPr id="6" name="Text Box 44"/>
            <p:cNvSpPr txBox="1">
              <a:spLocks noChangeArrowheads="1"/>
            </p:cNvSpPr>
            <p:nvPr/>
          </p:nvSpPr>
          <p:spPr bwMode="auto">
            <a:xfrm>
              <a:off x="2412" y="8618"/>
              <a:ext cx="6035" cy="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dirty="0">
                  <a:latin typeface="+mn-lt"/>
                </a:rPr>
                <a:t>-600                              </a:t>
              </a:r>
              <a:r>
                <a:rPr lang="el-GR" altLang="el-GR" sz="1800" dirty="0" smtClean="0">
                  <a:latin typeface="+mn-lt"/>
                </a:rPr>
                <a:t>     0                                         </a:t>
              </a:r>
              <a:r>
                <a:rPr lang="el-GR" altLang="el-GR" sz="1800" dirty="0">
                  <a:latin typeface="+mn-lt"/>
                </a:rPr>
                <a:t>+600 </a:t>
              </a:r>
            </a:p>
          </p:txBody>
        </p:sp>
        <p:sp>
          <p:nvSpPr>
            <p:cNvPr id="7" name="Line 45"/>
            <p:cNvSpPr>
              <a:spLocks noChangeShapeType="1"/>
            </p:cNvSpPr>
            <p:nvPr/>
          </p:nvSpPr>
          <p:spPr bwMode="auto">
            <a:xfrm>
              <a:off x="2595" y="5703"/>
              <a:ext cx="0" cy="28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9" name="Line 47"/>
            <p:cNvSpPr>
              <a:spLocks noChangeShapeType="1"/>
            </p:cNvSpPr>
            <p:nvPr/>
          </p:nvSpPr>
          <p:spPr bwMode="auto">
            <a:xfrm>
              <a:off x="2611" y="6256"/>
              <a:ext cx="4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0" name="Line 48"/>
            <p:cNvSpPr>
              <a:spLocks noChangeShapeType="1"/>
            </p:cNvSpPr>
            <p:nvPr/>
          </p:nvSpPr>
          <p:spPr bwMode="auto">
            <a:xfrm>
              <a:off x="3046" y="6256"/>
              <a:ext cx="994" cy="22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1" name="Line 49"/>
            <p:cNvSpPr>
              <a:spLocks noChangeShapeType="1"/>
            </p:cNvSpPr>
            <p:nvPr/>
          </p:nvSpPr>
          <p:spPr bwMode="auto">
            <a:xfrm>
              <a:off x="4095" y="5883"/>
              <a:ext cx="705" cy="26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2" name="Line 50"/>
            <p:cNvSpPr>
              <a:spLocks noChangeShapeType="1"/>
            </p:cNvSpPr>
            <p:nvPr/>
          </p:nvSpPr>
          <p:spPr bwMode="auto">
            <a:xfrm>
              <a:off x="4995" y="5883"/>
              <a:ext cx="645" cy="2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3" name="Line 51"/>
            <p:cNvSpPr>
              <a:spLocks noChangeShapeType="1"/>
            </p:cNvSpPr>
            <p:nvPr/>
          </p:nvSpPr>
          <p:spPr bwMode="auto">
            <a:xfrm>
              <a:off x="4500" y="5853"/>
              <a:ext cx="69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4" name="Line 52"/>
            <p:cNvSpPr>
              <a:spLocks noChangeShapeType="1"/>
            </p:cNvSpPr>
            <p:nvPr/>
          </p:nvSpPr>
          <p:spPr bwMode="auto">
            <a:xfrm flipH="1">
              <a:off x="3810" y="5898"/>
              <a:ext cx="270" cy="2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5" name="Line 53"/>
            <p:cNvSpPr>
              <a:spLocks noChangeShapeType="1"/>
            </p:cNvSpPr>
            <p:nvPr/>
          </p:nvSpPr>
          <p:spPr bwMode="auto">
            <a:xfrm flipH="1">
              <a:off x="4875" y="5853"/>
              <a:ext cx="555"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6" name="Line 54"/>
            <p:cNvSpPr>
              <a:spLocks noChangeShapeType="1"/>
            </p:cNvSpPr>
            <p:nvPr/>
          </p:nvSpPr>
          <p:spPr bwMode="auto">
            <a:xfrm flipH="1">
              <a:off x="4447" y="5883"/>
              <a:ext cx="517" cy="2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7" name="Line 55"/>
            <p:cNvSpPr>
              <a:spLocks noChangeShapeType="1"/>
            </p:cNvSpPr>
            <p:nvPr/>
          </p:nvSpPr>
          <p:spPr bwMode="auto">
            <a:xfrm flipH="1">
              <a:off x="4230" y="5853"/>
              <a:ext cx="270" cy="26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8" name="Line 56"/>
            <p:cNvSpPr>
              <a:spLocks noChangeShapeType="1"/>
            </p:cNvSpPr>
            <p:nvPr/>
          </p:nvSpPr>
          <p:spPr bwMode="auto">
            <a:xfrm>
              <a:off x="7215" y="5943"/>
              <a:ext cx="4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9" name="Text Box 57"/>
            <p:cNvSpPr txBox="1">
              <a:spLocks noChangeArrowheads="1"/>
            </p:cNvSpPr>
            <p:nvPr/>
          </p:nvSpPr>
          <p:spPr bwMode="auto">
            <a:xfrm>
              <a:off x="2403" y="5388"/>
              <a:ext cx="7110" cy="315"/>
            </a:xfrm>
            <a:prstGeom prst="rect">
              <a:avLst/>
            </a:prstGeom>
            <a:solidFill>
              <a:srgbClr val="FFFFFF"/>
            </a:solid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altLang="el-GR" sz="1800" dirty="0">
                  <a:latin typeface="+mn-lt"/>
                </a:rPr>
                <a:t> </a:t>
              </a:r>
              <a:r>
                <a:rPr lang="el-GR" altLang="el-GR" sz="1800" dirty="0" smtClean="0">
                  <a:latin typeface="+mn-lt"/>
                </a:rPr>
                <a:t>  </a:t>
              </a:r>
              <a:r>
                <a:rPr lang="el-GR" altLang="el-GR" sz="1800" b="1" dirty="0" smtClean="0">
                  <a:latin typeface="+mn-lt"/>
                </a:rPr>
                <a:t>ΝL              </a:t>
              </a:r>
              <a:r>
                <a:rPr lang="el-GR" altLang="el-GR" sz="1800" b="1" dirty="0">
                  <a:latin typeface="+mn-lt"/>
                </a:rPr>
                <a:t>ΝΜ    ΝS   ZR   </a:t>
              </a:r>
              <a:r>
                <a:rPr lang="el-GR" altLang="el-GR" sz="1800" b="1" dirty="0" smtClean="0">
                  <a:latin typeface="+mn-lt"/>
                </a:rPr>
                <a:t>PS   PM                 </a:t>
              </a:r>
              <a:r>
                <a:rPr lang="el-GR" altLang="el-GR" sz="1800" b="1" dirty="0">
                  <a:latin typeface="+mn-lt"/>
                </a:rPr>
                <a:t>PL</a:t>
              </a:r>
              <a:endParaRPr lang="el-GR" altLang="el-GR" sz="1800" dirty="0">
                <a:latin typeface="+mn-lt"/>
              </a:endParaRPr>
            </a:p>
          </p:txBody>
        </p:sp>
        <p:sp>
          <p:nvSpPr>
            <p:cNvPr id="20" name="Line 58"/>
            <p:cNvSpPr>
              <a:spLocks noChangeShapeType="1"/>
            </p:cNvSpPr>
            <p:nvPr/>
          </p:nvSpPr>
          <p:spPr bwMode="auto">
            <a:xfrm flipV="1">
              <a:off x="2611" y="7635"/>
              <a:ext cx="3927" cy="15"/>
            </a:xfrm>
            <a:prstGeom prst="line">
              <a:avLst/>
            </a:prstGeom>
            <a:noFill/>
            <a:ln w="57150" cap="rnd">
              <a:solidFill>
                <a:srgbClr val="820000"/>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1" name="Line 59"/>
            <p:cNvSpPr>
              <a:spLocks noChangeShapeType="1"/>
            </p:cNvSpPr>
            <p:nvPr/>
          </p:nvSpPr>
          <p:spPr bwMode="auto">
            <a:xfrm>
              <a:off x="4995" y="5868"/>
              <a:ext cx="90" cy="2670"/>
            </a:xfrm>
            <a:prstGeom prst="line">
              <a:avLst/>
            </a:prstGeom>
            <a:noFill/>
            <a:ln w="57150" cap="rnd">
              <a:solidFill>
                <a:srgbClr val="820000"/>
              </a:solidFill>
              <a:prstDash val="sysDot"/>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2" name="Text Box 60"/>
            <p:cNvSpPr txBox="1">
              <a:spLocks noChangeArrowheads="1"/>
            </p:cNvSpPr>
            <p:nvPr/>
          </p:nvSpPr>
          <p:spPr bwMode="auto">
            <a:xfrm>
              <a:off x="1832" y="5969"/>
              <a:ext cx="645" cy="310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l-GR" altLang="el-GR" sz="1800" dirty="0">
                  <a:latin typeface="+mn-lt"/>
                </a:rPr>
                <a:t>1</a:t>
              </a:r>
            </a:p>
            <a:p>
              <a:pPr algn="r">
                <a:spcBef>
                  <a:spcPct val="0"/>
                </a:spcBef>
                <a:buFontTx/>
                <a:buNone/>
              </a:pPr>
              <a:endParaRPr lang="el-GR" altLang="el-GR" sz="1800" dirty="0">
                <a:latin typeface="+mn-lt"/>
              </a:endParaRPr>
            </a:p>
            <a:p>
              <a:pPr algn="r">
                <a:spcBef>
                  <a:spcPct val="0"/>
                </a:spcBef>
                <a:buFontTx/>
                <a:buNone/>
              </a:pPr>
              <a:endParaRPr lang="el-GR" altLang="el-GR" sz="1800" dirty="0">
                <a:latin typeface="+mn-lt"/>
              </a:endParaRPr>
            </a:p>
            <a:p>
              <a:pPr algn="r">
                <a:spcBef>
                  <a:spcPct val="0"/>
                </a:spcBef>
                <a:buFontTx/>
                <a:buNone/>
              </a:pPr>
              <a:endParaRPr lang="el-GR" altLang="el-GR" sz="1800" dirty="0">
                <a:latin typeface="+mn-lt"/>
              </a:endParaRPr>
            </a:p>
            <a:p>
              <a:pPr algn="r">
                <a:spcBef>
                  <a:spcPct val="0"/>
                </a:spcBef>
                <a:buFontTx/>
                <a:buNone/>
              </a:pPr>
              <a:r>
                <a:rPr lang="el-GR" altLang="el-GR" sz="1800" dirty="0">
                  <a:latin typeface="+mn-lt"/>
                </a:rPr>
                <a:t>0.48</a:t>
              </a:r>
            </a:p>
            <a:p>
              <a:pPr algn="r">
                <a:spcBef>
                  <a:spcPct val="0"/>
                </a:spcBef>
                <a:buFontTx/>
                <a:buNone/>
              </a:pPr>
              <a:endParaRPr lang="el-GR" altLang="el-GR" sz="1050" dirty="0">
                <a:latin typeface="+mn-lt"/>
              </a:endParaRPr>
            </a:p>
            <a:p>
              <a:pPr algn="r">
                <a:spcBef>
                  <a:spcPct val="0"/>
                </a:spcBef>
                <a:buFontTx/>
                <a:buNone/>
              </a:pPr>
              <a:r>
                <a:rPr lang="el-GR" altLang="el-GR" sz="1800" dirty="0">
                  <a:latin typeface="+mn-lt"/>
                </a:rPr>
                <a:t>0</a:t>
              </a:r>
            </a:p>
            <a:p>
              <a:pPr algn="r">
                <a:spcBef>
                  <a:spcPct val="0"/>
                </a:spcBef>
                <a:buFontTx/>
                <a:buNone/>
              </a:pPr>
              <a:endParaRPr lang="el-GR" altLang="el-GR" sz="1800" dirty="0">
                <a:latin typeface="+mn-lt"/>
              </a:endParaRPr>
            </a:p>
            <a:p>
              <a:pPr algn="r">
                <a:spcBef>
                  <a:spcPct val="0"/>
                </a:spcBef>
                <a:buFontTx/>
                <a:buNone/>
              </a:pPr>
              <a:endParaRPr lang="el-GR" altLang="el-GR" sz="1800" dirty="0">
                <a:latin typeface="+mn-lt"/>
              </a:endParaRPr>
            </a:p>
            <a:p>
              <a:pPr algn="r">
                <a:spcBef>
                  <a:spcPct val="0"/>
                </a:spcBef>
                <a:buFontTx/>
                <a:buNone/>
              </a:pPr>
              <a:endParaRPr lang="el-GR" altLang="el-GR" sz="1800" dirty="0">
                <a:latin typeface="+mn-lt"/>
              </a:endParaRPr>
            </a:p>
            <a:p>
              <a:pPr>
                <a:spcBef>
                  <a:spcPct val="0"/>
                </a:spcBef>
                <a:buFontTx/>
                <a:buNone/>
              </a:pPr>
              <a:endParaRPr lang="el-GR" altLang="el-GR" sz="1800" dirty="0">
                <a:latin typeface="+mn-lt"/>
              </a:endParaRPr>
            </a:p>
          </p:txBody>
        </p:sp>
        <p:sp>
          <p:nvSpPr>
            <p:cNvPr id="23" name="Line 61"/>
            <p:cNvSpPr>
              <a:spLocks noChangeShapeType="1"/>
            </p:cNvSpPr>
            <p:nvPr/>
          </p:nvSpPr>
          <p:spPr bwMode="auto">
            <a:xfrm>
              <a:off x="5430" y="5868"/>
              <a:ext cx="1289"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4" name="Line 62"/>
            <p:cNvSpPr>
              <a:spLocks noChangeShapeType="1"/>
            </p:cNvSpPr>
            <p:nvPr/>
          </p:nvSpPr>
          <p:spPr bwMode="auto">
            <a:xfrm flipH="1">
              <a:off x="5460" y="5868"/>
              <a:ext cx="495" cy="26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5" name="Line 63"/>
            <p:cNvSpPr>
              <a:spLocks noChangeShapeType="1"/>
            </p:cNvSpPr>
            <p:nvPr/>
          </p:nvSpPr>
          <p:spPr bwMode="auto">
            <a:xfrm>
              <a:off x="5985" y="5853"/>
              <a:ext cx="1080" cy="2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6" name="Line 64"/>
            <p:cNvSpPr>
              <a:spLocks noChangeShapeType="1"/>
            </p:cNvSpPr>
            <p:nvPr/>
          </p:nvSpPr>
          <p:spPr bwMode="auto">
            <a:xfrm flipH="1">
              <a:off x="6705" y="5943"/>
              <a:ext cx="510" cy="25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7" name="Line 65"/>
            <p:cNvSpPr>
              <a:spLocks noChangeShapeType="1"/>
            </p:cNvSpPr>
            <p:nvPr/>
          </p:nvSpPr>
          <p:spPr bwMode="auto">
            <a:xfrm flipV="1">
              <a:off x="5685" y="7638"/>
              <a:ext cx="994" cy="0"/>
            </a:xfrm>
            <a:prstGeom prst="line">
              <a:avLst/>
            </a:prstGeom>
            <a:noFill/>
            <a:ln w="57150">
              <a:solidFill>
                <a:srgbClr val="82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8" name="Line 66"/>
            <p:cNvSpPr>
              <a:spLocks noChangeShapeType="1"/>
            </p:cNvSpPr>
            <p:nvPr/>
          </p:nvSpPr>
          <p:spPr bwMode="auto">
            <a:xfrm>
              <a:off x="5820" y="8254"/>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9" name="Line 67"/>
            <p:cNvSpPr>
              <a:spLocks noChangeShapeType="1"/>
            </p:cNvSpPr>
            <p:nvPr/>
          </p:nvSpPr>
          <p:spPr bwMode="auto">
            <a:xfrm>
              <a:off x="5655" y="8533"/>
              <a:ext cx="99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0" name="Line 68"/>
            <p:cNvSpPr>
              <a:spLocks noChangeShapeType="1"/>
            </p:cNvSpPr>
            <p:nvPr/>
          </p:nvSpPr>
          <p:spPr bwMode="auto">
            <a:xfrm>
              <a:off x="5664" y="7648"/>
              <a:ext cx="0" cy="912"/>
            </a:xfrm>
            <a:prstGeom prst="line">
              <a:avLst/>
            </a:prstGeom>
            <a:noFill/>
            <a:ln w="57150">
              <a:solidFill>
                <a:srgbClr val="820000"/>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31" name="Line 69"/>
            <p:cNvSpPr>
              <a:spLocks noChangeShapeType="1"/>
            </p:cNvSpPr>
            <p:nvPr/>
          </p:nvSpPr>
          <p:spPr bwMode="auto">
            <a:xfrm>
              <a:off x="6672" y="7632"/>
              <a:ext cx="7" cy="891"/>
            </a:xfrm>
            <a:prstGeom prst="line">
              <a:avLst/>
            </a:prstGeom>
            <a:noFill/>
            <a:ln w="57150">
              <a:solidFill>
                <a:srgbClr val="820000"/>
              </a:solidFill>
              <a:round/>
              <a:headEnd/>
              <a:tailEnd/>
            </a:ln>
            <a:extLst>
              <a:ext uri="{909E8E84-426E-40DD-AFC4-6F175D3DCCD1}">
                <a14:hiddenFill xmlns:a14="http://schemas.microsoft.com/office/drawing/2010/main">
                  <a:noFill/>
                </a14:hiddenFill>
              </a:ext>
            </a:extLst>
          </p:spPr>
          <p:txBody>
            <a:bodyPr/>
            <a:lstStyle/>
            <a:p>
              <a:endParaRPr lang="el-GR" dirty="0"/>
            </a:p>
          </p:txBody>
        </p:sp>
      </p:grpSp>
      <p:cxnSp>
        <p:nvCxnSpPr>
          <p:cNvPr id="32" name="Straight Connector 31"/>
          <p:cNvCxnSpPr/>
          <p:nvPr/>
        </p:nvCxnSpPr>
        <p:spPr>
          <a:xfrm>
            <a:off x="1224776" y="3998567"/>
            <a:ext cx="5844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866181" y="4496673"/>
            <a:ext cx="1991123" cy="369332"/>
          </a:xfrm>
          <a:prstGeom prst="rect">
            <a:avLst/>
          </a:prstGeom>
        </p:spPr>
        <p:txBody>
          <a:bodyPr wrap="none">
            <a:spAutoFit/>
          </a:bodyPr>
          <a:lstStyle/>
          <a:p>
            <a:r>
              <a:rPr lang="el-GR" altLang="el-GR" dirty="0">
                <a:latin typeface="+mn-lt"/>
              </a:rPr>
              <a:t> </a:t>
            </a:r>
            <a:r>
              <a:rPr lang="el-GR" altLang="el-GR" b="1" dirty="0">
                <a:latin typeface="+mn-lt"/>
              </a:rPr>
              <a:t>Κίνηση βαλβίδας  </a:t>
            </a:r>
            <a:endParaRPr lang="el-GR" dirty="0">
              <a:latin typeface="+mn-lt"/>
            </a:endParaRPr>
          </a:p>
        </p:txBody>
      </p:sp>
    </p:spTree>
    <p:extLst>
      <p:ext uri="{BB962C8B-B14F-4D97-AF65-F5344CB8AC3E}">
        <p14:creationId xmlns:p14="http://schemas.microsoft.com/office/powerpoint/2010/main" val="2572839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3208"/>
            <a:ext cx="9144000" cy="602683"/>
          </a:xfrm>
        </p:spPr>
        <p:txBody>
          <a:bodyPr>
            <a:normAutofit fontScale="90000"/>
          </a:bodyPr>
          <a:lstStyle/>
          <a:p>
            <a:r>
              <a:rPr lang="el-GR" dirty="0" smtClean="0"/>
              <a:t>Εφαρμογή απλής συνάρτησης συμμετοχής</a:t>
            </a:r>
            <a:endParaRPr lang="el-GR" dirty="0"/>
          </a:p>
        </p:txBody>
      </p:sp>
      <p:sp>
        <p:nvSpPr>
          <p:cNvPr id="3" name="Θέση περιεχομένου 2"/>
          <p:cNvSpPr>
            <a:spLocks noGrp="1"/>
          </p:cNvSpPr>
          <p:nvPr>
            <p:ph idx="1"/>
          </p:nvPr>
        </p:nvSpPr>
        <p:spPr>
          <a:xfrm>
            <a:off x="502016" y="615891"/>
            <a:ext cx="8239951" cy="4320480"/>
          </a:xfrm>
        </p:spPr>
        <p:txBody>
          <a:bodyPr>
            <a:normAutofit/>
          </a:bodyPr>
          <a:lstStyle/>
          <a:p>
            <a:pPr marL="0" indent="0" algn="ctr">
              <a:buNone/>
            </a:pPr>
            <a:r>
              <a:rPr lang="el-GR" b="1" dirty="0"/>
              <a:t>Δεδομένα: 	</a:t>
            </a:r>
            <a:endParaRPr lang="el-GR" b="1" dirty="0" smtClean="0"/>
          </a:p>
          <a:p>
            <a:pPr marL="0" indent="0">
              <a:buNone/>
            </a:pPr>
            <a:r>
              <a:rPr lang="el-GR" dirty="0" smtClean="0"/>
              <a:t>Θερμοκρασία</a:t>
            </a:r>
            <a:r>
              <a:rPr lang="el-GR" dirty="0"/>
              <a:t>: 150ο C  </a:t>
            </a:r>
            <a:r>
              <a:rPr lang="el-GR" dirty="0" smtClean="0"/>
              <a:t>Πίεση</a:t>
            </a:r>
            <a:r>
              <a:rPr lang="el-GR" dirty="0"/>
              <a:t>:     800 </a:t>
            </a:r>
            <a:r>
              <a:rPr lang="el-GR" dirty="0" smtClean="0"/>
              <a:t>Pa</a:t>
            </a:r>
            <a:endParaRPr lang="el-GR" dirty="0"/>
          </a:p>
          <a:p>
            <a:pPr marL="0" indent="0">
              <a:buNone/>
            </a:pPr>
            <a:r>
              <a:rPr lang="el-GR" dirty="0" smtClean="0"/>
              <a:t>Βάσει </a:t>
            </a:r>
            <a:r>
              <a:rPr lang="el-GR" dirty="0"/>
              <a:t>των δεδομένων οι κανόνες που πυροδοτούνται είναι ο 2 και ο 3</a:t>
            </a:r>
            <a:r>
              <a:rPr lang="el-GR" dirty="0" smtClean="0"/>
              <a:t>.</a:t>
            </a:r>
            <a:endParaRPr lang="el-GR" dirty="0"/>
          </a:p>
          <a:p>
            <a:pPr marL="0" indent="0">
              <a:buNone/>
            </a:pPr>
            <a:r>
              <a:rPr lang="el-GR" b="1" dirty="0" smtClean="0"/>
              <a:t>Κανόνας 2: </a:t>
            </a:r>
            <a:r>
              <a:rPr lang="el-GR" b="1" dirty="0" smtClean="0">
                <a:solidFill>
                  <a:srgbClr val="004A82"/>
                </a:solidFill>
              </a:rPr>
              <a:t>min </a:t>
            </a:r>
            <a:r>
              <a:rPr lang="el-GR" b="1" dirty="0">
                <a:solidFill>
                  <a:srgbClr val="004A82"/>
                </a:solidFill>
              </a:rPr>
              <a:t>(F2Α(θερμοκρασία),F2Β(πίεση)) = min(0.48, </a:t>
            </a:r>
            <a:r>
              <a:rPr lang="el-GR" b="1" dirty="0" smtClean="0">
                <a:solidFill>
                  <a:srgbClr val="004A82"/>
                </a:solidFill>
              </a:rPr>
              <a:t>							0.57</a:t>
            </a:r>
            <a:r>
              <a:rPr lang="el-GR" b="1" dirty="0">
                <a:solidFill>
                  <a:srgbClr val="004A82"/>
                </a:solidFill>
              </a:rPr>
              <a:t>)= </a:t>
            </a:r>
            <a:r>
              <a:rPr lang="el-GR" b="1" dirty="0" smtClean="0">
                <a:solidFill>
                  <a:srgbClr val="004A82"/>
                </a:solidFill>
              </a:rPr>
              <a:t>0.48</a:t>
            </a:r>
            <a:endParaRPr lang="el-GR" b="1" dirty="0">
              <a:solidFill>
                <a:srgbClr val="004A82"/>
              </a:solidFill>
            </a:endParaRPr>
          </a:p>
          <a:p>
            <a:pPr marL="0" indent="0">
              <a:buNone/>
            </a:pPr>
            <a:r>
              <a:rPr lang="el-GR" b="1" dirty="0" smtClean="0"/>
              <a:t>Κανόνας 3: </a:t>
            </a:r>
            <a:r>
              <a:rPr lang="el-GR" b="1" dirty="0" smtClean="0">
                <a:solidFill>
                  <a:srgbClr val="004A82"/>
                </a:solidFill>
              </a:rPr>
              <a:t>min </a:t>
            </a:r>
            <a:r>
              <a:rPr lang="el-GR" b="1" dirty="0">
                <a:solidFill>
                  <a:srgbClr val="004A82"/>
                </a:solidFill>
              </a:rPr>
              <a:t>(F3Α(θερμοκρασία),F3Β(πίεση)) = min(0.48, </a:t>
            </a:r>
            <a:r>
              <a:rPr lang="el-GR" b="1" dirty="0" smtClean="0">
                <a:solidFill>
                  <a:srgbClr val="004A82"/>
                </a:solidFill>
              </a:rPr>
              <a:t>							0.25</a:t>
            </a:r>
            <a:r>
              <a:rPr lang="el-GR" b="1" dirty="0">
                <a:solidFill>
                  <a:srgbClr val="004A82"/>
                </a:solidFill>
              </a:rPr>
              <a:t>)= 0.25</a:t>
            </a:r>
          </a:p>
          <a:p>
            <a:pPr marL="0" indent="0">
              <a:buNone/>
            </a:pPr>
            <a:r>
              <a:rPr lang="el-GR" b="1" dirty="0">
                <a:solidFill>
                  <a:srgbClr val="004A82"/>
                </a:solidFill>
              </a:rPr>
              <a:t>Επομένως: </a:t>
            </a:r>
            <a:r>
              <a:rPr lang="el-GR" b="1" dirty="0" smtClean="0"/>
              <a:t>ℛ</a:t>
            </a:r>
            <a:r>
              <a:rPr lang="el-GR" dirty="0" smtClean="0"/>
              <a:t> </a:t>
            </a:r>
            <a:r>
              <a:rPr lang="el-GR" dirty="0"/>
              <a:t>= </a:t>
            </a:r>
            <a:r>
              <a:rPr lang="el-GR" b="1" dirty="0">
                <a:solidFill>
                  <a:srgbClr val="004A82"/>
                </a:solidFill>
              </a:rPr>
              <a:t>min(0.48, 0.25)= 0.25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
        <p:nvSpPr>
          <p:cNvPr id="5" name="Ορθογώνιο 4"/>
          <p:cNvSpPr/>
          <p:nvPr/>
        </p:nvSpPr>
        <p:spPr>
          <a:xfrm>
            <a:off x="238896" y="4869160"/>
            <a:ext cx="4032448" cy="1785104"/>
          </a:xfrm>
          <a:prstGeom prst="rect">
            <a:avLst/>
          </a:prstGeom>
        </p:spPr>
        <p:txBody>
          <a:bodyPr wrap="square">
            <a:spAutoFit/>
          </a:bodyPr>
          <a:lstStyle/>
          <a:p>
            <a:r>
              <a:rPr lang="el-GR" sz="2200" b="1" dirty="0" smtClean="0">
                <a:latin typeface="+mn-lt"/>
              </a:rPr>
              <a:t>Κανόνας 2</a:t>
            </a:r>
            <a:r>
              <a:rPr lang="el-GR" sz="2200" b="1" dirty="0">
                <a:latin typeface="+mn-lt"/>
              </a:rPr>
              <a:t>:</a:t>
            </a:r>
            <a:r>
              <a:rPr lang="el-GR" sz="2200" dirty="0">
                <a:latin typeface="+mn-lt"/>
              </a:rPr>
              <a:t> </a:t>
            </a:r>
            <a:r>
              <a:rPr lang="el-GR" sz="2200" dirty="0" smtClean="0">
                <a:latin typeface="+mn-lt"/>
              </a:rPr>
              <a:t>Εάν η </a:t>
            </a:r>
            <a:r>
              <a:rPr lang="el-GR" sz="2200" dirty="0">
                <a:latin typeface="+mn-lt"/>
              </a:rPr>
              <a:t>θερμοκρασία είναι </a:t>
            </a:r>
            <a:r>
              <a:rPr lang="el-GR" sz="2200" dirty="0" smtClean="0">
                <a:latin typeface="+mn-lt"/>
              </a:rPr>
              <a:t>δροσερή</a:t>
            </a:r>
          </a:p>
          <a:p>
            <a:r>
              <a:rPr lang="el-GR" sz="2200" dirty="0" smtClean="0">
                <a:latin typeface="+mn-lt"/>
              </a:rPr>
              <a:t>και η πίεση είναι χαμηλή</a:t>
            </a:r>
          </a:p>
          <a:p>
            <a:r>
              <a:rPr lang="el-GR" sz="2200" dirty="0" smtClean="0">
                <a:latin typeface="+mn-lt"/>
              </a:rPr>
              <a:t>Τότε η </a:t>
            </a:r>
            <a:r>
              <a:rPr lang="el-GR" sz="2200" dirty="0">
                <a:latin typeface="+mn-lt"/>
              </a:rPr>
              <a:t>κίνηση της βαλβίδας είναι θετικά μέτρια (PM) </a:t>
            </a:r>
          </a:p>
        </p:txBody>
      </p:sp>
      <p:sp>
        <p:nvSpPr>
          <p:cNvPr id="6" name="Ορθογώνιο 5"/>
          <p:cNvSpPr/>
          <p:nvPr/>
        </p:nvSpPr>
        <p:spPr>
          <a:xfrm>
            <a:off x="4684367" y="4869160"/>
            <a:ext cx="4057600" cy="1785104"/>
          </a:xfrm>
          <a:prstGeom prst="rect">
            <a:avLst/>
          </a:prstGeom>
        </p:spPr>
        <p:txBody>
          <a:bodyPr wrap="square">
            <a:spAutoFit/>
          </a:bodyPr>
          <a:lstStyle/>
          <a:p>
            <a:r>
              <a:rPr lang="el-GR" sz="2200" b="1" dirty="0" smtClean="0">
                <a:latin typeface="+mn-lt"/>
              </a:rPr>
              <a:t>Κανόνας 3</a:t>
            </a:r>
            <a:r>
              <a:rPr lang="el-GR" sz="2200" b="1" dirty="0">
                <a:latin typeface="+mn-lt"/>
              </a:rPr>
              <a:t>:</a:t>
            </a:r>
            <a:r>
              <a:rPr lang="el-GR" sz="2200" dirty="0">
                <a:latin typeface="+mn-lt"/>
              </a:rPr>
              <a:t> </a:t>
            </a:r>
            <a:r>
              <a:rPr lang="el-GR" sz="2200" dirty="0" smtClean="0">
                <a:latin typeface="+mn-lt"/>
              </a:rPr>
              <a:t>Εάν η </a:t>
            </a:r>
            <a:r>
              <a:rPr lang="el-GR" sz="2200" dirty="0">
                <a:latin typeface="+mn-lt"/>
              </a:rPr>
              <a:t>θερμοκρασία είναι δροσερή</a:t>
            </a:r>
          </a:p>
          <a:p>
            <a:r>
              <a:rPr lang="el-GR" sz="2200" dirty="0" smtClean="0">
                <a:latin typeface="+mn-lt"/>
              </a:rPr>
              <a:t>και </a:t>
            </a:r>
            <a:r>
              <a:rPr lang="el-GR" sz="2200" dirty="0">
                <a:latin typeface="+mn-lt"/>
              </a:rPr>
              <a:t>η πίεση είναι ΟΚ</a:t>
            </a:r>
          </a:p>
          <a:p>
            <a:r>
              <a:rPr lang="el-GR" sz="2200" dirty="0" smtClean="0">
                <a:latin typeface="+mn-lt"/>
              </a:rPr>
              <a:t>Τότε η </a:t>
            </a:r>
            <a:r>
              <a:rPr lang="el-GR" sz="2200" dirty="0">
                <a:latin typeface="+mn-lt"/>
              </a:rPr>
              <a:t>κίνηση της βαλβίδας είναι μηδενική (ZR)</a:t>
            </a:r>
          </a:p>
        </p:txBody>
      </p:sp>
    </p:spTree>
    <p:extLst>
      <p:ext uri="{BB962C8B-B14F-4D97-AF65-F5344CB8AC3E}">
        <p14:creationId xmlns:p14="http://schemas.microsoft.com/office/powerpoint/2010/main" val="4147706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5215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255157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Κατερίνα Γεωργούλη 2014. </a:t>
            </a:r>
            <a:r>
              <a:rPr lang="el-GR" sz="2000" dirty="0"/>
              <a:t>Κατερίνα Γεωργούλη. «Τεχνητή Νοημοσύνη (Θ</a:t>
            </a:r>
            <a:r>
              <a:rPr lang="el-GR" sz="2000" dirty="0" smtClean="0"/>
              <a:t>)</a:t>
            </a:r>
            <a:r>
              <a:rPr lang="en-US" sz="2000" dirty="0" smtClean="0"/>
              <a:t>. </a:t>
            </a:r>
            <a:r>
              <a:rPr lang="el-GR" sz="2000" dirty="0" smtClean="0"/>
              <a:t>Ενότητα </a:t>
            </a:r>
            <a:r>
              <a:rPr lang="el-GR" sz="2000" dirty="0"/>
              <a:t>9: Έμπειρα </a:t>
            </a:r>
            <a:r>
              <a:rPr lang="el-GR" sz="2000" dirty="0" smtClean="0"/>
              <a:t>Συστήματα». Έκδοση: 1.0. Αθήνα 2014. Διαθέσιμο από τη δικτυακή διεύθυνση: </a:t>
            </a:r>
            <a:r>
              <a:rPr lang="en-US" sz="2000" dirty="0" smtClean="0">
                <a:hlinkClick r:id="rId3"/>
              </a:rPr>
              <a:t>ocp.teiath.gr</a:t>
            </a:r>
            <a:r>
              <a:rPr lang="el-GR" sz="2000" dirty="0" smtClean="0"/>
              <a:t>.</a:t>
            </a:r>
          </a:p>
        </p:txBody>
      </p:sp>
    </p:spTree>
    <p:extLst>
      <p:ext uri="{BB962C8B-B14F-4D97-AF65-F5344CB8AC3E}">
        <p14:creationId xmlns:p14="http://schemas.microsoft.com/office/powerpoint/2010/main" val="390348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607257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440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l-GR" sz="4400" dirty="0"/>
              <a:t>Έμπειρα </a:t>
            </a:r>
            <a:r>
              <a:rPr lang="el-GR" sz="4400" dirty="0"/>
              <a:t>σ</a:t>
            </a:r>
            <a:r>
              <a:rPr lang="el-GR" sz="4400" dirty="0" smtClean="0"/>
              <a:t>υστήματα </a:t>
            </a:r>
            <a:r>
              <a:rPr lang="el-GR" sz="4400" dirty="0"/>
              <a:t>(EΣ) </a:t>
            </a:r>
            <a:r>
              <a:rPr lang="el-GR" dirty="0" smtClean="0"/>
              <a:t/>
            </a:r>
            <a:br>
              <a:rPr lang="el-GR" dirty="0" smtClean="0"/>
            </a:br>
            <a:r>
              <a:rPr lang="el-GR" dirty="0" smtClean="0"/>
              <a:t>(</a:t>
            </a:r>
            <a:r>
              <a:rPr lang="el-GR" dirty="0"/>
              <a:t>expert system</a:t>
            </a:r>
            <a:r>
              <a:rPr lang="fr-FR" dirty="0"/>
              <a:t>s</a:t>
            </a:r>
            <a:r>
              <a:rPr lang="el-GR" dirty="0"/>
              <a:t>)</a:t>
            </a:r>
          </a:p>
        </p:txBody>
      </p:sp>
      <p:sp>
        <p:nvSpPr>
          <p:cNvPr id="24579" name="Rectangle 3"/>
          <p:cNvSpPr>
            <a:spLocks noGrp="1" noChangeArrowheads="1"/>
          </p:cNvSpPr>
          <p:nvPr>
            <p:ph type="body" idx="1"/>
          </p:nvPr>
        </p:nvSpPr>
        <p:spPr>
          <a:xfrm>
            <a:off x="457200" y="1556792"/>
            <a:ext cx="8229600" cy="4680520"/>
          </a:xfrm>
        </p:spPr>
        <p:txBody>
          <a:bodyPr>
            <a:normAutofit/>
          </a:bodyPr>
          <a:lstStyle/>
          <a:p>
            <a:pPr lvl="1"/>
            <a:r>
              <a:rPr lang="el-GR" sz="2400" dirty="0"/>
              <a:t>ένα Έμπειρο Σύστημα (EΣ) δεν επιδιώκει γενικούς στόχους αλλά χρησιμοποιείται στη λύση προβλημάτων σε συγκεκριμένους και περιορισμένους αλλά περίπλοκους χώρους των οποίων τα δεδομένα και οι πληροφορίες είναι αβέβαια και μη πλήρη</a:t>
            </a:r>
          </a:p>
          <a:p>
            <a:pPr lvl="1"/>
            <a:r>
              <a:rPr lang="el-GR" sz="2400" dirty="0"/>
              <a:t>το ΕΣ λειτουργεί ως ενδιάμεσο ανάμεσα στον εμπειρογνώμονα ενός πεδίου γνώσεων και σε ένα δυνητικό χρήστη του εν λόγω γνωστικού πεδίου</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395393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2675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dirty="0" smtClean="0"/>
              <a:t>Οργάνωση </a:t>
            </a:r>
            <a:r>
              <a:rPr lang="el-GR" dirty="0" smtClean="0"/>
              <a:t>έμπειρου </a:t>
            </a:r>
            <a:r>
              <a:rPr lang="el-GR" dirty="0"/>
              <a:t>σ</a:t>
            </a:r>
            <a:r>
              <a:rPr lang="el-GR" dirty="0" smtClean="0"/>
              <a:t>υστήματος</a:t>
            </a:r>
            <a:endParaRPr lang="el-GR" dirty="0"/>
          </a:p>
        </p:txBody>
      </p:sp>
      <p:sp>
        <p:nvSpPr>
          <p:cNvPr id="28675" name="Rectangle 3"/>
          <p:cNvSpPr>
            <a:spLocks noGrp="1" noChangeArrowheads="1"/>
          </p:cNvSpPr>
          <p:nvPr>
            <p:ph type="body" idx="1"/>
          </p:nvPr>
        </p:nvSpPr>
        <p:spPr>
          <a:xfrm>
            <a:off x="685800" y="1412776"/>
            <a:ext cx="7772400" cy="4752528"/>
          </a:xfrm>
        </p:spPr>
        <p:txBody>
          <a:bodyPr/>
          <a:lstStyle/>
          <a:p>
            <a:pPr lvl="1"/>
            <a:r>
              <a:rPr lang="el-GR" sz="2800" b="1" dirty="0" smtClean="0">
                <a:solidFill>
                  <a:srgbClr val="004B82"/>
                </a:solidFill>
              </a:rPr>
              <a:t>Απόκτηση της </a:t>
            </a:r>
            <a:r>
              <a:rPr lang="el-GR" sz="2800" b="1" dirty="0">
                <a:solidFill>
                  <a:srgbClr val="004B82"/>
                </a:solidFill>
              </a:rPr>
              <a:t>γνώσης</a:t>
            </a:r>
            <a:r>
              <a:rPr lang="el-GR" sz="2400" dirty="0"/>
              <a:t>: ποια εξειδικευμένη γνώση πρέπει να προσκτηθεί. Δύο τύποι γνώσης</a:t>
            </a:r>
          </a:p>
          <a:p>
            <a:pPr lvl="2"/>
            <a:r>
              <a:rPr lang="el-GR" sz="2400" dirty="0"/>
              <a:t>τα </a:t>
            </a:r>
            <a:r>
              <a:rPr lang="el-GR" sz="2400" dirty="0" smtClean="0"/>
              <a:t>γεγονότα</a:t>
            </a:r>
            <a:endParaRPr lang="el-GR" sz="2400" dirty="0"/>
          </a:p>
          <a:p>
            <a:pPr lvl="2"/>
            <a:r>
              <a:rPr lang="el-GR" sz="2400" dirty="0"/>
              <a:t>οι "εμπειρικές γνώσεις" του ειδικού που συσσωρεύονται από χρόνια</a:t>
            </a:r>
          </a:p>
          <a:p>
            <a:pPr lvl="1"/>
            <a:r>
              <a:rPr lang="el-GR" sz="2400" b="1" dirty="0" smtClean="0">
                <a:solidFill>
                  <a:srgbClr val="004B82"/>
                </a:solidFill>
              </a:rPr>
              <a:t>Α</a:t>
            </a:r>
            <a:r>
              <a:rPr lang="el-GR" sz="2800" b="1" dirty="0" smtClean="0">
                <a:solidFill>
                  <a:srgbClr val="004B82"/>
                </a:solidFill>
              </a:rPr>
              <a:t>ναπαράσταση </a:t>
            </a:r>
            <a:r>
              <a:rPr lang="el-GR" sz="2800" b="1" dirty="0">
                <a:solidFill>
                  <a:srgbClr val="004B82"/>
                </a:solidFill>
              </a:rPr>
              <a:t>της γνώσης</a:t>
            </a:r>
            <a:r>
              <a:rPr lang="el-GR" sz="2400" dirty="0"/>
              <a:t>: </a:t>
            </a:r>
            <a:r>
              <a:rPr lang="el-GR" sz="2400" dirty="0" smtClean="0"/>
              <a:t>με </a:t>
            </a:r>
            <a:r>
              <a:rPr lang="el-GR" sz="2400" dirty="0"/>
              <a:t>μορφή γεγονότων και κανόνων </a:t>
            </a:r>
            <a:r>
              <a:rPr lang="el-GR" sz="2400" dirty="0" smtClean="0"/>
              <a:t>παραγωγής</a:t>
            </a:r>
            <a:endParaRPr lang="el-GR" sz="2400" dirty="0"/>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5"/>
          <p:cNvSpPr>
            <a:spLocks noChangeArrowheads="1"/>
          </p:cNvSpPr>
          <p:nvPr/>
        </p:nvSpPr>
        <p:spPr bwMode="auto">
          <a:xfrm>
            <a:off x="3323700" y="2944512"/>
            <a:ext cx="2581181" cy="628876"/>
          </a:xfrm>
          <a:prstGeom prst="ellipse">
            <a:avLst/>
          </a:prstGeom>
          <a:solidFill>
            <a:schemeClr val="accent2">
              <a:lumMod val="20000"/>
              <a:lumOff val="80000"/>
            </a:schemeClr>
          </a:solidFill>
          <a:ln w="9525">
            <a:solidFill>
              <a:srgbClr val="82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None/>
            </a:pPr>
            <a:r>
              <a:rPr lang="el-GR" altLang="el-GR" sz="2200" b="1" dirty="0" smtClean="0">
                <a:latin typeface="+mn-lt"/>
              </a:rPr>
              <a:t>Διεπαφή</a:t>
            </a:r>
            <a:endParaRPr lang="en-US" altLang="el-GR" sz="2200" b="1" dirty="0">
              <a:latin typeface="+mn-lt"/>
            </a:endParaRPr>
          </a:p>
        </p:txBody>
      </p:sp>
      <p:sp>
        <p:nvSpPr>
          <p:cNvPr id="26" name="Down Arrow 25"/>
          <p:cNvSpPr/>
          <p:nvPr/>
        </p:nvSpPr>
        <p:spPr>
          <a:xfrm rot="19182148">
            <a:off x="2952105" y="2462708"/>
            <a:ext cx="304593" cy="939461"/>
          </a:xfrm>
          <a:prstGeom prst="downArrow">
            <a:avLst>
              <a:gd name="adj1" fmla="val 37301"/>
              <a:gd name="adj2" fmla="val 50000"/>
            </a:avLst>
          </a:prstGeom>
          <a:solidFill>
            <a:srgbClr val="274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Down Arrow 6"/>
          <p:cNvSpPr/>
          <p:nvPr/>
        </p:nvSpPr>
        <p:spPr>
          <a:xfrm rot="8405616">
            <a:off x="2729920" y="2655164"/>
            <a:ext cx="373673" cy="2078634"/>
          </a:xfrm>
          <a:prstGeom prst="downArrow">
            <a:avLst>
              <a:gd name="adj1" fmla="val 38559"/>
              <a:gd name="adj2" fmla="val 50000"/>
            </a:avLst>
          </a:prstGeom>
          <a:solidFill>
            <a:srgbClr val="274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AutoShape 23"/>
          <p:cNvSpPr>
            <a:spLocks noChangeArrowheads="1"/>
          </p:cNvSpPr>
          <p:nvPr/>
        </p:nvSpPr>
        <p:spPr bwMode="auto">
          <a:xfrm>
            <a:off x="554306" y="4058587"/>
            <a:ext cx="1892300" cy="2286000"/>
          </a:xfrm>
          <a:prstGeom prst="flowChartMagneticDisk">
            <a:avLst/>
          </a:prstGeom>
          <a:gradFill rotWithShape="1">
            <a:gsLst>
              <a:gs pos="0">
                <a:schemeClr val="accent6">
                  <a:lumMod val="75000"/>
                </a:schemeClr>
              </a:gs>
              <a:gs pos="100000">
                <a:schemeClr val="accent6">
                  <a:lumMod val="50000"/>
                </a:schemeClr>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2200" dirty="0">
              <a:latin typeface="+mn-lt"/>
            </a:endParaRPr>
          </a:p>
        </p:txBody>
      </p:sp>
      <p:sp>
        <p:nvSpPr>
          <p:cNvPr id="24" name="AutoShape 36"/>
          <p:cNvSpPr>
            <a:spLocks noChangeArrowheads="1"/>
          </p:cNvSpPr>
          <p:nvPr/>
        </p:nvSpPr>
        <p:spPr bwMode="auto">
          <a:xfrm rot="19856723">
            <a:off x="2202756" y="5231115"/>
            <a:ext cx="1017398" cy="457200"/>
          </a:xfrm>
          <a:prstGeom prst="leftArrow">
            <a:avLst>
              <a:gd name="adj1" fmla="val 50000"/>
              <a:gd name="adj2" fmla="val 64670"/>
            </a:avLst>
          </a:prstGeom>
          <a:solidFill>
            <a:srgbClr val="820000"/>
          </a:solidFill>
          <a:ln w="9525">
            <a:no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2200" dirty="0">
              <a:latin typeface="+mn-lt"/>
            </a:endParaRPr>
          </a:p>
        </p:txBody>
      </p:sp>
      <p:sp>
        <p:nvSpPr>
          <p:cNvPr id="2" name="Τίτλος 1"/>
          <p:cNvSpPr>
            <a:spLocks noGrp="1"/>
          </p:cNvSpPr>
          <p:nvPr>
            <p:ph type="title"/>
          </p:nvPr>
        </p:nvSpPr>
        <p:spPr/>
        <p:txBody>
          <a:bodyPr>
            <a:normAutofit/>
          </a:bodyPr>
          <a:lstStyle/>
          <a:p>
            <a:r>
              <a:rPr lang="el-GR" dirty="0"/>
              <a:t>Αρχιτεκτονική τυπικού </a:t>
            </a:r>
            <a:r>
              <a:rPr lang="el-GR" dirty="0" smtClean="0"/>
              <a:t>ΕΣ</a:t>
            </a:r>
            <a:endParaRPr lang="el-GR" dirty="0"/>
          </a:p>
        </p:txBody>
      </p:sp>
      <p:sp>
        <p:nvSpPr>
          <p:cNvPr id="3" name="Θέση περιεχομένου 2"/>
          <p:cNvSpPr>
            <a:spLocks noGrp="1"/>
          </p:cNvSpPr>
          <p:nvPr>
            <p:ph idx="1"/>
          </p:nvPr>
        </p:nvSpPr>
        <p:spPr>
          <a:xfrm>
            <a:off x="475725" y="1027120"/>
            <a:ext cx="8229600" cy="576064"/>
          </a:xfrm>
        </p:spPr>
        <p:txBody>
          <a:bodyPr/>
          <a:lstStyle/>
          <a:p>
            <a:pPr marL="0" indent="0" algn="ctr">
              <a:buNone/>
            </a:pPr>
            <a:r>
              <a:rPr lang="el-GR" b="1" dirty="0">
                <a:solidFill>
                  <a:srgbClr val="004A82"/>
                </a:solidFill>
              </a:rPr>
              <a:t>Συμπερασματική Μηχανή </a:t>
            </a:r>
            <a:r>
              <a:rPr lang="el-GR" b="1" dirty="0"/>
              <a:t>+</a:t>
            </a:r>
            <a:r>
              <a:rPr lang="el-GR" dirty="0"/>
              <a:t> </a:t>
            </a:r>
            <a:r>
              <a:rPr lang="el-GR" b="1" dirty="0">
                <a:solidFill>
                  <a:srgbClr val="274E1E"/>
                </a:solidFill>
              </a:rPr>
              <a:t>Βάση Γνώσης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Text Box 6"/>
          <p:cNvSpPr txBox="1">
            <a:spLocks noChangeArrowheads="1"/>
          </p:cNvSpPr>
          <p:nvPr/>
        </p:nvSpPr>
        <p:spPr bwMode="auto">
          <a:xfrm>
            <a:off x="464286" y="2395541"/>
            <a:ext cx="3097212" cy="430887"/>
          </a:xfrm>
          <a:prstGeom prst="rect">
            <a:avLst/>
          </a:prstGeom>
          <a:solidFill>
            <a:schemeClr val="hlink"/>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2200" b="1" dirty="0">
                <a:solidFill>
                  <a:schemeClr val="bg1"/>
                </a:solidFill>
                <a:latin typeface="+mn-lt"/>
              </a:rPr>
              <a:t>Τμήμα Επεξηγήσεων</a:t>
            </a:r>
          </a:p>
        </p:txBody>
      </p:sp>
      <p:sp>
        <p:nvSpPr>
          <p:cNvPr id="9" name="Rectangle 18"/>
          <p:cNvSpPr>
            <a:spLocks noChangeArrowheads="1"/>
          </p:cNvSpPr>
          <p:nvPr/>
        </p:nvSpPr>
        <p:spPr bwMode="auto">
          <a:xfrm>
            <a:off x="3002230" y="4274819"/>
            <a:ext cx="3224122" cy="1853536"/>
          </a:xfrm>
          <a:prstGeom prst="rect">
            <a:avLst/>
          </a:prstGeom>
          <a:solidFill>
            <a:schemeClr val="accent5">
              <a:lumMod val="50000"/>
            </a:schemeClr>
          </a:solidFill>
          <a:ln w="57150">
            <a:noFill/>
            <a:miter lim="800000"/>
            <a:headEnd/>
            <a:tailEnd/>
          </a:ln>
          <a:effectLst>
            <a:prstShdw prst="shdw17" dist="45791" dir="2021404">
              <a:schemeClr val="hlink">
                <a:gamma/>
                <a:shade val="60000"/>
                <a:invGamma/>
                <a:alpha val="50000"/>
              </a:schemeClr>
            </a:prstShdw>
          </a:effectLst>
        </p:spPr>
        <p:txBody>
          <a:bodyPr wrap="none" anchor="ctr"/>
          <a:lstStyle/>
          <a:p>
            <a:pPr>
              <a:defRPr/>
            </a:pPr>
            <a:r>
              <a:rPr lang="el-GR" altLang="el-GR" sz="2200" b="1" dirty="0">
                <a:solidFill>
                  <a:schemeClr val="bg1"/>
                </a:solidFill>
                <a:latin typeface="+mn-lt"/>
              </a:rPr>
              <a:t>Συμπερασματική </a:t>
            </a:r>
            <a:r>
              <a:rPr lang="el-GR" altLang="el-GR" sz="2200" b="1" dirty="0" smtClean="0">
                <a:solidFill>
                  <a:schemeClr val="bg1"/>
                </a:solidFill>
                <a:latin typeface="+mn-lt"/>
              </a:rPr>
              <a:t>Μηχανή</a:t>
            </a:r>
            <a:endParaRPr lang="el-GR" sz="2200" dirty="0">
              <a:solidFill>
                <a:schemeClr val="bg1"/>
              </a:solidFill>
              <a:latin typeface="+mn-lt"/>
            </a:endParaRPr>
          </a:p>
        </p:txBody>
      </p:sp>
      <p:sp>
        <p:nvSpPr>
          <p:cNvPr id="11" name="AutoShape 21"/>
          <p:cNvSpPr>
            <a:spLocks noChangeArrowheads="1"/>
          </p:cNvSpPr>
          <p:nvPr/>
        </p:nvSpPr>
        <p:spPr bwMode="auto">
          <a:xfrm rot="19856723">
            <a:off x="2308829" y="4803084"/>
            <a:ext cx="907066" cy="457200"/>
          </a:xfrm>
          <a:prstGeom prst="rightArrow">
            <a:avLst>
              <a:gd name="adj1" fmla="val 50000"/>
              <a:gd name="adj2" fmla="val 64670"/>
            </a:avLst>
          </a:prstGeom>
          <a:solidFill>
            <a:srgbClr val="820000"/>
          </a:solidFill>
          <a:ln w="9525">
            <a:no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2200" dirty="0">
              <a:latin typeface="+mn-lt"/>
            </a:endParaRPr>
          </a:p>
        </p:txBody>
      </p:sp>
      <p:sp>
        <p:nvSpPr>
          <p:cNvPr id="13" name="Text Box 24"/>
          <p:cNvSpPr txBox="1">
            <a:spLocks noChangeArrowheads="1"/>
          </p:cNvSpPr>
          <p:nvPr/>
        </p:nvSpPr>
        <p:spPr bwMode="auto">
          <a:xfrm>
            <a:off x="554306" y="4795519"/>
            <a:ext cx="18923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2200" b="1" dirty="0">
                <a:solidFill>
                  <a:schemeClr val="bg1"/>
                </a:solidFill>
                <a:latin typeface="+mn-lt"/>
              </a:rPr>
              <a:t>Βάση Δεδομένων</a:t>
            </a:r>
          </a:p>
          <a:p>
            <a:pPr algn="ctr" eaLnBrk="1" hangingPunct="1">
              <a:spcBef>
                <a:spcPct val="50000"/>
              </a:spcBef>
              <a:buFontTx/>
              <a:buNone/>
            </a:pPr>
            <a:r>
              <a:rPr lang="el-GR" altLang="el-GR" sz="2200" b="1" dirty="0" smtClean="0">
                <a:solidFill>
                  <a:schemeClr val="bg1"/>
                </a:solidFill>
                <a:latin typeface="+mn-lt"/>
              </a:rPr>
              <a:t>(γεγονότα)</a:t>
            </a:r>
            <a:endParaRPr lang="en-US" altLang="el-GR" sz="2200" b="1" dirty="0">
              <a:solidFill>
                <a:schemeClr val="bg1"/>
              </a:solidFill>
              <a:latin typeface="+mn-lt"/>
            </a:endParaRPr>
          </a:p>
        </p:txBody>
      </p:sp>
      <p:sp>
        <p:nvSpPr>
          <p:cNvPr id="14" name="AutoShape 26"/>
          <p:cNvSpPr>
            <a:spLocks noChangeArrowheads="1"/>
          </p:cNvSpPr>
          <p:nvPr/>
        </p:nvSpPr>
        <p:spPr bwMode="auto">
          <a:xfrm rot="12282778">
            <a:off x="6036596" y="4777916"/>
            <a:ext cx="982602" cy="457200"/>
          </a:xfrm>
          <a:prstGeom prst="rightArrow">
            <a:avLst>
              <a:gd name="adj1" fmla="val 50000"/>
              <a:gd name="adj2" fmla="val 62500"/>
            </a:avLst>
          </a:prstGeom>
          <a:solidFill>
            <a:srgbClr val="820000"/>
          </a:solidFill>
          <a:ln w="9525">
            <a:no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2200" dirty="0">
              <a:latin typeface="+mn-lt"/>
            </a:endParaRPr>
          </a:p>
        </p:txBody>
      </p:sp>
      <p:grpSp>
        <p:nvGrpSpPr>
          <p:cNvPr id="15" name="Group 27"/>
          <p:cNvGrpSpPr>
            <a:grpSpLocks/>
          </p:cNvGrpSpPr>
          <p:nvPr/>
        </p:nvGrpSpPr>
        <p:grpSpPr bwMode="auto">
          <a:xfrm>
            <a:off x="6797943" y="4058587"/>
            <a:ext cx="1828800" cy="2286000"/>
            <a:chOff x="4176" y="2544"/>
            <a:chExt cx="1152" cy="1440"/>
          </a:xfrm>
        </p:grpSpPr>
        <p:sp>
          <p:nvSpPr>
            <p:cNvPr id="16" name="AutoShape 28"/>
            <p:cNvSpPr>
              <a:spLocks noChangeArrowheads="1"/>
            </p:cNvSpPr>
            <p:nvPr/>
          </p:nvSpPr>
          <p:spPr bwMode="auto">
            <a:xfrm>
              <a:off x="4176" y="2544"/>
              <a:ext cx="1152" cy="1440"/>
            </a:xfrm>
            <a:prstGeom prst="flowChartMagneticDisk">
              <a:avLst/>
            </a:prstGeom>
            <a:gradFill rotWithShape="1">
              <a:gsLst>
                <a:gs pos="0">
                  <a:srgbClr val="4A9339"/>
                </a:gs>
                <a:gs pos="100000">
                  <a:srgbClr val="475E00"/>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2200" dirty="0">
                <a:latin typeface="+mn-lt"/>
              </a:endParaRPr>
            </a:p>
          </p:txBody>
        </p:sp>
        <p:sp>
          <p:nvSpPr>
            <p:cNvPr id="17" name="Text Box 29"/>
            <p:cNvSpPr txBox="1">
              <a:spLocks noChangeArrowheads="1"/>
            </p:cNvSpPr>
            <p:nvPr/>
          </p:nvSpPr>
          <p:spPr bwMode="auto">
            <a:xfrm>
              <a:off x="4176" y="3168"/>
              <a:ext cx="115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5000"/>
                </a:lnSpc>
                <a:spcBef>
                  <a:spcPct val="50000"/>
                </a:spcBef>
                <a:buFontTx/>
                <a:buNone/>
              </a:pPr>
              <a:r>
                <a:rPr lang="el-GR" altLang="el-GR" sz="2200" b="1" dirty="0">
                  <a:solidFill>
                    <a:schemeClr val="bg1"/>
                  </a:solidFill>
                  <a:latin typeface="+mn-lt"/>
                </a:rPr>
                <a:t>Βάση </a:t>
              </a:r>
              <a:r>
                <a:rPr lang="el-GR" altLang="el-GR" sz="2200" b="1" dirty="0" smtClean="0">
                  <a:solidFill>
                    <a:schemeClr val="bg1"/>
                  </a:solidFill>
                  <a:latin typeface="+mn-lt"/>
                </a:rPr>
                <a:t>Γνώσης</a:t>
              </a:r>
            </a:p>
            <a:p>
              <a:pPr algn="ctr" eaLnBrk="1" hangingPunct="1">
                <a:lnSpc>
                  <a:spcPct val="75000"/>
                </a:lnSpc>
                <a:spcBef>
                  <a:spcPct val="50000"/>
                </a:spcBef>
                <a:buFontTx/>
                <a:buNone/>
              </a:pPr>
              <a:r>
                <a:rPr lang="el-GR" altLang="el-GR" sz="2200" b="1" dirty="0" smtClean="0">
                  <a:solidFill>
                    <a:schemeClr val="bg1"/>
                  </a:solidFill>
                  <a:latin typeface="+mn-lt"/>
                </a:rPr>
                <a:t>(κανόνες)</a:t>
              </a:r>
              <a:endParaRPr lang="en-US" altLang="el-GR" sz="2200" b="1" dirty="0">
                <a:solidFill>
                  <a:schemeClr val="bg1"/>
                </a:solidFill>
                <a:latin typeface="+mn-lt"/>
              </a:endParaRPr>
            </a:p>
          </p:txBody>
        </p:sp>
      </p:grpSp>
      <p:sp>
        <p:nvSpPr>
          <p:cNvPr id="18" name="AutoShape 30"/>
          <p:cNvSpPr>
            <a:spLocks noChangeArrowheads="1"/>
          </p:cNvSpPr>
          <p:nvPr/>
        </p:nvSpPr>
        <p:spPr bwMode="auto">
          <a:xfrm>
            <a:off x="4132420" y="3599980"/>
            <a:ext cx="457200" cy="914400"/>
          </a:xfrm>
          <a:prstGeom prst="downArrow">
            <a:avLst>
              <a:gd name="adj1" fmla="val 50000"/>
              <a:gd name="adj2" fmla="val 50000"/>
            </a:avLst>
          </a:prstGeom>
          <a:solidFill>
            <a:srgbClr val="820000"/>
          </a:solidFill>
          <a:ln w="9525">
            <a:no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2200" dirty="0">
              <a:latin typeface="+mn-lt"/>
            </a:endParaRPr>
          </a:p>
        </p:txBody>
      </p:sp>
      <p:sp>
        <p:nvSpPr>
          <p:cNvPr id="21" name="Line 13"/>
          <p:cNvSpPr>
            <a:spLocks noChangeShapeType="1"/>
          </p:cNvSpPr>
          <p:nvPr/>
        </p:nvSpPr>
        <p:spPr bwMode="auto">
          <a:xfrm>
            <a:off x="4617521" y="2545700"/>
            <a:ext cx="0" cy="449262"/>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sz="2200" dirty="0">
              <a:latin typeface="+mn-lt"/>
            </a:endParaRPr>
          </a:p>
        </p:txBody>
      </p:sp>
      <p:pic>
        <p:nvPicPr>
          <p:cNvPr id="22" name="Picture 34" descr="j029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033" y="1465922"/>
            <a:ext cx="1223963"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35"/>
          <p:cNvSpPr>
            <a:spLocks noChangeArrowheads="1"/>
          </p:cNvSpPr>
          <p:nvPr/>
        </p:nvSpPr>
        <p:spPr bwMode="auto">
          <a:xfrm>
            <a:off x="4614291" y="3573388"/>
            <a:ext cx="457200" cy="914400"/>
          </a:xfrm>
          <a:prstGeom prst="upArrow">
            <a:avLst>
              <a:gd name="adj1" fmla="val 50000"/>
              <a:gd name="adj2" fmla="val 50000"/>
            </a:avLst>
          </a:prstGeom>
          <a:solidFill>
            <a:srgbClr val="820000"/>
          </a:solidFill>
          <a:ln w="9525">
            <a:noFill/>
            <a:miter lim="800000"/>
            <a:headEnd/>
            <a:tailEnd/>
          </a:ln>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2200" dirty="0">
              <a:latin typeface="+mn-lt"/>
            </a:endParaRPr>
          </a:p>
        </p:txBody>
      </p:sp>
    </p:spTree>
    <p:extLst>
      <p:ext uri="{BB962C8B-B14F-4D97-AF65-F5344CB8AC3E}">
        <p14:creationId xmlns:p14="http://schemas.microsoft.com/office/powerpoint/2010/main" val="3171554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648"/>
            <a:ext cx="9144000" cy="908720"/>
          </a:xfrm>
        </p:spPr>
        <p:txBody>
          <a:bodyPr>
            <a:noAutofit/>
          </a:bodyPr>
          <a:lstStyle/>
          <a:p>
            <a:r>
              <a:rPr lang="el-GR" dirty="0"/>
              <a:t>Έμπειρα </a:t>
            </a:r>
            <a:r>
              <a:rPr lang="el-GR" dirty="0" smtClean="0"/>
              <a:t>συστήματα </a:t>
            </a:r>
            <a:r>
              <a:rPr lang="el-GR" dirty="0" smtClean="0"/>
              <a:t>/ </a:t>
            </a:r>
            <a:r>
              <a:rPr lang="el-GR" dirty="0"/>
              <a:t/>
            </a:r>
            <a:br>
              <a:rPr lang="el-GR" dirty="0"/>
            </a:br>
            <a:r>
              <a:rPr lang="el-GR" dirty="0" smtClean="0"/>
              <a:t>συμβατικά </a:t>
            </a:r>
            <a:r>
              <a:rPr lang="el-GR" dirty="0" smtClean="0"/>
              <a:t>π</a:t>
            </a:r>
            <a:r>
              <a:rPr lang="el-GR" dirty="0" smtClean="0"/>
              <a:t>ρογράμματα</a:t>
            </a:r>
            <a:endParaRPr lang="el-GR" dirty="0"/>
          </a:p>
        </p:txBody>
      </p:sp>
      <p:sp>
        <p:nvSpPr>
          <p:cNvPr id="3" name="Θέση περιεχομένου 2"/>
          <p:cNvSpPr>
            <a:spLocks noGrp="1"/>
          </p:cNvSpPr>
          <p:nvPr>
            <p:ph idx="1"/>
          </p:nvPr>
        </p:nvSpPr>
        <p:spPr>
          <a:xfrm>
            <a:off x="1043608" y="2060848"/>
            <a:ext cx="7704856" cy="3168352"/>
          </a:xfrm>
          <a:solidFill>
            <a:schemeClr val="accent1">
              <a:lumMod val="20000"/>
              <a:lumOff val="80000"/>
            </a:schemeClr>
          </a:solidFill>
        </p:spPr>
        <p:txBody>
          <a:bodyPr/>
          <a:lstStyle/>
          <a:p>
            <a:pPr marL="0" indent="0">
              <a:buNone/>
            </a:pPr>
            <a:r>
              <a:rPr lang="el-GR" sz="3000" b="1" dirty="0" smtClean="0"/>
              <a:t>Πρόγραμμα  = Δεδομένα </a:t>
            </a:r>
            <a:r>
              <a:rPr lang="el-GR" sz="3000" b="1" dirty="0"/>
              <a:t>+ </a:t>
            </a:r>
            <a:r>
              <a:rPr lang="el-GR" sz="3000" b="1" dirty="0" smtClean="0"/>
              <a:t>Αλγόριθμος</a:t>
            </a:r>
            <a:endParaRPr lang="el-GR" sz="3000" b="1" dirty="0"/>
          </a:p>
          <a:p>
            <a:pPr marL="4484688" indent="-4484688">
              <a:spcBef>
                <a:spcPts val="10200"/>
              </a:spcBef>
              <a:buNone/>
            </a:pPr>
            <a:r>
              <a:rPr lang="el-GR" sz="3000" b="1" dirty="0" smtClean="0">
                <a:solidFill>
                  <a:srgbClr val="004A82"/>
                </a:solidFill>
              </a:rPr>
              <a:t>Έμπειρο Σύστημα = Γνώση </a:t>
            </a:r>
            <a:r>
              <a:rPr lang="el-GR" sz="3000" b="1" dirty="0">
                <a:solidFill>
                  <a:srgbClr val="004A82"/>
                </a:solidFill>
              </a:rPr>
              <a:t>+ Συμπερασματική </a:t>
            </a:r>
            <a:r>
              <a:rPr lang="el-GR" sz="3000" b="1" dirty="0" smtClean="0">
                <a:solidFill>
                  <a:srgbClr val="004A82"/>
                </a:solidFill>
              </a:rPr>
              <a:t>Μηχανή</a:t>
            </a:r>
            <a:endParaRPr lang="el-GR" sz="3000" b="1" dirty="0">
              <a:solidFill>
                <a:srgbClr val="004A82"/>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56740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Έμπειρα συστήματα vs </a:t>
            </a:r>
            <a:r>
              <a:rPr lang="el-GR" dirty="0" smtClean="0"/>
              <a:t>συμβατικά </a:t>
            </a:r>
            <a:r>
              <a:rPr lang="el-GR" dirty="0"/>
              <a:t>π</a:t>
            </a:r>
            <a:r>
              <a:rPr lang="el-GR" dirty="0" smtClean="0"/>
              <a:t>ρογρ/τα</a:t>
            </a:r>
            <a:endParaRPr lang="el-GR" dirty="0"/>
          </a:p>
        </p:txBody>
      </p:sp>
      <p:sp>
        <p:nvSpPr>
          <p:cNvPr id="3" name="Θέση περιεχομένου 2"/>
          <p:cNvSpPr>
            <a:spLocks noGrp="1"/>
          </p:cNvSpPr>
          <p:nvPr>
            <p:ph idx="1"/>
          </p:nvPr>
        </p:nvSpPr>
        <p:spPr>
          <a:xfrm>
            <a:off x="323528" y="1124744"/>
            <a:ext cx="4176464" cy="5040560"/>
          </a:xfrm>
          <a:ln>
            <a:solidFill>
              <a:schemeClr val="tx1"/>
            </a:solidFill>
          </a:ln>
        </p:spPr>
        <p:txBody>
          <a:bodyPr/>
          <a:lstStyle/>
          <a:p>
            <a:r>
              <a:rPr lang="el-GR" b="1" dirty="0">
                <a:solidFill>
                  <a:srgbClr val="274E1E"/>
                </a:solidFill>
              </a:rPr>
              <a:t>Προσομοίωση τρόπου επίλυσης </a:t>
            </a:r>
            <a:r>
              <a:rPr lang="el-GR" b="1" dirty="0" smtClean="0">
                <a:solidFill>
                  <a:srgbClr val="274E1E"/>
                </a:solidFill>
              </a:rPr>
              <a:t>προβλήματος,</a:t>
            </a:r>
            <a:endParaRPr lang="el-GR" b="1" dirty="0">
              <a:solidFill>
                <a:srgbClr val="274E1E"/>
              </a:solidFill>
            </a:endParaRPr>
          </a:p>
          <a:p>
            <a:r>
              <a:rPr lang="el-GR" b="1" dirty="0">
                <a:solidFill>
                  <a:srgbClr val="004A82"/>
                </a:solidFill>
              </a:rPr>
              <a:t>Γνώση σε επίπεδο </a:t>
            </a:r>
            <a:r>
              <a:rPr lang="el-GR" b="1" dirty="0" smtClean="0">
                <a:solidFill>
                  <a:srgbClr val="004A82"/>
                </a:solidFill>
              </a:rPr>
              <a:t>συμβόλων,</a:t>
            </a:r>
            <a:endParaRPr lang="el-GR" b="1" dirty="0">
              <a:solidFill>
                <a:srgbClr val="004A82"/>
              </a:solidFill>
            </a:endParaRPr>
          </a:p>
          <a:p>
            <a:r>
              <a:rPr lang="el-GR" b="1" dirty="0">
                <a:solidFill>
                  <a:srgbClr val="820000"/>
                </a:solidFill>
              </a:rPr>
              <a:t>Χρήση ευριστικών </a:t>
            </a:r>
            <a:r>
              <a:rPr lang="el-GR" b="1" dirty="0" smtClean="0">
                <a:solidFill>
                  <a:srgbClr val="820000"/>
                </a:solidFill>
              </a:rPr>
              <a:t>μεθόδων,</a:t>
            </a:r>
            <a:endParaRPr lang="el-GR" b="1" dirty="0">
              <a:solidFill>
                <a:srgbClr val="820000"/>
              </a:solidFill>
            </a:endParaRPr>
          </a:p>
          <a:p>
            <a:r>
              <a:rPr lang="el-GR" b="1" dirty="0"/>
              <a:t>Χειρισμός αβέβαιης και ασαφούς </a:t>
            </a:r>
            <a:r>
              <a:rPr lang="el-GR" b="1" dirty="0" smtClean="0"/>
              <a:t>γνώσης,</a:t>
            </a:r>
            <a:endParaRPr lang="el-GR" b="1" dirty="0"/>
          </a:p>
          <a:p>
            <a:r>
              <a:rPr lang="el-GR" b="1" dirty="0">
                <a:solidFill>
                  <a:srgbClr val="0C0680"/>
                </a:solidFill>
              </a:rPr>
              <a:t>Δυνατότητα μη μονοτονικής </a:t>
            </a:r>
            <a:r>
              <a:rPr lang="el-GR" b="1" dirty="0" smtClean="0">
                <a:solidFill>
                  <a:srgbClr val="0C0680"/>
                </a:solidFill>
              </a:rPr>
              <a:t>συλλογιστικής,</a:t>
            </a:r>
            <a:endParaRPr lang="el-GR" b="1" dirty="0">
              <a:solidFill>
                <a:srgbClr val="0C0680"/>
              </a:solidFill>
            </a:endParaRPr>
          </a:p>
          <a:p>
            <a:r>
              <a:rPr lang="el-GR" b="1" dirty="0">
                <a:solidFill>
                  <a:srgbClr val="83134E"/>
                </a:solidFill>
              </a:rPr>
              <a:t>Επεξήγηση δρόμου </a:t>
            </a:r>
            <a:r>
              <a:rPr lang="el-GR" b="1" dirty="0" smtClean="0">
                <a:solidFill>
                  <a:srgbClr val="83134E"/>
                </a:solidFill>
              </a:rPr>
              <a:t>συλλογισμού.</a:t>
            </a:r>
            <a:endParaRPr lang="el-GR" b="1" dirty="0">
              <a:solidFill>
                <a:srgbClr val="83134E"/>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Θέση περιεχομένου 2"/>
          <p:cNvSpPr txBox="1">
            <a:spLocks/>
          </p:cNvSpPr>
          <p:nvPr/>
        </p:nvSpPr>
        <p:spPr>
          <a:xfrm>
            <a:off x="4499992" y="1126156"/>
            <a:ext cx="4464496" cy="504056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ts val="12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b="1" dirty="0">
                <a:solidFill>
                  <a:srgbClr val="274E1E"/>
                </a:solidFill>
              </a:rPr>
              <a:t>Προσομοίωση του ίδιου του </a:t>
            </a:r>
            <a:r>
              <a:rPr lang="el-GR" b="1" dirty="0" smtClean="0">
                <a:solidFill>
                  <a:srgbClr val="274E1E"/>
                </a:solidFill>
              </a:rPr>
              <a:t>προβλήματος,</a:t>
            </a:r>
            <a:endParaRPr lang="el-GR" b="1" dirty="0">
              <a:solidFill>
                <a:srgbClr val="274E1E"/>
              </a:solidFill>
            </a:endParaRPr>
          </a:p>
          <a:p>
            <a:pPr fontAlgn="auto">
              <a:spcAft>
                <a:spcPts val="0"/>
              </a:spcAft>
            </a:pPr>
            <a:r>
              <a:rPr lang="el-GR" b="1" dirty="0">
                <a:solidFill>
                  <a:srgbClr val="004A82"/>
                </a:solidFill>
              </a:rPr>
              <a:t>Δεδομένα σε επίπεδο </a:t>
            </a:r>
            <a:r>
              <a:rPr lang="el-GR" b="1" dirty="0" smtClean="0">
                <a:solidFill>
                  <a:srgbClr val="004A82"/>
                </a:solidFill>
              </a:rPr>
              <a:t>υπολογισμών,</a:t>
            </a:r>
            <a:endParaRPr lang="el-GR" b="1" dirty="0">
              <a:solidFill>
                <a:srgbClr val="004A82"/>
              </a:solidFill>
            </a:endParaRPr>
          </a:p>
          <a:p>
            <a:pPr fontAlgn="auto">
              <a:spcAft>
                <a:spcPts val="0"/>
              </a:spcAft>
            </a:pPr>
            <a:r>
              <a:rPr lang="el-GR" b="1" dirty="0">
                <a:solidFill>
                  <a:srgbClr val="820000"/>
                </a:solidFill>
              </a:rPr>
              <a:t>Χρήση </a:t>
            </a:r>
            <a:r>
              <a:rPr lang="el-GR" b="1" dirty="0" smtClean="0">
                <a:solidFill>
                  <a:srgbClr val="820000"/>
                </a:solidFill>
              </a:rPr>
              <a:t>αλγορίθμων,</a:t>
            </a:r>
            <a:endParaRPr lang="el-GR" b="1" dirty="0">
              <a:solidFill>
                <a:srgbClr val="820000"/>
              </a:solidFill>
            </a:endParaRPr>
          </a:p>
          <a:p>
            <a:pPr fontAlgn="auto">
              <a:spcAft>
                <a:spcPts val="0"/>
              </a:spcAft>
            </a:pPr>
            <a:r>
              <a:rPr lang="el-GR" b="1" dirty="0"/>
              <a:t>Δυσχέρεια στη χρήση μη-πλήρους </a:t>
            </a:r>
            <a:r>
              <a:rPr lang="el-GR" b="1" dirty="0" smtClean="0"/>
              <a:t>γνώσης,</a:t>
            </a:r>
            <a:endParaRPr lang="el-GR" b="1" dirty="0"/>
          </a:p>
          <a:p>
            <a:pPr fontAlgn="auto">
              <a:spcAft>
                <a:spcPts val="0"/>
              </a:spcAft>
            </a:pPr>
            <a:r>
              <a:rPr lang="el-GR" b="1" dirty="0">
                <a:solidFill>
                  <a:srgbClr val="0C0680"/>
                </a:solidFill>
              </a:rPr>
              <a:t>Μη δυνατότητα χρήσης μη μονοτονικής </a:t>
            </a:r>
            <a:r>
              <a:rPr lang="el-GR" b="1" dirty="0" smtClean="0">
                <a:solidFill>
                  <a:srgbClr val="0C0680"/>
                </a:solidFill>
              </a:rPr>
              <a:t>συλλογιστικής,</a:t>
            </a:r>
            <a:endParaRPr lang="el-GR" b="1" dirty="0">
              <a:solidFill>
                <a:srgbClr val="0C0680"/>
              </a:solidFill>
            </a:endParaRPr>
          </a:p>
          <a:p>
            <a:pPr fontAlgn="auto">
              <a:spcAft>
                <a:spcPts val="0"/>
              </a:spcAft>
            </a:pPr>
            <a:r>
              <a:rPr lang="el-GR" b="1" dirty="0">
                <a:solidFill>
                  <a:srgbClr val="83134E"/>
                </a:solidFill>
              </a:rPr>
              <a:t>Ανυπαρξία </a:t>
            </a:r>
            <a:r>
              <a:rPr lang="el-GR" b="1" dirty="0" smtClean="0">
                <a:solidFill>
                  <a:srgbClr val="83134E"/>
                </a:solidFill>
              </a:rPr>
              <a:t>επεξήγησης.</a:t>
            </a:r>
            <a:endParaRPr lang="el-GR" b="1" dirty="0">
              <a:solidFill>
                <a:srgbClr val="83134E"/>
              </a:solidFill>
            </a:endParaRPr>
          </a:p>
        </p:txBody>
      </p:sp>
    </p:spTree>
    <p:extLst>
      <p:ext uri="{BB962C8B-B14F-4D97-AF65-F5344CB8AC3E}">
        <p14:creationId xmlns:p14="http://schemas.microsoft.com/office/powerpoint/2010/main" val="3975487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6"/>
          <p:cNvGraphicFramePr>
            <a:graphicFrameLocks noGrp="1"/>
          </p:cNvGraphicFramePr>
          <p:nvPr>
            <p:extLst>
              <p:ext uri="{D42A27DB-BD31-4B8C-83A1-F6EECF244321}">
                <p14:modId xmlns:p14="http://schemas.microsoft.com/office/powerpoint/2010/main" val="3242646687"/>
              </p:ext>
            </p:extLst>
          </p:nvPr>
        </p:nvGraphicFramePr>
        <p:xfrm>
          <a:off x="684213" y="1773238"/>
          <a:ext cx="8064500" cy="4261104"/>
        </p:xfrm>
        <a:graphic>
          <a:graphicData uri="http://schemas.openxmlformats.org/drawingml/2006/table">
            <a:tbl>
              <a:tblPr>
                <a:tableStyleId>{5940675A-B579-460E-94D1-54222C63F5DA}</a:tableStyleId>
              </a:tblPr>
              <a:tblGrid>
                <a:gridCol w="3671887"/>
                <a:gridCol w="4392613"/>
              </a:tblGrid>
              <a:tr h="4127500">
                <a:tc>
                  <a:txBody>
                    <a:bodyPr/>
                    <a:lstStyle/>
                    <a:p>
                      <a:pPr marL="190500" marR="0" lvl="1" indent="0" algn="l" defTabSz="914400" rtl="0" eaLnBrk="1" fontAlgn="base" latinLnBrk="0" hangingPunct="1">
                        <a:lnSpc>
                          <a:spcPct val="100000"/>
                        </a:lnSpc>
                        <a:spcBef>
                          <a:spcPct val="20000"/>
                        </a:spcBef>
                        <a:spcAft>
                          <a:spcPct val="0"/>
                        </a:spcAft>
                        <a:buClr>
                          <a:srgbClr val="28039D"/>
                        </a:buClr>
                        <a:buSzTx/>
                        <a:buFontTx/>
                        <a:buNone/>
                        <a:tabLst/>
                      </a:pPr>
                      <a:r>
                        <a:rPr kumimoji="0" lang="el-GR" sz="2400" u="none" strike="noStrike" cap="none" normalizeH="0" baseline="0" dirty="0" smtClean="0">
                          <a:ln>
                            <a:noFill/>
                          </a:ln>
                          <a:effectLst/>
                          <a:latin typeface="+mn-lt"/>
                        </a:rPr>
                        <a:t>Γεγονός</a:t>
                      </a:r>
                    </a:p>
                    <a:p>
                      <a:pPr marL="190500" marR="0" lvl="1" indent="0" algn="l" defTabSz="914400" rtl="0" eaLnBrk="1" fontAlgn="base" latinLnBrk="0" hangingPunct="1">
                        <a:lnSpc>
                          <a:spcPct val="100000"/>
                        </a:lnSpc>
                        <a:spcBef>
                          <a:spcPct val="20000"/>
                        </a:spcBef>
                        <a:spcAft>
                          <a:spcPct val="0"/>
                        </a:spcAft>
                        <a:buClr>
                          <a:srgbClr val="28039D"/>
                        </a:buClr>
                        <a:buSzTx/>
                        <a:buFontTx/>
                        <a:buNone/>
                        <a:tabLst/>
                      </a:pPr>
                      <a:endParaRPr kumimoji="0" lang="el-GR" sz="2400" u="none" strike="noStrike" cap="none" normalizeH="0" baseline="0" dirty="0" smtClean="0">
                        <a:ln>
                          <a:noFill/>
                        </a:ln>
                        <a:effectLst/>
                        <a:latin typeface="+mn-lt"/>
                      </a:endParaRPr>
                    </a:p>
                    <a:p>
                      <a:pPr marL="0" marR="0" lvl="0" indent="0" algn="just" defTabSz="914400" rtl="0" eaLnBrk="1" fontAlgn="base" latinLnBrk="0" hangingPunct="1">
                        <a:lnSpc>
                          <a:spcPct val="80000"/>
                        </a:lnSpc>
                        <a:spcBef>
                          <a:spcPct val="20000"/>
                        </a:spcBef>
                        <a:spcAft>
                          <a:spcPct val="0"/>
                        </a:spcAft>
                        <a:buClrTx/>
                        <a:buSzTx/>
                        <a:buFontTx/>
                        <a:buNone/>
                        <a:tabLst/>
                      </a:pPr>
                      <a:r>
                        <a:rPr kumimoji="0" lang="en-US" sz="2400" u="none" strike="noStrike" cap="none" normalizeH="0" baseline="0" dirty="0" smtClean="0">
                          <a:ln>
                            <a:noFill/>
                          </a:ln>
                          <a:effectLst/>
                          <a:latin typeface="+mn-lt"/>
                        </a:rPr>
                        <a:t>(DEFINE-INSTANCE </a:t>
                      </a:r>
                      <a:r>
                        <a:rPr kumimoji="0" lang="el-GR" sz="2400" u="none" strike="noStrike" cap="none" normalizeH="0" baseline="0" dirty="0" smtClean="0">
                          <a:ln>
                            <a:noFill/>
                          </a:ln>
                          <a:effectLst/>
                          <a:latin typeface="+mn-lt"/>
                        </a:rPr>
                        <a:t> </a:t>
                      </a:r>
                      <a:r>
                        <a:rPr kumimoji="0" lang="en-US" sz="2400" b="1" u="none" strike="noStrike" cap="none" normalizeH="0" baseline="0" dirty="0" smtClean="0">
                          <a:ln>
                            <a:noFill/>
                          </a:ln>
                          <a:solidFill>
                            <a:srgbClr val="83134E"/>
                          </a:solidFill>
                          <a:effectLst/>
                          <a:latin typeface="+mn-lt"/>
                        </a:rPr>
                        <a:t>INST1</a:t>
                      </a:r>
                      <a:endParaRPr kumimoji="0" lang="el-GR" sz="2400" b="1" u="none" strike="noStrike" cap="none" normalizeH="0" baseline="0" dirty="0" smtClean="0">
                        <a:ln>
                          <a:noFill/>
                        </a:ln>
                        <a:solidFill>
                          <a:srgbClr val="83134E"/>
                        </a:solidFill>
                        <a:effectLst/>
                        <a:latin typeface="+mn-lt"/>
                      </a:endParaRPr>
                    </a:p>
                    <a:p>
                      <a:pPr marL="0" marR="0" lvl="0" indent="0" algn="just" defTabSz="914400" rtl="0" eaLnBrk="1" fontAlgn="base" latinLnBrk="0" hangingPunct="1">
                        <a:lnSpc>
                          <a:spcPct val="8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n-US" sz="2400" b="1" u="none" strike="noStrike" cap="none" normalizeH="0" baseline="0" dirty="0" smtClean="0">
                          <a:ln>
                            <a:noFill/>
                          </a:ln>
                          <a:solidFill>
                            <a:srgbClr val="0C0680"/>
                          </a:solidFill>
                          <a:effectLst/>
                          <a:latin typeface="+mn-lt"/>
                        </a:rPr>
                        <a:t>(:IS CONTEXT)</a:t>
                      </a:r>
                      <a:endParaRPr kumimoji="0" lang="el-GR" sz="2400" b="1" u="none" strike="noStrike" cap="none" normalizeH="0" baseline="0" dirty="0" smtClean="0">
                        <a:ln>
                          <a:noFill/>
                        </a:ln>
                        <a:solidFill>
                          <a:srgbClr val="0C0680"/>
                        </a:solidFill>
                        <a:effectLst/>
                        <a:latin typeface="+mn-lt"/>
                      </a:endParaRPr>
                    </a:p>
                    <a:p>
                      <a:pPr marL="0" marR="0" lvl="0" indent="0" algn="just" defTabSz="914400" rtl="0" eaLnBrk="1" fontAlgn="base" latinLnBrk="0" hangingPunct="1">
                        <a:lnSpc>
                          <a:spcPct val="8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 </a:t>
                      </a:r>
                      <a:r>
                        <a:rPr kumimoji="0" lang="en-US" sz="2400" u="none" strike="noStrike" cap="none" normalizeH="0" baseline="0" dirty="0" smtClean="0">
                          <a:ln>
                            <a:noFill/>
                          </a:ln>
                          <a:effectLst/>
                          <a:latin typeface="+mn-lt"/>
                        </a:rPr>
                        <a:t>(PROBLEMS 0) </a:t>
                      </a:r>
                      <a:endParaRPr kumimoji="0" lang="el-GR" sz="2400" u="none" strike="noStrike" cap="none" normalizeH="0" baseline="0" dirty="0" smtClean="0">
                        <a:ln>
                          <a:noFill/>
                        </a:ln>
                        <a:effectLst/>
                        <a:latin typeface="+mn-lt"/>
                      </a:endParaRPr>
                    </a:p>
                    <a:p>
                      <a:pPr marL="0" marR="0" lvl="0" indent="0" algn="just" defTabSz="914400" rtl="0" eaLnBrk="1" fontAlgn="base" latinLnBrk="0" hangingPunct="1">
                        <a:lnSpc>
                          <a:spcPct val="8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 </a:t>
                      </a:r>
                      <a:r>
                        <a:rPr kumimoji="0" lang="en-US" sz="2400" u="none" strike="noStrike" cap="none" normalizeH="0" baseline="0" dirty="0" smtClean="0">
                          <a:ln>
                            <a:noFill/>
                          </a:ln>
                          <a:effectLst/>
                          <a:latin typeface="+mn-lt"/>
                        </a:rPr>
                        <a:t>(SOLVED )</a:t>
                      </a:r>
                      <a:endParaRPr kumimoji="0" lang="el-GR" sz="2400" u="none" strike="noStrike" cap="none" normalizeH="0" baseline="0" dirty="0" smtClean="0">
                        <a:ln>
                          <a:noFill/>
                        </a:ln>
                        <a:effectLst/>
                        <a:latin typeface="+mn-lt"/>
                      </a:endParaRPr>
                    </a:p>
                    <a:p>
                      <a:pPr marL="0" marR="0" lvl="0" indent="0" algn="just" defTabSz="914400" rtl="0" eaLnBrk="1" fontAlgn="base" latinLnBrk="0" hangingPunct="1">
                        <a:lnSpc>
                          <a:spcPct val="8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 </a:t>
                      </a:r>
                      <a:r>
                        <a:rPr kumimoji="0" lang="en-US" sz="2400" u="none" strike="noStrike" cap="none" normalizeH="0" baseline="0" dirty="0" smtClean="0">
                          <a:ln>
                            <a:noFill/>
                          </a:ln>
                          <a:effectLst/>
                          <a:latin typeface="+mn-lt"/>
                        </a:rPr>
                        <a:t>(HELP_REQUESTS 0)</a:t>
                      </a:r>
                      <a:endParaRPr kumimoji="0" lang="el-GR" sz="2400" u="none" strike="noStrike" cap="none" normalizeH="0" baseline="0" dirty="0" smtClean="0">
                        <a:ln>
                          <a:noFill/>
                        </a:ln>
                        <a:effectLst/>
                        <a:latin typeface="+mn-lt"/>
                      </a:endParaRPr>
                    </a:p>
                    <a:p>
                      <a:pPr marL="0" marR="0" lvl="0" indent="0" algn="just" defTabSz="914400" rtl="0" eaLnBrk="1" fontAlgn="base" latinLnBrk="0" hangingPunct="1">
                        <a:lnSpc>
                          <a:spcPct val="8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 </a:t>
                      </a:r>
                      <a:r>
                        <a:rPr kumimoji="0" lang="en-US" sz="2400" u="none" strike="noStrike" cap="none" normalizeH="0" baseline="0" dirty="0" smtClean="0">
                          <a:ln>
                            <a:noFill/>
                          </a:ln>
                          <a:effectLst/>
                          <a:latin typeface="+mn-lt"/>
                        </a:rPr>
                        <a:t>(REQUESTS_SATISFIED 0)</a:t>
                      </a:r>
                      <a:endParaRPr kumimoji="0" lang="el-GR" sz="2400" u="none" strike="noStrike" cap="none" normalizeH="0" baseline="0" dirty="0" smtClean="0">
                        <a:ln>
                          <a:noFill/>
                        </a:ln>
                        <a:effectLst/>
                        <a:latin typeface="+mn-lt"/>
                      </a:endParaRPr>
                    </a:p>
                    <a:p>
                      <a:pPr marL="0" marR="0" lvl="0" indent="0" algn="just" defTabSz="914400" rtl="0" eaLnBrk="1" fontAlgn="base" latinLnBrk="0" hangingPunct="1">
                        <a:lnSpc>
                          <a:spcPct val="8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 </a:t>
                      </a:r>
                      <a:r>
                        <a:rPr kumimoji="0" lang="en-US" sz="2400" u="none" strike="noStrike" cap="none" normalizeH="0" baseline="0" dirty="0" smtClean="0">
                          <a:ln>
                            <a:noFill/>
                          </a:ln>
                          <a:effectLst/>
                          <a:latin typeface="+mn-lt"/>
                        </a:rPr>
                        <a:t>(CODE 2)</a:t>
                      </a:r>
                    </a:p>
                    <a:p>
                      <a:pPr marL="0" marR="0" lvl="0" indent="0" algn="just" defTabSz="914400" rtl="0" eaLnBrk="1" fontAlgn="base" latinLnBrk="0" hangingPunct="1">
                        <a:lnSpc>
                          <a:spcPct val="8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mn-lt"/>
                      </a:endParaRPr>
                    </a:p>
                  </a:txBody>
                  <a:tcPr marL="38100" marR="38100" horzOverflow="overflow"/>
                </a:tc>
                <a:tc>
                  <a:txBody>
                    <a:bodyPr/>
                    <a:lstStyle/>
                    <a:p>
                      <a:pPr marL="92075" marR="0" lvl="0" indent="0" algn="just" defTabSz="914400" rtl="0" eaLnBrk="1" fontAlgn="base" latinLnBrk="0" hangingPunct="1">
                        <a:lnSpc>
                          <a:spcPct val="100000"/>
                        </a:lnSpc>
                        <a:spcBef>
                          <a:spcPct val="20000"/>
                        </a:spcBef>
                        <a:spcAft>
                          <a:spcPct val="0"/>
                        </a:spcAft>
                        <a:buClrTx/>
                        <a:buSzTx/>
                        <a:buFontTx/>
                        <a:buNone/>
                        <a:tabLst/>
                      </a:pPr>
                      <a:r>
                        <a:rPr kumimoji="0" lang="el-GR" sz="2400" u="none" strike="noStrike" cap="none" normalizeH="0" baseline="0" dirty="0" smtClean="0">
                          <a:ln>
                            <a:noFill/>
                          </a:ln>
                          <a:effectLst/>
                          <a:latin typeface="+mn-lt"/>
                        </a:rPr>
                        <a:t>Κανόνας</a:t>
                      </a:r>
                    </a:p>
                    <a:p>
                      <a:pPr marL="92075" marR="0" lvl="0" indent="0" algn="just" defTabSz="914400" rtl="0" eaLnBrk="1" fontAlgn="base" latinLnBrk="0" hangingPunct="1">
                        <a:lnSpc>
                          <a:spcPct val="100000"/>
                        </a:lnSpc>
                        <a:spcBef>
                          <a:spcPct val="20000"/>
                        </a:spcBef>
                        <a:spcAft>
                          <a:spcPct val="0"/>
                        </a:spcAft>
                        <a:buClrTx/>
                        <a:buSzTx/>
                        <a:buFontTx/>
                        <a:buNone/>
                        <a:tabLst/>
                      </a:pPr>
                      <a:endParaRPr kumimoji="0" lang="el-GR" sz="2400" u="none" strike="noStrike" cap="none" normalizeH="0" baseline="0" dirty="0" smtClean="0">
                        <a:ln>
                          <a:noFill/>
                        </a:ln>
                        <a:effectLst/>
                        <a:latin typeface="+mn-lt"/>
                      </a:endParaRPr>
                    </a:p>
                    <a:p>
                      <a:pPr marL="92075" marR="0" lvl="0" indent="0" algn="just" defTabSz="914400" rtl="0" eaLnBrk="1" fontAlgn="base" latinLnBrk="0" hangingPunct="1">
                        <a:lnSpc>
                          <a:spcPct val="60000"/>
                        </a:lnSpc>
                        <a:spcBef>
                          <a:spcPct val="20000"/>
                        </a:spcBef>
                        <a:spcAft>
                          <a:spcPct val="0"/>
                        </a:spcAft>
                        <a:buClrTx/>
                        <a:buSzTx/>
                        <a:buFontTx/>
                        <a:buNone/>
                        <a:tabLst/>
                      </a:pPr>
                      <a:r>
                        <a:rPr kumimoji="0" lang="el-GR" sz="2400" u="none" strike="noStrike" cap="none" normalizeH="0" baseline="0" dirty="0" smtClean="0">
                          <a:ln>
                            <a:noFill/>
                          </a:ln>
                          <a:effectLst/>
                          <a:latin typeface="+mn-lt"/>
                        </a:rPr>
                        <a:t>(DEFINE-RULE</a:t>
                      </a:r>
                      <a:r>
                        <a:rPr kumimoji="0" lang="en-US" sz="2400" u="none" strike="noStrike" cap="none" normalizeH="0" baseline="0" dirty="0" smtClean="0">
                          <a:ln>
                            <a:noFill/>
                          </a:ln>
                          <a:effectLst/>
                          <a:latin typeface="+mn-lt"/>
                        </a:rPr>
                        <a:t> RULE1</a:t>
                      </a:r>
                      <a:endParaRPr kumimoji="0" lang="el-GR" sz="2400" u="none" strike="noStrike" cap="none" normalizeH="0" baseline="0" dirty="0" smtClean="0">
                        <a:ln>
                          <a:noFill/>
                        </a:ln>
                        <a:effectLst/>
                        <a:latin typeface="+mn-lt"/>
                      </a:endParaRPr>
                    </a:p>
                    <a:p>
                      <a:pPr marL="92075" marR="0" lvl="0" indent="0" algn="just" defTabSz="914400" rtl="0" eaLnBrk="1" fontAlgn="base" latinLnBrk="0" hangingPunct="1">
                        <a:lnSpc>
                          <a:spcPct val="60000"/>
                        </a:lnSpc>
                        <a:spcBef>
                          <a:spcPct val="20000"/>
                        </a:spcBef>
                        <a:spcAft>
                          <a:spcPct val="0"/>
                        </a:spcAft>
                        <a:buClrTx/>
                        <a:buSzTx/>
                        <a:buFontTx/>
                        <a:buNone/>
                        <a:tabLst/>
                      </a:pPr>
                      <a:r>
                        <a:rPr kumimoji="0" lang="el-GR" sz="2400" b="1" u="none" strike="noStrike" cap="none" normalizeH="0" baseline="0" dirty="0" smtClean="0">
                          <a:ln>
                            <a:noFill/>
                          </a:ln>
                          <a:solidFill>
                            <a:srgbClr val="274E1E"/>
                          </a:solidFill>
                          <a:effectLst/>
                          <a:latin typeface="+mn-lt"/>
                        </a:rPr>
                        <a:t>   (:PRIORITY 30)</a:t>
                      </a:r>
                      <a:endParaRPr kumimoji="0" lang="en-US" sz="2400" b="1" u="none" strike="noStrike" cap="none" normalizeH="0" baseline="0" dirty="0" smtClean="0">
                        <a:ln>
                          <a:noFill/>
                        </a:ln>
                        <a:solidFill>
                          <a:srgbClr val="274E1E"/>
                        </a:solidFill>
                        <a:effectLst/>
                        <a:latin typeface="+mn-lt"/>
                      </a:endParaRPr>
                    </a:p>
                    <a:p>
                      <a:pPr marL="92075" marR="0" lvl="0" indent="0" algn="l" defTabSz="914400" rtl="0" eaLnBrk="1" fontAlgn="base" latinLnBrk="0" hangingPunct="1">
                        <a:lnSpc>
                          <a:spcPct val="70000"/>
                        </a:lnSpc>
                        <a:spcBef>
                          <a:spcPct val="20000"/>
                        </a:spcBef>
                        <a:spcAft>
                          <a:spcPct val="0"/>
                        </a:spcAft>
                        <a:buClrTx/>
                        <a:buSzTx/>
                        <a:buFontTx/>
                        <a:buNone/>
                        <a:tabLst/>
                      </a:pPr>
                      <a:r>
                        <a:rPr kumimoji="0" lang="el-GR" sz="2400" u="none" strike="noStrike" cap="none" normalizeH="0" baseline="0" dirty="0" smtClean="0">
                          <a:ln>
                            <a:noFill/>
                          </a:ln>
                          <a:effectLst/>
                          <a:latin typeface="+mn-lt"/>
                        </a:rPr>
                        <a:t>   (INSTANCE </a:t>
                      </a:r>
                      <a:r>
                        <a:rPr kumimoji="0" lang="en-US" sz="2400" b="1" u="none" strike="noStrike" cap="none" normalizeH="0" baseline="0" dirty="0" smtClean="0">
                          <a:ln>
                            <a:noFill/>
                          </a:ln>
                          <a:solidFill>
                            <a:srgbClr val="83134E"/>
                          </a:solidFill>
                          <a:effectLst/>
                          <a:latin typeface="+mn-lt"/>
                        </a:rPr>
                        <a:t>INST1</a:t>
                      </a:r>
                      <a:r>
                        <a:rPr kumimoji="0" lang="el-GR" sz="2400" b="1" u="none" strike="noStrike" cap="none" normalizeH="0" baseline="0" dirty="0" smtClean="0">
                          <a:ln>
                            <a:noFill/>
                          </a:ln>
                          <a:solidFill>
                            <a:srgbClr val="83134E"/>
                          </a:solidFill>
                          <a:effectLst/>
                          <a:latin typeface="+mn-lt"/>
                        </a:rPr>
                        <a:t> </a:t>
                      </a:r>
                      <a:endParaRPr kumimoji="0" lang="en-GB" sz="2400" b="1" u="none" strike="noStrike" cap="none" normalizeH="0" baseline="0" dirty="0" smtClean="0">
                        <a:ln>
                          <a:noFill/>
                        </a:ln>
                        <a:solidFill>
                          <a:srgbClr val="83134E"/>
                        </a:solidFill>
                        <a:effectLst/>
                        <a:latin typeface="+mn-lt"/>
                      </a:endParaRPr>
                    </a:p>
                    <a:p>
                      <a:pPr marL="92075" marR="0" lvl="0" indent="0" algn="l" defTabSz="914400" rtl="0" eaLnBrk="1" fontAlgn="base" latinLnBrk="0" hangingPunct="1">
                        <a:lnSpc>
                          <a:spcPct val="70000"/>
                        </a:lnSpc>
                        <a:spcBef>
                          <a:spcPct val="20000"/>
                        </a:spcBef>
                        <a:spcAft>
                          <a:spcPct val="0"/>
                        </a:spcAft>
                        <a:buClrTx/>
                        <a:buSzTx/>
                        <a:buFontTx/>
                        <a:buNone/>
                        <a:tabLst/>
                      </a:pPr>
                      <a:r>
                        <a:rPr kumimoji="0" lang="en-GB"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IS </a:t>
                      </a:r>
                      <a:r>
                        <a:rPr kumimoji="0" lang="en-US" sz="2400" b="1" u="none" strike="noStrike" cap="none" normalizeH="0" baseline="0" dirty="0" smtClean="0">
                          <a:ln>
                            <a:noFill/>
                          </a:ln>
                          <a:solidFill>
                            <a:srgbClr val="0C0680"/>
                          </a:solidFill>
                          <a:effectLst/>
                          <a:latin typeface="+mn-lt"/>
                        </a:rPr>
                        <a:t>CONTEXT</a:t>
                      </a:r>
                    </a:p>
                    <a:p>
                      <a:pPr marL="92075" marR="0" lvl="0" indent="0" algn="just" defTabSz="914400" rtl="0" eaLnBrk="1" fontAlgn="base" latinLnBrk="0" hangingPunct="1">
                        <a:lnSpc>
                          <a:spcPct val="60000"/>
                        </a:lnSpc>
                        <a:spcBef>
                          <a:spcPct val="20000"/>
                        </a:spcBef>
                        <a:spcAft>
                          <a:spcPct val="0"/>
                        </a:spcAft>
                        <a:buClrTx/>
                        <a:buSzTx/>
                        <a:buFontTx/>
                        <a:buNone/>
                        <a:tabLst/>
                      </a:pPr>
                      <a:r>
                        <a:rPr kumimoji="0" lang="el-GR" sz="2400" u="none" strike="noStrike" cap="none" normalizeH="0" baseline="0" dirty="0" smtClean="0">
                          <a:ln>
                            <a:noFill/>
                          </a:ln>
                          <a:effectLst/>
                          <a:latin typeface="+mn-lt"/>
                        </a:rPr>
                        <a:t>           </a:t>
                      </a: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WITH  </a:t>
                      </a:r>
                      <a:r>
                        <a:rPr kumimoji="0" lang="en-US" sz="2400" b="1" u="none" strike="noStrike" cap="none" normalizeH="0" baseline="0" dirty="0" smtClean="0">
                          <a:ln>
                            <a:noFill/>
                          </a:ln>
                          <a:solidFill>
                            <a:srgbClr val="4A9339"/>
                          </a:solidFill>
                          <a:effectLst/>
                          <a:latin typeface="+mn-lt"/>
                        </a:rPr>
                        <a:t>CODE 2</a:t>
                      </a:r>
                      <a:endParaRPr kumimoji="0" lang="el-GR" sz="2400" b="1" u="none" strike="noStrike" cap="none" normalizeH="0" baseline="0" dirty="0" smtClean="0">
                        <a:ln>
                          <a:noFill/>
                        </a:ln>
                        <a:solidFill>
                          <a:srgbClr val="4A9339"/>
                        </a:solidFill>
                        <a:effectLst/>
                        <a:latin typeface="+mn-lt"/>
                      </a:endParaRPr>
                    </a:p>
                    <a:p>
                      <a:pPr marL="92075" marR="0" lvl="0" indent="0" algn="just" defTabSz="914400" rtl="0" eaLnBrk="1" fontAlgn="base" latinLnBrk="0" hangingPunct="1">
                        <a:lnSpc>
                          <a:spcPct val="6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           WITH </a:t>
                      </a:r>
                      <a:r>
                        <a:rPr kumimoji="0" lang="en-US" sz="2400" b="1" u="none" strike="noStrike" cap="none" normalizeH="0" baseline="0" dirty="0" smtClean="0">
                          <a:ln>
                            <a:noFill/>
                          </a:ln>
                          <a:solidFill>
                            <a:srgbClr val="4A9339"/>
                          </a:solidFill>
                          <a:effectLst/>
                          <a:latin typeface="+mn-lt"/>
                        </a:rPr>
                        <a:t>SOLVED</a:t>
                      </a:r>
                      <a:r>
                        <a:rPr kumimoji="0" lang="el-GR" sz="2400" b="1" u="none" strike="noStrike" cap="none" normalizeH="0" baseline="0" dirty="0" smtClean="0">
                          <a:ln>
                            <a:noFill/>
                          </a:ln>
                          <a:solidFill>
                            <a:srgbClr val="4A9339"/>
                          </a:solidFill>
                          <a:effectLst/>
                          <a:latin typeface="+mn-lt"/>
                        </a:rPr>
                        <a:t> YES</a:t>
                      </a:r>
                      <a:r>
                        <a:rPr kumimoji="0" lang="en-GB" sz="2400" u="none" strike="noStrike" cap="none" normalizeH="0" baseline="0" dirty="0" smtClean="0">
                          <a:ln>
                            <a:noFill/>
                          </a:ln>
                          <a:effectLst/>
                          <a:latin typeface="+mn-lt"/>
                        </a:rPr>
                        <a:t>)</a:t>
                      </a:r>
                      <a:endParaRPr kumimoji="0" lang="el-GR" sz="2400" u="none" strike="noStrike" cap="none" normalizeH="0" baseline="0" dirty="0" smtClean="0">
                        <a:ln>
                          <a:noFill/>
                        </a:ln>
                        <a:effectLst/>
                        <a:latin typeface="+mn-lt"/>
                      </a:endParaRPr>
                    </a:p>
                    <a:p>
                      <a:pPr marL="92075" marR="0" lvl="0" indent="0" algn="just" defTabSz="914400" rtl="0" eaLnBrk="1" fontAlgn="base" latinLnBrk="0" hangingPunct="1">
                        <a:lnSpc>
                          <a:spcPct val="60000"/>
                        </a:lnSpc>
                        <a:spcBef>
                          <a:spcPct val="20000"/>
                        </a:spcBef>
                        <a:spcAft>
                          <a:spcPct val="0"/>
                        </a:spcAft>
                        <a:buClrTx/>
                        <a:buSzTx/>
                        <a:buFontTx/>
                        <a:buNone/>
                        <a:tabLst/>
                      </a:pPr>
                      <a:r>
                        <a:rPr kumimoji="0" lang="el-GR" sz="2400" u="none" strike="noStrike" cap="none" normalizeH="0" baseline="0" dirty="0" smtClean="0">
                          <a:ln>
                            <a:noFill/>
                          </a:ln>
                          <a:solidFill>
                            <a:srgbClr val="820000"/>
                          </a:solidFill>
                          <a:effectLst/>
                          <a:latin typeface="+mn-lt"/>
                        </a:rPr>
                        <a:t>THEN</a:t>
                      </a:r>
                    </a:p>
                    <a:p>
                      <a:pPr marL="92075" marR="0" lvl="0" indent="0" algn="just" defTabSz="914400" rtl="0" eaLnBrk="1" fontAlgn="base" latinLnBrk="0" hangingPunct="1">
                        <a:lnSpc>
                          <a:spcPct val="60000"/>
                        </a:lnSpc>
                        <a:spcBef>
                          <a:spcPct val="20000"/>
                        </a:spcBef>
                        <a:spcAft>
                          <a:spcPct val="0"/>
                        </a:spcAft>
                        <a:buClrTx/>
                        <a:buSzTx/>
                        <a:buFontTx/>
                        <a:buNone/>
                        <a:tabLst/>
                      </a:pPr>
                      <a:r>
                        <a:rPr kumimoji="0" lang="el-GR" sz="2400" u="none" strike="noStrike" cap="none" normalizeH="0" baseline="0" dirty="0" smtClean="0">
                          <a:ln>
                            <a:noFill/>
                          </a:ln>
                          <a:effectLst/>
                          <a:latin typeface="+mn-lt"/>
                        </a:rPr>
                        <a:t>    (INSTANCE </a:t>
                      </a:r>
                      <a:r>
                        <a:rPr kumimoji="0" lang="en-US" sz="2400" b="1" u="none" strike="noStrike" cap="none" normalizeH="0" baseline="0" dirty="0" smtClean="0">
                          <a:ln>
                            <a:noFill/>
                          </a:ln>
                          <a:solidFill>
                            <a:srgbClr val="83134E"/>
                          </a:solidFill>
                          <a:effectLst/>
                          <a:latin typeface="+mn-lt"/>
                        </a:rPr>
                        <a:t>INST1 </a:t>
                      </a:r>
                    </a:p>
                    <a:p>
                      <a:pPr marL="92075" marR="0" lvl="0" indent="0" algn="just" defTabSz="914400" rtl="0" eaLnBrk="1" fontAlgn="base" latinLnBrk="0" hangingPunct="1">
                        <a:lnSpc>
                          <a:spcPct val="6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IS </a:t>
                      </a:r>
                      <a:r>
                        <a:rPr kumimoji="0" lang="en-US" sz="2400" b="1" u="none" strike="noStrike" cap="none" normalizeH="0" baseline="0" dirty="0" smtClean="0">
                          <a:ln>
                            <a:noFill/>
                          </a:ln>
                          <a:solidFill>
                            <a:srgbClr val="0C0680"/>
                          </a:solidFill>
                          <a:effectLst/>
                          <a:latin typeface="+mn-lt"/>
                        </a:rPr>
                        <a:t>CONTEXT</a:t>
                      </a:r>
                      <a:endParaRPr kumimoji="0" lang="el-GR" sz="2400" b="1" u="none" strike="noStrike" cap="none" normalizeH="0" baseline="0" dirty="0" smtClean="0">
                        <a:ln>
                          <a:noFill/>
                        </a:ln>
                        <a:solidFill>
                          <a:srgbClr val="0C0680"/>
                        </a:solidFill>
                        <a:effectLst/>
                        <a:latin typeface="+mn-lt"/>
                      </a:endParaRPr>
                    </a:p>
                    <a:p>
                      <a:pPr marL="92075" marR="0" lvl="0" indent="0" algn="just" defTabSz="914400" rtl="0" eaLnBrk="1" fontAlgn="base" latinLnBrk="0" hangingPunct="1">
                        <a:lnSpc>
                          <a:spcPct val="60000"/>
                        </a:lnSpc>
                        <a:spcBef>
                          <a:spcPct val="20000"/>
                        </a:spcBef>
                        <a:spcAft>
                          <a:spcPct val="0"/>
                        </a:spcAft>
                        <a:buClrTx/>
                        <a:buSzTx/>
                        <a:buFontTx/>
                        <a:buNone/>
                        <a:tabLst/>
                      </a:pPr>
                      <a:r>
                        <a:rPr kumimoji="0" lang="en-US" sz="2400" u="none" strike="noStrike" cap="none" normalizeH="0" baseline="0" dirty="0" smtClean="0">
                          <a:ln>
                            <a:noFill/>
                          </a:ln>
                          <a:effectLst/>
                          <a:latin typeface="+mn-lt"/>
                        </a:rPr>
                        <a:t> </a:t>
                      </a:r>
                      <a:r>
                        <a:rPr kumimoji="0" lang="el-GR" sz="2400" u="none" strike="noStrike" cap="none" normalizeH="0" baseline="0" dirty="0" smtClean="0">
                          <a:ln>
                            <a:noFill/>
                          </a:ln>
                          <a:effectLst/>
                          <a:latin typeface="+mn-lt"/>
                        </a:rPr>
                        <a:t>            WITH </a:t>
                      </a:r>
                      <a:r>
                        <a:rPr kumimoji="0" lang="en-US" sz="2400" b="1" u="none" strike="noStrike" cap="none" normalizeH="0" baseline="0" dirty="0" smtClean="0">
                          <a:ln>
                            <a:noFill/>
                          </a:ln>
                          <a:solidFill>
                            <a:srgbClr val="4A9339"/>
                          </a:solidFill>
                          <a:effectLst/>
                          <a:latin typeface="+mn-lt"/>
                        </a:rPr>
                        <a:t>SOLVED NO</a:t>
                      </a:r>
                      <a:r>
                        <a:rPr kumimoji="0" lang="el-GR" sz="2400" u="none" strike="noStrike" cap="none" normalizeH="0" baseline="0" dirty="0" smtClean="0">
                          <a:ln>
                            <a:noFill/>
                          </a:ln>
                          <a:effectLst/>
                          <a:latin typeface="+mn-lt"/>
                        </a:rPr>
                        <a:t>)</a:t>
                      </a:r>
                      <a:endParaRPr kumimoji="0" lang="en-GB" sz="2400" u="none" strike="noStrike" cap="none" normalizeH="0" baseline="0" dirty="0" smtClean="0">
                        <a:ln>
                          <a:noFill/>
                        </a:ln>
                        <a:effectLst/>
                        <a:latin typeface="+mn-lt"/>
                      </a:endParaRPr>
                    </a:p>
                    <a:p>
                      <a:pPr marL="92075" marR="0" lvl="0" indent="0" algn="just" defTabSz="914400" rtl="0" eaLnBrk="1" fontAlgn="base" latinLnBrk="0" hangingPunct="1">
                        <a:lnSpc>
                          <a:spcPct val="60000"/>
                        </a:lnSpc>
                        <a:spcBef>
                          <a:spcPct val="20000"/>
                        </a:spcBef>
                        <a:spcAft>
                          <a:spcPct val="0"/>
                        </a:spcAft>
                        <a:buClrTx/>
                        <a:buSzTx/>
                        <a:buFontTx/>
                        <a:buNone/>
                        <a:tabLst/>
                      </a:pPr>
                      <a:r>
                        <a:rPr kumimoji="0" lang="el-GR" sz="2400" u="none" strike="noStrike" cap="none" normalizeH="0" baseline="0" dirty="0" smtClean="0">
                          <a:ln>
                            <a:noFill/>
                          </a:ln>
                          <a:effectLst/>
                          <a:latin typeface="+mn-lt"/>
                        </a:rPr>
                        <a:t>)</a:t>
                      </a:r>
                      <a:endParaRPr kumimoji="0" lang="el-GR" sz="2400" b="0" i="0" u="none" strike="noStrike" cap="none" normalizeH="0" baseline="0" dirty="0" smtClean="0">
                        <a:ln>
                          <a:noFill/>
                        </a:ln>
                        <a:solidFill>
                          <a:schemeClr val="tx1"/>
                        </a:solidFill>
                        <a:effectLst/>
                        <a:latin typeface="+mn-lt"/>
                      </a:endParaRPr>
                    </a:p>
                  </a:txBody>
                  <a:tcPr horzOverflow="overflow"/>
                </a:tc>
              </a:tr>
            </a:tbl>
          </a:graphicData>
        </a:graphic>
      </p:graphicFrame>
      <p:sp>
        <p:nvSpPr>
          <p:cNvPr id="7" name="Line 38"/>
          <p:cNvSpPr>
            <a:spLocks noChangeShapeType="1"/>
          </p:cNvSpPr>
          <p:nvPr/>
        </p:nvSpPr>
        <p:spPr bwMode="auto">
          <a:xfrm flipH="1" flipV="1">
            <a:off x="4067944" y="2780928"/>
            <a:ext cx="2088381" cy="432172"/>
          </a:xfrm>
          <a:prstGeom prst="line">
            <a:avLst/>
          </a:prstGeom>
          <a:noFill/>
          <a:ln w="9525">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6" name="Line 37"/>
          <p:cNvSpPr>
            <a:spLocks noChangeShapeType="1"/>
          </p:cNvSpPr>
          <p:nvPr/>
        </p:nvSpPr>
        <p:spPr bwMode="auto">
          <a:xfrm flipH="1" flipV="1">
            <a:off x="4067943" y="2997013"/>
            <a:ext cx="2304281" cy="1655949"/>
          </a:xfrm>
          <a:prstGeom prst="line">
            <a:avLst/>
          </a:prstGeom>
          <a:noFill/>
          <a:ln w="9525">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2" name="Τίτλος 1"/>
          <p:cNvSpPr>
            <a:spLocks noGrp="1"/>
          </p:cNvSpPr>
          <p:nvPr>
            <p:ph type="title"/>
          </p:nvPr>
        </p:nvSpPr>
        <p:spPr/>
        <p:txBody>
          <a:bodyPr>
            <a:normAutofit/>
          </a:bodyPr>
          <a:lstStyle/>
          <a:p>
            <a:r>
              <a:rPr lang="el-GR" dirty="0"/>
              <a:t>Γνώση = </a:t>
            </a:r>
            <a:r>
              <a:rPr lang="el-GR" dirty="0" smtClean="0"/>
              <a:t>γεγονότα </a:t>
            </a:r>
            <a:r>
              <a:rPr lang="el-GR" dirty="0"/>
              <a:t>+ </a:t>
            </a:r>
            <a:r>
              <a:rPr lang="el-GR" dirty="0"/>
              <a:t>κ</a:t>
            </a:r>
            <a:r>
              <a:rPr lang="el-GR" dirty="0" smtClean="0"/>
              <a:t>ανόνες</a:t>
            </a:r>
            <a:endParaRPr lang="el-GR" dirty="0"/>
          </a:p>
        </p:txBody>
      </p:sp>
      <p:sp>
        <p:nvSpPr>
          <p:cNvPr id="4" name="Θέση αριθμού διαφάνειας 3"/>
          <p:cNvSpPr>
            <a:spLocks noGrp="1"/>
          </p:cNvSpPr>
          <p:nvPr>
            <p:ph type="sldNum" sz="quarter" idx="12"/>
          </p:nvPr>
        </p:nvSpPr>
        <p:spPr>
          <a:xfrm>
            <a:off x="6516216" y="6492875"/>
            <a:ext cx="2133600" cy="365125"/>
          </a:xfrm>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010058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bfc932cf4cffbb5d7729cdd4abb4e41f68924"/>
  <p:tag name="ISPRING_RESOURCE_PATHS_HASH_PRESENTER" val="35792cf725f994316b554814b9fa70699a1fd1d8"/>
</p:tagLst>
</file>

<file path=ppt/theme/theme1.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4257</TotalTime>
  <Words>2150</Words>
  <Application>Microsoft Office PowerPoint</Application>
  <PresentationFormat>Προβολή στην οθόνη (4:3)</PresentationFormat>
  <Paragraphs>458</Paragraphs>
  <Slides>41</Slides>
  <Notes>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41</vt:i4>
      </vt:variant>
    </vt:vector>
  </HeadingPairs>
  <TitlesOfParts>
    <vt:vector size="43" baseType="lpstr">
      <vt:lpstr>OC_template_updated</vt:lpstr>
      <vt:lpstr>Εικόνα</vt:lpstr>
      <vt:lpstr>Τεχνητή Νοημοσύνη (Θ)</vt:lpstr>
      <vt:lpstr>Επισκόπηση</vt:lpstr>
      <vt:lpstr>Συστήματα ΤΝ</vt:lpstr>
      <vt:lpstr>Έμπειρα συστήματα (EΣ)  (expert systems)</vt:lpstr>
      <vt:lpstr>Οργάνωση έμπειρου συστήματος</vt:lpstr>
      <vt:lpstr>Αρχιτεκτονική τυπικού ΕΣ</vt:lpstr>
      <vt:lpstr>Έμπειρα συστήματα /  συμβατικά προγράμματα</vt:lpstr>
      <vt:lpstr>Έμπειρα συστήματα vs συμβατικά προγρ/τα</vt:lpstr>
      <vt:lpstr>Γνώση = γεγονότα + κανόνες</vt:lpstr>
      <vt:lpstr>Απόκτηση γνώσης  (Knowledge acquisition)</vt:lpstr>
      <vt:lpstr>Συμπερασματική μηχανή  (Ιnference Engine)</vt:lpstr>
      <vt:lpstr>Συμπερασματική μηχανή  Εξαγωγή μη έγκυρων συλλογισμών (inductions -abductions)</vt:lpstr>
      <vt:lpstr>Αβεβαιότητα στα δεδομένα  (Uncertainty)</vt:lpstr>
      <vt:lpstr>Πηγές αβεβαιότητας</vt:lpstr>
      <vt:lpstr>Αβεβαιότητα  (Uncertainty)</vt:lpstr>
      <vt:lpstr>Συντελεστές βεβαιότητας  (Certainty Factors -CFs-)</vt:lpstr>
      <vt:lpstr>Συντελεστής βεβαιότητας σύνθετης υπόθεσης </vt:lpstr>
      <vt:lpstr>Συντελεστές βεβαιότητας κανόνα</vt:lpstr>
      <vt:lpstr>Συντελεστής βεβαιότητας ενός σύνθετα παραγόμενου συμπεράσματος (1 από 3)</vt:lpstr>
      <vt:lpstr>Συντελεστής βεβαιότητας ενός σύνθετα παραγόμενου συμπεράσματος (2 από 3)</vt:lpstr>
      <vt:lpstr>Συντελεστής βεβαιότητας ενός σύνθετα παραγόμενου συμπεράσματος (3 από 3)</vt:lpstr>
      <vt:lpstr>Υπολογισμός βεβαιότητας συστήματος</vt:lpstr>
      <vt:lpstr>Ασαφής λογική   (Fuzzy logic)</vt:lpstr>
      <vt:lpstr>Ασαφής συλλογιστική   (Fuzzy Logic) (1 από 2)</vt:lpstr>
      <vt:lpstr>Ασαφής συλλογιστική   (Fuzzy Logic) (2 από 2)</vt:lpstr>
      <vt:lpstr>Ασαφείς κανόνες   (Fuzzy rules)</vt:lpstr>
      <vt:lpstr>Σχέσεις συνεπαγωγής </vt:lpstr>
      <vt:lpstr>Συνάρτηση συμμετοχής (membership function) (1 από 2)</vt:lpstr>
      <vt:lpstr>Συνάρτηση συμμετοχής (membership function) (2 από 2)</vt:lpstr>
      <vt:lpstr>Παράδειγμα εφαρμογής ασαφούς λογικής</vt:lpstr>
      <vt:lpstr>Σχέσεις  συνεπαγωγής θερμοκρασίας</vt:lpstr>
      <vt:lpstr>Σχέσεις  συνεπαγωγής πίεσης</vt:lpstr>
      <vt:lpstr>Σχέσεις  συνεπαγωγής για κίνηση βαλβίδας</vt:lpstr>
      <vt:lpstr>Εφαρμογή απλής συνάρτησης συμμετοχής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258</cp:revision>
  <dcterms:created xsi:type="dcterms:W3CDTF">2014-02-24T12:35:17Z</dcterms:created>
  <dcterms:modified xsi:type="dcterms:W3CDTF">2015-02-25T09:34:45Z</dcterms:modified>
</cp:coreProperties>
</file>