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4"/>
  </p:notesMasterIdLst>
  <p:handoutMasterIdLst>
    <p:handoutMasterId r:id="rId35"/>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57" r:id="rId27"/>
    <p:sldId id="262" r:id="rId28"/>
    <p:sldId id="264" r:id="rId29"/>
    <p:sldId id="289" r:id="rId30"/>
    <p:sldId id="29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2653270B-72E9-49D7-A0DC-838F1F3C89B7}" type="slidenum">
              <a:rPr lang="el-GR">
                <a:solidFill>
                  <a:prstClr val="black"/>
                </a:solidFill>
              </a:rPr>
              <a:pPr>
                <a:defRPr/>
              </a:pPr>
              <a:t>10</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Slide Number Placeholder 3"/>
          <p:cNvSpPr>
            <a:spLocks noGrp="1"/>
          </p:cNvSpPr>
          <p:nvPr>
            <p:ph type="sldNum" sz="quarter" idx="5"/>
          </p:nvPr>
        </p:nvSpPr>
        <p:spPr/>
        <p:txBody>
          <a:bodyPr/>
          <a:lstStyle/>
          <a:p>
            <a:pPr>
              <a:defRPr/>
            </a:pPr>
            <a:fld id="{D6558A77-163C-4A9F-B92A-98794D0CC3A0}" type="slidenum">
              <a:rPr lang="el-GR">
                <a:solidFill>
                  <a:prstClr val="black"/>
                </a:solidFill>
              </a:rPr>
              <a:pPr>
                <a:defRPr/>
              </a:pPr>
              <a:t>11</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C577AC53-6265-4972-B697-76BEADA188B7}" type="slidenum">
              <a:rPr lang="el-GR">
                <a:solidFill>
                  <a:prstClr val="black"/>
                </a:solidFill>
              </a:rPr>
              <a:pPr>
                <a:defRPr/>
              </a:pPr>
              <a:t>15</a:t>
            </a:fld>
            <a:endParaRPr lang="el-G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62B884D5-7186-42C9-9EE4-32EE12D5173A}" type="slidenum">
              <a:rPr lang="el-GR">
                <a:solidFill>
                  <a:prstClr val="black"/>
                </a:solidFill>
              </a:rPr>
              <a:pPr>
                <a:defRPr/>
              </a:pPr>
              <a:t>20</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AB5419-8DB8-4DBB-9D18-572D8225A8A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16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D2C155-35C9-41D4-8C08-B772A4793C0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6974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198B2F-DC0D-4E37-83A7-CD6138B3FEC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599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BA2CF2-51FF-42DA-8352-861FE20BCD34}"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3401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6364FDE-C7E1-4476-921C-0BA6D70B415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10828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9E36FF4-7739-49CD-9BA0-154CAED7B85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274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1565B1-B9FF-43A3-99BA-7DDC5FFEF4D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18907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6918DB-6B42-4312-94F7-836D5DE08B4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1140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94E691-7CE4-462D-9897-C44FAF4ADAE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325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09B8CB-53DE-4800-9EC0-DB3EE55999A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424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00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1939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249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613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635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99667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4156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971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149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3709E5D0-4FA1-49CE-90A5-BB939B5E5DD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98792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itchFamily="34" charset="0"/>
        </a:defRPr>
      </a:lvl2pPr>
      <a:lvl3pPr algn="ctr" rtl="0" eaLnBrk="0" fontAlgn="base" hangingPunct="0">
        <a:spcBef>
          <a:spcPct val="0"/>
        </a:spcBef>
        <a:spcAft>
          <a:spcPct val="0"/>
        </a:spcAft>
        <a:defRPr sz="4000" b="1">
          <a:solidFill>
            <a:srgbClr val="004A82"/>
          </a:solidFill>
          <a:latin typeface="Calibri" pitchFamily="34" charset="0"/>
        </a:defRPr>
      </a:lvl3pPr>
      <a:lvl4pPr algn="ctr" rtl="0" eaLnBrk="0" fontAlgn="base" hangingPunct="0">
        <a:spcBef>
          <a:spcPct val="0"/>
        </a:spcBef>
        <a:spcAft>
          <a:spcPct val="0"/>
        </a:spcAft>
        <a:defRPr sz="4000" b="1">
          <a:solidFill>
            <a:srgbClr val="004A82"/>
          </a:solidFill>
          <a:latin typeface="Calibri" pitchFamily="34" charset="0"/>
        </a:defRPr>
      </a:lvl4pPr>
      <a:lvl5pPr algn="ctr" rtl="0" eaLnBrk="0" fontAlgn="base" hangingPunct="0">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9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elizabethhall70.wordpress.com/2013/10/27/isaac-newton-color-theory-271013/"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GoetheFarbkreis.jpg"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commons.wikimedia.org/w/index.php?title=User:Dicklyon&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lorsystem.com/?page_id=23&amp;lang=en"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altLang="el-GR" sz="4400" b="1" i="0" u="none" strike="noStrike" kern="1200" cap="none" spc="0" normalizeH="0" baseline="0" noProof="0" dirty="0" smtClean="0">
                <a:ln>
                  <a:noFill/>
                </a:ln>
                <a:solidFill>
                  <a:prstClr val="black"/>
                </a:solidFill>
                <a:effectLst/>
                <a:uLnTx/>
                <a:uFillTx/>
                <a:latin typeface="Calibri"/>
                <a:ea typeface="+mj-ea"/>
                <a:cs typeface="+mj-cs"/>
              </a:rPr>
              <a:t>Χρώμα Γραφικ</a:t>
            </a:r>
            <a:r>
              <a:rPr kumimoji="0" lang="el-GR" altLang="ja-JP" sz="4400" b="1" i="0" u="none" strike="noStrike" kern="1200" cap="none" spc="0" normalizeH="0" baseline="0" noProof="0" dirty="0" smtClean="0">
                <a:ln>
                  <a:noFill/>
                </a:ln>
                <a:solidFill>
                  <a:prstClr val="black"/>
                </a:solidFill>
                <a:effectLst/>
                <a:uLnTx/>
                <a:uFillTx/>
                <a:latin typeface="Calibri"/>
                <a:ea typeface="ＭＳ Ｐゴシック"/>
                <a:cs typeface="+mj-cs"/>
              </a:rPr>
              <a:t>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a:t>
            </a:r>
            <a:r>
              <a:rPr lang="el-GR" sz="2800" b="1" dirty="0"/>
              <a:t>2</a:t>
            </a:r>
            <a:r>
              <a:rPr lang="el-GR" sz="2800" dirty="0" smtClean="0"/>
              <a:t>:</a:t>
            </a:r>
            <a:r>
              <a:rPr lang="en-US" sz="2800" dirty="0" smtClean="0"/>
              <a:t> </a:t>
            </a:r>
            <a:r>
              <a:rPr lang="el-GR" sz="2800" dirty="0"/>
              <a:t>Ιστορική </a:t>
            </a:r>
            <a:r>
              <a:rPr lang="el-GR" sz="2800" dirty="0" smtClean="0"/>
              <a:t>αναδρομή</a:t>
            </a:r>
          </a:p>
          <a:p>
            <a:pPr lvl="0">
              <a:spcBef>
                <a:spcPts val="1200"/>
              </a:spcBef>
              <a:spcAft>
                <a:spcPts val="600"/>
              </a:spcAft>
            </a:pPr>
            <a:r>
              <a:rPr lang="el-GR" altLang="el-GR" sz="2400" dirty="0">
                <a:solidFill>
                  <a:prstClr val="black"/>
                </a:solidFill>
              </a:rPr>
              <a:t>Δρ. Αναστάσιος Ε</a:t>
            </a:r>
            <a:r>
              <a:rPr lang="el-GR" altLang="el-GR" sz="2400" dirty="0" smtClean="0">
                <a:solidFill>
                  <a:prstClr val="black"/>
                </a:solidFill>
              </a:rPr>
              <a:t>.</a:t>
            </a:r>
            <a:r>
              <a:rPr lang="en-US" altLang="el-GR" sz="2400" dirty="0" smtClean="0">
                <a:solidFill>
                  <a:prstClr val="black"/>
                </a:solidFill>
              </a:rPr>
              <a:t> </a:t>
            </a:r>
            <a:r>
              <a:rPr lang="el-GR" altLang="el-GR" sz="2400" dirty="0" smtClean="0">
                <a:solidFill>
                  <a:prstClr val="black"/>
                </a:solidFill>
              </a:rPr>
              <a:t>Πολίτης</a:t>
            </a:r>
            <a:endParaRPr lang="el-GR" altLang="el-GR" sz="2400" dirty="0">
              <a:solidFill>
                <a:prstClr val="black"/>
              </a:solidFill>
            </a:endParaRPr>
          </a:p>
          <a:p>
            <a:pPr>
              <a:spcBef>
                <a:spcPts val="0"/>
              </a:spcBef>
            </a:pPr>
            <a:r>
              <a:rPr lang="el-GR" sz="2400" dirty="0"/>
              <a:t>Τεχνολογία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περιεχομένου 2"/>
          <p:cNvSpPr>
            <a:spLocks noGrp="1"/>
          </p:cNvSpPr>
          <p:nvPr>
            <p:ph idx="1"/>
          </p:nvPr>
        </p:nvSpPr>
        <p:spPr>
          <a:xfrm>
            <a:off x="457200" y="1628775"/>
            <a:ext cx="8229600" cy="4608513"/>
          </a:xfrm>
        </p:spPr>
        <p:txBody>
          <a:bodyPr/>
          <a:lstStyle/>
          <a:p>
            <a:pPr marL="0" indent="0" eaLnBrk="1" hangingPunct="1">
              <a:lnSpc>
                <a:spcPct val="114000"/>
              </a:lnSpc>
              <a:buFont typeface="Arial" charset="0"/>
              <a:buNone/>
            </a:pPr>
            <a:r>
              <a:rPr lang="el-GR" altLang="el-GR" sz="2400" dirty="0" smtClean="0"/>
              <a:t>Ιδιαίτερα σημαντικές επίσης ήταν οι αστρονομικές ανακαλύψεις και η μελέτη του φαινομένου του ουράνιου τόξου από πλειάδα ερευνητών οι οποίοι διατύπωσαν θεωρίες για την δημιουργία του φαινομένου. Μεταξύ άλλων ο Κέπλερ και ο Κοπέρνικος.</a:t>
            </a:r>
          </a:p>
        </p:txBody>
      </p:sp>
      <p:sp>
        <p:nvSpPr>
          <p:cNvPr id="8195"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E58EB5A-2FC9-498C-AE91-3A954D7A8237}" type="slidenum">
              <a:rPr lang="el-GR" altLang="el-GR" smtClean="0">
                <a:solidFill>
                  <a:prstClr val="black"/>
                </a:solidFill>
              </a:rPr>
              <a:pPr eaLnBrk="1" hangingPunct="1">
                <a:defRPr/>
              </a:pPr>
              <a:t>9</a:t>
            </a:fld>
            <a:endParaRPr lang="el-GR" altLang="el-GR" dirty="0" smtClean="0">
              <a:solidFill>
                <a:prstClr val="black"/>
              </a:solidFill>
            </a:endParaRPr>
          </a:p>
        </p:txBody>
      </p:sp>
      <p:sp>
        <p:nvSpPr>
          <p:cNvPr id="11268" name="Τίτλος 1"/>
          <p:cNvSpPr>
            <a:spLocks noGrp="1"/>
          </p:cNvSpPr>
          <p:nvPr>
            <p:ph type="title"/>
          </p:nvPr>
        </p:nvSpPr>
        <p:spPr>
          <a:xfrm>
            <a:off x="468313" y="115888"/>
            <a:ext cx="8229600" cy="1081087"/>
          </a:xfrm>
        </p:spPr>
        <p:txBody>
          <a:bodyPr/>
          <a:lstStyle/>
          <a:p>
            <a:pPr eaLnBrk="1" hangingPunct="1"/>
            <a:r>
              <a:rPr lang="el-GR" altLang="el-GR" dirty="0" smtClean="0"/>
              <a:t>Από την αρχαιότητα στον Μεσαίωνα και την Αναγέννηση </a:t>
            </a:r>
            <a:r>
              <a:rPr lang="el-GR" altLang="el-GR" sz="3200" b="0" dirty="0" smtClean="0"/>
              <a:t>(5 από 6)</a:t>
            </a:r>
          </a:p>
        </p:txBody>
      </p:sp>
    </p:spTree>
    <p:extLst>
      <p:ext uri="{BB962C8B-B14F-4D97-AF65-F5344CB8AC3E}">
        <p14:creationId xmlns:p14="http://schemas.microsoft.com/office/powerpoint/2010/main" val="1491239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περιεχομένου 2"/>
          <p:cNvSpPr>
            <a:spLocks noGrp="1"/>
          </p:cNvSpPr>
          <p:nvPr>
            <p:ph idx="1"/>
          </p:nvPr>
        </p:nvSpPr>
        <p:spPr>
          <a:xfrm>
            <a:off x="457200" y="1484313"/>
            <a:ext cx="8362950" cy="5257800"/>
          </a:xfrm>
        </p:spPr>
        <p:txBody>
          <a:bodyPr/>
          <a:lstStyle/>
          <a:p>
            <a:pPr marL="0" indent="0" eaLnBrk="1" hangingPunct="1">
              <a:lnSpc>
                <a:spcPct val="114000"/>
              </a:lnSpc>
              <a:buFont typeface="Arial" charset="0"/>
              <a:buNone/>
            </a:pPr>
            <a:r>
              <a:rPr lang="el-GR" altLang="el-GR" sz="2400" dirty="0" smtClean="0"/>
              <a:t>Η μεγάλη έκρηξη στην ανάπτυξη των θεωριών της παρατήρησης, της αντίληψης του χρώματος και της δημιουργίας του χρωματικού αισθήματος παρατηρήθηκε στη χρυσή κατά πολλούς εποχή της αναγέννησης. Λαμβάνει χώρα έκτοτε, με την ταυτόχρονη εξέλιξη των επιστημών και των τεχνολογικών και λοιπών εξελίξεων στην Ευρώπη μετά το Μεσαίωνα η έρευνα στους τομείς του φωτός, των ακτινοβολιών, της διαδικασίας της όρασης και της παρατήρησης των χρωμάτων.  </a:t>
            </a:r>
          </a:p>
        </p:txBody>
      </p:sp>
      <p:sp>
        <p:nvSpPr>
          <p:cNvPr id="9219"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DFDEB45-BB1B-4357-9B6A-9FAE33E10308}" type="slidenum">
              <a:rPr lang="el-GR" altLang="el-GR" smtClean="0">
                <a:solidFill>
                  <a:prstClr val="black"/>
                </a:solidFill>
              </a:rPr>
              <a:pPr eaLnBrk="1" hangingPunct="1">
                <a:defRPr/>
              </a:pPr>
              <a:t>10</a:t>
            </a:fld>
            <a:endParaRPr lang="el-GR" altLang="el-GR" dirty="0" smtClean="0">
              <a:solidFill>
                <a:prstClr val="black"/>
              </a:solidFill>
            </a:endParaRPr>
          </a:p>
        </p:txBody>
      </p:sp>
      <p:sp>
        <p:nvSpPr>
          <p:cNvPr id="12292" name="Τίτλος 1"/>
          <p:cNvSpPr>
            <a:spLocks noGrp="1"/>
          </p:cNvSpPr>
          <p:nvPr>
            <p:ph type="title"/>
          </p:nvPr>
        </p:nvSpPr>
        <p:spPr>
          <a:xfrm>
            <a:off x="468313" y="115888"/>
            <a:ext cx="8229600" cy="1081087"/>
          </a:xfrm>
        </p:spPr>
        <p:txBody>
          <a:bodyPr/>
          <a:lstStyle/>
          <a:p>
            <a:pPr eaLnBrk="1" hangingPunct="1"/>
            <a:r>
              <a:rPr lang="el-GR" altLang="el-GR" dirty="0" smtClean="0"/>
              <a:t>Από την αρχαιότητα στον Μεσαίωνα και την Αναγέννηση </a:t>
            </a:r>
            <a:r>
              <a:rPr lang="el-GR" altLang="el-GR" sz="3200" b="0" dirty="0" smtClean="0"/>
              <a:t>(6 από 6)</a:t>
            </a:r>
          </a:p>
        </p:txBody>
      </p:sp>
    </p:spTree>
    <p:extLst>
      <p:ext uri="{BB962C8B-B14F-4D97-AF65-F5344CB8AC3E}">
        <p14:creationId xmlns:p14="http://schemas.microsoft.com/office/powerpoint/2010/main" val="2268927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0" y="115888"/>
            <a:ext cx="9144000" cy="1081087"/>
          </a:xfrm>
        </p:spPr>
        <p:txBody>
          <a:bodyPr/>
          <a:lstStyle/>
          <a:p>
            <a:pPr eaLnBrk="1" hangingPunct="1"/>
            <a:r>
              <a:rPr lang="el-GR" altLang="el-GR" dirty="0" smtClean="0"/>
              <a:t>Σημαντικοί ερευνητές στην εξέλιξη της βασικής γνώσης στο χρώμα</a:t>
            </a:r>
            <a:r>
              <a:rPr lang="en-US" altLang="el-GR" dirty="0" smtClean="0"/>
              <a:t> </a:t>
            </a:r>
            <a:r>
              <a:rPr lang="el-GR" altLang="el-GR" sz="3200" b="0" dirty="0" smtClean="0"/>
              <a:t>(1 από 5)</a:t>
            </a:r>
          </a:p>
        </p:txBody>
      </p:sp>
      <p:sp>
        <p:nvSpPr>
          <p:cNvPr id="10243" name="Θέση περιεχομένου 2"/>
          <p:cNvSpPr>
            <a:spLocks noGrp="1"/>
          </p:cNvSpPr>
          <p:nvPr>
            <p:ph idx="1"/>
          </p:nvPr>
        </p:nvSpPr>
        <p:spPr>
          <a:xfrm>
            <a:off x="468313" y="1628775"/>
            <a:ext cx="8434387" cy="4895850"/>
          </a:xfrm>
        </p:spPr>
        <p:txBody>
          <a:bodyPr/>
          <a:lstStyle/>
          <a:p>
            <a:pPr marL="0" indent="0" eaLnBrk="1" hangingPunct="1">
              <a:lnSpc>
                <a:spcPct val="110000"/>
              </a:lnSpc>
              <a:spcBef>
                <a:spcPts val="1200"/>
              </a:spcBef>
              <a:buFont typeface="Arial" charset="0"/>
              <a:buNone/>
              <a:defRPr/>
            </a:pPr>
            <a:r>
              <a:rPr lang="el-GR" altLang="el-GR" sz="2400" dirty="0" smtClean="0"/>
              <a:t>Ερευνητές, επιστήμονες, φιλόσοφοι, καλλιτέχνες, αστρονόμοι και φυσικοί άρχισαν να αναπτύσσουν θεωρίες και να πειραματίζονται με τα σύνθετα αντικείμενα του φωτός, των ακτινοβολιών και της παρατήρησης των χρωμάτων. </a:t>
            </a:r>
          </a:p>
          <a:p>
            <a:pPr marL="0" indent="0" eaLnBrk="1" hangingPunct="1">
              <a:lnSpc>
                <a:spcPct val="110000"/>
              </a:lnSpc>
              <a:spcBef>
                <a:spcPts val="1200"/>
              </a:spcBef>
              <a:buFont typeface="Arial" charset="0"/>
              <a:buNone/>
              <a:defRPr/>
            </a:pPr>
            <a:r>
              <a:rPr lang="el-GR" altLang="el-GR" sz="2400" dirty="0" smtClean="0"/>
              <a:t>Μεταξύ αυτών :</a:t>
            </a:r>
          </a:p>
          <a:p>
            <a:pPr eaLnBrk="1" hangingPunct="1">
              <a:lnSpc>
                <a:spcPct val="110000"/>
              </a:lnSpc>
              <a:spcBef>
                <a:spcPts val="1200"/>
              </a:spcBef>
              <a:buClr>
                <a:srgbClr val="004A82"/>
              </a:buClr>
              <a:defRPr/>
            </a:pPr>
            <a:r>
              <a:rPr lang="el-GR" altLang="el-GR" sz="2400" dirty="0" smtClean="0"/>
              <a:t>Ο</a:t>
            </a:r>
            <a:r>
              <a:rPr lang="el-GR" altLang="el-GR" sz="2400" b="1" dirty="0" smtClean="0"/>
              <a:t> Grosseteste</a:t>
            </a:r>
            <a:r>
              <a:rPr lang="el-GR" altLang="el-GR" sz="2400" dirty="0" smtClean="0"/>
              <a:t>, ο οποίος πρώτος τεκμηρίωσε τη διάκριση ανάμεσα στην απόχρωση και στον κορεσμό – βαθμό κόρου των χρωμάτων.</a:t>
            </a:r>
          </a:p>
        </p:txBody>
      </p:sp>
      <p:sp>
        <p:nvSpPr>
          <p:cNvPr id="1024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4EAA17E-0B60-48D1-A773-9D7EB0E96F75}" type="slidenum">
              <a:rPr lang="el-GR" altLang="el-GR" smtClean="0">
                <a:solidFill>
                  <a:prstClr val="black"/>
                </a:solidFill>
              </a:rPr>
              <a:pPr eaLnBrk="1" hangingPunct="1">
                <a:defRPr/>
              </a:pPr>
              <a:t>11</a:t>
            </a:fld>
            <a:endParaRPr lang="el-GR" altLang="el-GR" dirty="0" smtClean="0">
              <a:solidFill>
                <a:prstClr val="black"/>
              </a:solidFill>
            </a:endParaRPr>
          </a:p>
        </p:txBody>
      </p:sp>
      <p:sp>
        <p:nvSpPr>
          <p:cNvPr id="2" name="TextBox 1"/>
          <p:cNvSpPr txBox="1"/>
          <p:nvPr/>
        </p:nvSpPr>
        <p:spPr>
          <a:xfrm>
            <a:off x="6588125" y="5805488"/>
            <a:ext cx="1414463" cy="369887"/>
          </a:xfrm>
          <a:prstGeom prst="rect">
            <a:avLst/>
          </a:prstGeom>
          <a:noFill/>
        </p:spPr>
        <p:txBody>
          <a:bodyPr wrap="none">
            <a:spAutoFit/>
          </a:bodyPr>
          <a:lstStyle/>
          <a:p>
            <a:pPr>
              <a:defRPr/>
            </a:pPr>
            <a:r>
              <a:rPr lang="el-GR" dirty="0">
                <a:solidFill>
                  <a:prstClr val="black"/>
                </a:solidFill>
                <a:latin typeface="Calibri"/>
                <a:cs typeface="Arial" charset="0"/>
              </a:rPr>
              <a:t>Συνεχίζεται…</a:t>
            </a:r>
          </a:p>
        </p:txBody>
      </p:sp>
    </p:spTree>
    <p:extLst>
      <p:ext uri="{BB962C8B-B14F-4D97-AF65-F5344CB8AC3E}">
        <p14:creationId xmlns:p14="http://schemas.microsoft.com/office/powerpoint/2010/main" val="464009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a:xfrm>
            <a:off x="0" y="115888"/>
            <a:ext cx="9144000" cy="1081087"/>
          </a:xfrm>
        </p:spPr>
        <p:txBody>
          <a:bodyPr/>
          <a:lstStyle/>
          <a:p>
            <a:pPr eaLnBrk="1" hangingPunct="1"/>
            <a:r>
              <a:rPr lang="el-GR" altLang="el-GR" dirty="0" smtClean="0"/>
              <a:t>Σημαντικοί ερευνητές στην εξέλιξη της βασικής γνώσης στο χρώμα</a:t>
            </a:r>
            <a:r>
              <a:rPr lang="en-US" altLang="el-GR" dirty="0" smtClean="0"/>
              <a:t> </a:t>
            </a:r>
            <a:r>
              <a:rPr lang="el-GR" altLang="el-GR" sz="3200" b="0" dirty="0" smtClean="0"/>
              <a:t>(2 από 5)</a:t>
            </a:r>
          </a:p>
        </p:txBody>
      </p:sp>
      <p:sp>
        <p:nvSpPr>
          <p:cNvPr id="14339" name="Θέση περιεχομένου 2"/>
          <p:cNvSpPr>
            <a:spLocks noGrp="1"/>
          </p:cNvSpPr>
          <p:nvPr>
            <p:ph idx="1"/>
          </p:nvPr>
        </p:nvSpPr>
        <p:spPr>
          <a:xfrm>
            <a:off x="468313" y="1628775"/>
            <a:ext cx="8434387" cy="5229225"/>
          </a:xfrm>
        </p:spPr>
        <p:txBody>
          <a:bodyPr/>
          <a:lstStyle/>
          <a:p>
            <a:pPr eaLnBrk="1" hangingPunct="1">
              <a:lnSpc>
                <a:spcPct val="110000"/>
              </a:lnSpc>
              <a:spcBef>
                <a:spcPts val="1200"/>
              </a:spcBef>
              <a:buClr>
                <a:srgbClr val="004A82"/>
              </a:buClr>
            </a:pPr>
            <a:r>
              <a:rPr lang="el-GR" altLang="el-GR" sz="2400" dirty="0" smtClean="0"/>
              <a:t>Ο </a:t>
            </a:r>
            <a:r>
              <a:rPr lang="el-GR" altLang="el-GR" sz="2400" b="1" dirty="0" smtClean="0"/>
              <a:t>Leonardo DaVinci </a:t>
            </a:r>
            <a:r>
              <a:rPr lang="el-GR" altLang="el-GR" sz="2400" dirty="0" smtClean="0"/>
              <a:t>(1510) έθεσε φιλοσοφικά ερωτήματα μεταξύ άλλων, στο αν το πράσινο είναι ένα πρωτεύον χρώμα και εάν το λευκό αντιπροσωπεύει ένα χρώμα ή όχι.</a:t>
            </a:r>
          </a:p>
          <a:p>
            <a:pPr eaLnBrk="1" hangingPunct="1">
              <a:lnSpc>
                <a:spcPct val="110000"/>
              </a:lnSpc>
              <a:spcBef>
                <a:spcPts val="1200"/>
              </a:spcBef>
              <a:buClr>
                <a:srgbClr val="004A82"/>
              </a:buClr>
            </a:pPr>
            <a:r>
              <a:rPr lang="el-GR" altLang="el-GR" sz="2400" dirty="0" smtClean="0"/>
              <a:t>Το 1613 εμφανίστηκαν οι πρώτες έρευνες στην θεωρία ανάμειξης των χρωμάτων, όπως για παράδειγμα από τον  </a:t>
            </a:r>
            <a:r>
              <a:rPr lang="el-GR" altLang="el-GR" sz="2400" b="1" dirty="0" smtClean="0"/>
              <a:t>d'Aguilon</a:t>
            </a:r>
            <a:r>
              <a:rPr lang="el-GR" altLang="el-GR" sz="2400" dirty="0" smtClean="0"/>
              <a:t>, ο οποίος ωστόσο απέτυχε να αποδείξει  λόγω έλλειψης της σχετικής  γνώσης στην εποχή του, ότι η προσθετική και αφαιρετική ανάμειξη των χρωμάτων είναι δύο διαφορετικές διαδικασίες και προσεγγίσεις στην ανάμειξη των χρωμάτων. </a:t>
            </a:r>
          </a:p>
        </p:txBody>
      </p:sp>
      <p:sp>
        <p:nvSpPr>
          <p:cNvPr id="1024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74C6A9D-D4B9-450B-870F-E7596DF37E29}" type="slidenum">
              <a:rPr lang="el-GR" altLang="el-GR" smtClean="0">
                <a:solidFill>
                  <a:prstClr val="black"/>
                </a:solidFill>
              </a:rPr>
              <a:pPr eaLnBrk="1" hangingPunct="1">
                <a:defRPr/>
              </a:pPr>
              <a:t>12</a:t>
            </a:fld>
            <a:endParaRPr lang="el-GR" altLang="el-GR" dirty="0" smtClean="0">
              <a:solidFill>
                <a:prstClr val="black"/>
              </a:solidFill>
            </a:endParaRPr>
          </a:p>
        </p:txBody>
      </p:sp>
    </p:spTree>
    <p:extLst>
      <p:ext uri="{BB962C8B-B14F-4D97-AF65-F5344CB8AC3E}">
        <p14:creationId xmlns:p14="http://schemas.microsoft.com/office/powerpoint/2010/main" val="2965217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περιεχομένου 2"/>
          <p:cNvSpPr>
            <a:spLocks noGrp="1"/>
          </p:cNvSpPr>
          <p:nvPr>
            <p:ph idx="1"/>
          </p:nvPr>
        </p:nvSpPr>
        <p:spPr>
          <a:xfrm>
            <a:off x="468313" y="1628775"/>
            <a:ext cx="8218487" cy="5040313"/>
          </a:xfrm>
        </p:spPr>
        <p:txBody>
          <a:bodyPr/>
          <a:lstStyle/>
          <a:p>
            <a:pPr marL="0" indent="0" eaLnBrk="1" hangingPunct="1">
              <a:lnSpc>
                <a:spcPct val="114000"/>
              </a:lnSpc>
              <a:spcBef>
                <a:spcPts val="1200"/>
              </a:spcBef>
              <a:buFont typeface="Arial" charset="0"/>
              <a:buNone/>
            </a:pPr>
            <a:r>
              <a:rPr lang="el-GR" altLang="el-GR" sz="2400" dirty="0" smtClean="0"/>
              <a:t>Το 1760, ο </a:t>
            </a:r>
            <a:r>
              <a:rPr lang="el-GR" altLang="el-GR" sz="2400" b="1" dirty="0" smtClean="0"/>
              <a:t>Lambert </a:t>
            </a:r>
            <a:r>
              <a:rPr lang="el-GR" altLang="el-GR" sz="2400" dirty="0" smtClean="0"/>
              <a:t>προσπάθησε να δημιουργήσει όλα τα χρώματα  με την ανάμειξη των βασικών θεωρούμενων τότε χρωμάτων κυρίως της ζωγραφικής, δηλαδή το κόκκινο, το μπλε και το κίτρινο. Απέτυχε επειδή ακριβώς δεν μπορούν να παραχθούν όλα τα χρώματα εφόσον τα βασικά χρώματα (χρωστικές, πικμέντα) δεν είναι αυτά της αφαιρετικής ανάμειξης των χρωμάτων όπως την γνωρίζουμε σήμερα, δηλαδή το κυανό, η ματζέντα και το κίτρινο. </a:t>
            </a:r>
          </a:p>
        </p:txBody>
      </p:sp>
      <p:sp>
        <p:nvSpPr>
          <p:cNvPr id="1126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0FC0577-2C70-4551-8EFC-7A1E6DB9B529}" type="slidenum">
              <a:rPr lang="el-GR" altLang="el-GR" smtClean="0">
                <a:solidFill>
                  <a:prstClr val="black"/>
                </a:solidFill>
              </a:rPr>
              <a:pPr eaLnBrk="1" hangingPunct="1">
                <a:defRPr/>
              </a:pPr>
              <a:t>13</a:t>
            </a:fld>
            <a:endParaRPr lang="el-GR" altLang="el-GR" dirty="0" smtClean="0">
              <a:solidFill>
                <a:prstClr val="black"/>
              </a:solidFill>
            </a:endParaRPr>
          </a:p>
        </p:txBody>
      </p:sp>
      <p:sp>
        <p:nvSpPr>
          <p:cNvPr id="15364" name="Τίτλος 1"/>
          <p:cNvSpPr>
            <a:spLocks noGrp="1"/>
          </p:cNvSpPr>
          <p:nvPr>
            <p:ph type="title"/>
          </p:nvPr>
        </p:nvSpPr>
        <p:spPr>
          <a:xfrm>
            <a:off x="0" y="115888"/>
            <a:ext cx="9144000" cy="1081087"/>
          </a:xfrm>
        </p:spPr>
        <p:txBody>
          <a:bodyPr/>
          <a:lstStyle/>
          <a:p>
            <a:pPr eaLnBrk="1" hangingPunct="1"/>
            <a:r>
              <a:rPr lang="el-GR" altLang="el-GR" dirty="0" smtClean="0"/>
              <a:t>Σημαντικοί ερευνητές στην εξέλιξη της βασικής γνώσης στο χρώμα</a:t>
            </a:r>
            <a:r>
              <a:rPr lang="en-US" altLang="el-GR" dirty="0" smtClean="0"/>
              <a:t> </a:t>
            </a:r>
            <a:r>
              <a:rPr lang="el-GR" altLang="el-GR" sz="3200" b="0" dirty="0" smtClean="0"/>
              <a:t>(3 από 5)</a:t>
            </a:r>
          </a:p>
        </p:txBody>
      </p:sp>
    </p:spTree>
    <p:extLst>
      <p:ext uri="{BB962C8B-B14F-4D97-AF65-F5344CB8AC3E}">
        <p14:creationId xmlns:p14="http://schemas.microsoft.com/office/powerpoint/2010/main" val="656459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περιεχομένου 2"/>
          <p:cNvSpPr>
            <a:spLocks noGrp="1"/>
          </p:cNvSpPr>
          <p:nvPr>
            <p:ph idx="1"/>
          </p:nvPr>
        </p:nvSpPr>
        <p:spPr>
          <a:xfrm>
            <a:off x="468313" y="1628775"/>
            <a:ext cx="8218487" cy="5040313"/>
          </a:xfrm>
        </p:spPr>
        <p:txBody>
          <a:bodyPr/>
          <a:lstStyle/>
          <a:p>
            <a:pPr marL="0" indent="0" eaLnBrk="1" hangingPunct="1">
              <a:lnSpc>
                <a:spcPct val="114000"/>
              </a:lnSpc>
              <a:spcBef>
                <a:spcPts val="1200"/>
              </a:spcBef>
              <a:buFont typeface="Arial" charset="0"/>
              <a:buNone/>
            </a:pPr>
            <a:r>
              <a:rPr lang="el-GR" altLang="el-GR" sz="2400" dirty="0" smtClean="0"/>
              <a:t>O </a:t>
            </a:r>
            <a:r>
              <a:rPr lang="el-GR" altLang="el-GR" sz="2400" b="1" dirty="0" smtClean="0"/>
              <a:t>Friedrich J.  Keppler </a:t>
            </a:r>
            <a:r>
              <a:rPr lang="el-GR" altLang="el-GR" sz="2400" dirty="0" smtClean="0"/>
              <a:t>(1571-1630), περιέγραψε την πορεία των ακτινοβολιών στον ανθρώπινο οφθαλμό και την δημιουργία της αντίστροφης εικόνας στον αμφιβληστροειδή χιτώνα το 1611 και έθεσε τις βάσεις για την γεωμετρική οπτική.</a:t>
            </a:r>
          </a:p>
        </p:txBody>
      </p:sp>
      <p:sp>
        <p:nvSpPr>
          <p:cNvPr id="1126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FDF0D30-15B9-4115-BB50-81DEBD71FE8C}" type="slidenum">
              <a:rPr lang="el-GR" altLang="el-GR" smtClean="0">
                <a:solidFill>
                  <a:prstClr val="black"/>
                </a:solidFill>
              </a:rPr>
              <a:pPr eaLnBrk="1" hangingPunct="1">
                <a:defRPr/>
              </a:pPr>
              <a:t>14</a:t>
            </a:fld>
            <a:endParaRPr lang="el-GR" altLang="el-GR" dirty="0" smtClean="0">
              <a:solidFill>
                <a:prstClr val="black"/>
              </a:solidFill>
            </a:endParaRPr>
          </a:p>
        </p:txBody>
      </p:sp>
      <p:sp>
        <p:nvSpPr>
          <p:cNvPr id="16388" name="Τίτλος 1"/>
          <p:cNvSpPr>
            <a:spLocks noGrp="1"/>
          </p:cNvSpPr>
          <p:nvPr>
            <p:ph type="title"/>
          </p:nvPr>
        </p:nvSpPr>
        <p:spPr>
          <a:xfrm>
            <a:off x="0" y="115888"/>
            <a:ext cx="9144000" cy="1081087"/>
          </a:xfrm>
        </p:spPr>
        <p:txBody>
          <a:bodyPr/>
          <a:lstStyle/>
          <a:p>
            <a:pPr eaLnBrk="1" hangingPunct="1"/>
            <a:r>
              <a:rPr lang="el-GR" altLang="el-GR" dirty="0" smtClean="0"/>
              <a:t>Σημαντικοί ερευνητές στην εξέλιξη της βασικής γνώσης στο χρώμα</a:t>
            </a:r>
            <a:r>
              <a:rPr lang="en-US" altLang="el-GR" dirty="0" smtClean="0"/>
              <a:t> </a:t>
            </a:r>
            <a:r>
              <a:rPr lang="el-GR" altLang="el-GR" sz="3200" b="0" dirty="0" smtClean="0"/>
              <a:t>(4 από 5)</a:t>
            </a:r>
          </a:p>
        </p:txBody>
      </p:sp>
    </p:spTree>
    <p:extLst>
      <p:ext uri="{BB962C8B-B14F-4D97-AF65-F5344CB8AC3E}">
        <p14:creationId xmlns:p14="http://schemas.microsoft.com/office/powerpoint/2010/main" val="274761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dirty="0" smtClean="0"/>
              <a:t>Ισαάκ Νεύτων </a:t>
            </a:r>
            <a:r>
              <a:rPr lang="el-GR" altLang="el-GR" sz="3200" b="0" dirty="0" smtClean="0"/>
              <a:t>(1 από 2)</a:t>
            </a:r>
          </a:p>
        </p:txBody>
      </p:sp>
      <p:sp>
        <p:nvSpPr>
          <p:cNvPr id="3" name="Θέση περιεχομένου 2"/>
          <p:cNvSpPr>
            <a:spLocks noGrp="1"/>
          </p:cNvSpPr>
          <p:nvPr>
            <p:ph idx="1"/>
          </p:nvPr>
        </p:nvSpPr>
        <p:spPr>
          <a:xfrm>
            <a:off x="457200" y="1196975"/>
            <a:ext cx="8435975" cy="5400675"/>
          </a:xfrm>
        </p:spPr>
        <p:txBody>
          <a:bodyPr rtlCol="0">
            <a:normAutofit lnSpcReduction="10000"/>
          </a:bodyPr>
          <a:lstStyle/>
          <a:p>
            <a:pPr marL="0" indent="0" eaLnBrk="1" fontAlgn="auto" hangingPunct="1">
              <a:lnSpc>
                <a:spcPct val="114000"/>
              </a:lnSpc>
              <a:spcBef>
                <a:spcPts val="1200"/>
              </a:spcBef>
              <a:spcAft>
                <a:spcPts val="0"/>
              </a:spcAft>
              <a:buFont typeface="Arial" pitchFamily="34" charset="0"/>
              <a:buNone/>
              <a:defRPr/>
            </a:pPr>
            <a:r>
              <a:rPr lang="el-GR" sz="2400" dirty="0"/>
              <a:t>O </a:t>
            </a:r>
            <a:r>
              <a:rPr lang="el-GR" sz="2400" b="1" dirty="0"/>
              <a:t>Ισαάκ Νεύτων </a:t>
            </a:r>
            <a:r>
              <a:rPr lang="el-GR" sz="2400" dirty="0"/>
              <a:t>(1643-1727), βασισμένος στις προϋπάρχουσες παρατηρήσεις και ανακαλύψεις προηγούμενων ερευνητών στο φαινόμενο του ουράνιου τόξου, στην οπτική και στην παρατήρηση των χρωμάτων, εξέλιξε την αρχική αυτή γνώση πειραματιζόμενος με ένα πρίσμα. Το 1672 ο Νεύτων παρατήρησε ότι όταν το φως περνά μέσα από ένα πρίσμα, αναλύεται σε διάφορα χρώματα (δηλαδή πρώτος παρατήρησε την ανάλυση του λευκού φωτός στα χρώματα που συνθέτουν το ορατό φάσμα της ηλιακής ακτινοβολίας). </a:t>
            </a:r>
          </a:p>
          <a:p>
            <a:pPr marL="0" indent="0" eaLnBrk="1" fontAlgn="auto" hangingPunct="1">
              <a:lnSpc>
                <a:spcPct val="114000"/>
              </a:lnSpc>
              <a:spcBef>
                <a:spcPts val="1200"/>
              </a:spcBef>
              <a:spcAft>
                <a:spcPts val="0"/>
              </a:spcAft>
              <a:buFont typeface="Arial" pitchFamily="34" charset="0"/>
              <a:buNone/>
              <a:defRPr/>
            </a:pPr>
            <a:r>
              <a:rPr lang="el-GR" sz="2400" dirty="0"/>
              <a:t>Με βάση τις παρατηρήσεις του, ο Νεύτων δημιούργησε την δική του χρωματική θεωρία η οποία εδράζεται στο ότι το χρώμα μπορεί να αναλυθεί ως θεωρία, μόνο μέσα από τους φυσικούς νόμους. </a:t>
            </a:r>
          </a:p>
        </p:txBody>
      </p:sp>
      <p:sp>
        <p:nvSpPr>
          <p:cNvPr id="1229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82BBFD5-CF55-4C92-AA87-FCA7AFB4CF39}" type="slidenum">
              <a:rPr lang="el-GR" altLang="el-GR" smtClean="0">
                <a:solidFill>
                  <a:prstClr val="black"/>
                </a:solidFill>
              </a:rPr>
              <a:pPr eaLnBrk="1" hangingPunct="1">
                <a:defRPr/>
              </a:pPr>
              <a:t>15</a:t>
            </a:fld>
            <a:endParaRPr lang="el-GR" altLang="el-GR" dirty="0" smtClean="0">
              <a:solidFill>
                <a:prstClr val="black"/>
              </a:solidFill>
            </a:endParaRPr>
          </a:p>
        </p:txBody>
      </p:sp>
    </p:spTree>
    <p:extLst>
      <p:ext uri="{BB962C8B-B14F-4D97-AF65-F5344CB8AC3E}">
        <p14:creationId xmlns:p14="http://schemas.microsoft.com/office/powerpoint/2010/main" val="649048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dirty="0" smtClean="0"/>
              <a:t>Ισαάκ Νεύτων </a:t>
            </a:r>
            <a:r>
              <a:rPr lang="el-GR" altLang="el-GR" sz="3200" b="0" dirty="0" smtClean="0"/>
              <a:t>(2 από 2)</a:t>
            </a:r>
            <a:endParaRPr lang="el-GR" altLang="el-GR" dirty="0" smtClean="0"/>
          </a:p>
        </p:txBody>
      </p:sp>
      <p:sp>
        <p:nvSpPr>
          <p:cNvPr id="3" name="Θέση περιεχομένου 2"/>
          <p:cNvSpPr>
            <a:spLocks noGrp="1"/>
          </p:cNvSpPr>
          <p:nvPr>
            <p:ph idx="1"/>
          </p:nvPr>
        </p:nvSpPr>
        <p:spPr>
          <a:xfrm>
            <a:off x="457200" y="1196975"/>
            <a:ext cx="4691063" cy="5661025"/>
          </a:xfrm>
        </p:spPr>
        <p:txBody>
          <a:bodyPr rtlCol="0">
            <a:normAutofit fontScale="92500"/>
          </a:bodyPr>
          <a:lstStyle/>
          <a:p>
            <a:pPr marL="0" indent="0" eaLnBrk="1" fontAlgn="auto" hangingPunct="1">
              <a:lnSpc>
                <a:spcPct val="110000"/>
              </a:lnSpc>
              <a:spcAft>
                <a:spcPts val="0"/>
              </a:spcAft>
              <a:buFont typeface="Arial" pitchFamily="34" charset="0"/>
              <a:buNone/>
              <a:defRPr/>
            </a:pPr>
            <a:r>
              <a:rPr lang="el-GR" sz="2400" dirty="0"/>
              <a:t>Ο Νεύτων ήταν ο πρώτος ο οποίος σχημάτισε ένα χρωματικό διάγραμμα, κατατάσσοντας τα χρώματα στη δισδιάστατη επιφάνεια με τρόπο ώστε να συνδυαστούν η κόκκινη-μωβ και η μπλε – ιώδης χρωματικές περιοχές, κάτι που αποτέλεσε τη βάση για την διαγραμματική απεικόνιση του χρωματικού διαγράμματος του CIE-1931, με τον συνδυασμό της απεικόνισης των χρωματικών περιοχών των δύο άκρων του ορατού φάσματος που παρατηρείται στον χρωματικό κύκλο του </a:t>
            </a:r>
            <a:r>
              <a:rPr lang="el-GR" sz="2400" dirty="0" smtClean="0"/>
              <a:t>Νεύτωνα.</a:t>
            </a:r>
            <a:endParaRPr lang="el-GR" sz="2400" dirty="0"/>
          </a:p>
        </p:txBody>
      </p:sp>
      <p:sp>
        <p:nvSpPr>
          <p:cNvPr id="1331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37C91CA-EF9F-44E5-BD9C-56C1EA781A77}" type="slidenum">
              <a:rPr lang="el-GR" altLang="el-GR" smtClean="0">
                <a:solidFill>
                  <a:prstClr val="black"/>
                </a:solidFill>
              </a:rPr>
              <a:pPr eaLnBrk="1" hangingPunct="1">
                <a:defRPr/>
              </a:pPr>
              <a:t>16</a:t>
            </a:fld>
            <a:endParaRPr lang="el-GR" altLang="el-GR" dirty="0" smtClean="0">
              <a:solidFill>
                <a:prstClr val="black"/>
              </a:solidFill>
            </a:endParaRPr>
          </a:p>
        </p:txBody>
      </p:sp>
      <p:pic>
        <p:nvPicPr>
          <p:cNvPr id="18437" name="Picture 3" descr="newton farbkreis"/>
          <p:cNvPicPr>
            <a:picLocks noChangeAspect="1" noChangeArrowheads="1"/>
          </p:cNvPicPr>
          <p:nvPr/>
        </p:nvPicPr>
        <p:blipFill>
          <a:blip r:embed="rId2">
            <a:extLst>
              <a:ext uri="{28A0092B-C50C-407E-A947-70E740481C1C}">
                <a14:useLocalDpi xmlns:a14="http://schemas.microsoft.com/office/drawing/2010/main" val="0"/>
              </a:ext>
            </a:extLst>
          </a:blip>
          <a:srcRect t="1740"/>
          <a:stretch>
            <a:fillRect/>
          </a:stretch>
        </p:blipFill>
        <p:spPr bwMode="auto">
          <a:xfrm>
            <a:off x="5435600" y="1620838"/>
            <a:ext cx="347662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5986463" y="5307013"/>
            <a:ext cx="2376487" cy="276225"/>
          </a:xfrm>
          <a:prstGeom prst="rect">
            <a:avLst/>
          </a:prstGeom>
        </p:spPr>
        <p:txBody>
          <a:bodyPr>
            <a:spAutoFit/>
          </a:bodyPr>
          <a:lstStyle/>
          <a:p>
            <a:pPr algn="ctr">
              <a:defRPr/>
            </a:pPr>
            <a:r>
              <a:rPr lang="en-US" sz="1200" dirty="0">
                <a:solidFill>
                  <a:prstClr val="black"/>
                </a:solidFill>
                <a:latin typeface="Calibri"/>
                <a:cs typeface="Arial" charset="0"/>
                <a:hlinkClick r:id="rId3"/>
              </a:rPr>
              <a:t>elizabethhall70.wordpress.com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206236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dirty="0" smtClean="0"/>
              <a:t>Γιόχαν Βόλφγκανγκ Γκαίτε</a:t>
            </a:r>
          </a:p>
        </p:txBody>
      </p:sp>
      <p:sp>
        <p:nvSpPr>
          <p:cNvPr id="19459" name="Θέση περιεχομένου 2"/>
          <p:cNvSpPr>
            <a:spLocks noGrp="1"/>
          </p:cNvSpPr>
          <p:nvPr>
            <p:ph idx="1"/>
          </p:nvPr>
        </p:nvSpPr>
        <p:spPr>
          <a:xfrm>
            <a:off x="457200" y="1341438"/>
            <a:ext cx="8362950" cy="5183187"/>
          </a:xfrm>
        </p:spPr>
        <p:txBody>
          <a:bodyPr/>
          <a:lstStyle/>
          <a:p>
            <a:pPr marL="0" indent="0" eaLnBrk="1" hangingPunct="1">
              <a:lnSpc>
                <a:spcPct val="114000"/>
              </a:lnSpc>
              <a:spcBef>
                <a:spcPts val="800"/>
              </a:spcBef>
              <a:buFont typeface="Arial" charset="0"/>
              <a:buNone/>
            </a:pPr>
            <a:r>
              <a:rPr lang="el-GR" altLang="el-GR" sz="2400" dirty="0" smtClean="0"/>
              <a:t>Σε αντίθεση με τον Νεύτωνα, ο </a:t>
            </a:r>
            <a:r>
              <a:rPr lang="el-GR" altLang="el-GR" sz="2400" b="1" dirty="0" smtClean="0"/>
              <a:t>Γκαίτε</a:t>
            </a:r>
            <a:r>
              <a:rPr lang="el-GR" altLang="el-GR" sz="2400" dirty="0" smtClean="0"/>
              <a:t> (</a:t>
            </a:r>
            <a:r>
              <a:rPr lang="el-GR" altLang="el-GR" sz="2400" dirty="0" smtClean="0"/>
              <a:t>Johann</a:t>
            </a:r>
            <a:r>
              <a:rPr lang="el-GR" altLang="el-GR" sz="2400" dirty="0" smtClean="0"/>
              <a:t> </a:t>
            </a:r>
            <a:r>
              <a:rPr lang="el-GR" altLang="el-GR" sz="2400" dirty="0" smtClean="0"/>
              <a:t>Wolfgang</a:t>
            </a:r>
            <a:r>
              <a:rPr lang="el-GR" altLang="el-GR" sz="2400" dirty="0" smtClean="0"/>
              <a:t> </a:t>
            </a:r>
            <a:r>
              <a:rPr lang="el-GR" altLang="el-GR" sz="2400" dirty="0" smtClean="0"/>
              <a:t>von</a:t>
            </a:r>
            <a:r>
              <a:rPr lang="el-GR" altLang="el-GR" sz="2400" dirty="0" smtClean="0"/>
              <a:t> </a:t>
            </a:r>
            <a:r>
              <a:rPr lang="el-GR" altLang="el-GR" sz="2400" dirty="0" smtClean="0"/>
              <a:t>Goethe</a:t>
            </a:r>
            <a:r>
              <a:rPr lang="el-GR" altLang="el-GR" sz="2400" dirty="0" smtClean="0"/>
              <a:t>, 1749 – 1835), βάσισε την θεωρία του με το έργο του των 2000 σελίδων “Περί της θεωρίας των Χρωμάτων  - </a:t>
            </a:r>
            <a:r>
              <a:rPr lang="el-GR" altLang="el-GR" sz="2400" dirty="0" smtClean="0"/>
              <a:t>Zur</a:t>
            </a:r>
            <a:r>
              <a:rPr lang="el-GR" altLang="el-GR" sz="2400" dirty="0" smtClean="0"/>
              <a:t> </a:t>
            </a:r>
            <a:r>
              <a:rPr lang="el-GR" altLang="el-GR" sz="2400" dirty="0" smtClean="0"/>
              <a:t>Farbenlehre</a:t>
            </a:r>
            <a:r>
              <a:rPr lang="el-GR" altLang="el-GR" sz="2400" dirty="0" smtClean="0"/>
              <a:t>” στο ότι το χρώμα είναι μια υποκειμενική αίσθηση, και επομένως ο άνθρωπος είναι ο πρωταρχικός παράγοντας της ανάλυσής του.  Το 1793 ο Γκαίτε σχεδίασε έναν χρωματικό κύκλο, κατατάσσοντας τα χρώματα σε μία δισδιάστατη απεικόνιση. </a:t>
            </a:r>
          </a:p>
        </p:txBody>
      </p:sp>
      <p:sp>
        <p:nvSpPr>
          <p:cNvPr id="1434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38FD386-BE73-4B61-B8B0-416E8B77C208}" type="slidenum">
              <a:rPr lang="el-GR" altLang="el-GR" smtClean="0">
                <a:solidFill>
                  <a:prstClr val="black"/>
                </a:solidFill>
              </a:rPr>
              <a:pPr eaLnBrk="1" hangingPunct="1">
                <a:defRPr/>
              </a:pPr>
              <a:t>17</a:t>
            </a:fld>
            <a:endParaRPr lang="el-GR" altLang="el-GR" dirty="0" smtClean="0">
              <a:solidFill>
                <a:prstClr val="black"/>
              </a:solidFill>
            </a:endParaRPr>
          </a:p>
        </p:txBody>
      </p:sp>
    </p:spTree>
    <p:extLst>
      <p:ext uri="{BB962C8B-B14F-4D97-AF65-F5344CB8AC3E}">
        <p14:creationId xmlns:p14="http://schemas.microsoft.com/office/powerpoint/2010/main" val="38550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l-GR" altLang="el-GR" dirty="0" smtClean="0"/>
              <a:t>Ο χρωματικός κύκλος του Γκαίτε</a:t>
            </a:r>
          </a:p>
        </p:txBody>
      </p:sp>
      <p:sp>
        <p:nvSpPr>
          <p:cNvPr id="20483" name="Θέση περιεχομένου 1"/>
          <p:cNvSpPr>
            <a:spLocks noGrp="1"/>
          </p:cNvSpPr>
          <p:nvPr>
            <p:ph idx="1"/>
          </p:nvPr>
        </p:nvSpPr>
        <p:spPr>
          <a:xfrm>
            <a:off x="468313" y="1268413"/>
            <a:ext cx="4114800" cy="5040312"/>
          </a:xfrm>
        </p:spPr>
        <p:txBody>
          <a:bodyPr/>
          <a:lstStyle/>
          <a:p>
            <a:pPr marL="0" indent="0" eaLnBrk="1" hangingPunct="1">
              <a:lnSpc>
                <a:spcPct val="110000"/>
              </a:lnSpc>
              <a:spcBef>
                <a:spcPts val="800"/>
              </a:spcBef>
              <a:buFont typeface="Arial" charset="0"/>
              <a:buNone/>
            </a:pPr>
            <a:r>
              <a:rPr lang="el-GR" altLang="el-GR" sz="2400" dirty="0" smtClean="0">
                <a:solidFill>
                  <a:srgbClr val="000000"/>
                </a:solidFill>
              </a:rPr>
              <a:t>Το 1809 διεύρυνε τον χρωματικό του κύκλο με  χαρακτηριστικά  και ιδιότητες των χρωμάτων από τον άνθρωπο – παρατηρητή. Στο έργο του “</a:t>
            </a:r>
            <a:r>
              <a:rPr lang="el-GR" altLang="el-GR" sz="2400" dirty="0" smtClean="0">
                <a:solidFill>
                  <a:srgbClr val="000000"/>
                </a:solidFill>
              </a:rPr>
              <a:t>Zur</a:t>
            </a:r>
            <a:r>
              <a:rPr lang="el-GR" altLang="el-GR" sz="2400" dirty="0" smtClean="0">
                <a:solidFill>
                  <a:srgbClr val="000000"/>
                </a:solidFill>
              </a:rPr>
              <a:t> </a:t>
            </a:r>
            <a:r>
              <a:rPr lang="el-GR" altLang="el-GR" sz="2400" dirty="0" smtClean="0">
                <a:solidFill>
                  <a:srgbClr val="000000"/>
                </a:solidFill>
              </a:rPr>
              <a:t>Farbenlehre</a:t>
            </a:r>
            <a:r>
              <a:rPr lang="el-GR" altLang="el-GR" sz="2400" dirty="0" smtClean="0">
                <a:solidFill>
                  <a:srgbClr val="000000"/>
                </a:solidFill>
              </a:rPr>
              <a:t>”, ο Γκαίτε περιέλαβε την αισθητική διάσταση (φαντασία, λόγος, διανόηση, ευαισθησία) στους χρωματικούς κύκλους που σχεδίασε και ανέπτυξε.</a:t>
            </a:r>
          </a:p>
          <a:p>
            <a:pPr marL="0" indent="0">
              <a:buFont typeface="Arial" charset="0"/>
              <a:buNone/>
            </a:pPr>
            <a:endParaRPr lang="el-GR" altLang="el-GR" dirty="0" smtClean="0"/>
          </a:p>
        </p:txBody>
      </p:sp>
      <p:sp>
        <p:nvSpPr>
          <p:cNvPr id="15363"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04E4FE9-4BB6-4E95-BBE7-58A6ABBDEC9A}" type="slidenum">
              <a:rPr lang="el-GR" altLang="el-GR" smtClean="0">
                <a:solidFill>
                  <a:prstClr val="black"/>
                </a:solidFill>
              </a:rPr>
              <a:pPr eaLnBrk="1" hangingPunct="1">
                <a:defRPr/>
              </a:pPr>
              <a:t>18</a:t>
            </a:fld>
            <a:endParaRPr lang="el-GR" altLang="el-GR" dirty="0" smtClean="0">
              <a:solidFill>
                <a:prstClr val="black"/>
              </a:solidFill>
            </a:endParaRPr>
          </a:p>
        </p:txBody>
      </p:sp>
      <p:pic>
        <p:nvPicPr>
          <p:cNvPr id="20485" name="Picture 2" descr="File:GoetheFarbkre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268413"/>
            <a:ext cx="42132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5662053" y="5698857"/>
            <a:ext cx="2778769" cy="461665"/>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GoetheFarbkreis</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Dicklyon (page does not exist)"/>
              </a:rPr>
              <a:t>Dicklyon</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lumMod val="65000"/>
                  <a:lumOff val="35000"/>
                </a:prstClr>
              </a:solidFill>
              <a:latin typeface="Calibri"/>
              <a:cs typeface="Arial" charset="0"/>
            </a:endParaRPr>
          </a:p>
        </p:txBody>
      </p:sp>
    </p:spTree>
    <p:extLst>
      <p:ext uri="{BB962C8B-B14F-4D97-AF65-F5344CB8AC3E}">
        <p14:creationId xmlns:p14="http://schemas.microsoft.com/office/powerpoint/2010/main" val="187870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dirty="0" smtClean="0"/>
              <a:t>Το χρώμα στην αρχαιότητα </a:t>
            </a:r>
            <a:r>
              <a:rPr lang="el-GR" altLang="el-GR" sz="3200" b="0" dirty="0" smtClean="0"/>
              <a:t>(1 από </a:t>
            </a:r>
            <a:r>
              <a:rPr lang="en-US" altLang="el-GR" sz="3200" b="0" dirty="0" smtClean="0"/>
              <a:t>4</a:t>
            </a:r>
            <a:r>
              <a:rPr lang="el-GR" altLang="el-GR" sz="3200" b="0" dirty="0" smtClean="0"/>
              <a:t>) </a:t>
            </a:r>
          </a:p>
        </p:txBody>
      </p:sp>
      <p:sp>
        <p:nvSpPr>
          <p:cNvPr id="3075" name="Θέση περιεχομένου 2"/>
          <p:cNvSpPr>
            <a:spLocks noGrp="1"/>
          </p:cNvSpPr>
          <p:nvPr>
            <p:ph idx="1"/>
          </p:nvPr>
        </p:nvSpPr>
        <p:spPr>
          <a:xfrm>
            <a:off x="457200" y="1268413"/>
            <a:ext cx="8435975" cy="5400675"/>
          </a:xfrm>
        </p:spPr>
        <p:txBody>
          <a:bodyPr/>
          <a:lstStyle/>
          <a:p>
            <a:pPr marL="0" indent="0" eaLnBrk="1" hangingPunct="1">
              <a:lnSpc>
                <a:spcPct val="114000"/>
              </a:lnSpc>
              <a:buFont typeface="Arial" charset="0"/>
              <a:buNone/>
            </a:pPr>
            <a:r>
              <a:rPr lang="el-GR" altLang="el-GR" sz="2300" dirty="0" smtClean="0"/>
              <a:t>Όπως και στις περισσότερες επιστήμες, οι αρχαίοι Έλληνες ήσαν εκείνοι οι οποίοι διατύπωσαν τις πρώτες θεωρίες για το χρώμα. Προσεγγίζοντας το χρώμα από την φιλοσοφική του θεώρηση, αλλά και βασισμένος σε δικές του παρατηρήσεις, ο Αριστοτέλης (384 – 322 </a:t>
            </a:r>
            <a:r>
              <a:rPr lang="el-GR" altLang="el-GR" sz="2300" dirty="0" smtClean="0"/>
              <a:t>π.Χ.</a:t>
            </a:r>
            <a:r>
              <a:rPr lang="el-GR" altLang="el-GR" sz="2300" dirty="0" smtClean="0"/>
              <a:t>) θεωρείται ως ο ιδρυτής της θεωρίας του χρώματος.</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E8076C1-42FE-4B54-AC12-0690D0B670EE}" type="slidenum">
              <a:rPr lang="el-GR" altLang="el-GR" smtClean="0">
                <a:solidFill>
                  <a:prstClr val="black"/>
                </a:solidFill>
              </a:rPr>
              <a:pPr eaLnBrk="1" hangingPunct="1">
                <a:defRPr/>
              </a:pPr>
              <a:t>1</a:t>
            </a:fld>
            <a:endParaRPr lang="el-GR" altLang="el-GR" dirty="0" smtClean="0">
              <a:solidFill>
                <a:prstClr val="black"/>
              </a:solidFill>
            </a:endParaRPr>
          </a:p>
        </p:txBody>
      </p:sp>
    </p:spTree>
    <p:extLst>
      <p:ext uri="{BB962C8B-B14F-4D97-AF65-F5344CB8AC3E}">
        <p14:creationId xmlns:p14="http://schemas.microsoft.com/office/powerpoint/2010/main" val="900615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n-US" altLang="el-GR" dirty="0" smtClean="0"/>
              <a:t>Leon Battista Alberti</a:t>
            </a:r>
            <a:endParaRPr lang="el-GR" altLang="el-GR" dirty="0" smtClean="0"/>
          </a:p>
        </p:txBody>
      </p:sp>
      <p:sp>
        <p:nvSpPr>
          <p:cNvPr id="3" name="Θέση περιεχομένου 2"/>
          <p:cNvSpPr>
            <a:spLocks noGrp="1"/>
          </p:cNvSpPr>
          <p:nvPr>
            <p:ph idx="1"/>
          </p:nvPr>
        </p:nvSpPr>
        <p:spPr>
          <a:xfrm>
            <a:off x="457200" y="1196975"/>
            <a:ext cx="4906963" cy="5545138"/>
          </a:xfrm>
        </p:spPr>
        <p:txBody>
          <a:bodyPr rtlCol="0">
            <a:normAutofit lnSpcReduction="10000"/>
          </a:bodyPr>
          <a:lstStyle/>
          <a:p>
            <a:pPr marL="0" indent="0" eaLnBrk="1" fontAlgn="auto" hangingPunct="1">
              <a:lnSpc>
                <a:spcPct val="124000"/>
              </a:lnSpc>
              <a:spcAft>
                <a:spcPts val="0"/>
              </a:spcAft>
              <a:buFont typeface="Arial" pitchFamily="34" charset="0"/>
              <a:buNone/>
              <a:defRPr/>
            </a:pPr>
            <a:r>
              <a:rPr lang="el-GR" sz="2400" dirty="0"/>
              <a:t>Πολύ νωρίτερα, ήδη από το 1435, ο Ιταλός </a:t>
            </a:r>
            <a:r>
              <a:rPr lang="en-US" sz="2400" b="1" dirty="0"/>
              <a:t>Leon Battista Alberti</a:t>
            </a:r>
            <a:r>
              <a:rPr lang="el-GR" sz="2400" b="1" dirty="0"/>
              <a:t> </a:t>
            </a:r>
            <a:r>
              <a:rPr lang="el-GR" sz="2400" dirty="0"/>
              <a:t>(1404-1472) περιέγραψε το πρώτο τρισδιάστατο σύστημα ανάμιξης των χρωμάτων. Ο </a:t>
            </a:r>
            <a:r>
              <a:rPr lang="en-US" sz="2400" dirty="0"/>
              <a:t>Alberti</a:t>
            </a:r>
            <a:r>
              <a:rPr lang="el-GR" sz="2400" dirty="0"/>
              <a:t> βασίστηκε στην παρατήρηση της ανάμειξης των βασικών χρωμάτων από τους ζωγράφους (κόκκινο, κίτρινο, μπλε) ώστε να δημιουργηθούν περισσότερα χρώματα. Ο </a:t>
            </a:r>
            <a:r>
              <a:rPr lang="en-US" sz="2400" dirty="0"/>
              <a:t>Alberti</a:t>
            </a:r>
            <a:r>
              <a:rPr lang="el-GR" sz="2400" dirty="0"/>
              <a:t> προσέθεσε την τρίτη διάσταση της φωτεινότητας στον χρωματικό του χώρο. </a:t>
            </a:r>
          </a:p>
        </p:txBody>
      </p:sp>
      <p:sp>
        <p:nvSpPr>
          <p:cNvPr id="1638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DCBAE8E-A56F-47CE-9D80-FBF792198611}" type="slidenum">
              <a:rPr lang="el-GR" altLang="el-GR" smtClean="0">
                <a:solidFill>
                  <a:prstClr val="black"/>
                </a:solidFill>
              </a:rPr>
              <a:pPr eaLnBrk="1" hangingPunct="1">
                <a:defRPr/>
              </a:pPr>
              <a:t>19</a:t>
            </a:fld>
            <a:endParaRPr lang="el-GR" altLang="el-GR" dirty="0" smtClean="0">
              <a:solidFill>
                <a:prstClr val="black"/>
              </a:solidFill>
            </a:endParaRPr>
          </a:p>
        </p:txBody>
      </p:sp>
      <p:pic>
        <p:nvPicPr>
          <p:cNvPr id="21509" name="Picture 4" descr="http://www.colorsystem.com/wp-content/uploads/02GRO/gr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484313"/>
            <a:ext cx="25336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6199188" y="5770563"/>
            <a:ext cx="2016125" cy="277812"/>
          </a:xfrm>
          <a:prstGeom prst="rect">
            <a:avLst/>
          </a:prstGeom>
        </p:spPr>
        <p:txBody>
          <a:bodyPr>
            <a:spAutoFit/>
          </a:bodyPr>
          <a:lstStyle/>
          <a:p>
            <a:pPr algn="ctr">
              <a:defRPr/>
            </a:pPr>
            <a:r>
              <a:rPr lang="en-US" sz="1200" dirty="0">
                <a:solidFill>
                  <a:prstClr val="black"/>
                </a:solidFill>
                <a:latin typeface="Calibri"/>
                <a:cs typeface="Arial" charset="0"/>
                <a:hlinkClick r:id="rId3"/>
              </a:rPr>
              <a:t>colorsystem.com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193865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περιεχομένου 2"/>
          <p:cNvSpPr>
            <a:spLocks noGrp="1"/>
          </p:cNvSpPr>
          <p:nvPr>
            <p:ph idx="1"/>
          </p:nvPr>
        </p:nvSpPr>
        <p:spPr>
          <a:xfrm>
            <a:off x="457200" y="1628775"/>
            <a:ext cx="8229600" cy="4608513"/>
          </a:xfrm>
        </p:spPr>
        <p:txBody>
          <a:bodyPr/>
          <a:lstStyle/>
          <a:p>
            <a:pPr marL="0" indent="0" eaLnBrk="1" hangingPunct="1">
              <a:lnSpc>
                <a:spcPct val="114000"/>
              </a:lnSpc>
              <a:spcBef>
                <a:spcPts val="1200"/>
              </a:spcBef>
              <a:buFont typeface="Arial" charset="0"/>
              <a:buNone/>
            </a:pPr>
            <a:r>
              <a:rPr lang="el-GR" altLang="el-GR" sz="2400" dirty="0" smtClean="0"/>
              <a:t>Η έρευνα και η μελέτη </a:t>
            </a:r>
            <a:r>
              <a:rPr lang="el-GR" altLang="el-GR" sz="2400" b="1" dirty="0" smtClean="0"/>
              <a:t>μόνο</a:t>
            </a:r>
            <a:r>
              <a:rPr lang="el-GR" altLang="el-GR" sz="2400" dirty="0" smtClean="0"/>
              <a:t> για την ιστορική εξέλιξη των χρωματικών θεωριών θα μπορούσε να γεμίσει ένα βιβλίο της τάξης των 1000 σελίδων. Στο πλαίσιο όμως του περιορισμένου περιεχομένου των σημειώσεων, περιλήφθηκαν ενδεικτικές και μόνο παραθέσεις επιλεγμένων εξελίξεων και ανακαλύψεων που είναι σημαντικές για την συνέχεια της μελέτης της του χρώματος στις γραφικές τέχνες. Σε κάθε περίπτωση όμως, υπάρχει μεγάλο πεδίο μελέτης στην ιστορία του χρώματος και την εξέλιξη των σχετικών θεωριών.</a:t>
            </a:r>
          </a:p>
        </p:txBody>
      </p:sp>
      <p:sp>
        <p:nvSpPr>
          <p:cNvPr id="4" name="Θέση αριθμού διαφάνειας 3"/>
          <p:cNvSpPr>
            <a:spLocks noGrp="1"/>
          </p:cNvSpPr>
          <p:nvPr>
            <p:ph type="sldNum" sz="quarter" idx="12"/>
          </p:nvPr>
        </p:nvSpPr>
        <p:spPr/>
        <p:txBody>
          <a:bodyPr/>
          <a:lstStyle/>
          <a:p>
            <a:pPr>
              <a:defRPr/>
            </a:pPr>
            <a:fld id="{E66ADD46-D8C4-40CF-A9BF-097BA9D3B52F}" type="slidenum">
              <a:rPr lang="el-GR" smtClean="0">
                <a:solidFill>
                  <a:prstClr val="black"/>
                </a:solidFill>
              </a:rPr>
              <a:pPr>
                <a:defRPr/>
              </a:pPr>
              <a:t>20</a:t>
            </a:fld>
            <a:endParaRPr lang="el-GR" dirty="0">
              <a:solidFill>
                <a:prstClr val="black"/>
              </a:solidFill>
            </a:endParaRPr>
          </a:p>
        </p:txBody>
      </p:sp>
      <p:sp>
        <p:nvSpPr>
          <p:cNvPr id="22532" name="Τίτλος 1"/>
          <p:cNvSpPr>
            <a:spLocks noGrp="1"/>
          </p:cNvSpPr>
          <p:nvPr>
            <p:ph type="title"/>
          </p:nvPr>
        </p:nvSpPr>
        <p:spPr>
          <a:xfrm>
            <a:off x="0" y="115888"/>
            <a:ext cx="9144000" cy="1081087"/>
          </a:xfrm>
        </p:spPr>
        <p:txBody>
          <a:bodyPr/>
          <a:lstStyle/>
          <a:p>
            <a:pPr eaLnBrk="1" hangingPunct="1"/>
            <a:r>
              <a:rPr lang="el-GR" altLang="el-GR" dirty="0" smtClean="0"/>
              <a:t>Σημαντικοί ερευνητές στην εξέλιξη της βασικής γνώσης στο χρώμα</a:t>
            </a:r>
            <a:r>
              <a:rPr lang="en-US" altLang="el-GR" dirty="0" smtClean="0"/>
              <a:t> </a:t>
            </a:r>
            <a:r>
              <a:rPr lang="el-GR" altLang="el-GR" sz="3200" b="0" dirty="0" smtClean="0"/>
              <a:t>(5 από 5)</a:t>
            </a:r>
          </a:p>
        </p:txBody>
      </p:sp>
    </p:spTree>
    <p:extLst>
      <p:ext uri="{BB962C8B-B14F-4D97-AF65-F5344CB8AC3E}">
        <p14:creationId xmlns:p14="http://schemas.microsoft.com/office/powerpoint/2010/main" val="1493436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r>
              <a:rPr lang="en-US" altLang="el-GR" dirty="0" smtClean="0"/>
              <a:t>Thomas Young</a:t>
            </a:r>
            <a:endParaRPr lang="el-GR" altLang="el-GR" sz="3200" b="0" dirty="0" smtClean="0"/>
          </a:p>
        </p:txBody>
      </p:sp>
      <p:sp>
        <p:nvSpPr>
          <p:cNvPr id="23555" name="Θέση περιεχομένου 4"/>
          <p:cNvSpPr>
            <a:spLocks noGrp="1"/>
          </p:cNvSpPr>
          <p:nvPr>
            <p:ph idx="1"/>
          </p:nvPr>
        </p:nvSpPr>
        <p:spPr/>
        <p:txBody>
          <a:bodyPr/>
          <a:lstStyle/>
          <a:p>
            <a:pPr marL="0" indent="0">
              <a:lnSpc>
                <a:spcPct val="110000"/>
              </a:lnSpc>
              <a:buFont typeface="Arial" charset="0"/>
              <a:buNone/>
            </a:pPr>
            <a:r>
              <a:rPr lang="el-GR" altLang="el-GR" sz="2400" dirty="0" smtClean="0"/>
              <a:t>Ένα ίσως από τα πλέον πιο σημαντικά ευρήματα για την περαιτέρω ανάπτυξη του χρώματος ήταν η θεωρία που διατύπωσε ο </a:t>
            </a:r>
            <a:r>
              <a:rPr lang="en-US" altLang="el-GR" sz="2400" b="1" dirty="0" smtClean="0"/>
              <a:t>Thomas Young </a:t>
            </a:r>
            <a:r>
              <a:rPr lang="el-GR" altLang="el-GR" sz="2400" dirty="0" smtClean="0"/>
              <a:t>(1773 - 1829). Το 1807 ο </a:t>
            </a:r>
            <a:r>
              <a:rPr lang="en-US" altLang="el-GR" sz="2400" dirty="0" smtClean="0"/>
              <a:t>Young</a:t>
            </a:r>
            <a:r>
              <a:rPr lang="el-GR" altLang="el-GR" sz="2400" dirty="0" smtClean="0"/>
              <a:t>, βασισμένος στις προηγούμενες ανακαλύψεις της φυσιολογίας του ανθρώπινου οφθαλμού και της οπτικής, κατέληξε στο λογικό  (όπως αποδείχθηκε) συμπέρασμα ότι δεν θα μπορούσε να υπάρχει ένας φωτοευαίσθητος υποδοχέας στον ανθρώπινο οφθαλμό για το κάθε χρώμα που παρατηρεί και αντιλαμβάνεται ο άνθρωπος. Στη συνέχεια, διατύπωσε τον συλλογισμό ότι υπάρχουν τρεις υποδοχείς υπεύθυνοι για την αντίληψη των χρωμάτων και τους προσδιόρισε ότι έχουν ευαισθησία στα χρώματα κόκκινο, πράσινο και μωβ (</a:t>
            </a:r>
            <a:r>
              <a:rPr lang="en-US" altLang="el-GR" sz="2400" dirty="0" smtClean="0"/>
              <a:t>red</a:t>
            </a:r>
            <a:r>
              <a:rPr lang="el-GR" altLang="el-GR" sz="2400" dirty="0" smtClean="0"/>
              <a:t>, </a:t>
            </a:r>
            <a:r>
              <a:rPr lang="en-US" altLang="el-GR" sz="2400" dirty="0" smtClean="0"/>
              <a:t>green</a:t>
            </a:r>
            <a:r>
              <a:rPr lang="el-GR" altLang="el-GR" sz="2400" dirty="0" smtClean="0"/>
              <a:t>, </a:t>
            </a:r>
            <a:r>
              <a:rPr lang="en-US" altLang="el-GR" sz="2400" dirty="0" smtClean="0"/>
              <a:t>violet</a:t>
            </a:r>
            <a:r>
              <a:rPr lang="el-GR" altLang="el-GR" sz="2400" dirty="0" smtClean="0"/>
              <a:t>). </a:t>
            </a:r>
          </a:p>
        </p:txBody>
      </p:sp>
      <p:sp>
        <p:nvSpPr>
          <p:cNvPr id="4" name="Θέση αριθμού διαφάνειας 3"/>
          <p:cNvSpPr>
            <a:spLocks noGrp="1"/>
          </p:cNvSpPr>
          <p:nvPr>
            <p:ph type="sldNum" sz="quarter" idx="12"/>
          </p:nvPr>
        </p:nvSpPr>
        <p:spPr/>
        <p:txBody>
          <a:bodyPr/>
          <a:lstStyle/>
          <a:p>
            <a:pPr>
              <a:defRPr/>
            </a:pPr>
            <a:fld id="{7AE42F89-8189-4D07-9ACC-7D84D07D351A}"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965624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0" y="115888"/>
            <a:ext cx="9144000" cy="1081087"/>
          </a:xfrm>
        </p:spPr>
        <p:txBody>
          <a:bodyPr/>
          <a:lstStyle/>
          <a:p>
            <a:r>
              <a:rPr lang="el-GR" altLang="el-GR" sz="3600" dirty="0" smtClean="0"/>
              <a:t>Λοιπές βασικές ανακαλύψεις στην εξέλιξη της θεωρίας και της πρακτικής του Χρώματος</a:t>
            </a:r>
          </a:p>
        </p:txBody>
      </p:sp>
      <p:sp>
        <p:nvSpPr>
          <p:cNvPr id="3" name="Θέση περιεχομένου 2"/>
          <p:cNvSpPr>
            <a:spLocks noGrp="1"/>
          </p:cNvSpPr>
          <p:nvPr>
            <p:ph idx="1"/>
          </p:nvPr>
        </p:nvSpPr>
        <p:spPr>
          <a:xfrm>
            <a:off x="468313" y="1484313"/>
            <a:ext cx="8229600" cy="4895850"/>
          </a:xfrm>
        </p:spPr>
        <p:txBody>
          <a:bodyPr/>
          <a:lstStyle/>
          <a:p>
            <a:pPr marL="0" indent="0">
              <a:lnSpc>
                <a:spcPct val="114000"/>
              </a:lnSpc>
              <a:spcBef>
                <a:spcPts val="1200"/>
              </a:spcBef>
              <a:buFont typeface="Arial" charset="0"/>
              <a:buNone/>
              <a:defRPr/>
            </a:pPr>
            <a:r>
              <a:rPr lang="el-GR" sz="2400" dirty="0" smtClean="0"/>
              <a:t>Η θεωρία του </a:t>
            </a:r>
            <a:r>
              <a:rPr lang="en-US" sz="2400" dirty="0" smtClean="0"/>
              <a:t>Young</a:t>
            </a:r>
            <a:r>
              <a:rPr lang="el-GR" sz="2400" dirty="0" smtClean="0"/>
              <a:t> αποδείχτηκε σωστή και επιβεβαιώθηκε αργότερα με την ανακάλυψη ότι ο ανθρώπινος οφθαλμός αντιλαμβάνεται το χρώμα με τα τρία είδη των κωνίων που είναι ευαίσθητα στην κόκκινη, μπλε και πράσινη ακτινοβολία αντίστοιχα. Με βάση τη θεωρία του </a:t>
            </a:r>
            <a:r>
              <a:rPr lang="en-US" sz="2400" dirty="0" smtClean="0"/>
              <a:t>Young</a:t>
            </a:r>
            <a:r>
              <a:rPr lang="el-GR" sz="2400" dirty="0" smtClean="0"/>
              <a:t>, αναπτύχθηκαν δύο αντικρουόμενες θεωρίες για την πρόσληψη και αντίληψη των χρωμάτων από τον ανθρώπινο οφθαλμό :</a:t>
            </a:r>
          </a:p>
          <a:p>
            <a:pPr>
              <a:lnSpc>
                <a:spcPct val="114000"/>
              </a:lnSpc>
              <a:spcBef>
                <a:spcPts val="1200"/>
              </a:spcBef>
              <a:buClr>
                <a:srgbClr val="004A82"/>
              </a:buClr>
              <a:buFont typeface="Arial" panose="020B0604020202020204" pitchFamily="34" charset="0"/>
              <a:buChar char="•"/>
              <a:defRPr/>
            </a:pPr>
            <a:r>
              <a:rPr lang="el-GR" sz="2400" dirty="0" smtClean="0"/>
              <a:t>H τριχρωματική θεωρία των </a:t>
            </a:r>
            <a:r>
              <a:rPr lang="en-US" sz="2400" dirty="0" smtClean="0"/>
              <a:t>Young-Helmholtz</a:t>
            </a:r>
            <a:r>
              <a:rPr lang="el-GR" sz="2400" dirty="0" smtClean="0"/>
              <a:t> και η</a:t>
            </a:r>
          </a:p>
          <a:p>
            <a:pPr>
              <a:lnSpc>
                <a:spcPct val="114000"/>
              </a:lnSpc>
              <a:spcBef>
                <a:spcPts val="1200"/>
              </a:spcBef>
              <a:buClr>
                <a:srgbClr val="004A82"/>
              </a:buClr>
              <a:buFont typeface="Arial" panose="020B0604020202020204" pitchFamily="34" charset="0"/>
              <a:buChar char="•"/>
              <a:defRPr/>
            </a:pPr>
            <a:r>
              <a:rPr lang="el-GR" sz="2400" dirty="0" smtClean="0"/>
              <a:t>H θεωρία των αντιπάλων διεργασιών (</a:t>
            </a:r>
            <a:r>
              <a:rPr lang="en-US" sz="2400" dirty="0" smtClean="0"/>
              <a:t>opponent-process</a:t>
            </a:r>
            <a:r>
              <a:rPr lang="el-GR" sz="2400" dirty="0" smtClean="0"/>
              <a:t>) του </a:t>
            </a:r>
            <a:r>
              <a:rPr lang="en-US" sz="2400" dirty="0" smtClean="0"/>
              <a:t>Ewald Hering</a:t>
            </a:r>
            <a:r>
              <a:rPr lang="el-GR" sz="2400" dirty="0" smtClean="0"/>
              <a:t>.</a:t>
            </a:r>
          </a:p>
        </p:txBody>
      </p:sp>
      <p:sp>
        <p:nvSpPr>
          <p:cNvPr id="4" name="Θέση αριθμού διαφάνειας 3"/>
          <p:cNvSpPr>
            <a:spLocks noGrp="1"/>
          </p:cNvSpPr>
          <p:nvPr>
            <p:ph type="sldNum" sz="quarter" idx="12"/>
          </p:nvPr>
        </p:nvSpPr>
        <p:spPr/>
        <p:txBody>
          <a:bodyPr/>
          <a:lstStyle/>
          <a:p>
            <a:pPr>
              <a:defRPr/>
            </a:pPr>
            <a:fld id="{590C0AA5-9AFA-455F-9860-A7FBAA638F10}"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4234024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Αναστάσιος </a:t>
            </a:r>
            <a:r>
              <a:rPr lang="el-GR" sz="2000" dirty="0" smtClean="0"/>
              <a:t>Ε.Πολίτης 2014. </a:t>
            </a:r>
            <a:r>
              <a:rPr lang="el-GR" sz="2000" dirty="0"/>
              <a:t>Αναστάσιος Ε.Πολίτης. </a:t>
            </a:r>
            <a:r>
              <a:rPr lang="el-GR" sz="2000" dirty="0" smtClean="0"/>
              <a:t>«Χρώμα Γραφικών Τεχνών. Ενότητα 2</a:t>
            </a:r>
            <a:r>
              <a:rPr lang="en-US" sz="2000" dirty="0" smtClean="0"/>
              <a:t>:</a:t>
            </a:r>
            <a:r>
              <a:rPr lang="el-GR" sz="2000" dirty="0" smtClean="0"/>
              <a:t> </a:t>
            </a:r>
            <a:r>
              <a:rPr lang="el-GR" sz="2000" dirty="0"/>
              <a:t>Ιστορική αναδρομή».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26283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15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dirty="0" smtClean="0"/>
              <a:t>Το χρώμα στην αρχαιότητα </a:t>
            </a:r>
            <a:r>
              <a:rPr lang="el-GR" altLang="el-GR" sz="3200" b="0" dirty="0" smtClean="0"/>
              <a:t>(</a:t>
            </a:r>
            <a:r>
              <a:rPr lang="en-US" altLang="el-GR" sz="3200" b="0" dirty="0" smtClean="0"/>
              <a:t>2</a:t>
            </a:r>
            <a:r>
              <a:rPr lang="el-GR" altLang="el-GR" sz="3200" b="0" dirty="0" smtClean="0"/>
              <a:t> από </a:t>
            </a:r>
            <a:r>
              <a:rPr lang="en-US" altLang="el-GR" sz="3200" b="0" dirty="0" smtClean="0"/>
              <a:t>4</a:t>
            </a:r>
            <a:r>
              <a:rPr lang="el-GR" altLang="el-GR" sz="3200" b="0" dirty="0" smtClean="0"/>
              <a:t>) </a:t>
            </a:r>
          </a:p>
        </p:txBody>
      </p:sp>
      <p:sp>
        <p:nvSpPr>
          <p:cNvPr id="4099" name="Θέση περιεχομένου 2"/>
          <p:cNvSpPr>
            <a:spLocks noGrp="1"/>
          </p:cNvSpPr>
          <p:nvPr>
            <p:ph idx="1"/>
          </p:nvPr>
        </p:nvSpPr>
        <p:spPr>
          <a:xfrm>
            <a:off x="457200" y="1268413"/>
            <a:ext cx="8435975" cy="5400675"/>
          </a:xfrm>
        </p:spPr>
        <p:txBody>
          <a:bodyPr/>
          <a:lstStyle/>
          <a:p>
            <a:pPr marL="0" indent="0" eaLnBrk="1" hangingPunct="1">
              <a:lnSpc>
                <a:spcPct val="114000"/>
              </a:lnSpc>
              <a:buFont typeface="Arial" charset="0"/>
              <a:buNone/>
            </a:pPr>
            <a:r>
              <a:rPr lang="el-GR" altLang="el-GR" sz="2300" dirty="0" smtClean="0"/>
              <a:t>Η θεωρία του Αριστοτέλη διατυπώθηκε βάσει της αντίληψης ότι ανάμεσα στον ανθρώπινο οφθαλμό και το χρωματισμένο αντικείμενο υπάρχει “διαφάνεια”, δηλαδή ότι το φως είναι μία “ιδιότητα” της διαφάνειας. Όταν η “διαφάνεια” είναι φωτεινή, είναι δυνατή η λειτουργία της όρασης. Δηλαδή, με άλλα λόγια διατυπώθηκε για πρώτη φορά το αξίωμα ότι το φως είναι χρώμα ή ότι χωρίς φως (δηλαδή την ύπαρξη μιας φωτεινής πηγής και της ακτινοβολίας που εκπέμπεται από αυτήν), δεν υπάρχει χρώμα.</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245ED84-EA79-40B6-91F3-B10E2E43628A}" type="slidenum">
              <a:rPr lang="el-GR" altLang="el-GR" smtClean="0">
                <a:solidFill>
                  <a:prstClr val="black"/>
                </a:solidFill>
              </a:rPr>
              <a:pPr eaLnBrk="1" hangingPunct="1">
                <a:defRPr/>
              </a:pPr>
              <a:t>2</a:t>
            </a:fld>
            <a:endParaRPr lang="el-GR" altLang="el-GR" dirty="0" smtClean="0">
              <a:solidFill>
                <a:prstClr val="black"/>
              </a:solidFill>
            </a:endParaRPr>
          </a:p>
        </p:txBody>
      </p:sp>
    </p:spTree>
    <p:extLst>
      <p:ext uri="{BB962C8B-B14F-4D97-AF65-F5344CB8AC3E}">
        <p14:creationId xmlns:p14="http://schemas.microsoft.com/office/powerpoint/2010/main" val="2460144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dirty="0" smtClean="0"/>
              <a:t>Το χρώμα στην αρχαιότητα </a:t>
            </a:r>
            <a:r>
              <a:rPr lang="el-GR" altLang="el-GR" sz="3200" b="0" dirty="0" smtClean="0"/>
              <a:t>(</a:t>
            </a:r>
            <a:r>
              <a:rPr lang="en-US" altLang="el-GR" sz="3200" b="0" dirty="0" smtClean="0"/>
              <a:t>3</a:t>
            </a:r>
            <a:r>
              <a:rPr lang="el-GR" altLang="el-GR" sz="3200" b="0" dirty="0" smtClean="0"/>
              <a:t> από </a:t>
            </a:r>
            <a:r>
              <a:rPr lang="en-US" altLang="el-GR" sz="3200" b="0" dirty="0" smtClean="0"/>
              <a:t>4</a:t>
            </a:r>
            <a:r>
              <a:rPr lang="el-GR" altLang="el-GR" sz="3200" b="0" dirty="0" smtClean="0"/>
              <a:t>) </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026412811"/>
              </p:ext>
            </p:extLst>
          </p:nvPr>
        </p:nvGraphicFramePr>
        <p:xfrm>
          <a:off x="454025" y="5300663"/>
          <a:ext cx="8232777" cy="1219200"/>
        </p:xfrm>
        <a:graphic>
          <a:graphicData uri="http://schemas.openxmlformats.org/drawingml/2006/table">
            <a:tbl>
              <a:tblPr firstRow="1" firstCol="1" bandRow="1" bandCol="1"/>
              <a:tblGrid>
                <a:gridCol w="1646169"/>
                <a:gridCol w="1646169"/>
                <a:gridCol w="1646169"/>
                <a:gridCol w="1647135"/>
                <a:gridCol w="1647135"/>
              </a:tblGrid>
              <a:tr h="0">
                <a:tc>
                  <a:txBody>
                    <a:bodyPr/>
                    <a:lstStyle/>
                    <a:p>
                      <a:pPr algn="ctr">
                        <a:spcAft>
                          <a:spcPts val="0"/>
                        </a:spcAft>
                      </a:pPr>
                      <a:r>
                        <a:rPr lang="en-US" sz="2000" b="1" dirty="0">
                          <a:effectLst/>
                          <a:latin typeface="+mn-lt"/>
                          <a:ea typeface="SimSun"/>
                          <a:cs typeface="Times New Roman"/>
                        </a:rPr>
                        <a:t>Λευκό</a:t>
                      </a:r>
                      <a:endParaRPr lang="el-GR" sz="2000" dirty="0">
                        <a:effectLst/>
                        <a:latin typeface="+mn-lt"/>
                        <a:ea typeface="SimSun"/>
                      </a:endParaRPr>
                    </a:p>
                    <a:p>
                      <a:pPr algn="ctr">
                        <a:spcAft>
                          <a:spcPts val="0"/>
                        </a:spcAft>
                      </a:pPr>
                      <a:r>
                        <a:rPr lang="en-US" sz="2000" b="1" dirty="0">
                          <a:effectLst/>
                          <a:latin typeface="+mn-lt"/>
                          <a:ea typeface="SimSun"/>
                          <a:cs typeface="Times New Roman"/>
                        </a:rPr>
                        <a:t> </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effectLst/>
                          <a:latin typeface="+mn-lt"/>
                          <a:ea typeface="SimSun"/>
                          <a:cs typeface="Times New Roman"/>
                        </a:rPr>
                        <a:t>Κίτρινο</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effectLst/>
                          <a:latin typeface="+mn-lt"/>
                          <a:ea typeface="SimSun"/>
                          <a:cs typeface="Times New Roman"/>
                        </a:rPr>
                        <a:t>Kόκκινο</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effectLst/>
                          <a:latin typeface="+mn-lt"/>
                          <a:ea typeface="SimSun"/>
                          <a:cs typeface="Times New Roman"/>
                        </a:rPr>
                        <a:t>Mπλε</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effectLst/>
                          <a:latin typeface="+mn-lt"/>
                          <a:ea typeface="SimSun"/>
                          <a:cs typeface="Times New Roman"/>
                        </a:rPr>
                        <a:t>Mαύρο</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2000" b="1" dirty="0">
                          <a:effectLst/>
                          <a:latin typeface="+mn-lt"/>
                          <a:ea typeface="SimSun"/>
                          <a:cs typeface="Times New Roman"/>
                        </a:rPr>
                        <a:t> </a:t>
                      </a:r>
                      <a:endParaRPr lang="el-GR" sz="2000" dirty="0">
                        <a:effectLst/>
                        <a:latin typeface="+mn-lt"/>
                        <a:ea typeface="SimSun"/>
                      </a:endParaRPr>
                    </a:p>
                    <a:p>
                      <a:pPr algn="ctr">
                        <a:spcAft>
                          <a:spcPts val="0"/>
                        </a:spcAft>
                      </a:pPr>
                      <a:r>
                        <a:rPr lang="en-US" sz="2000" b="1" dirty="0">
                          <a:effectLst/>
                          <a:latin typeface="+mn-lt"/>
                          <a:ea typeface="SimSun"/>
                          <a:cs typeface="Times New Roman"/>
                        </a:rPr>
                        <a:t> </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effectLst/>
                          <a:latin typeface="+mn-lt"/>
                          <a:ea typeface="SimSun"/>
                          <a:cs typeface="Times New Roman"/>
                        </a:rPr>
                        <a:t> </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000" b="1" dirty="0">
                          <a:effectLst/>
                          <a:latin typeface="+mn-lt"/>
                          <a:ea typeface="SimSun"/>
                          <a:cs typeface="Times New Roman"/>
                        </a:rPr>
                        <a:t> </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2000" b="1" dirty="0">
                          <a:effectLst/>
                          <a:latin typeface="+mn-lt"/>
                          <a:ea typeface="SimSun"/>
                          <a:cs typeface="Times New Roman"/>
                        </a:rPr>
                        <a:t> </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en-US" sz="2000" b="1" dirty="0">
                          <a:effectLst/>
                          <a:latin typeface="+mn-lt"/>
                          <a:ea typeface="SimSun"/>
                          <a:cs typeface="Times New Roman"/>
                        </a:rPr>
                        <a:t> </a:t>
                      </a:r>
                      <a:endParaRPr lang="el-GR" sz="2000" dirty="0">
                        <a:effectLst/>
                        <a:latin typeface="+mn-lt"/>
                        <a:ea typeface="SimSun"/>
                      </a:endParaRPr>
                    </a:p>
                  </a:txBody>
                  <a:tcPr marL="104335" marR="10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
        <p:nvSpPr>
          <p:cNvPr id="4119"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9C11972-4865-4F43-897D-870CC135846F}" type="slidenum">
              <a:rPr lang="el-GR" altLang="el-GR" smtClean="0">
                <a:solidFill>
                  <a:prstClr val="black"/>
                </a:solidFill>
              </a:rPr>
              <a:pPr eaLnBrk="1" hangingPunct="1">
                <a:defRPr/>
              </a:pPr>
              <a:t>3</a:t>
            </a:fld>
            <a:endParaRPr lang="el-GR" altLang="el-GR" dirty="0" smtClean="0">
              <a:solidFill>
                <a:prstClr val="black"/>
              </a:solidFill>
            </a:endParaRPr>
          </a:p>
        </p:txBody>
      </p:sp>
      <p:sp>
        <p:nvSpPr>
          <p:cNvPr id="7" name="Ορθογώνιο 6"/>
          <p:cNvSpPr/>
          <p:nvPr/>
        </p:nvSpPr>
        <p:spPr>
          <a:xfrm>
            <a:off x="611188" y="1228725"/>
            <a:ext cx="8064500" cy="3857625"/>
          </a:xfrm>
          <a:prstGeom prst="rect">
            <a:avLst/>
          </a:prstGeom>
        </p:spPr>
        <p:txBody>
          <a:bodyPr>
            <a:spAutoFit/>
          </a:bodyPr>
          <a:lstStyle/>
          <a:p>
            <a:pPr>
              <a:lnSpc>
                <a:spcPct val="114000"/>
              </a:lnSpc>
              <a:defRPr/>
            </a:pPr>
            <a:r>
              <a:rPr lang="el-GR" altLang="zh-CN" sz="2400" dirty="0">
                <a:solidFill>
                  <a:prstClr val="black"/>
                </a:solidFill>
                <a:latin typeface="Calibri"/>
                <a:cs typeface="Arial" pitchFamily="34" charset="0"/>
              </a:rPr>
              <a:t>Με βάση την θεωρία του Αριστοτέλη, τα χρώματα κατατάσσονται σε μία γραμμική διάταξη από το λευκό προς το μαύρο με ενδιάμεσα τα χρώματα κίτρινο, κόκκινο και μπλε. Η κατάταξη αυτή των χρωμάτων από τον Αριστοτέλη βασίστηκε στην παρατήρηση της αλλαγής των χρωμάτων του ορίζοντα κατά την δύση του ηλίου, δηλαδή, σύμφωνα με τον σπουδαίο Έλληνα φιλόσοφο, στην αλλαγή χρώματος της “διαφάνειας” σε ένα ηλιοβασίλεμα. Στην θεωρία του Αριστοτέλη βασίστηκαν οι σχετικές με το χρώμα θεωρίες, μέχρι τον Μεσαίωνα. </a:t>
            </a:r>
          </a:p>
        </p:txBody>
      </p:sp>
    </p:spTree>
    <p:extLst>
      <p:ext uri="{BB962C8B-B14F-4D97-AF65-F5344CB8AC3E}">
        <p14:creationId xmlns:p14="http://schemas.microsoft.com/office/powerpoint/2010/main" val="421452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dirty="0" smtClean="0"/>
              <a:t>Το χρώμα στην αρχαιότητα </a:t>
            </a:r>
            <a:r>
              <a:rPr lang="el-GR" altLang="el-GR" sz="3200" b="0" dirty="0" smtClean="0"/>
              <a:t>(</a:t>
            </a:r>
            <a:r>
              <a:rPr lang="en-US" altLang="el-GR" sz="3200" b="0" dirty="0" smtClean="0"/>
              <a:t>4</a:t>
            </a:r>
            <a:r>
              <a:rPr lang="el-GR" altLang="el-GR" sz="3200" b="0" dirty="0" smtClean="0"/>
              <a:t> από </a:t>
            </a:r>
            <a:r>
              <a:rPr lang="en-US" altLang="el-GR" sz="3200" b="0" dirty="0" smtClean="0"/>
              <a:t>4</a:t>
            </a:r>
            <a:r>
              <a:rPr lang="el-GR" altLang="el-GR" sz="3200" b="0" dirty="0" smtClean="0"/>
              <a:t>) </a:t>
            </a:r>
          </a:p>
        </p:txBody>
      </p:sp>
      <p:sp>
        <p:nvSpPr>
          <p:cNvPr id="6147" name="Θέση περιεχομένου 5"/>
          <p:cNvSpPr>
            <a:spLocks noGrp="1"/>
          </p:cNvSpPr>
          <p:nvPr>
            <p:ph idx="1"/>
          </p:nvPr>
        </p:nvSpPr>
        <p:spPr>
          <a:xfrm>
            <a:off x="457200" y="1268413"/>
            <a:ext cx="8229600" cy="4968875"/>
          </a:xfrm>
        </p:spPr>
        <p:txBody>
          <a:bodyPr/>
          <a:lstStyle/>
          <a:p>
            <a:pPr marL="0" indent="0" eaLnBrk="1" hangingPunct="1">
              <a:lnSpc>
                <a:spcPct val="114000"/>
              </a:lnSpc>
              <a:buFont typeface="Arial" charset="0"/>
              <a:buNone/>
            </a:pPr>
            <a:r>
              <a:rPr lang="el-GR" altLang="el-GR" sz="2400" dirty="0" smtClean="0"/>
              <a:t>Στη συνέχεια, ο Ευκλείδης (320-260), διατύπωσε τη θεωρία </a:t>
            </a:r>
            <a:r>
              <a:rPr lang="el-GR" altLang="el-GR" sz="2400" dirty="0" smtClean="0"/>
              <a:t>ότι </a:t>
            </a:r>
            <a:r>
              <a:rPr lang="el-GR" altLang="el-GR" sz="2400" dirty="0" smtClean="0"/>
              <a:t>η παρατήρηση των χρωμάτων και γενικότερα η αίσθηση της όρασης λαμβάνει χώρα όταν “ακτινοβολίες” (κατ’ άλλους σωματίδια) που προέρχονται από τα χρωματισμένα αντικείμενα συναντούν ακτινοβολίες που προέρχονται – δημιουργούνται από τον ανθρώπινο οφθαλμό. </a:t>
            </a:r>
          </a:p>
          <a:p>
            <a:pPr marL="0" indent="0" eaLnBrk="1" hangingPunct="1">
              <a:lnSpc>
                <a:spcPct val="114000"/>
              </a:lnSpc>
              <a:buFont typeface="Arial" charset="0"/>
              <a:buNone/>
            </a:pPr>
            <a:endParaRPr lang="el-GR" altLang="el-GR" sz="2400" dirty="0" smtClean="0"/>
          </a:p>
        </p:txBody>
      </p:sp>
      <p:sp>
        <p:nvSpPr>
          <p:cNvPr id="512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12AEBDD-C912-40EE-8F66-2DD04B13F707}" type="slidenum">
              <a:rPr lang="el-GR" altLang="el-GR" smtClean="0">
                <a:solidFill>
                  <a:prstClr val="black"/>
                </a:solidFill>
              </a:rPr>
              <a:pPr eaLnBrk="1" hangingPunct="1">
                <a:defRPr/>
              </a:pPr>
              <a:t>4</a:t>
            </a:fld>
            <a:endParaRPr lang="el-GR" altLang="el-GR" dirty="0" smtClean="0">
              <a:solidFill>
                <a:prstClr val="black"/>
              </a:solidFill>
            </a:endParaRPr>
          </a:p>
        </p:txBody>
      </p:sp>
    </p:spTree>
    <p:extLst>
      <p:ext uri="{BB962C8B-B14F-4D97-AF65-F5344CB8AC3E}">
        <p14:creationId xmlns:p14="http://schemas.microsoft.com/office/powerpoint/2010/main" val="64498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468313" y="115888"/>
            <a:ext cx="8229600" cy="1081087"/>
          </a:xfrm>
        </p:spPr>
        <p:txBody>
          <a:bodyPr/>
          <a:lstStyle/>
          <a:p>
            <a:pPr eaLnBrk="1" hangingPunct="1"/>
            <a:r>
              <a:rPr lang="el-GR" altLang="el-GR" dirty="0" smtClean="0"/>
              <a:t>Από την αρχαιότητα στον Μεσαίωνα και την Αναγέννηση </a:t>
            </a:r>
            <a:r>
              <a:rPr lang="el-GR" altLang="el-GR" sz="3200" b="0" dirty="0" smtClean="0"/>
              <a:t>(1 από 6)</a:t>
            </a:r>
          </a:p>
        </p:txBody>
      </p:sp>
      <p:sp>
        <p:nvSpPr>
          <p:cNvPr id="7171" name="Θέση περιεχομένου 2"/>
          <p:cNvSpPr>
            <a:spLocks noGrp="1"/>
          </p:cNvSpPr>
          <p:nvPr>
            <p:ph idx="1"/>
          </p:nvPr>
        </p:nvSpPr>
        <p:spPr>
          <a:xfrm>
            <a:off x="468313" y="1557338"/>
            <a:ext cx="8229600" cy="4824412"/>
          </a:xfrm>
        </p:spPr>
        <p:txBody>
          <a:bodyPr/>
          <a:lstStyle/>
          <a:p>
            <a:pPr marL="0" indent="0" eaLnBrk="1" hangingPunct="1">
              <a:lnSpc>
                <a:spcPct val="114000"/>
              </a:lnSpc>
              <a:buFont typeface="Arial" charset="0"/>
              <a:buNone/>
            </a:pPr>
            <a:r>
              <a:rPr lang="el-GR" altLang="el-GR" sz="2400" dirty="0" smtClean="0"/>
              <a:t>Η παρατήρηση μέσω της όρασης, η πρόσληψη και η αντίληψη των χρωμάτων, οι ακτινοβολίες, το ουράνιο τόξο και τα χρώματα της ίριδας αποτέλεσαν επί αιώνες θέματα έρευνας, στη συνέχεια από τους Ρωμαίους, τους Άραβες και ερευνητές στην Κίνα και την Ιαπωνία. Ωστόσο, η θεωρία των χρωμάτων και ευρύτερα της διαδικασίας της όρασης και της παρατήρησης παρέμεινε στο επίπεδο των παρατηρήσεων του Αριστοτέλη έως και τον Μεσαίωνα. Για παράδειγμα, ακόμη και ο Γκαίτε βασίστηκε στη θεωρία του Αριστοτέλη για να αναπτύξει την δική του θεωρία των χρωμάτων. </a:t>
            </a:r>
          </a:p>
        </p:txBody>
      </p:sp>
      <p:sp>
        <p:nvSpPr>
          <p:cNvPr id="614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5AB29A3-3B3E-416A-9F41-C9C4E22DE6B0}" type="slidenum">
              <a:rPr lang="el-GR" altLang="el-GR" smtClean="0">
                <a:solidFill>
                  <a:prstClr val="black"/>
                </a:solidFill>
              </a:rPr>
              <a:pPr eaLnBrk="1" hangingPunct="1">
                <a:defRPr/>
              </a:pPr>
              <a:t>5</a:t>
            </a:fld>
            <a:endParaRPr lang="el-GR" altLang="el-GR" dirty="0" smtClean="0">
              <a:solidFill>
                <a:prstClr val="black"/>
              </a:solidFill>
            </a:endParaRPr>
          </a:p>
        </p:txBody>
      </p:sp>
    </p:spTree>
    <p:extLst>
      <p:ext uri="{BB962C8B-B14F-4D97-AF65-F5344CB8AC3E}">
        <p14:creationId xmlns:p14="http://schemas.microsoft.com/office/powerpoint/2010/main" val="2628957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περιεχομένου 2"/>
          <p:cNvSpPr>
            <a:spLocks noGrp="1"/>
          </p:cNvSpPr>
          <p:nvPr>
            <p:ph idx="1"/>
          </p:nvPr>
        </p:nvSpPr>
        <p:spPr>
          <a:xfrm>
            <a:off x="468313" y="1557338"/>
            <a:ext cx="8229600" cy="4895850"/>
          </a:xfrm>
        </p:spPr>
        <p:txBody>
          <a:bodyPr/>
          <a:lstStyle/>
          <a:p>
            <a:pPr marL="0" indent="0" eaLnBrk="1" hangingPunct="1">
              <a:lnSpc>
                <a:spcPct val="114000"/>
              </a:lnSpc>
              <a:buFont typeface="Arial" charset="0"/>
              <a:buNone/>
            </a:pPr>
            <a:r>
              <a:rPr lang="el-GR" altLang="el-GR" sz="2400" dirty="0" smtClean="0"/>
              <a:t>Ιδιαίτερα σημαντική συμβολή είχαν στην εξέλιξη της γνώσης στην χρωματική θεωρία πλήθος ερευνητών. Ενδεικτικά, Άραβες επιστήμονες μετέφεραν την αρχαία ελληνική επιστημονική παράδοση, τις παρατηρήσεις και τις ανακαλύψεις στην Μέση Ανατολή. </a:t>
            </a:r>
          </a:p>
        </p:txBody>
      </p:sp>
      <p:sp>
        <p:nvSpPr>
          <p:cNvPr id="7171"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E7CF162-76F5-40A9-902A-ECA803189F59}" type="slidenum">
              <a:rPr lang="el-GR" altLang="el-GR" smtClean="0">
                <a:solidFill>
                  <a:prstClr val="black"/>
                </a:solidFill>
              </a:rPr>
              <a:pPr eaLnBrk="1" hangingPunct="1">
                <a:defRPr/>
              </a:pPr>
              <a:t>6</a:t>
            </a:fld>
            <a:endParaRPr lang="el-GR" altLang="el-GR" dirty="0" smtClean="0">
              <a:solidFill>
                <a:prstClr val="black"/>
              </a:solidFill>
            </a:endParaRPr>
          </a:p>
        </p:txBody>
      </p:sp>
      <p:sp>
        <p:nvSpPr>
          <p:cNvPr id="8196" name="Τίτλος 1"/>
          <p:cNvSpPr>
            <a:spLocks noGrp="1"/>
          </p:cNvSpPr>
          <p:nvPr>
            <p:ph type="title"/>
          </p:nvPr>
        </p:nvSpPr>
        <p:spPr>
          <a:xfrm>
            <a:off x="468313" y="115888"/>
            <a:ext cx="8229600" cy="1081087"/>
          </a:xfrm>
        </p:spPr>
        <p:txBody>
          <a:bodyPr/>
          <a:lstStyle/>
          <a:p>
            <a:pPr eaLnBrk="1" hangingPunct="1"/>
            <a:r>
              <a:rPr lang="el-GR" altLang="el-GR" dirty="0" smtClean="0"/>
              <a:t>Από την αρχαιότητα στον Μεσαίωνα και την Αναγέννηση </a:t>
            </a:r>
            <a:r>
              <a:rPr lang="el-GR" altLang="el-GR" sz="3200" b="0" dirty="0" smtClean="0"/>
              <a:t>(2 από 6)</a:t>
            </a:r>
          </a:p>
        </p:txBody>
      </p:sp>
    </p:spTree>
    <p:extLst>
      <p:ext uri="{BB962C8B-B14F-4D97-AF65-F5344CB8AC3E}">
        <p14:creationId xmlns:p14="http://schemas.microsoft.com/office/powerpoint/2010/main" val="547082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περιεχομένου 2"/>
          <p:cNvSpPr>
            <a:spLocks noGrp="1"/>
          </p:cNvSpPr>
          <p:nvPr>
            <p:ph idx="1"/>
          </p:nvPr>
        </p:nvSpPr>
        <p:spPr>
          <a:xfrm>
            <a:off x="468313" y="1557338"/>
            <a:ext cx="8229600" cy="4895850"/>
          </a:xfrm>
        </p:spPr>
        <p:txBody>
          <a:bodyPr/>
          <a:lstStyle/>
          <a:p>
            <a:pPr marL="0" indent="0" eaLnBrk="1" hangingPunct="1">
              <a:lnSpc>
                <a:spcPct val="114000"/>
              </a:lnSpc>
              <a:buFont typeface="Arial" charset="0"/>
              <a:buNone/>
            </a:pPr>
            <a:r>
              <a:rPr lang="el-GR" altLang="el-GR" sz="2400" dirty="0" smtClean="0"/>
              <a:t>Ο</a:t>
            </a:r>
            <a:r>
              <a:rPr lang="en-US" altLang="el-GR" sz="2400" b="1" dirty="0" smtClean="0"/>
              <a:t> </a:t>
            </a:r>
            <a:r>
              <a:rPr lang="en-US" altLang="el-GR" sz="2400" b="1" dirty="0" smtClean="0"/>
              <a:t>Αlhazen</a:t>
            </a:r>
            <a:r>
              <a:rPr lang="en-US" altLang="el-GR" sz="2400" b="1" dirty="0" smtClean="0"/>
              <a:t> </a:t>
            </a:r>
            <a:r>
              <a:rPr lang="el-GR" altLang="el-GR" sz="2400" dirty="0" smtClean="0"/>
              <a:t>για παράδειγμα (965-1039), μαθηματικός, φυσικός και αστρονόμος, ανέπτυξε αναγνωρισμένες θεωρίες για την οπτική και την χρωματική αίσθηση που συνοψίστηκαν στο βιβλίο του “</a:t>
            </a:r>
            <a:r>
              <a:rPr lang="en-US" altLang="el-GR" sz="2400" dirty="0" smtClean="0"/>
              <a:t>Book of Optics</a:t>
            </a:r>
            <a:r>
              <a:rPr lang="el-GR" altLang="el-GR" sz="2400" dirty="0" smtClean="0"/>
              <a:t>”.  </a:t>
            </a:r>
            <a:endParaRPr lang="en-US" altLang="el-GR" sz="2400" dirty="0" smtClean="0"/>
          </a:p>
          <a:p>
            <a:pPr marL="0" indent="0" eaLnBrk="1" hangingPunct="1">
              <a:lnSpc>
                <a:spcPct val="114000"/>
              </a:lnSpc>
              <a:buFont typeface="Arial" charset="0"/>
              <a:buNone/>
            </a:pPr>
            <a:r>
              <a:rPr lang="el-GR" altLang="el-GR" sz="2400" dirty="0" smtClean="0"/>
              <a:t>Ο </a:t>
            </a:r>
            <a:r>
              <a:rPr lang="en-US" altLang="el-GR" sz="2400" b="1" dirty="0" smtClean="0"/>
              <a:t>Roger Bacon </a:t>
            </a:r>
            <a:r>
              <a:rPr lang="el-GR" altLang="el-GR" sz="2400" dirty="0" smtClean="0"/>
              <a:t>(Αγγλία 1214-1294), ανέπτυξε περαιτέρω την θεωρία του </a:t>
            </a:r>
            <a:r>
              <a:rPr lang="en-US" altLang="el-GR" sz="2400" dirty="0" smtClean="0"/>
              <a:t>Αlhazen</a:t>
            </a:r>
            <a:r>
              <a:rPr lang="el-GR" altLang="el-GR" sz="2400" dirty="0" smtClean="0"/>
              <a:t> και με το έργο του “</a:t>
            </a:r>
            <a:r>
              <a:rPr lang="en-US" altLang="el-GR" sz="2400" dirty="0" smtClean="0"/>
              <a:t>Opus </a:t>
            </a:r>
            <a:r>
              <a:rPr lang="en-US" altLang="el-GR" sz="2400" dirty="0" smtClean="0"/>
              <a:t>Majus</a:t>
            </a:r>
            <a:r>
              <a:rPr lang="el-GR" altLang="el-GR" sz="2400" dirty="0" smtClean="0"/>
              <a:t>”, έθεσε τις βάσεις της επιστήμης της οπτικής στην Ευρώπη.</a:t>
            </a:r>
          </a:p>
        </p:txBody>
      </p:sp>
      <p:sp>
        <p:nvSpPr>
          <p:cNvPr id="7171"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FA74565-466B-4E53-8A96-70216ED8653D}" type="slidenum">
              <a:rPr lang="el-GR" altLang="el-GR" smtClean="0">
                <a:solidFill>
                  <a:prstClr val="black"/>
                </a:solidFill>
              </a:rPr>
              <a:pPr eaLnBrk="1" hangingPunct="1">
                <a:defRPr/>
              </a:pPr>
              <a:t>7</a:t>
            </a:fld>
            <a:endParaRPr lang="el-GR" altLang="el-GR" dirty="0" smtClean="0">
              <a:solidFill>
                <a:prstClr val="black"/>
              </a:solidFill>
            </a:endParaRPr>
          </a:p>
        </p:txBody>
      </p:sp>
      <p:sp>
        <p:nvSpPr>
          <p:cNvPr id="9220" name="Τίτλος 1"/>
          <p:cNvSpPr>
            <a:spLocks noGrp="1"/>
          </p:cNvSpPr>
          <p:nvPr>
            <p:ph type="title"/>
          </p:nvPr>
        </p:nvSpPr>
        <p:spPr>
          <a:xfrm>
            <a:off x="468313" y="115888"/>
            <a:ext cx="8229600" cy="1081087"/>
          </a:xfrm>
        </p:spPr>
        <p:txBody>
          <a:bodyPr/>
          <a:lstStyle/>
          <a:p>
            <a:pPr eaLnBrk="1" hangingPunct="1"/>
            <a:r>
              <a:rPr lang="el-GR" altLang="el-GR" dirty="0" smtClean="0"/>
              <a:t>Από την αρχαιότητα στον Μεσαίωνα και την Αναγέννηση </a:t>
            </a:r>
            <a:r>
              <a:rPr lang="el-GR" altLang="el-GR" sz="3200" b="0" dirty="0" smtClean="0"/>
              <a:t>(3 από 6)</a:t>
            </a:r>
          </a:p>
        </p:txBody>
      </p:sp>
    </p:spTree>
    <p:extLst>
      <p:ext uri="{BB962C8B-B14F-4D97-AF65-F5344CB8AC3E}">
        <p14:creationId xmlns:p14="http://schemas.microsoft.com/office/powerpoint/2010/main" val="259666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περιεχομένου 2"/>
          <p:cNvSpPr>
            <a:spLocks noGrp="1"/>
          </p:cNvSpPr>
          <p:nvPr>
            <p:ph idx="1"/>
          </p:nvPr>
        </p:nvSpPr>
        <p:spPr>
          <a:xfrm>
            <a:off x="457200" y="1628775"/>
            <a:ext cx="8229600" cy="4608513"/>
          </a:xfrm>
        </p:spPr>
        <p:txBody>
          <a:bodyPr/>
          <a:lstStyle/>
          <a:p>
            <a:pPr marL="0" indent="0" eaLnBrk="1" hangingPunct="1">
              <a:lnSpc>
                <a:spcPct val="114000"/>
              </a:lnSpc>
              <a:buFont typeface="Arial" charset="0"/>
              <a:buNone/>
            </a:pPr>
            <a:r>
              <a:rPr lang="el-GR" altLang="el-GR" sz="2400" dirty="0" smtClean="0"/>
              <a:t>Περαιτέρω, στο χρονικό διάστημα ανάμεσα στον 12ο και τον 14ο αιώνα, μεταφράστηκαν ο Αριστοτέλης, η γεωμετρία του Ευκλείδη και η αστρονομία του Πτολεμαίου στα Λατινικά, δίνοντας σημαντική ώθηση στους επιστήμονες και ερευνητές της Αναγέννησης στην ανάπτυξη των επιστημών και σε νέες ανακαλύψεις, μεταξύ αυτών και του χρώματος. </a:t>
            </a:r>
          </a:p>
        </p:txBody>
      </p:sp>
      <p:sp>
        <p:nvSpPr>
          <p:cNvPr id="8195"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72855C5-58BE-4F06-A092-431B2454767C}" type="slidenum">
              <a:rPr lang="el-GR" altLang="el-GR" smtClean="0">
                <a:solidFill>
                  <a:prstClr val="black"/>
                </a:solidFill>
              </a:rPr>
              <a:pPr eaLnBrk="1" hangingPunct="1">
                <a:defRPr/>
              </a:pPr>
              <a:t>8</a:t>
            </a:fld>
            <a:endParaRPr lang="el-GR" altLang="el-GR" dirty="0" smtClean="0">
              <a:solidFill>
                <a:prstClr val="black"/>
              </a:solidFill>
            </a:endParaRPr>
          </a:p>
        </p:txBody>
      </p:sp>
      <p:sp>
        <p:nvSpPr>
          <p:cNvPr id="10244" name="Τίτλος 1"/>
          <p:cNvSpPr>
            <a:spLocks noGrp="1"/>
          </p:cNvSpPr>
          <p:nvPr>
            <p:ph type="title"/>
          </p:nvPr>
        </p:nvSpPr>
        <p:spPr>
          <a:xfrm>
            <a:off x="468313" y="115888"/>
            <a:ext cx="8229600" cy="1081087"/>
          </a:xfrm>
        </p:spPr>
        <p:txBody>
          <a:bodyPr/>
          <a:lstStyle/>
          <a:p>
            <a:pPr eaLnBrk="1" hangingPunct="1"/>
            <a:r>
              <a:rPr lang="el-GR" altLang="el-GR" dirty="0" smtClean="0"/>
              <a:t>Από την αρχαιότητα στον Μεσαίωνα και την Αναγέννηση </a:t>
            </a:r>
            <a:r>
              <a:rPr lang="el-GR" altLang="el-GR" sz="3200" b="0" dirty="0" smtClean="0"/>
              <a:t>(4 από 6)</a:t>
            </a:r>
          </a:p>
        </p:txBody>
      </p:sp>
    </p:spTree>
    <p:extLst>
      <p:ext uri="{BB962C8B-B14F-4D97-AF65-F5344CB8AC3E}">
        <p14:creationId xmlns:p14="http://schemas.microsoft.com/office/powerpoint/2010/main" val="36394383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2383</Words>
  <Application>Microsoft Office PowerPoint</Application>
  <PresentationFormat>Προβολή στην οθόνη (4:3)</PresentationFormat>
  <Paragraphs>158</Paragraphs>
  <Slides>30</Slides>
  <Notes>11</Notes>
  <HiddenSlides>0</HiddenSlides>
  <MMClips>0</MMClips>
  <ScaleCrop>false</ScaleCrop>
  <HeadingPairs>
    <vt:vector size="4" baseType="variant">
      <vt:variant>
        <vt:lpstr>Θέμα</vt:lpstr>
      </vt:variant>
      <vt:variant>
        <vt:i4>3</vt:i4>
      </vt:variant>
      <vt:variant>
        <vt:lpstr>Τίτλοι διαφανειών</vt:lpstr>
      </vt:variant>
      <vt:variant>
        <vt:i4>30</vt:i4>
      </vt:variant>
    </vt:vector>
  </HeadingPairs>
  <TitlesOfParts>
    <vt:vector size="33" baseType="lpstr">
      <vt:lpstr>OC_template_updated</vt:lpstr>
      <vt:lpstr>OC_template</vt:lpstr>
      <vt:lpstr>1_OC_template_updated</vt:lpstr>
      <vt:lpstr>Χρώμα Γραφικών Τεχνών</vt:lpstr>
      <vt:lpstr>Το χρώμα στην αρχαιότητα (1 από 4) </vt:lpstr>
      <vt:lpstr>Το χρώμα στην αρχαιότητα (2 από 4) </vt:lpstr>
      <vt:lpstr>Το χρώμα στην αρχαιότητα (3 από 4) </vt:lpstr>
      <vt:lpstr>Το χρώμα στην αρχαιότητα (4 από 4) </vt:lpstr>
      <vt:lpstr>Από την αρχαιότητα στον Μεσαίωνα και την Αναγέννηση (1 από 6)</vt:lpstr>
      <vt:lpstr>Από την αρχαιότητα στον Μεσαίωνα και την Αναγέννηση (2 από 6)</vt:lpstr>
      <vt:lpstr>Από την αρχαιότητα στον Μεσαίωνα και την Αναγέννηση (3 από 6)</vt:lpstr>
      <vt:lpstr>Από την αρχαιότητα στον Μεσαίωνα και την Αναγέννηση (4 από 6)</vt:lpstr>
      <vt:lpstr>Από την αρχαιότητα στον Μεσαίωνα και την Αναγέννηση (5 από 6)</vt:lpstr>
      <vt:lpstr>Από την αρχαιότητα στον Μεσαίωνα και την Αναγέννηση (6 από 6)</vt:lpstr>
      <vt:lpstr>Σημαντικοί ερευνητές στην εξέλιξη της βασικής γνώσης στο χρώμα (1 από 5)</vt:lpstr>
      <vt:lpstr>Σημαντικοί ερευνητές στην εξέλιξη της βασικής γνώσης στο χρώμα (2 από 5)</vt:lpstr>
      <vt:lpstr>Σημαντικοί ερευνητές στην εξέλιξη της βασικής γνώσης στο χρώμα (3 από 5)</vt:lpstr>
      <vt:lpstr>Σημαντικοί ερευνητές στην εξέλιξη της βασικής γνώσης στο χρώμα (4 από 5)</vt:lpstr>
      <vt:lpstr>Ισαάκ Νεύτων (1 από 2)</vt:lpstr>
      <vt:lpstr>Ισαάκ Νεύτων (2 από 2)</vt:lpstr>
      <vt:lpstr>Γιόχαν Βόλφγκανγκ Γκαίτε</vt:lpstr>
      <vt:lpstr>Ο χρωματικός κύκλος του Γκαίτε</vt:lpstr>
      <vt:lpstr>Leon Battista Alberti</vt:lpstr>
      <vt:lpstr>Σημαντικοί ερευνητές στην εξέλιξη της βασικής γνώσης στο χρώμα (5 από 5)</vt:lpstr>
      <vt:lpstr>Thomas Young</vt:lpstr>
      <vt:lpstr>Λοιπές βασικές ανακαλύψεις στην εξέλιξη της θεωρίας και της πρακτικής του Χρώματος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37</cp:revision>
  <dcterms:created xsi:type="dcterms:W3CDTF">2013-03-04T13:35:19Z</dcterms:created>
  <dcterms:modified xsi:type="dcterms:W3CDTF">2015-06-26T11:28:23Z</dcterms:modified>
</cp:coreProperties>
</file>