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8"/>
  </p:notesMasterIdLst>
  <p:handoutMasterIdLst>
    <p:handoutMasterId r:id="rId29"/>
  </p:handoutMasterIdLst>
  <p:sldIdLst>
    <p:sldId id="256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257" r:id="rId21"/>
    <p:sldId id="262" r:id="rId22"/>
    <p:sldId id="285" r:id="rId23"/>
    <p:sldId id="269" r:id="rId24"/>
    <p:sldId id="270" r:id="rId25"/>
    <p:sldId id="266" r:id="rId26"/>
    <p:sldId id="261" r:id="rId27"/>
  </p:sldIdLst>
  <p:sldSz cx="9144000" cy="6858000" type="screen4x3"/>
  <p:notesSz cx="7104063" cy="10234613"/>
  <p:custDataLst>
    <p:tags r:id="rId3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9933FF"/>
    <a:srgbClr val="800080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54" autoAdjust="0"/>
    <p:restoredTop sz="94670" autoAdjust="0"/>
  </p:normalViewPr>
  <p:slideViewPr>
    <p:cSldViewPr>
      <p:cViewPr>
        <p:scale>
          <a:sx n="90" d="100"/>
          <a:sy n="90" d="100"/>
        </p:scale>
        <p:origin x="-2412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6600FF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ilhouettone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://www.lpgsystems.com/endermologie/lipomassage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ilhouettone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pgsystems.com/endermologie/lipomassage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lhouettone.com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pgsystems.com/endermologie/lipomassage/" TargetMode="Externa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Αισθητική ηλεκτροθεραπεία σώματος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304255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5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Ενδοδερμία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dirty="0"/>
              <a:t>Ευθυμία</a:t>
            </a:r>
            <a:r>
              <a:rPr lang="en-US" sz="2800" dirty="0"/>
              <a:t> </a:t>
            </a:r>
            <a:r>
              <a:rPr lang="el-GR" sz="2800" dirty="0"/>
              <a:t>Μικελάτου </a:t>
            </a:r>
            <a:r>
              <a:rPr lang="en-US" sz="2800" dirty="0"/>
              <a:t> </a:t>
            </a:r>
            <a:endParaRPr lang="el-GR" sz="2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dirty="0"/>
              <a:t>Αισθητικός Κοσμητολόγος  B.Sc., M.Sc.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Τμήμα Αισθητικής και Κοσμητολογίας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sz="2600" dirty="0" smtClean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SecuenciaLucim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4005263"/>
            <a:ext cx="4141787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Συσκευές </a:t>
            </a:r>
            <a:r>
              <a:rPr lang="el-GR" sz="3200" b="0" dirty="0" smtClean="0">
                <a:solidFill>
                  <a:prstClr val="white"/>
                </a:solidFill>
              </a:rPr>
              <a:t>2/3</a:t>
            </a:r>
            <a:endParaRPr lang="el-GR" dirty="0"/>
          </a:p>
        </p:txBody>
      </p:sp>
      <p:sp>
        <p:nvSpPr>
          <p:cNvPr id="12291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3816424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dirty="0" smtClean="0"/>
              <a:t>Στην αγορά διατίθενται συσκευές με:</a:t>
            </a:r>
          </a:p>
          <a:p>
            <a:pPr eaLnBrk="1" hangingPunct="1"/>
            <a:r>
              <a:rPr lang="el-GR" altLang="el-GR" dirty="0" smtClean="0"/>
              <a:t>Σταθερούς κυλίνδρους</a:t>
            </a:r>
          </a:p>
          <a:p>
            <a:pPr eaLnBrk="1" hangingPunct="1"/>
            <a:r>
              <a:rPr lang="el-GR" altLang="el-GR" dirty="0" smtClean="0"/>
              <a:t>Με δυνατότητα κίνησης κυλίνδρων προς τα έσω ή έξω</a:t>
            </a:r>
          </a:p>
          <a:p>
            <a:pPr eaLnBrk="1" hangingPunct="1"/>
            <a:r>
              <a:rPr lang="el-GR" altLang="el-GR" dirty="0" smtClean="0"/>
              <a:t>Με ταυτόχρονη χρήση υπέρυθρης ακτινοβολίας</a:t>
            </a:r>
          </a:p>
          <a:p>
            <a:pPr eaLnBrk="1" hangingPunct="1"/>
            <a:r>
              <a:rPr lang="el-GR" altLang="el-GR" dirty="0" smtClean="0"/>
              <a:t>Με ανατομικές κεφαλές 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dirty="0" smtClean="0"/>
              <a:t>    διαφόρων μεγεθών</a:t>
            </a:r>
          </a:p>
          <a:p>
            <a:pPr algn="r" eaLnBrk="1" hangingPunct="1"/>
            <a:endParaRPr lang="el-GR" altLang="el-GR" dirty="0" smtClean="0"/>
          </a:p>
          <a:p>
            <a:pPr eaLnBrk="1" hangingPunct="1"/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7014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Συσκευές </a:t>
            </a:r>
            <a:r>
              <a:rPr lang="el-GR" sz="3200" b="0" dirty="0" smtClean="0">
                <a:solidFill>
                  <a:prstClr val="white"/>
                </a:solidFill>
              </a:rPr>
              <a:t>3/3</a:t>
            </a:r>
            <a:endParaRPr lang="el-GR" dirty="0"/>
          </a:p>
        </p:txBody>
      </p:sp>
      <p:pic>
        <p:nvPicPr>
          <p:cNvPr id="13316" name="Picture 4" descr="433761d3b28f600a5d705bfcca67e4d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44674"/>
            <a:ext cx="4497857" cy="374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AS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4675"/>
            <a:ext cx="3885813" cy="374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5508104" y="5877272"/>
            <a:ext cx="26338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n-lt"/>
              </a:rPr>
              <a:t>©</a:t>
            </a:r>
            <a:r>
              <a:rPr lang="el-GR" sz="1400" dirty="0" smtClean="0">
                <a:latin typeface="+mn-lt"/>
              </a:rPr>
              <a:t> </a:t>
            </a:r>
            <a:r>
              <a:rPr lang="en-US" sz="1400" dirty="0" smtClean="0">
                <a:latin typeface="+mn-lt"/>
                <a:hlinkClick r:id="rId4"/>
              </a:rPr>
              <a:t>http</a:t>
            </a:r>
            <a:r>
              <a:rPr lang="en-US" sz="1400" dirty="0">
                <a:latin typeface="+mn-lt"/>
                <a:hlinkClick r:id="rId4"/>
              </a:rPr>
              <a:t>://www.silhouettone.com/</a:t>
            </a:r>
            <a:endParaRPr 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138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Λιπομασάζ</a:t>
            </a:r>
            <a:endParaRPr lang="el-GR" dirty="0"/>
          </a:p>
        </p:txBody>
      </p:sp>
      <p:sp>
        <p:nvSpPr>
          <p:cNvPr id="2" name="Ορθογώνιο 1"/>
          <p:cNvSpPr/>
          <p:nvPr/>
        </p:nvSpPr>
        <p:spPr>
          <a:xfrm>
            <a:off x="2068513" y="597973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latin typeface="+mn-lt"/>
              </a:rPr>
              <a:t>©</a:t>
            </a:r>
            <a:r>
              <a:rPr lang="el-GR" sz="1400" dirty="0" smtClean="0">
                <a:latin typeface="+mn-lt"/>
              </a:rPr>
              <a:t> </a:t>
            </a:r>
            <a:r>
              <a:rPr lang="en-US" sz="1400" dirty="0" smtClean="0">
                <a:latin typeface="+mn-lt"/>
                <a:hlinkClick r:id="rId2"/>
              </a:rPr>
              <a:t>http</a:t>
            </a:r>
            <a:r>
              <a:rPr lang="en-US" sz="1400" dirty="0">
                <a:latin typeface="+mn-lt"/>
                <a:hlinkClick r:id="rId2"/>
              </a:rPr>
              <a:t>://www.lpgsystems.com/endermologie/lipomassage/</a:t>
            </a:r>
            <a:endParaRPr lang="el-GR" sz="1400" dirty="0">
              <a:latin typeface="+mn-lt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178" y="1700808"/>
            <a:ext cx="4934669" cy="357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0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Θεραπεία με την χρήση σταθερής πίεσης στην υπό θεραπεία περιοχή</a:t>
            </a:r>
          </a:p>
          <a:p>
            <a:pPr eaLnBrk="1" hangingPunct="1"/>
            <a:r>
              <a:rPr lang="el-GR" altLang="el-GR" dirty="0" smtClean="0"/>
              <a:t>Διαθέτουν ποικιλία μεγεθών από βεντούζες αναρρόφησης για επιλογή σε κάθε σημείο του σώματος.</a:t>
            </a:r>
          </a:p>
        </p:txBody>
      </p:sp>
      <p:pic>
        <p:nvPicPr>
          <p:cNvPr id="15364" name="Picture 4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18" y="3573016"/>
            <a:ext cx="4008837" cy="287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</a:t>
            </a:r>
            <a:r>
              <a:rPr lang="el-GR" dirty="0" smtClean="0"/>
              <a:t>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</p:spTree>
    <p:extLst>
      <p:ext uri="{BB962C8B-B14F-4D97-AF65-F5344CB8AC3E}">
        <p14:creationId xmlns:p14="http://schemas.microsoft.com/office/powerpoint/2010/main" val="370815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/>
              <a:t>Vacuum</a:t>
            </a:r>
            <a:r>
              <a:rPr lang="el-GR" altLang="el-GR" dirty="0" smtClean="0"/>
              <a:t> </a:t>
            </a:r>
            <a:r>
              <a:rPr lang="el-GR" altLang="el-GR" sz="3200" b="0" dirty="0" smtClean="0">
                <a:solidFill>
                  <a:prstClr val="white"/>
                </a:solidFill>
              </a:rPr>
              <a:t>2</a:t>
            </a:r>
            <a:r>
              <a:rPr lang="el-GR" sz="3200" b="0" dirty="0" smtClean="0">
                <a:solidFill>
                  <a:prstClr val="white"/>
                </a:solidFill>
              </a:rPr>
              <a:t>/2</a:t>
            </a:r>
            <a:endParaRPr lang="el-GR" altLang="el-GR" dirty="0" smtClean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168352"/>
          </a:xfrm>
        </p:spPr>
        <p:txBody>
          <a:bodyPr/>
          <a:lstStyle/>
          <a:p>
            <a:r>
              <a:rPr lang="el-GR" altLang="el-GR" dirty="0"/>
              <a:t>Σταθερή τοποθέτηση</a:t>
            </a:r>
          </a:p>
          <a:p>
            <a:r>
              <a:rPr lang="el-GR" altLang="el-GR" dirty="0"/>
              <a:t>Χειροκίνητη μέθοδος εφαρμογής</a:t>
            </a:r>
          </a:p>
          <a:p>
            <a:r>
              <a:rPr lang="el-GR" altLang="el-GR" dirty="0"/>
              <a:t>Επιλογή μεγεθών βεντουζών ανάλογα το πρόβλημα και το σημείο επαφής</a:t>
            </a:r>
          </a:p>
          <a:p>
            <a:r>
              <a:rPr lang="el-GR" altLang="el-GR" dirty="0"/>
              <a:t>Επιλογή έντασης αναρρόφησης</a:t>
            </a:r>
          </a:p>
          <a:p>
            <a:r>
              <a:rPr lang="el-GR" altLang="el-GR" dirty="0"/>
              <a:t>Συνδυαστικά με υπέρυθρη ακτινοβολία</a:t>
            </a:r>
          </a:p>
          <a:p>
            <a:endParaRPr lang="el-GR" dirty="0"/>
          </a:p>
        </p:txBody>
      </p:sp>
      <p:pic>
        <p:nvPicPr>
          <p:cNvPr id="16388" name="Picture 4" descr="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09120"/>
            <a:ext cx="3609975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11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Κυτταρίτιδα</a:t>
            </a:r>
          </a:p>
        </p:txBody>
      </p:sp>
      <p:pic>
        <p:nvPicPr>
          <p:cNvPr id="17412" name="Picture 4" descr="PRcell2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113"/>
            <a:ext cx="3895725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silhouet-tone_pr_cell2g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26481"/>
            <a:ext cx="4465637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3011284" y="5661248"/>
            <a:ext cx="26338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n-lt"/>
              </a:rPr>
              <a:t>©</a:t>
            </a:r>
            <a:r>
              <a:rPr lang="el-GR" sz="1400" dirty="0" smtClean="0">
                <a:latin typeface="+mn-lt"/>
              </a:rPr>
              <a:t> </a:t>
            </a:r>
            <a:r>
              <a:rPr lang="en-US" sz="1400" dirty="0" smtClean="0">
                <a:latin typeface="+mn-lt"/>
                <a:hlinkClick r:id="rId4"/>
              </a:rPr>
              <a:t>http</a:t>
            </a:r>
            <a:r>
              <a:rPr lang="en-US" sz="1400" dirty="0">
                <a:latin typeface="+mn-lt"/>
                <a:hlinkClick r:id="rId4"/>
              </a:rPr>
              <a:t>://www.silhouettone.com/</a:t>
            </a:r>
            <a:endParaRPr 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258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Αντιγήρανση</a:t>
            </a:r>
          </a:p>
        </p:txBody>
      </p:sp>
      <p:pic>
        <p:nvPicPr>
          <p:cNvPr id="18435" name="Picture 4" descr="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8"/>
          <a:stretch>
            <a:fillRect/>
          </a:stretch>
        </p:blipFill>
        <p:spPr bwMode="auto">
          <a:xfrm>
            <a:off x="4427538" y="1916113"/>
            <a:ext cx="420052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5292080" y="4869160"/>
            <a:ext cx="25100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n-lt"/>
              </a:rPr>
              <a:t>©</a:t>
            </a:r>
            <a:r>
              <a:rPr lang="el-GR" sz="1400" dirty="0" smtClean="0">
                <a:latin typeface="+mn-lt"/>
              </a:rPr>
              <a:t> </a:t>
            </a:r>
            <a:r>
              <a:rPr lang="en-US" sz="1400" dirty="0" smtClean="0">
                <a:latin typeface="+mn-lt"/>
                <a:hlinkClick r:id="rId3"/>
              </a:rPr>
              <a:t>http</a:t>
            </a:r>
            <a:r>
              <a:rPr lang="en-US" sz="1400" dirty="0">
                <a:latin typeface="+mn-lt"/>
                <a:hlinkClick r:id="rId3"/>
              </a:rPr>
              <a:t>://www.lpgsystems.com/</a:t>
            </a:r>
            <a:endParaRPr lang="el-GR" sz="1400" dirty="0">
              <a:latin typeface="+mn-lt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2117724"/>
            <a:ext cx="2189163" cy="218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3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Αδυνάτισμα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36253"/>
            <a:ext cx="2997200" cy="4838700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793228" y="6309320"/>
            <a:ext cx="26338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n-lt"/>
              </a:rPr>
              <a:t>©</a:t>
            </a:r>
            <a:r>
              <a:rPr lang="el-GR" sz="1400" dirty="0" smtClean="0">
                <a:latin typeface="+mn-lt"/>
              </a:rPr>
              <a:t> </a:t>
            </a:r>
            <a:r>
              <a:rPr lang="en-US" sz="1400" dirty="0" smtClean="0">
                <a:latin typeface="+mn-lt"/>
                <a:hlinkClick r:id="rId3"/>
              </a:rPr>
              <a:t>http</a:t>
            </a:r>
            <a:r>
              <a:rPr lang="en-US" sz="1400" dirty="0">
                <a:latin typeface="+mn-lt"/>
                <a:hlinkClick r:id="rId3"/>
              </a:rPr>
              <a:t>://www.silhouettone.com/</a:t>
            </a:r>
            <a:endParaRPr lang="el-GR" sz="1400" dirty="0">
              <a:latin typeface="+mn-lt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119" y="1484784"/>
            <a:ext cx="4852144" cy="3786405"/>
          </a:xfrm>
          <a:prstGeom prst="rect">
            <a:avLst/>
          </a:prstGeom>
        </p:spPr>
      </p:pic>
      <p:sp>
        <p:nvSpPr>
          <p:cNvPr id="10" name="Ορθογώνιο 9"/>
          <p:cNvSpPr/>
          <p:nvPr/>
        </p:nvSpPr>
        <p:spPr>
          <a:xfrm>
            <a:off x="5364088" y="5661248"/>
            <a:ext cx="25100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n-lt"/>
              </a:rPr>
              <a:t>©</a:t>
            </a:r>
            <a:r>
              <a:rPr lang="el-GR" sz="1400" dirty="0" smtClean="0">
                <a:latin typeface="+mn-lt"/>
              </a:rPr>
              <a:t> </a:t>
            </a:r>
            <a:r>
              <a:rPr lang="en-US" sz="1400" dirty="0" smtClean="0">
                <a:latin typeface="+mn-lt"/>
                <a:hlinkClick r:id="rId5"/>
              </a:rPr>
              <a:t>http</a:t>
            </a:r>
            <a:r>
              <a:rPr lang="en-US" sz="1400" dirty="0">
                <a:latin typeface="+mn-lt"/>
                <a:hlinkClick r:id="rId5"/>
              </a:rPr>
              <a:t>://www.lpgsystems.com/</a:t>
            </a:r>
            <a:endParaRPr 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871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Βιβλιογραφία</a:t>
            </a:r>
          </a:p>
        </p:txBody>
      </p:sp>
      <p:sp>
        <p:nvSpPr>
          <p:cNvPr id="2048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Μαρία Ρήγα, Σοφία Γληγόρη</a:t>
            </a:r>
            <a:r>
              <a:rPr lang="en-US" dirty="0"/>
              <a:t>, </a:t>
            </a:r>
            <a:r>
              <a:rPr lang="el-GR" i="1" dirty="0"/>
              <a:t>Αισθητική Ηλεκτροθεραπεία</a:t>
            </a:r>
            <a:r>
              <a:rPr lang="el-GR" dirty="0"/>
              <a:t>, εκδόσεις Σταμούλη, Αθήνα 2006</a:t>
            </a:r>
          </a:p>
          <a:p>
            <a:r>
              <a:rPr lang="el-GR" dirty="0"/>
              <a:t>Σταύρος Αρχοντάκης, </a:t>
            </a:r>
            <a:r>
              <a:rPr lang="el-GR" i="1" dirty="0"/>
              <a:t>Παχυσαρκία  και </a:t>
            </a:r>
            <a:r>
              <a:rPr lang="el-GR" i="1" dirty="0" smtClean="0"/>
              <a:t>κυτταρίτιδα</a:t>
            </a:r>
            <a:r>
              <a:rPr lang="el-GR" dirty="0" smtClean="0"/>
              <a:t>, </a:t>
            </a:r>
            <a:r>
              <a:rPr lang="el-GR" dirty="0"/>
              <a:t>εκδόσεις αδελφοί </a:t>
            </a:r>
            <a:r>
              <a:rPr lang="en-US" dirty="0"/>
              <a:t> </a:t>
            </a:r>
            <a:r>
              <a:rPr lang="el-GR" dirty="0"/>
              <a:t>Βλάσση</a:t>
            </a:r>
            <a:r>
              <a:rPr lang="en-US" dirty="0"/>
              <a:t>, </a:t>
            </a:r>
            <a:r>
              <a:rPr lang="el-GR" dirty="0"/>
              <a:t>Αθήνα  2003</a:t>
            </a:r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94197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Ενδοδερμία &amp; </a:t>
            </a:r>
            <a:r>
              <a:rPr lang="en-US" altLang="el-GR" dirty="0" smtClean="0"/>
              <a:t>Vacuum</a:t>
            </a:r>
            <a:endParaRPr lang="el-GR" altLang="el-GR" dirty="0" smtClean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00" y="1936750"/>
            <a:ext cx="21082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3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Ευθυμία Μικελάτου 2014. Ευθυμία Μικελάτου. «Αισθητική Ηλεκτροθεραπεία σώματος. Ενότητα </a:t>
            </a:r>
            <a:r>
              <a:rPr lang="en-US" sz="2000" dirty="0"/>
              <a:t>5</a:t>
            </a:r>
            <a:r>
              <a:rPr lang="el-GR" sz="2000" dirty="0"/>
              <a:t>:</a:t>
            </a:r>
            <a:r>
              <a:rPr lang="en-US" sz="2000" dirty="0"/>
              <a:t> </a:t>
            </a:r>
            <a:r>
              <a:rPr lang="el-GR" sz="2000" dirty="0" smtClean="0"/>
              <a:t>Ενδοδερμία».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8700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/>
              <a:t>Endermologie</a:t>
            </a:r>
            <a:endParaRPr lang="el-GR" altLang="el-GR" dirty="0" smtClean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Tεχνική αναρρόφησης και αναδίπλωσης </a:t>
            </a:r>
            <a:r>
              <a:rPr lang="el-GR" dirty="0" smtClean="0"/>
              <a:t>του </a:t>
            </a:r>
            <a:r>
              <a:rPr lang="el-GR" dirty="0"/>
              <a:t>δέρματος και του λιπώδους ιστού </a:t>
            </a:r>
            <a:r>
              <a:rPr lang="el-GR" dirty="0" smtClean="0"/>
              <a:t>με </a:t>
            </a:r>
            <a:r>
              <a:rPr lang="el-GR" dirty="0"/>
              <a:t>την χρήση </a:t>
            </a:r>
            <a:r>
              <a:rPr lang="el-GR" dirty="0" smtClean="0"/>
              <a:t>συσκευής, η </a:t>
            </a:r>
            <a:r>
              <a:rPr lang="el-GR" dirty="0"/>
              <a:t>οποία </a:t>
            </a:r>
            <a:r>
              <a:rPr lang="el-GR" dirty="0" smtClean="0"/>
              <a:t>φέρει κεφαλές </a:t>
            </a:r>
            <a:r>
              <a:rPr lang="el-GR" dirty="0"/>
              <a:t>με </a:t>
            </a:r>
            <a:r>
              <a:rPr lang="el-GR" dirty="0" smtClean="0"/>
              <a:t>κυλιόμενες  </a:t>
            </a:r>
            <a:r>
              <a:rPr lang="el-GR" dirty="0"/>
              <a:t>ή σταθερές κεφαλές.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/>
              <a:t>Εφαρμόζεται σε: </a:t>
            </a:r>
          </a:p>
          <a:p>
            <a:r>
              <a:rPr lang="el-GR" dirty="0"/>
              <a:t>Πρόσωπο </a:t>
            </a:r>
          </a:p>
          <a:p>
            <a:r>
              <a:rPr lang="el-GR" dirty="0"/>
              <a:t>Σώμα</a:t>
            </a:r>
          </a:p>
          <a:p>
            <a:r>
              <a:rPr lang="el-GR" dirty="0"/>
              <a:t>Στήθος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524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indent="0" eaLnBrk="1" hangingPunct="1">
              <a:buFont typeface="Wingdings" pitchFamily="2" charset="2"/>
              <a:buNone/>
            </a:pPr>
            <a:r>
              <a:rPr lang="en-US" altLang="el-GR" dirty="0" smtClean="0"/>
              <a:t>M</a:t>
            </a:r>
            <a:r>
              <a:rPr lang="el-GR" altLang="el-GR" dirty="0" smtClean="0"/>
              <a:t>ηχανική διέγερση από μετακινούμενους κυλίνδρους πυροδοτεί βιολογικές</a:t>
            </a:r>
            <a:r>
              <a:rPr lang="en-US" altLang="el-GR" dirty="0" smtClean="0"/>
              <a:t> </a:t>
            </a:r>
            <a:r>
              <a:rPr lang="el-GR" altLang="el-GR" dirty="0" smtClean="0"/>
              <a:t>αντιδράσεις:</a:t>
            </a:r>
          </a:p>
          <a:p>
            <a:pPr eaLnBrk="1" hangingPunct="1"/>
            <a:r>
              <a:rPr lang="el-GR" altLang="el-GR" dirty="0" smtClean="0"/>
              <a:t> στον λιπώδη </a:t>
            </a:r>
          </a:p>
          <a:p>
            <a:pPr eaLnBrk="1" hangingPunct="1"/>
            <a:r>
              <a:rPr lang="el-GR" altLang="el-GR" dirty="0" smtClean="0"/>
              <a:t>τον συνδετικό ιστό</a:t>
            </a:r>
          </a:p>
          <a:p>
            <a:pPr eaLnBrk="1" hangingPunct="1"/>
            <a:r>
              <a:rPr lang="el-GR" altLang="el-GR" dirty="0" smtClean="0"/>
              <a:t>κυκλοφορικό σύστημα</a:t>
            </a:r>
          </a:p>
          <a:p>
            <a:pPr eaLnBrk="1" hangingPunct="1"/>
            <a:r>
              <a:rPr lang="el-GR" altLang="el-GR" dirty="0" smtClean="0"/>
              <a:t>λεμφικό σύστημα</a:t>
            </a:r>
          </a:p>
        </p:txBody>
      </p:sp>
      <p:pic>
        <p:nvPicPr>
          <p:cNvPr id="6148" name="Picture 4" descr="vakuummasaza-sejai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149080"/>
            <a:ext cx="3887788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Μέθοδος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102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Αποτελέσματα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Ενεργοποίηση της λιπόλυσης</a:t>
            </a:r>
          </a:p>
          <a:p>
            <a:r>
              <a:rPr lang="el-GR" dirty="0"/>
              <a:t>Παραγωγή προϊόντων των ινοβλαστών, κολλαγόνου και ελαστίνης</a:t>
            </a:r>
          </a:p>
          <a:p>
            <a:r>
              <a:rPr lang="el-GR" dirty="0"/>
              <a:t>Αύξηση της αιματικής ροής </a:t>
            </a:r>
          </a:p>
          <a:p>
            <a:r>
              <a:rPr lang="el-GR" dirty="0"/>
              <a:t>Τόνωση επιδερμικής σπαργής</a:t>
            </a:r>
          </a:p>
          <a:p>
            <a:r>
              <a:rPr lang="el-GR" dirty="0"/>
              <a:t>Ενυδάτωση δέρματος</a:t>
            </a:r>
          </a:p>
          <a:p>
            <a:r>
              <a:rPr lang="el-GR" dirty="0"/>
              <a:t>Αποβολή  προϊόντων βιολογικών καύσεων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12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Αποτελέσματα </a:t>
            </a:r>
            <a:r>
              <a:rPr lang="el-GR" altLang="el-GR" sz="3200" b="0" dirty="0" smtClean="0"/>
              <a:t>2/2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Ενεργοποίηση λεμφικής κυκλοφορίας</a:t>
            </a:r>
          </a:p>
          <a:p>
            <a:r>
              <a:rPr lang="el-GR" dirty="0"/>
              <a:t>Αποτοξίνωση σώματος</a:t>
            </a:r>
          </a:p>
          <a:p>
            <a:r>
              <a:rPr lang="el-GR" dirty="0"/>
              <a:t>Μείωση οιδημάτων</a:t>
            </a:r>
          </a:p>
          <a:p>
            <a:r>
              <a:rPr lang="el-GR" dirty="0"/>
              <a:t>Ανόρθωση  γλουτών και στήθους</a:t>
            </a:r>
          </a:p>
          <a:p>
            <a:r>
              <a:rPr lang="el-GR" dirty="0"/>
              <a:t>Ρυτίδες</a:t>
            </a:r>
          </a:p>
          <a:p>
            <a:r>
              <a:rPr lang="el-GR" dirty="0"/>
              <a:t>Σύσφιγξη περιγράμματος προσώπου και σώματος</a:t>
            </a:r>
          </a:p>
          <a:p>
            <a:r>
              <a:rPr lang="el-GR" dirty="0"/>
              <a:t>Τοπικό πάχος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604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adipocy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933825"/>
            <a:ext cx="3240087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/>
              <a:t>K</a:t>
            </a:r>
            <a:r>
              <a:rPr lang="el-GR" altLang="el-GR" dirty="0" smtClean="0"/>
              <a:t>υτταρική διέγερση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2232248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πιστοποιημένη μέθοδος με 128 ερευνητικές δημοσιεύσεις</a:t>
            </a:r>
          </a:p>
          <a:p>
            <a:pPr eaLnBrk="1" hangingPunct="1"/>
            <a:r>
              <a:rPr lang="el-GR" altLang="el-GR" dirty="0" smtClean="0"/>
              <a:t>μετάδοσης μηχανικών μηνυμάτων</a:t>
            </a:r>
          </a:p>
          <a:p>
            <a:pPr eaLnBrk="1" hangingPunct="1"/>
            <a:endParaRPr lang="el-GR" altLang="el-GR" dirty="0" smtClean="0"/>
          </a:p>
          <a:p>
            <a:pPr algn="ctr">
              <a:buNone/>
            </a:pPr>
            <a:r>
              <a:rPr lang="en-US" altLang="el-GR" sz="2800" b="1" dirty="0">
                <a:solidFill>
                  <a:schemeClr val="accent1"/>
                </a:solidFill>
              </a:rPr>
              <a:t>“</a:t>
            </a:r>
            <a:r>
              <a:rPr lang="el-GR" altLang="el-GR" sz="2800" b="1" dirty="0">
                <a:solidFill>
                  <a:schemeClr val="accent1"/>
                </a:solidFill>
              </a:rPr>
              <a:t>mechanotransduction</a:t>
            </a:r>
            <a:r>
              <a:rPr lang="en-US" altLang="el-GR" sz="2800" b="1" dirty="0">
                <a:solidFill>
                  <a:schemeClr val="accent1"/>
                </a:solidFill>
              </a:rPr>
              <a:t>”</a:t>
            </a:r>
            <a:endParaRPr lang="el-GR" altLang="el-GR" sz="2800" b="1" dirty="0">
              <a:solidFill>
                <a:schemeClr val="accent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75055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Δράση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Η λιπολυτική ανταπόκριση του λιπώδους ιστού: </a:t>
            </a:r>
          </a:p>
          <a:p>
            <a:r>
              <a:rPr lang="el-GR" dirty="0" smtClean="0"/>
              <a:t>αυξάνεται </a:t>
            </a:r>
            <a:r>
              <a:rPr lang="el-GR" dirty="0"/>
              <a:t>κατά 70% </a:t>
            </a:r>
          </a:p>
          <a:p>
            <a:r>
              <a:rPr lang="el-GR" dirty="0" smtClean="0"/>
              <a:t>και </a:t>
            </a:r>
            <a:r>
              <a:rPr lang="el-GR" dirty="0"/>
              <a:t>συνδυάζεται με </a:t>
            </a:r>
          </a:p>
          <a:p>
            <a:r>
              <a:rPr lang="el-GR" dirty="0"/>
              <a:t>αγγειοδιασταλτική δράση.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256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Συσκευές </a:t>
            </a:r>
            <a:r>
              <a:rPr lang="el-GR" sz="3200" b="0" dirty="0" smtClean="0"/>
              <a:t>1/3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252028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Οι συσκευές διαθέτουν κεφαλές με μικρό υπολογιστή για την επιλογή των παραμέτρων:</a:t>
            </a:r>
            <a:br>
              <a:rPr lang="el-GR" dirty="0"/>
            </a:br>
            <a:r>
              <a:rPr lang="el-GR" dirty="0" smtClean="0"/>
              <a:t>Πρόγραμμα </a:t>
            </a:r>
            <a:r>
              <a:rPr lang="el-GR" dirty="0"/>
              <a:t>χρήσης</a:t>
            </a:r>
          </a:p>
          <a:p>
            <a:r>
              <a:rPr lang="el-GR" dirty="0"/>
              <a:t>Ένταση πίεσης &amp; αναρρόφησης</a:t>
            </a:r>
          </a:p>
          <a:p>
            <a:r>
              <a:rPr lang="el-GR" dirty="0"/>
              <a:t>Επιλογή κίνησης των κυλίνδρων</a:t>
            </a:r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861048"/>
            <a:ext cx="2571429" cy="2571429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437112"/>
            <a:ext cx="1755648" cy="110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8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362</TotalTime>
  <Words>887</Words>
  <Application>Microsoft Office PowerPoint</Application>
  <PresentationFormat>Προβολή στην οθόνη (4:3)</PresentationFormat>
  <Paragraphs>139</Paragraphs>
  <Slides>25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25</vt:i4>
      </vt:variant>
    </vt:vector>
  </HeadingPairs>
  <TitlesOfParts>
    <vt:vector size="27" baseType="lpstr">
      <vt:lpstr>template</vt:lpstr>
      <vt:lpstr>OC_template_updated</vt:lpstr>
      <vt:lpstr>Αισθητική ηλεκτροθεραπεία σώματος</vt:lpstr>
      <vt:lpstr>Ενδοδερμία &amp; Vacuum</vt:lpstr>
      <vt:lpstr>Endermologie</vt:lpstr>
      <vt:lpstr>Μέθοδος</vt:lpstr>
      <vt:lpstr>Αποτελέσματα 1/2</vt:lpstr>
      <vt:lpstr>Αποτελέσματα 2/2</vt:lpstr>
      <vt:lpstr>Kυτταρική διέγερση</vt:lpstr>
      <vt:lpstr>Δράση</vt:lpstr>
      <vt:lpstr>Συσκευές 1/3</vt:lpstr>
      <vt:lpstr>Συσκευές 2/3</vt:lpstr>
      <vt:lpstr>Συσκευές 3/3</vt:lpstr>
      <vt:lpstr>Λιπομασάζ</vt:lpstr>
      <vt:lpstr>Vacuum 1/2</vt:lpstr>
      <vt:lpstr>Vacuum 2/2</vt:lpstr>
      <vt:lpstr>Κυτταρίτιδα</vt:lpstr>
      <vt:lpstr>Αντιγήρανση</vt:lpstr>
      <vt:lpstr>Αδυνάτισμα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natasakar new</dc:creator>
  <cp:lastModifiedBy>natasakar new</cp:lastModifiedBy>
  <cp:revision>40</cp:revision>
  <dcterms:created xsi:type="dcterms:W3CDTF">2015-07-16T06:15:31Z</dcterms:created>
  <dcterms:modified xsi:type="dcterms:W3CDTF">2015-07-27T08:33:46Z</dcterms:modified>
</cp:coreProperties>
</file>